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5"/>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651" r:id="rId27"/>
    <p:sldId id="652"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595" r:id="rId45"/>
    <p:sldId id="596" r:id="rId46"/>
    <p:sldId id="597" r:id="rId47"/>
    <p:sldId id="598" r:id="rId48"/>
    <p:sldId id="599" r:id="rId49"/>
    <p:sldId id="600" r:id="rId50"/>
    <p:sldId id="601" r:id="rId51"/>
    <p:sldId id="602" r:id="rId52"/>
    <p:sldId id="603"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608" r:id="rId77"/>
    <p:sldId id="636" r:id="rId78"/>
    <p:sldId id="329" r:id="rId79"/>
    <p:sldId id="330" r:id="rId80"/>
    <p:sldId id="331" r:id="rId81"/>
    <p:sldId id="332" r:id="rId82"/>
    <p:sldId id="333" r:id="rId83"/>
    <p:sldId id="334" r:id="rId84"/>
    <p:sldId id="335" r:id="rId85"/>
    <p:sldId id="336" r:id="rId86"/>
    <p:sldId id="609" r:id="rId87"/>
    <p:sldId id="337" r:id="rId88"/>
    <p:sldId id="338" r:id="rId89"/>
    <p:sldId id="339" r:id="rId90"/>
    <p:sldId id="340" r:id="rId91"/>
    <p:sldId id="341" r:id="rId92"/>
    <p:sldId id="342" r:id="rId93"/>
    <p:sldId id="610" r:id="rId94"/>
    <p:sldId id="611" r:id="rId95"/>
    <p:sldId id="343" r:id="rId96"/>
    <p:sldId id="344" r:id="rId97"/>
    <p:sldId id="345" r:id="rId98"/>
    <p:sldId id="346" r:id="rId99"/>
    <p:sldId id="347" r:id="rId100"/>
    <p:sldId id="612"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613" r:id="rId139"/>
    <p:sldId id="614" r:id="rId140"/>
    <p:sldId id="615" r:id="rId141"/>
    <p:sldId id="616" r:id="rId142"/>
    <p:sldId id="617" r:id="rId143"/>
    <p:sldId id="618" r:id="rId144"/>
    <p:sldId id="385" r:id="rId145"/>
    <p:sldId id="386" r:id="rId146"/>
    <p:sldId id="387" r:id="rId147"/>
    <p:sldId id="388" r:id="rId148"/>
    <p:sldId id="389" r:id="rId149"/>
    <p:sldId id="604" r:id="rId150"/>
    <p:sldId id="391" r:id="rId151"/>
    <p:sldId id="392" r:id="rId152"/>
    <p:sldId id="393" r:id="rId153"/>
    <p:sldId id="394" r:id="rId154"/>
    <p:sldId id="395" r:id="rId155"/>
    <p:sldId id="396" r:id="rId156"/>
    <p:sldId id="397" r:id="rId157"/>
    <p:sldId id="605" r:id="rId158"/>
    <p:sldId id="606" r:id="rId159"/>
    <p:sldId id="607" r:id="rId160"/>
    <p:sldId id="401" r:id="rId161"/>
    <p:sldId id="402" r:id="rId162"/>
    <p:sldId id="648" r:id="rId163"/>
    <p:sldId id="619" r:id="rId164"/>
    <p:sldId id="620" r:id="rId165"/>
    <p:sldId id="621" r:id="rId166"/>
    <p:sldId id="622" r:id="rId167"/>
    <p:sldId id="623" r:id="rId168"/>
    <p:sldId id="624" r:id="rId169"/>
    <p:sldId id="625" r:id="rId170"/>
    <p:sldId id="626" r:id="rId171"/>
    <p:sldId id="627" r:id="rId172"/>
    <p:sldId id="628" r:id="rId173"/>
    <p:sldId id="632" r:id="rId174"/>
    <p:sldId id="633" r:id="rId175"/>
    <p:sldId id="634" r:id="rId176"/>
    <p:sldId id="638" r:id="rId177"/>
    <p:sldId id="639" r:id="rId178"/>
    <p:sldId id="640" r:id="rId179"/>
    <p:sldId id="641" r:id="rId180"/>
    <p:sldId id="403" r:id="rId181"/>
    <p:sldId id="404" r:id="rId182"/>
    <p:sldId id="405" r:id="rId183"/>
    <p:sldId id="406" r:id="rId184"/>
    <p:sldId id="407" r:id="rId185"/>
    <p:sldId id="408" r:id="rId186"/>
    <p:sldId id="409" r:id="rId187"/>
    <p:sldId id="410" r:id="rId188"/>
    <p:sldId id="411" r:id="rId189"/>
    <p:sldId id="412" r:id="rId190"/>
    <p:sldId id="413" r:id="rId191"/>
    <p:sldId id="414" r:id="rId192"/>
    <p:sldId id="637" r:id="rId193"/>
    <p:sldId id="415" r:id="rId194"/>
    <p:sldId id="416" r:id="rId195"/>
    <p:sldId id="417" r:id="rId196"/>
    <p:sldId id="418" r:id="rId197"/>
    <p:sldId id="419" r:id="rId198"/>
    <p:sldId id="420" r:id="rId199"/>
    <p:sldId id="421" r:id="rId200"/>
    <p:sldId id="422" r:id="rId201"/>
    <p:sldId id="423" r:id="rId202"/>
    <p:sldId id="424" r:id="rId203"/>
    <p:sldId id="425" r:id="rId204"/>
    <p:sldId id="426" r:id="rId205"/>
    <p:sldId id="427" r:id="rId206"/>
    <p:sldId id="428" r:id="rId207"/>
    <p:sldId id="429" r:id="rId208"/>
    <p:sldId id="430" r:id="rId209"/>
    <p:sldId id="431" r:id="rId210"/>
    <p:sldId id="432" r:id="rId211"/>
    <p:sldId id="433" r:id="rId212"/>
    <p:sldId id="434" r:id="rId213"/>
    <p:sldId id="435" r:id="rId214"/>
    <p:sldId id="436" r:id="rId215"/>
    <p:sldId id="437" r:id="rId216"/>
    <p:sldId id="438" r:id="rId217"/>
    <p:sldId id="439" r:id="rId218"/>
    <p:sldId id="440" r:id="rId219"/>
    <p:sldId id="442" r:id="rId220"/>
    <p:sldId id="441" r:id="rId221"/>
    <p:sldId id="443" r:id="rId222"/>
    <p:sldId id="444" r:id="rId223"/>
    <p:sldId id="445" r:id="rId224"/>
    <p:sldId id="446" r:id="rId225"/>
    <p:sldId id="629" r:id="rId226"/>
    <p:sldId id="630" r:id="rId227"/>
    <p:sldId id="653" r:id="rId228"/>
    <p:sldId id="642" r:id="rId229"/>
    <p:sldId id="447" r:id="rId230"/>
    <p:sldId id="448" r:id="rId231"/>
    <p:sldId id="449" r:id="rId232"/>
    <p:sldId id="450" r:id="rId233"/>
    <p:sldId id="451" r:id="rId234"/>
    <p:sldId id="452" r:id="rId235"/>
    <p:sldId id="453" r:id="rId236"/>
    <p:sldId id="454" r:id="rId237"/>
    <p:sldId id="455" r:id="rId238"/>
    <p:sldId id="456" r:id="rId239"/>
    <p:sldId id="457" r:id="rId240"/>
    <p:sldId id="458" r:id="rId241"/>
    <p:sldId id="459" r:id="rId242"/>
    <p:sldId id="460" r:id="rId243"/>
    <p:sldId id="461" r:id="rId244"/>
    <p:sldId id="462" r:id="rId245"/>
    <p:sldId id="463" r:id="rId246"/>
    <p:sldId id="644" r:id="rId247"/>
    <p:sldId id="645" r:id="rId248"/>
    <p:sldId id="464" r:id="rId249"/>
    <p:sldId id="465" r:id="rId250"/>
    <p:sldId id="466" r:id="rId251"/>
    <p:sldId id="467" r:id="rId252"/>
    <p:sldId id="468" r:id="rId253"/>
    <p:sldId id="469" r:id="rId254"/>
    <p:sldId id="470" r:id="rId255"/>
    <p:sldId id="471" r:id="rId256"/>
    <p:sldId id="472" r:id="rId257"/>
    <p:sldId id="473" r:id="rId258"/>
    <p:sldId id="474" r:id="rId259"/>
    <p:sldId id="475" r:id="rId260"/>
    <p:sldId id="655" r:id="rId261"/>
    <p:sldId id="476" r:id="rId262"/>
    <p:sldId id="477" r:id="rId263"/>
    <p:sldId id="478" r:id="rId264"/>
    <p:sldId id="479" r:id="rId265"/>
    <p:sldId id="480" r:id="rId266"/>
    <p:sldId id="481" r:id="rId267"/>
    <p:sldId id="482" r:id="rId268"/>
    <p:sldId id="483" r:id="rId269"/>
    <p:sldId id="484" r:id="rId270"/>
    <p:sldId id="485" r:id="rId271"/>
    <p:sldId id="486" r:id="rId272"/>
    <p:sldId id="487" r:id="rId273"/>
    <p:sldId id="488" r:id="rId274"/>
    <p:sldId id="489" r:id="rId275"/>
    <p:sldId id="490" r:id="rId276"/>
    <p:sldId id="491" r:id="rId277"/>
    <p:sldId id="647" r:id="rId278"/>
    <p:sldId id="492" r:id="rId279"/>
    <p:sldId id="493" r:id="rId280"/>
    <p:sldId id="494" r:id="rId281"/>
    <p:sldId id="495" r:id="rId282"/>
    <p:sldId id="496" r:id="rId283"/>
    <p:sldId id="497" r:id="rId284"/>
    <p:sldId id="498" r:id="rId285"/>
    <p:sldId id="499" r:id="rId286"/>
    <p:sldId id="500" r:id="rId287"/>
    <p:sldId id="501" r:id="rId288"/>
    <p:sldId id="502" r:id="rId289"/>
    <p:sldId id="503" r:id="rId290"/>
    <p:sldId id="504" r:id="rId291"/>
    <p:sldId id="505" r:id="rId292"/>
    <p:sldId id="506" r:id="rId293"/>
    <p:sldId id="507" r:id="rId294"/>
    <p:sldId id="508" r:id="rId295"/>
    <p:sldId id="509" r:id="rId296"/>
    <p:sldId id="510" r:id="rId297"/>
    <p:sldId id="511" r:id="rId298"/>
    <p:sldId id="512" r:id="rId299"/>
    <p:sldId id="513" r:id="rId300"/>
    <p:sldId id="514" r:id="rId301"/>
    <p:sldId id="515" r:id="rId302"/>
    <p:sldId id="516" r:id="rId303"/>
    <p:sldId id="517" r:id="rId304"/>
    <p:sldId id="518" r:id="rId305"/>
    <p:sldId id="519" r:id="rId306"/>
    <p:sldId id="520" r:id="rId307"/>
    <p:sldId id="521" r:id="rId308"/>
    <p:sldId id="522" r:id="rId309"/>
    <p:sldId id="523" r:id="rId310"/>
    <p:sldId id="524" r:id="rId311"/>
    <p:sldId id="525" r:id="rId312"/>
    <p:sldId id="526" r:id="rId313"/>
    <p:sldId id="527" r:id="rId314"/>
    <p:sldId id="528" r:id="rId315"/>
    <p:sldId id="529" r:id="rId316"/>
    <p:sldId id="530" r:id="rId317"/>
    <p:sldId id="531" r:id="rId318"/>
    <p:sldId id="532" r:id="rId319"/>
    <p:sldId id="533" r:id="rId320"/>
    <p:sldId id="534" r:id="rId321"/>
    <p:sldId id="535" r:id="rId322"/>
    <p:sldId id="536" r:id="rId323"/>
    <p:sldId id="537" r:id="rId324"/>
    <p:sldId id="538" r:id="rId325"/>
    <p:sldId id="539" r:id="rId326"/>
    <p:sldId id="540" r:id="rId327"/>
    <p:sldId id="541" r:id="rId328"/>
    <p:sldId id="542" r:id="rId329"/>
    <p:sldId id="543" r:id="rId330"/>
    <p:sldId id="544" r:id="rId331"/>
    <p:sldId id="545" r:id="rId332"/>
    <p:sldId id="546" r:id="rId333"/>
    <p:sldId id="547" r:id="rId334"/>
    <p:sldId id="548" r:id="rId335"/>
    <p:sldId id="549" r:id="rId336"/>
    <p:sldId id="550" r:id="rId337"/>
    <p:sldId id="551" r:id="rId338"/>
    <p:sldId id="552" r:id="rId339"/>
    <p:sldId id="553" r:id="rId340"/>
    <p:sldId id="554" r:id="rId341"/>
    <p:sldId id="555" r:id="rId342"/>
    <p:sldId id="556" r:id="rId343"/>
    <p:sldId id="557" r:id="rId344"/>
    <p:sldId id="558" r:id="rId345"/>
    <p:sldId id="559" r:id="rId346"/>
    <p:sldId id="560" r:id="rId347"/>
    <p:sldId id="561" r:id="rId348"/>
    <p:sldId id="562" r:id="rId349"/>
    <p:sldId id="563" r:id="rId350"/>
    <p:sldId id="564" r:id="rId351"/>
    <p:sldId id="565" r:id="rId352"/>
    <p:sldId id="566" r:id="rId353"/>
    <p:sldId id="567" r:id="rId354"/>
    <p:sldId id="568" r:id="rId355"/>
    <p:sldId id="569" r:id="rId356"/>
    <p:sldId id="570" r:id="rId357"/>
    <p:sldId id="571" r:id="rId358"/>
    <p:sldId id="572" r:id="rId359"/>
    <p:sldId id="573" r:id="rId360"/>
    <p:sldId id="574" r:id="rId361"/>
    <p:sldId id="575" r:id="rId362"/>
    <p:sldId id="649" r:id="rId363"/>
    <p:sldId id="654" r:id="rId364"/>
    <p:sldId id="576" r:id="rId365"/>
    <p:sldId id="577" r:id="rId366"/>
    <p:sldId id="578" r:id="rId367"/>
    <p:sldId id="579" r:id="rId368"/>
    <p:sldId id="580" r:id="rId369"/>
    <p:sldId id="581" r:id="rId370"/>
    <p:sldId id="582" r:id="rId371"/>
    <p:sldId id="583" r:id="rId372"/>
    <p:sldId id="584" r:id="rId373"/>
    <p:sldId id="585" r:id="rId374"/>
    <p:sldId id="586" r:id="rId375"/>
    <p:sldId id="587" r:id="rId376"/>
    <p:sldId id="588" r:id="rId377"/>
    <p:sldId id="589" r:id="rId378"/>
    <p:sldId id="590" r:id="rId379"/>
    <p:sldId id="591" r:id="rId380"/>
    <p:sldId id="592" r:id="rId381"/>
    <p:sldId id="593" r:id="rId382"/>
    <p:sldId id="594" r:id="rId383"/>
    <p:sldId id="650" r:id="rId38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CCFF"/>
    <a:srgbClr val="FFFF99"/>
    <a:srgbClr val="3399FF"/>
    <a:srgbClr val="CC00CC"/>
    <a:srgbClr val="00FFFF"/>
    <a:srgbClr val="99FFCC"/>
    <a:srgbClr val="00FF99"/>
    <a:srgbClr val="FF00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16" autoAdjust="0"/>
    <p:restoredTop sz="99875" autoAdjust="0"/>
  </p:normalViewPr>
  <p:slideViewPr>
    <p:cSldViewPr snapToGrid="0">
      <p:cViewPr varScale="1">
        <p:scale>
          <a:sx n="119" d="100"/>
          <a:sy n="119" d="100"/>
        </p:scale>
        <p:origin x="-288"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366" Type="http://schemas.openxmlformats.org/officeDocument/2006/relationships/slide" Target="slides/slide365.xml"/><Relationship Id="rId387" Type="http://schemas.openxmlformats.org/officeDocument/2006/relationships/viewProps" Target="viewProps.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377" Type="http://schemas.openxmlformats.org/officeDocument/2006/relationships/slide" Target="slides/slide376.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388"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tableStyles" Target="tableStyles.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F7A0F7-AD19-4993-8574-730EC50C92A6}" type="datetimeFigureOut">
              <a:rPr lang="zh-CN" altLang="en-US" smtClean="0"/>
              <a:pPr/>
              <a:t>2020/12/2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4BD24-89E3-4C51-B736-BCCE6C13A884}" type="slidenum">
              <a:rPr lang="zh-CN" altLang="en-US" smtClean="0"/>
              <a:pPr/>
              <a:t>‹#›</a:t>
            </a:fld>
            <a:endParaRPr lang="zh-CN" altLang="en-US"/>
          </a:p>
        </p:txBody>
      </p:sp>
    </p:spTree>
    <p:extLst>
      <p:ext uri="{BB962C8B-B14F-4D97-AF65-F5344CB8AC3E}">
        <p14:creationId xmlns:p14="http://schemas.microsoft.com/office/powerpoint/2010/main" val="2173373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2</a:t>
            </a:fld>
            <a:endParaRPr lang="zh-CN" altLang="en-US"/>
          </a:p>
        </p:txBody>
      </p:sp>
    </p:spTree>
    <p:extLst>
      <p:ext uri="{BB962C8B-B14F-4D97-AF65-F5344CB8AC3E}">
        <p14:creationId xmlns:p14="http://schemas.microsoft.com/office/powerpoint/2010/main" val="4182794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46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2020/12/2</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916946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2020/12/2</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315308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25886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2020/12/2</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2499667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2020/12/2</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006400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2020/12/2</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992268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2020/12/2</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2617186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2020/12/2</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59130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2020/12/2</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92285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2020/12/2</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715674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41223" y="4662544"/>
            <a:ext cx="1125345" cy="267703"/>
          </a:xfrm>
          <a:prstGeom prst="rect">
            <a:avLst/>
          </a:prstGeom>
        </p:spPr>
      </p:pic>
      <p:sp>
        <p:nvSpPr>
          <p:cNvPr id="7" name="Line 3"/>
          <p:cNvSpPr>
            <a:spLocks noChangeShapeType="1"/>
          </p:cNvSpPr>
          <p:nvPr userDrawn="1"/>
        </p:nvSpPr>
        <p:spPr bwMode="auto">
          <a:xfrm>
            <a:off x="0" y="428092"/>
            <a:ext cx="9144000" cy="0"/>
          </a:xfrm>
          <a:prstGeom prst="line">
            <a:avLst/>
          </a:prstGeom>
          <a:noFill/>
          <a:ln w="2540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231482" y="123478"/>
            <a:ext cx="681036" cy="465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ine 3"/>
          <p:cNvSpPr>
            <a:spLocks noChangeShapeType="1"/>
          </p:cNvSpPr>
          <p:nvPr userDrawn="1"/>
        </p:nvSpPr>
        <p:spPr bwMode="auto">
          <a:xfrm>
            <a:off x="0" y="301530"/>
            <a:ext cx="2960498"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pPr lvl="0"/>
            <a:endParaRPr lang="zh-CN" altLang="en-US"/>
          </a:p>
        </p:txBody>
      </p:sp>
      <p:sp>
        <p:nvSpPr>
          <p:cNvPr id="10" name="Rectangle 4"/>
          <p:cNvSpPr>
            <a:spLocks noChangeArrowheads="1"/>
          </p:cNvSpPr>
          <p:nvPr userDrawn="1"/>
        </p:nvSpPr>
        <p:spPr bwMode="auto">
          <a:xfrm>
            <a:off x="4810742" y="164227"/>
            <a:ext cx="1065212"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fr-FR" sz="1100" b="1" dirty="0">
                <a:solidFill>
                  <a:srgbClr val="0070C0"/>
                </a:solidFill>
                <a:latin typeface="微软雅黑" pitchFamily="34" charset="-122"/>
                <a:ea typeface="微软雅黑" pitchFamily="34" charset="-122"/>
              </a:rPr>
              <a:t>谢希仁 编著</a:t>
            </a:r>
          </a:p>
        </p:txBody>
      </p:sp>
      <p:sp>
        <p:nvSpPr>
          <p:cNvPr id="11" name="Rectangle 5"/>
          <p:cNvSpPr>
            <a:spLocks noChangeArrowheads="1"/>
          </p:cNvSpPr>
          <p:nvPr userDrawn="1"/>
        </p:nvSpPr>
        <p:spPr bwMode="auto">
          <a:xfrm>
            <a:off x="2960498" y="164857"/>
            <a:ext cx="1367682"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dirty="0" smtClean="0">
                <a:solidFill>
                  <a:srgbClr val="0070C0"/>
                </a:solidFill>
                <a:latin typeface="微软雅黑" pitchFamily="34" charset="-122"/>
                <a:ea typeface="微软雅黑" pitchFamily="34" charset="-122"/>
              </a:rPr>
              <a:t>计算机网络</a:t>
            </a:r>
            <a:r>
              <a:rPr lang="en-US" altLang="zh-CN" sz="1100" b="1" dirty="0" smtClean="0">
                <a:solidFill>
                  <a:srgbClr val="0070C0"/>
                </a:solidFill>
                <a:latin typeface="微软雅黑" pitchFamily="34" charset="-122"/>
                <a:ea typeface="微软雅黑" pitchFamily="34" charset="-122"/>
              </a:rPr>
              <a:t>(</a:t>
            </a:r>
            <a:r>
              <a:rPr lang="zh-CN" altLang="en-US" sz="1100" b="1" dirty="0" smtClean="0">
                <a:solidFill>
                  <a:srgbClr val="0070C0"/>
                </a:solidFill>
                <a:latin typeface="微软雅黑" pitchFamily="34" charset="-122"/>
                <a:ea typeface="微软雅黑" pitchFamily="34" charset="-122"/>
              </a:rPr>
              <a:t>第</a:t>
            </a:r>
            <a:r>
              <a:rPr lang="en-US" altLang="zh-CN" sz="1100" b="1" dirty="0" smtClean="0">
                <a:solidFill>
                  <a:srgbClr val="0070C0"/>
                </a:solidFill>
                <a:latin typeface="微软雅黑" pitchFamily="34" charset="-122"/>
                <a:ea typeface="微软雅黑" pitchFamily="34" charset="-122"/>
              </a:rPr>
              <a:t>7</a:t>
            </a:r>
            <a:r>
              <a:rPr lang="zh-CN" altLang="en-US" sz="1100" b="1" dirty="0" smtClean="0">
                <a:solidFill>
                  <a:srgbClr val="0070C0"/>
                </a:solidFill>
                <a:latin typeface="微软雅黑" pitchFamily="34" charset="-122"/>
                <a:ea typeface="微软雅黑" pitchFamily="34" charset="-122"/>
              </a:rPr>
              <a:t>版</a:t>
            </a:r>
            <a:r>
              <a:rPr lang="en-US" altLang="zh-CN" sz="1100" b="1" dirty="0" smtClean="0">
                <a:solidFill>
                  <a:srgbClr val="0070C0"/>
                </a:solidFill>
                <a:latin typeface="微软雅黑" pitchFamily="34" charset="-122"/>
                <a:ea typeface="微软雅黑" pitchFamily="34" charset="-122"/>
              </a:rPr>
              <a:t>)</a:t>
            </a:r>
            <a:endParaRPr lang="fr-FR" sz="1100" b="1" dirty="0">
              <a:solidFill>
                <a:srgbClr val="0070C0"/>
              </a:solidFill>
              <a:latin typeface="微软雅黑" pitchFamily="34" charset="-122"/>
              <a:ea typeface="微软雅黑" pitchFamily="34" charset="-122"/>
            </a:endParaRPr>
          </a:p>
        </p:txBody>
      </p:sp>
      <p:sp>
        <p:nvSpPr>
          <p:cNvPr id="12" name="椭圆 11"/>
          <p:cNvSpPr/>
          <p:nvPr userDrawn="1"/>
        </p:nvSpPr>
        <p:spPr>
          <a:xfrm>
            <a:off x="2942045" y="259181"/>
            <a:ext cx="84698" cy="84698"/>
          </a:xfrm>
          <a:prstGeom prst="ellipse">
            <a:avLst/>
          </a:prstGeom>
          <a:solidFill>
            <a:schemeClr val="bg1"/>
          </a:solidFill>
          <a:ln w="12700" algn="ctr">
            <a:solidFill>
              <a:srgbClr val="00B050"/>
            </a:solidFill>
            <a:round/>
            <a:headEnd/>
            <a:tailEnd/>
          </a:ln>
        </p:spPr>
        <p:txBody>
          <a:bodyPr/>
          <a:lstStyle/>
          <a:p>
            <a:pPr lvl="0"/>
            <a:endParaRPr lang="zh-CN" altLang="en-US">
              <a:solidFill>
                <a:schemeClr val="tx1"/>
              </a:solidFill>
              <a:latin typeface="Arial" charset="0"/>
              <a:ea typeface="宋体" charset="-122"/>
            </a:endParaRPr>
          </a:p>
        </p:txBody>
      </p:sp>
      <p:sp>
        <p:nvSpPr>
          <p:cNvPr id="13" name="Line 3"/>
          <p:cNvSpPr>
            <a:spLocks noChangeShapeType="1"/>
          </p:cNvSpPr>
          <p:nvPr userDrawn="1"/>
        </p:nvSpPr>
        <p:spPr bwMode="auto">
          <a:xfrm>
            <a:off x="5671079" y="301530"/>
            <a:ext cx="3472921"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pPr lvl="0"/>
            <a:endParaRPr lang="zh-CN" altLang="en-US"/>
          </a:p>
        </p:txBody>
      </p:sp>
      <p:sp>
        <p:nvSpPr>
          <p:cNvPr id="14" name="椭圆 13"/>
          <p:cNvSpPr/>
          <p:nvPr userDrawn="1"/>
        </p:nvSpPr>
        <p:spPr>
          <a:xfrm>
            <a:off x="5671079" y="259181"/>
            <a:ext cx="84698" cy="84698"/>
          </a:xfrm>
          <a:prstGeom prst="ellipse">
            <a:avLst/>
          </a:prstGeom>
          <a:solidFill>
            <a:schemeClr val="bg1"/>
          </a:solidFill>
          <a:ln w="12700" algn="ctr">
            <a:solidFill>
              <a:srgbClr val="00B050"/>
            </a:solidFill>
            <a:round/>
            <a:headEnd/>
            <a:tailEnd/>
          </a:ln>
        </p:spPr>
        <p:txBody>
          <a:bodyPr/>
          <a:lstStyle/>
          <a:p>
            <a:pPr lvl="0"/>
            <a:endParaRPr lang="zh-CN" altLang="en-US">
              <a:solidFill>
                <a:schemeClr val="tx1"/>
              </a:solidFill>
              <a:latin typeface="Arial" charset="0"/>
              <a:ea typeface="宋体" charset="-122"/>
            </a:endParaRPr>
          </a:p>
        </p:txBody>
      </p:sp>
      <p:sp>
        <p:nvSpPr>
          <p:cNvPr id="17" name="Line 3"/>
          <p:cNvSpPr>
            <a:spLocks noChangeShapeType="1"/>
          </p:cNvSpPr>
          <p:nvPr userDrawn="1"/>
        </p:nvSpPr>
        <p:spPr bwMode="auto">
          <a:xfrm>
            <a:off x="1266568" y="4803998"/>
            <a:ext cx="6942395"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Rectangle 9"/>
          <p:cNvSpPr>
            <a:spLocks noChangeArrowheads="1"/>
          </p:cNvSpPr>
          <p:nvPr userDrawn="1"/>
        </p:nvSpPr>
        <p:spPr bwMode="auto">
          <a:xfrm>
            <a:off x="8208962" y="4394656"/>
            <a:ext cx="609917" cy="609917"/>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cs typeface="Arial" charset="0"/>
            </a:endParaRPr>
          </a:p>
        </p:txBody>
      </p:sp>
      <p:pic>
        <p:nvPicPr>
          <p:cNvPr id="16" name="图片 1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pic>
        <p:nvPicPr>
          <p:cNvPr id="19" name="图片 1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392827" y="149234"/>
            <a:ext cx="358346" cy="458684"/>
          </a:xfrm>
          <a:prstGeom prst="rect">
            <a:avLst/>
          </a:prstGeom>
        </p:spPr>
      </p:pic>
    </p:spTree>
    <p:extLst>
      <p:ext uri="{BB962C8B-B14F-4D97-AF65-F5344CB8AC3E}">
        <p14:creationId xmlns:p14="http://schemas.microsoft.com/office/powerpoint/2010/main" val="691602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Microsoft_Word_97_-_2003_Document2.doc"/><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0.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21.emf"/><Relationship Id="rId4" Type="http://schemas.openxmlformats.org/officeDocument/2006/relationships/oleObject" Target="../embeddings/oleObject1.bin"/></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oleObject" Target="../embeddings/Microsoft_Word_97_-_2003_Document3.doc"/><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4.emf"/></Relationships>
</file>

<file path=ppt/slides/_rels/slide16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1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6.wm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1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7.wmf"/><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wmf"/><Relationship Id="rId4" Type="http://schemas.openxmlformats.org/officeDocument/2006/relationships/image" Target="../media/image58.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6.wmf"/><Relationship Id="rId5" Type="http://schemas.openxmlformats.org/officeDocument/2006/relationships/image" Target="../media/image58.wmf"/><Relationship Id="rId4" Type="http://schemas.openxmlformats.org/officeDocument/2006/relationships/oleObject" Target="../embeddings/oleObject3.bin"/></Relationships>
</file>

<file path=ppt/slides/_rels/slide3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6.wmf"/><Relationship Id="rId5" Type="http://schemas.openxmlformats.org/officeDocument/2006/relationships/image" Target="../media/image58.wmf"/><Relationship Id="rId4" Type="http://schemas.openxmlformats.org/officeDocument/2006/relationships/oleObject" Target="../embeddings/oleObject4.bin"/></Relationships>
</file>

<file path=ppt/slides/_rels/slide3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9.png"/><Relationship Id="rId5" Type="http://schemas.openxmlformats.org/officeDocument/2006/relationships/image" Target="../media/image57.wmf"/><Relationship Id="rId4" Type="http://schemas.openxmlformats.org/officeDocument/2006/relationships/image" Target="../media/image58.wmf"/></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wmf"/><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wmf"/><Relationship Id="rId1" Type="http://schemas.openxmlformats.org/officeDocument/2006/relationships/slideLayout" Target="../slideLayouts/slideLayout2.xml"/><Relationship Id="rId4" Type="http://schemas.openxmlformats.org/officeDocument/2006/relationships/image" Target="../media/image62.wmf"/></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Microsoft_Word_97_-_2003_Document1.doc"/><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9.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a:spLocks noChangeArrowheads="1"/>
          </p:cNvSpPr>
          <p:nvPr/>
        </p:nvSpPr>
        <p:spPr bwMode="auto">
          <a:xfrm>
            <a:off x="431231" y="2544537"/>
            <a:ext cx="120650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itchFamily="34" charset="-122"/>
                <a:ea typeface="微软雅黑" pitchFamily="34" charset="-122"/>
              </a:rPr>
              <a:t>谢希仁 </a:t>
            </a:r>
            <a:r>
              <a:rPr lang="fr-FR" sz="1200" b="1" dirty="0" smtClean="0">
                <a:solidFill>
                  <a:srgbClr val="00B0F0"/>
                </a:solidFill>
                <a:latin typeface="微软雅黑" pitchFamily="34" charset="-122"/>
                <a:ea typeface="微软雅黑" pitchFamily="34" charset="-122"/>
              </a:rPr>
              <a:t> 编著</a:t>
            </a:r>
            <a:endParaRPr lang="fr-FR" sz="1200" b="1" dirty="0">
              <a:solidFill>
                <a:srgbClr val="00B0F0"/>
              </a:solidFill>
              <a:latin typeface="微软雅黑" pitchFamily="34" charset="-122"/>
              <a:ea typeface="微软雅黑" pitchFamily="34" charset="-122"/>
            </a:endParaRPr>
          </a:p>
        </p:txBody>
      </p:sp>
      <p:sp>
        <p:nvSpPr>
          <p:cNvPr id="6" name="Rectangle 6"/>
          <p:cNvSpPr>
            <a:spLocks noChangeArrowheads="1"/>
          </p:cNvSpPr>
          <p:nvPr/>
        </p:nvSpPr>
        <p:spPr bwMode="auto">
          <a:xfrm>
            <a:off x="49252" y="2239857"/>
            <a:ext cx="2499984"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itchFamily="34" charset="-122"/>
                <a:ea typeface="微软雅黑" pitchFamily="34" charset="-122"/>
              </a:rPr>
              <a:t>计算机网络（第7版</a:t>
            </a:r>
            <a:r>
              <a:rPr lang="fr-FR" sz="1600" b="1" dirty="0" smtClean="0">
                <a:solidFill>
                  <a:srgbClr val="00B0F0"/>
                </a:solidFill>
                <a:latin typeface="微软雅黑" pitchFamily="34" charset="-122"/>
                <a:ea typeface="微软雅黑" pitchFamily="34" charset="-122"/>
              </a:rPr>
              <a:t>）</a:t>
            </a:r>
            <a:endParaRPr lang="fr-FR" sz="1600" b="1" dirty="0">
              <a:solidFill>
                <a:srgbClr val="00B0F0"/>
              </a:solidFill>
              <a:latin typeface="微软雅黑" pitchFamily="34" charset="-122"/>
              <a:ea typeface="微软雅黑" pitchFamily="34" charset="-122"/>
            </a:endParaRPr>
          </a:p>
        </p:txBody>
      </p:sp>
      <p:sp>
        <p:nvSpPr>
          <p:cNvPr id="7" name="矩形 6"/>
          <p:cNvSpPr/>
          <p:nvPr/>
        </p:nvSpPr>
        <p:spPr>
          <a:xfrm>
            <a:off x="4992742" y="2219222"/>
            <a:ext cx="2483372" cy="938719"/>
          </a:xfrm>
          <a:prstGeom prst="rect">
            <a:avLst/>
          </a:prstGeom>
        </p:spPr>
        <p:txBody>
          <a:bodyPr wrap="none">
            <a:spAutoFit/>
          </a:bodyPr>
          <a:lstStyle/>
          <a:p>
            <a:pPr algn="ctr" eaLnBrk="0" hangingPunct="0"/>
            <a:r>
              <a:rPr lang="zh-CN" altLang="en-US" sz="5500" b="1" dirty="0" smtClean="0">
                <a:solidFill>
                  <a:schemeClr val="bg1"/>
                </a:solidFill>
                <a:latin typeface="微软雅黑" pitchFamily="34" charset="-122"/>
                <a:ea typeface="微软雅黑" pitchFamily="34" charset="-122"/>
              </a:rPr>
              <a:t>网</a:t>
            </a:r>
            <a:r>
              <a:rPr lang="zh-CN" altLang="en-US" sz="2400" b="1" dirty="0" smtClean="0">
                <a:solidFill>
                  <a:schemeClr val="bg1"/>
                </a:solidFill>
                <a:latin typeface="微软雅黑" pitchFamily="34" charset="-122"/>
                <a:ea typeface="微软雅黑" pitchFamily="34" charset="-122"/>
              </a:rPr>
              <a:t> </a:t>
            </a:r>
            <a:r>
              <a:rPr lang="zh-CN" altLang="en-US" sz="5500" b="1" dirty="0" smtClean="0">
                <a:solidFill>
                  <a:schemeClr val="bg1"/>
                </a:solidFill>
                <a:latin typeface="微软雅黑" pitchFamily="34" charset="-122"/>
                <a:ea typeface="微软雅黑" pitchFamily="34" charset="-122"/>
              </a:rPr>
              <a:t>络</a:t>
            </a:r>
            <a:r>
              <a:rPr lang="zh-CN" altLang="en-US" sz="2400" b="1" dirty="0" smtClean="0">
                <a:solidFill>
                  <a:schemeClr val="bg1"/>
                </a:solidFill>
                <a:latin typeface="微软雅黑" pitchFamily="34" charset="-122"/>
                <a:ea typeface="微软雅黑" pitchFamily="34" charset="-122"/>
              </a:rPr>
              <a:t> </a:t>
            </a:r>
            <a:r>
              <a:rPr lang="zh-CN" altLang="en-US" sz="5500" b="1" dirty="0" smtClean="0">
                <a:solidFill>
                  <a:schemeClr val="bg1"/>
                </a:solidFill>
                <a:latin typeface="微软雅黑" pitchFamily="34" charset="-122"/>
                <a:ea typeface="微软雅黑" pitchFamily="34" charset="-122"/>
              </a:rPr>
              <a:t>层</a:t>
            </a:r>
            <a:endParaRPr lang="fr-FR" altLang="zh-CN" sz="5500" b="1" dirty="0">
              <a:solidFill>
                <a:schemeClr val="bg1"/>
              </a:solidFill>
              <a:latin typeface="微软雅黑" pitchFamily="34" charset="-122"/>
              <a:ea typeface="微软雅黑" pitchFamily="34" charset="-122"/>
            </a:endParaRPr>
          </a:p>
        </p:txBody>
      </p:sp>
      <p:sp>
        <p:nvSpPr>
          <p:cNvPr id="8" name="矩形 7"/>
          <p:cNvSpPr/>
          <p:nvPr/>
        </p:nvSpPr>
        <p:spPr>
          <a:xfrm>
            <a:off x="5565012" y="1736604"/>
            <a:ext cx="1338828" cy="523220"/>
          </a:xfrm>
          <a:prstGeom prst="rect">
            <a:avLst/>
          </a:prstGeom>
        </p:spPr>
        <p:txBody>
          <a:bodyPr wrap="none">
            <a:spAutoFit/>
          </a:bodyPr>
          <a:lstStyle/>
          <a:p>
            <a:pPr algn="ctr" eaLnBrk="0" hangingPunct="0"/>
            <a:r>
              <a:rPr lang="fr-FR" altLang="zh-CN" sz="2800" b="1" dirty="0" smtClean="0">
                <a:solidFill>
                  <a:schemeClr val="bg1"/>
                </a:solidFill>
                <a:latin typeface="微软雅黑" pitchFamily="34" charset="-122"/>
                <a:ea typeface="微软雅黑" pitchFamily="34" charset="-122"/>
              </a:rPr>
              <a:t>第 4 章</a:t>
            </a:r>
            <a:endParaRPr lang="fr-FR" altLang="zh-CN" sz="2800" b="1" dirty="0">
              <a:solidFill>
                <a:schemeClr val="bg1"/>
              </a:solidFill>
              <a:latin typeface="微软雅黑" pitchFamily="34" charset="-122"/>
              <a:ea typeface="微软雅黑" pitchFamily="34" charset="-122"/>
            </a:endParaRPr>
          </a:p>
        </p:txBody>
      </p:sp>
      <p:cxnSp>
        <p:nvCxnSpPr>
          <p:cNvPr id="9" name="直接连接符 8"/>
          <p:cNvCxnSpPr/>
          <p:nvPr/>
        </p:nvCxnSpPr>
        <p:spPr>
          <a:xfrm>
            <a:off x="0" y="2236899"/>
            <a:ext cx="2309091" cy="0"/>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877" y="2916846"/>
            <a:ext cx="1198400" cy="285083"/>
          </a:xfrm>
          <a:prstGeom prst="rect">
            <a:avLst/>
          </a:prstGeom>
        </p:spPr>
      </p:pic>
    </p:spTree>
    <p:extLst>
      <p:ext uri="{BB962C8B-B14F-4D97-AF65-F5344CB8AC3E}">
        <p14:creationId xmlns:p14="http://schemas.microsoft.com/office/powerpoint/2010/main" val="40205601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5"/>
          <p:cNvSpPr>
            <a:spLocks noChangeArrowheads="1"/>
          </p:cNvSpPr>
          <p:nvPr/>
        </p:nvSpPr>
        <p:spPr bwMode="auto">
          <a:xfrm>
            <a:off x="545144" y="646770"/>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20" name="Rectangle 6"/>
          <p:cNvSpPr>
            <a:spLocks noChangeArrowheads="1"/>
          </p:cNvSpPr>
          <p:nvPr/>
        </p:nvSpPr>
        <p:spPr bwMode="auto">
          <a:xfrm>
            <a:off x="2675659" y="623680"/>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虚电路服务与数据报服务的对比</a:t>
            </a:r>
          </a:p>
        </p:txBody>
      </p:sp>
      <p:graphicFrame>
        <p:nvGraphicFramePr>
          <p:cNvPr id="21" name="Group 171"/>
          <p:cNvGraphicFramePr>
            <a:graphicFrameLocks noGrp="1"/>
          </p:cNvGraphicFramePr>
          <p:nvPr>
            <p:extLst>
              <p:ext uri="{D42A27DB-BD31-4B8C-83A1-F6EECF244321}">
                <p14:modId xmlns:p14="http://schemas.microsoft.com/office/powerpoint/2010/main" val="506332586"/>
              </p:ext>
            </p:extLst>
          </p:nvPr>
        </p:nvGraphicFramePr>
        <p:xfrm>
          <a:off x="545144" y="1131689"/>
          <a:ext cx="8053711" cy="3165778"/>
        </p:xfrm>
        <a:graphic>
          <a:graphicData uri="http://schemas.openxmlformats.org/drawingml/2006/table">
            <a:tbl>
              <a:tblPr firstRow="1" bandRow="1">
                <a:tableStyleId>{073A0DAA-6AF3-43AB-8588-CEC1D06C72B9}</a:tableStyleId>
              </a:tblPr>
              <a:tblGrid>
                <a:gridCol w="2007434"/>
                <a:gridCol w="2912649"/>
                <a:gridCol w="3133628"/>
              </a:tblGrid>
              <a:tr h="3616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u="none" strike="noStrike" cap="none" normalizeH="0" baseline="0" dirty="0" smtClean="0">
                          <a:ln>
                            <a:noFill/>
                          </a:ln>
                          <a:solidFill>
                            <a:schemeClr val="bg1"/>
                          </a:solidFill>
                          <a:effectLst/>
                          <a:latin typeface="微软雅黑" pitchFamily="34" charset="-122"/>
                          <a:ea typeface="微软雅黑" pitchFamily="34" charset="-122"/>
                        </a:rPr>
                        <a:t>对比的方面</a:t>
                      </a:r>
                      <a:endPar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u="none" strike="noStrike" cap="none" normalizeH="0" baseline="0" dirty="0" smtClean="0">
                          <a:ln>
                            <a:noFill/>
                          </a:ln>
                          <a:solidFill>
                            <a:schemeClr val="bg1"/>
                          </a:solidFill>
                          <a:effectLst/>
                          <a:latin typeface="微软雅黑" pitchFamily="34" charset="-122"/>
                          <a:ea typeface="微软雅黑" pitchFamily="34" charset="-122"/>
                        </a:rPr>
                        <a:t>虚电路服务</a:t>
                      </a:r>
                      <a:endPar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u="none" strike="noStrike" cap="none" normalizeH="0" baseline="0" dirty="0" smtClean="0">
                          <a:ln>
                            <a:noFill/>
                          </a:ln>
                          <a:solidFill>
                            <a:schemeClr val="bg1"/>
                          </a:solidFill>
                          <a:effectLst/>
                          <a:latin typeface="微软雅黑" pitchFamily="34" charset="-122"/>
                          <a:ea typeface="微软雅黑" pitchFamily="34" charset="-122"/>
                        </a:rPr>
                        <a:t>数据报服务</a:t>
                      </a:r>
                      <a:endPar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r>
              <a:tr h="19269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u="none" strike="noStrike" cap="none" normalizeH="0" baseline="0" dirty="0" smtClean="0">
                          <a:ln>
                            <a:noFill/>
                          </a:ln>
                          <a:solidFill>
                            <a:schemeClr val="bg1"/>
                          </a:solidFill>
                          <a:effectLst/>
                          <a:latin typeface="微软雅黑" pitchFamily="34" charset="-122"/>
                          <a:ea typeface="微软雅黑" pitchFamily="34" charset="-122"/>
                        </a:rPr>
                        <a:t>思路</a:t>
                      </a:r>
                      <a:endPar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dirty="0" smtClean="0">
                          <a:ln>
                            <a:noFill/>
                          </a:ln>
                          <a:effectLst/>
                          <a:latin typeface="微软雅黑" pitchFamily="34" charset="-122"/>
                          <a:ea typeface="微软雅黑" pitchFamily="34" charset="-122"/>
                        </a:rPr>
                        <a:t>可靠通信应当由网络来保证</a:t>
                      </a:r>
                      <a:endParaRPr kumimoji="0" lang="zh-CN" altLang="en-US" sz="12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dirty="0" smtClean="0">
                          <a:ln>
                            <a:noFill/>
                          </a:ln>
                          <a:effectLst/>
                          <a:latin typeface="微软雅黑" pitchFamily="34" charset="-122"/>
                          <a:ea typeface="微软雅黑" pitchFamily="34" charset="-122"/>
                        </a:rPr>
                        <a:t>可靠通信应当由用户主机来保证</a:t>
                      </a:r>
                      <a:endParaRPr kumimoji="0" lang="zh-CN" altLang="en-US" sz="12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513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u="none" strike="noStrike" cap="none" normalizeH="0" baseline="0" dirty="0" smtClean="0">
                          <a:ln>
                            <a:noFill/>
                          </a:ln>
                          <a:solidFill>
                            <a:schemeClr val="bg1"/>
                          </a:solidFill>
                          <a:effectLst/>
                          <a:latin typeface="微软雅黑" pitchFamily="34" charset="-122"/>
                          <a:ea typeface="微软雅黑" pitchFamily="34" charset="-122"/>
                        </a:rPr>
                        <a:t>连接的建立</a:t>
                      </a:r>
                      <a:endPar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smtClean="0">
                          <a:ln>
                            <a:noFill/>
                          </a:ln>
                          <a:effectLst/>
                          <a:latin typeface="微软雅黑" pitchFamily="34" charset="-122"/>
                          <a:ea typeface="微软雅黑" pitchFamily="34" charset="-122"/>
                        </a:rPr>
                        <a:t>必须有</a:t>
                      </a:r>
                      <a:endParaRPr kumimoji="0" lang="zh-CN" altLang="en-US" sz="12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dirty="0" smtClean="0">
                          <a:ln>
                            <a:noFill/>
                          </a:ln>
                          <a:effectLst/>
                          <a:latin typeface="微软雅黑" pitchFamily="34" charset="-122"/>
                          <a:ea typeface="微软雅黑" pitchFamily="34" charset="-122"/>
                        </a:rPr>
                        <a:t>不需要</a:t>
                      </a:r>
                      <a:endParaRPr kumimoji="0" lang="zh-CN" altLang="en-US" sz="12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3336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u="none" strike="noStrike" cap="none" normalizeH="0" baseline="0" dirty="0" smtClean="0">
                          <a:ln>
                            <a:noFill/>
                          </a:ln>
                          <a:solidFill>
                            <a:schemeClr val="bg1"/>
                          </a:solidFill>
                          <a:effectLst/>
                          <a:latin typeface="微软雅黑" pitchFamily="34" charset="-122"/>
                          <a:ea typeface="微软雅黑" pitchFamily="34" charset="-122"/>
                        </a:rPr>
                        <a:t>终点地址</a:t>
                      </a:r>
                      <a:endPar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smtClean="0">
                          <a:ln>
                            <a:noFill/>
                          </a:ln>
                          <a:effectLst/>
                          <a:latin typeface="微软雅黑" pitchFamily="34" charset="-122"/>
                          <a:ea typeface="微软雅黑" pitchFamily="34" charset="-122"/>
                        </a:rPr>
                        <a:t>仅在连接建立阶段使用，每个分组使用短的虚电路号</a:t>
                      </a:r>
                      <a:endParaRPr kumimoji="0" lang="zh-CN" altLang="en-US" sz="12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dirty="0" smtClean="0">
                          <a:ln>
                            <a:noFill/>
                          </a:ln>
                          <a:effectLst/>
                          <a:latin typeface="微软雅黑" pitchFamily="34" charset="-122"/>
                          <a:ea typeface="微软雅黑" pitchFamily="34" charset="-122"/>
                        </a:rPr>
                        <a:t>每个分组都有终点的完整地址</a:t>
                      </a:r>
                      <a:endParaRPr kumimoji="0" lang="zh-CN" altLang="en-US" sz="12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36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u="none" strike="noStrike" cap="none" normalizeH="0" baseline="0" dirty="0" smtClean="0">
                          <a:ln>
                            <a:noFill/>
                          </a:ln>
                          <a:solidFill>
                            <a:schemeClr val="bg1"/>
                          </a:solidFill>
                          <a:effectLst/>
                          <a:latin typeface="微软雅黑" pitchFamily="34" charset="-122"/>
                          <a:ea typeface="微软雅黑" pitchFamily="34" charset="-122"/>
                        </a:rPr>
                        <a:t>分组的转发</a:t>
                      </a:r>
                      <a:endPar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smtClean="0">
                          <a:ln>
                            <a:noFill/>
                          </a:ln>
                          <a:effectLst/>
                          <a:latin typeface="微软雅黑" pitchFamily="34" charset="-122"/>
                          <a:ea typeface="微软雅黑" pitchFamily="34" charset="-122"/>
                        </a:rPr>
                        <a:t>属于同一条虚电路的分组均按照同一路由进行转发</a:t>
                      </a:r>
                      <a:endParaRPr kumimoji="0" lang="zh-CN" altLang="en-US" sz="12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dirty="0" smtClean="0">
                          <a:ln>
                            <a:noFill/>
                          </a:ln>
                          <a:effectLst/>
                          <a:latin typeface="微软雅黑" pitchFamily="34" charset="-122"/>
                          <a:ea typeface="微软雅黑" pitchFamily="34" charset="-122"/>
                        </a:rPr>
                        <a:t>每个分组独立选择路由进行转发</a:t>
                      </a:r>
                      <a:endParaRPr kumimoji="0" lang="zh-CN" altLang="en-US" sz="12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3336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u="none" strike="noStrike" cap="none" normalizeH="0" baseline="0" dirty="0" smtClean="0">
                          <a:ln>
                            <a:noFill/>
                          </a:ln>
                          <a:solidFill>
                            <a:schemeClr val="bg1"/>
                          </a:solidFill>
                          <a:effectLst/>
                          <a:latin typeface="微软雅黑" pitchFamily="34" charset="-122"/>
                          <a:ea typeface="微软雅黑" pitchFamily="34" charset="-122"/>
                        </a:rPr>
                        <a:t>当结点出故障时</a:t>
                      </a:r>
                      <a:endPar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smtClean="0">
                          <a:ln>
                            <a:noFill/>
                          </a:ln>
                          <a:effectLst/>
                          <a:latin typeface="微软雅黑" pitchFamily="34" charset="-122"/>
                          <a:ea typeface="微软雅黑" pitchFamily="34" charset="-122"/>
                        </a:rPr>
                        <a:t>所有通过出故障的结点的虚电路均不能工作</a:t>
                      </a:r>
                      <a:endParaRPr kumimoji="0" lang="zh-CN" altLang="en-US" sz="12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smtClean="0">
                          <a:ln>
                            <a:noFill/>
                          </a:ln>
                          <a:effectLst/>
                          <a:latin typeface="微软雅黑" pitchFamily="34" charset="-122"/>
                          <a:ea typeface="微软雅黑" pitchFamily="34" charset="-122"/>
                        </a:rPr>
                        <a:t>出故障的结点可能会丢失分组，一些路由可能会发生变化</a:t>
                      </a:r>
                      <a:endParaRPr kumimoji="0" lang="zh-CN" altLang="en-US" sz="12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269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u="none" strike="noStrike" cap="none" normalizeH="0" baseline="0" dirty="0" smtClean="0">
                          <a:ln>
                            <a:noFill/>
                          </a:ln>
                          <a:solidFill>
                            <a:schemeClr val="bg1"/>
                          </a:solidFill>
                          <a:effectLst/>
                          <a:latin typeface="微软雅黑" pitchFamily="34" charset="-122"/>
                          <a:ea typeface="微软雅黑" pitchFamily="34" charset="-122"/>
                        </a:rPr>
                        <a:t>分组的顺序</a:t>
                      </a:r>
                      <a:endPar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smtClean="0">
                          <a:ln>
                            <a:noFill/>
                          </a:ln>
                          <a:effectLst/>
                          <a:latin typeface="微软雅黑" pitchFamily="34" charset="-122"/>
                          <a:ea typeface="微软雅黑" pitchFamily="34" charset="-122"/>
                        </a:rPr>
                        <a:t>总是按发送顺序到达终点</a:t>
                      </a:r>
                      <a:endParaRPr kumimoji="0" lang="zh-CN" altLang="en-US" sz="12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dirty="0" smtClean="0">
                          <a:ln>
                            <a:noFill/>
                          </a:ln>
                          <a:effectLst/>
                          <a:latin typeface="微软雅黑" pitchFamily="34" charset="-122"/>
                          <a:ea typeface="微软雅黑" pitchFamily="34" charset="-122"/>
                        </a:rPr>
                        <a:t>到达终点时不一定按发送顺序</a:t>
                      </a:r>
                      <a:endParaRPr kumimoji="0" lang="zh-CN" altLang="en-US" sz="12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4745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u="none" strike="noStrike" cap="none" normalizeH="0" baseline="0" dirty="0" smtClean="0">
                          <a:ln>
                            <a:noFill/>
                          </a:ln>
                          <a:solidFill>
                            <a:schemeClr val="bg1"/>
                          </a:solidFill>
                          <a:effectLst/>
                          <a:latin typeface="微软雅黑" pitchFamily="34" charset="-122"/>
                          <a:ea typeface="微软雅黑" pitchFamily="34" charset="-122"/>
                        </a:rPr>
                        <a:t>端到端的差错处理和流量控制</a:t>
                      </a:r>
                      <a:endPar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dirty="0" smtClean="0">
                          <a:ln>
                            <a:noFill/>
                          </a:ln>
                          <a:effectLst/>
                          <a:latin typeface="微软雅黑" pitchFamily="34" charset="-122"/>
                          <a:ea typeface="微软雅黑" pitchFamily="34" charset="-122"/>
                        </a:rPr>
                        <a:t>可以由网络负责，也可以由用户主机负责</a:t>
                      </a:r>
                      <a:endParaRPr kumimoji="0" lang="zh-CN" altLang="en-US" sz="12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dirty="0" smtClean="0">
                          <a:ln>
                            <a:noFill/>
                          </a:ln>
                          <a:effectLst/>
                          <a:latin typeface="微软雅黑" pitchFamily="34" charset="-122"/>
                          <a:ea typeface="微软雅黑" pitchFamily="34" charset="-122"/>
                        </a:rPr>
                        <a:t>由用户主机负责</a:t>
                      </a:r>
                      <a:endParaRPr kumimoji="0" lang="zh-CN" altLang="en-US" sz="12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58121767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7093" y="503733"/>
            <a:ext cx="8349917" cy="1200329"/>
          </a:xfrm>
          <a:prstGeom prst="rect">
            <a:avLst/>
          </a:prstGeom>
        </p:spPr>
        <p:txBody>
          <a:bodyPr wrap="square">
            <a:spAutoFit/>
          </a:bodyPr>
          <a:lstStyle/>
          <a:p>
            <a:r>
              <a:rPr lang="en-US" altLang="zh-CN" sz="2400" b="1" dirty="0" smtClean="0">
                <a:solidFill>
                  <a:srgbClr val="0070C0"/>
                </a:solidFill>
              </a:rPr>
              <a:t>5</a:t>
            </a:r>
            <a:r>
              <a:rPr lang="zh-CN" altLang="en-US" sz="2400" b="1" dirty="0" smtClean="0">
                <a:solidFill>
                  <a:srgbClr val="0070C0"/>
                </a:solidFill>
              </a:rPr>
              <a:t>、设</a:t>
            </a:r>
            <a:r>
              <a:rPr lang="en-US" altLang="zh-CN" sz="2400" b="1" dirty="0">
                <a:solidFill>
                  <a:srgbClr val="0070C0"/>
                </a:solidFill>
              </a:rPr>
              <a:t>IP</a:t>
            </a:r>
            <a:r>
              <a:rPr lang="zh-CN" altLang="en-US" sz="2400" b="1" dirty="0">
                <a:solidFill>
                  <a:srgbClr val="0070C0"/>
                </a:solidFill>
              </a:rPr>
              <a:t>数据报使用固定首部，其各字段的具体数值如图所示（除</a:t>
            </a:r>
            <a:r>
              <a:rPr lang="en-US" altLang="zh-CN" sz="2400" b="1" dirty="0">
                <a:solidFill>
                  <a:srgbClr val="0070C0"/>
                </a:solidFill>
              </a:rPr>
              <a:t>IP</a:t>
            </a:r>
            <a:r>
              <a:rPr lang="zh-CN" altLang="en-US" sz="2400" b="1" dirty="0">
                <a:solidFill>
                  <a:srgbClr val="0070C0"/>
                </a:solidFill>
              </a:rPr>
              <a:t>地址外，均为十进制表示）。试用二进制运算方法计算应当写入到首部检验和字段中的数值（用二进制表示）。</a:t>
            </a:r>
            <a:endParaRPr lang="zh-CN" altLang="en-US" sz="2400" dirty="0">
              <a:solidFill>
                <a:srgbClr val="0070C0"/>
              </a:solidFill>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008716546"/>
              </p:ext>
            </p:extLst>
          </p:nvPr>
        </p:nvGraphicFramePr>
        <p:xfrm>
          <a:off x="558047" y="1967916"/>
          <a:ext cx="8208963" cy="1987550"/>
        </p:xfrm>
        <a:graphic>
          <a:graphicData uri="http://schemas.openxmlformats.org/presentationml/2006/ole">
            <mc:AlternateContent xmlns:mc="http://schemas.openxmlformats.org/markup-compatibility/2006">
              <mc:Choice xmlns:v="urn:schemas-microsoft-com:vml" Requires="v">
                <p:oleObj spid="_x0000_s12379" name="文档" r:id="rId3" imgW="5421028" imgH="1313046" progId="Word.Document.8">
                  <p:embed/>
                </p:oleObj>
              </mc:Choice>
              <mc:Fallback>
                <p:oleObj name="文档" r:id="rId3" imgW="5421028" imgH="1313046" progId="Word.Document.8">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47" y="1967916"/>
                        <a:ext cx="8208963" cy="198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3133706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20"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a:t>
            </a:r>
            <a:r>
              <a:rPr lang="zh-CN" altLang="en-US" sz="2000" b="1" dirty="0" smtClean="0">
                <a:solidFill>
                  <a:schemeClr val="bg1"/>
                </a:solidFill>
                <a:latin typeface="微软雅黑" pitchFamily="34" charset="-122"/>
                <a:ea typeface="微软雅黑" pitchFamily="34" charset="-122"/>
              </a:rPr>
              <a:t>字段</a:t>
            </a:r>
            <a:endParaRPr lang="zh-CN" altLang="en-US" sz="2000" b="1" dirty="0">
              <a:solidFill>
                <a:schemeClr val="bg1"/>
              </a:solidFill>
              <a:latin typeface="微软雅黑" pitchFamily="34" charset="-122"/>
              <a:ea typeface="微软雅黑" pitchFamily="34" charset="-122"/>
            </a:endParaRPr>
          </a:p>
        </p:txBody>
      </p:sp>
      <p:sp>
        <p:nvSpPr>
          <p:cNvPr id="21" name="圆角矩形 20"/>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1637153" y="1144852"/>
            <a:ext cx="5962309" cy="2192261"/>
            <a:chOff x="1392642" y="1665825"/>
            <a:chExt cx="5962309" cy="2192261"/>
          </a:xfrm>
        </p:grpSpPr>
        <p:sp>
          <p:nvSpPr>
            <p:cNvPr id="23" name="Rectangle 10"/>
            <p:cNvSpPr>
              <a:spLocks noChangeArrowheads="1"/>
            </p:cNvSpPr>
            <p:nvPr/>
          </p:nvSpPr>
          <p:spPr bwMode="auto">
            <a:xfrm>
              <a:off x="2200802" y="1897276"/>
              <a:ext cx="5008725" cy="1553902"/>
            </a:xfrm>
            <a:prstGeom prst="rect">
              <a:avLst/>
            </a:prstGeom>
            <a:solidFill>
              <a:srgbClr val="99FFCC"/>
            </a:solidFill>
            <a:ln w="25400">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Rectangle 44"/>
            <p:cNvSpPr>
              <a:spLocks noChangeArrowheads="1"/>
            </p:cNvSpPr>
            <p:nvPr/>
          </p:nvSpPr>
          <p:spPr bwMode="auto">
            <a:xfrm>
              <a:off x="2752834" y="190317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25" name="Rectangle 45"/>
            <p:cNvSpPr>
              <a:spLocks noChangeArrowheads="1"/>
            </p:cNvSpPr>
            <p:nvPr/>
          </p:nvSpPr>
          <p:spPr bwMode="auto">
            <a:xfrm>
              <a:off x="1753649" y="2138994"/>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26" name="Rectangle 54"/>
            <p:cNvSpPr>
              <a:spLocks noChangeArrowheads="1"/>
            </p:cNvSpPr>
            <p:nvPr/>
          </p:nvSpPr>
          <p:spPr bwMode="auto">
            <a:xfrm>
              <a:off x="1680057" y="3112399"/>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27" name="Rectangle 11"/>
            <p:cNvSpPr>
              <a:spLocks noChangeArrowheads="1"/>
            </p:cNvSpPr>
            <p:nvPr/>
          </p:nvSpPr>
          <p:spPr bwMode="auto">
            <a:xfrm>
              <a:off x="2209902" y="3457711"/>
              <a:ext cx="4988504" cy="400375"/>
            </a:xfrm>
            <a:prstGeom prst="rect">
              <a:avLst/>
            </a:prstGeom>
            <a:solidFill>
              <a:srgbClr val="00FFFF"/>
            </a:solidFill>
            <a:ln w="28575">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8" name="Line 12"/>
            <p:cNvSpPr>
              <a:spLocks noChangeShapeType="1"/>
            </p:cNvSpPr>
            <p:nvPr/>
          </p:nvSpPr>
          <p:spPr bwMode="auto">
            <a:xfrm>
              <a:off x="2197769" y="216232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9" name="Line 13"/>
            <p:cNvSpPr>
              <a:spLocks noChangeShapeType="1"/>
            </p:cNvSpPr>
            <p:nvPr/>
          </p:nvSpPr>
          <p:spPr bwMode="auto">
            <a:xfrm>
              <a:off x="2197769" y="24227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0" name="Line 14"/>
            <p:cNvSpPr>
              <a:spLocks noChangeShapeType="1"/>
            </p:cNvSpPr>
            <p:nvPr/>
          </p:nvSpPr>
          <p:spPr bwMode="auto">
            <a:xfrm>
              <a:off x="2197769" y="26840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1" name="Line 15"/>
            <p:cNvSpPr>
              <a:spLocks noChangeShapeType="1"/>
            </p:cNvSpPr>
            <p:nvPr/>
          </p:nvSpPr>
          <p:spPr bwMode="auto">
            <a:xfrm>
              <a:off x="2197769" y="29416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2" name="Line 16"/>
            <p:cNvSpPr>
              <a:spLocks noChangeShapeType="1"/>
            </p:cNvSpPr>
            <p:nvPr/>
          </p:nvSpPr>
          <p:spPr bwMode="auto">
            <a:xfrm>
              <a:off x="2197769" y="32029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3" name="Line 17"/>
            <p:cNvSpPr>
              <a:spLocks noChangeShapeType="1"/>
            </p:cNvSpPr>
            <p:nvPr/>
          </p:nvSpPr>
          <p:spPr bwMode="auto">
            <a:xfrm>
              <a:off x="2814508"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4" name="Line 18"/>
            <p:cNvSpPr>
              <a:spLocks noChangeShapeType="1"/>
            </p:cNvSpPr>
            <p:nvPr/>
          </p:nvSpPr>
          <p:spPr bwMode="auto">
            <a:xfrm>
              <a:off x="3485247"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Line 19"/>
            <p:cNvSpPr>
              <a:spLocks noChangeShapeType="1"/>
            </p:cNvSpPr>
            <p:nvPr/>
          </p:nvSpPr>
          <p:spPr bwMode="auto">
            <a:xfrm>
              <a:off x="3485247" y="2428310"/>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6" name="Line 20"/>
            <p:cNvSpPr>
              <a:spLocks noChangeShapeType="1"/>
            </p:cNvSpPr>
            <p:nvPr/>
          </p:nvSpPr>
          <p:spPr bwMode="auto">
            <a:xfrm>
              <a:off x="4698087" y="1901943"/>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7" name="Line 21"/>
            <p:cNvSpPr>
              <a:spLocks noChangeShapeType="1"/>
            </p:cNvSpPr>
            <p:nvPr/>
          </p:nvSpPr>
          <p:spPr bwMode="auto">
            <a:xfrm flipV="1">
              <a:off x="5953807" y="3200127"/>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8" name="Line 22"/>
            <p:cNvSpPr>
              <a:spLocks noChangeShapeType="1"/>
            </p:cNvSpPr>
            <p:nvPr/>
          </p:nvSpPr>
          <p:spPr bwMode="auto">
            <a:xfrm>
              <a:off x="5208666" y="2167926"/>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9" name="Rectangle 23"/>
            <p:cNvSpPr>
              <a:spLocks noChangeArrowheads="1"/>
            </p:cNvSpPr>
            <p:nvPr/>
          </p:nvSpPr>
          <p:spPr bwMode="auto">
            <a:xfrm>
              <a:off x="2164406"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40" name="Rectangle 24"/>
            <p:cNvSpPr>
              <a:spLocks noChangeArrowheads="1"/>
            </p:cNvSpPr>
            <p:nvPr/>
          </p:nvSpPr>
          <p:spPr bwMode="auto">
            <a:xfrm>
              <a:off x="2759912"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41" name="Rectangle 25"/>
            <p:cNvSpPr>
              <a:spLocks noChangeArrowheads="1"/>
            </p:cNvSpPr>
            <p:nvPr/>
          </p:nvSpPr>
          <p:spPr bwMode="auto">
            <a:xfrm>
              <a:off x="3393838"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42" name="Rectangle 26"/>
            <p:cNvSpPr>
              <a:spLocks noChangeArrowheads="1"/>
            </p:cNvSpPr>
            <p:nvPr/>
          </p:nvSpPr>
          <p:spPr bwMode="auto">
            <a:xfrm>
              <a:off x="463641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43" name="Rectangle 27"/>
            <p:cNvSpPr>
              <a:spLocks noChangeArrowheads="1"/>
            </p:cNvSpPr>
            <p:nvPr/>
          </p:nvSpPr>
          <p:spPr bwMode="auto">
            <a:xfrm>
              <a:off x="5143958"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44" name="Rectangle 28"/>
            <p:cNvSpPr>
              <a:spLocks noChangeArrowheads="1"/>
            </p:cNvSpPr>
            <p:nvPr/>
          </p:nvSpPr>
          <p:spPr bwMode="auto">
            <a:xfrm>
              <a:off x="589213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45" name="Rectangle 29"/>
            <p:cNvSpPr>
              <a:spLocks noChangeArrowheads="1"/>
            </p:cNvSpPr>
            <p:nvPr/>
          </p:nvSpPr>
          <p:spPr bwMode="auto">
            <a:xfrm>
              <a:off x="6983053"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46" name="Rectangle 30"/>
            <p:cNvSpPr>
              <a:spLocks noChangeArrowheads="1"/>
            </p:cNvSpPr>
            <p:nvPr/>
          </p:nvSpPr>
          <p:spPr bwMode="auto">
            <a:xfrm>
              <a:off x="2259443" y="1903178"/>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47" name="Rectangle 31"/>
            <p:cNvSpPr>
              <a:spLocks noChangeArrowheads="1"/>
            </p:cNvSpPr>
            <p:nvPr/>
          </p:nvSpPr>
          <p:spPr bwMode="auto">
            <a:xfrm>
              <a:off x="4735495" y="216853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48" name="Rectangle 32"/>
            <p:cNvSpPr>
              <a:spLocks noChangeArrowheads="1"/>
            </p:cNvSpPr>
            <p:nvPr/>
          </p:nvSpPr>
          <p:spPr bwMode="auto">
            <a:xfrm>
              <a:off x="2384814" y="2421145"/>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49" name="Rectangle 33"/>
            <p:cNvSpPr>
              <a:spLocks noChangeArrowheads="1"/>
            </p:cNvSpPr>
            <p:nvPr/>
          </p:nvSpPr>
          <p:spPr bwMode="auto">
            <a:xfrm>
              <a:off x="3741637" y="242114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50" name="Rectangle 34"/>
            <p:cNvSpPr>
              <a:spLocks noChangeArrowheads="1"/>
            </p:cNvSpPr>
            <p:nvPr/>
          </p:nvSpPr>
          <p:spPr bwMode="auto">
            <a:xfrm>
              <a:off x="3113778" y="21685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51" name="Rectangle 35"/>
            <p:cNvSpPr>
              <a:spLocks noChangeArrowheads="1"/>
            </p:cNvSpPr>
            <p:nvPr/>
          </p:nvSpPr>
          <p:spPr bwMode="auto">
            <a:xfrm>
              <a:off x="3630422" y="1903178"/>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52" name="Rectangle 36"/>
            <p:cNvSpPr>
              <a:spLocks noChangeArrowheads="1"/>
            </p:cNvSpPr>
            <p:nvPr/>
          </p:nvSpPr>
          <p:spPr bwMode="auto">
            <a:xfrm>
              <a:off x="5474874" y="1903178"/>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53" name="Rectangle 37"/>
            <p:cNvSpPr>
              <a:spLocks noChangeArrowheads="1"/>
            </p:cNvSpPr>
            <p:nvPr/>
          </p:nvSpPr>
          <p:spPr bwMode="auto">
            <a:xfrm>
              <a:off x="5794063" y="216853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54" name="Rectangle 38"/>
            <p:cNvSpPr>
              <a:spLocks noChangeArrowheads="1"/>
            </p:cNvSpPr>
            <p:nvPr/>
          </p:nvSpPr>
          <p:spPr bwMode="auto">
            <a:xfrm>
              <a:off x="6255098" y="318766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55" name="Rectangle 39"/>
            <p:cNvSpPr>
              <a:spLocks noChangeArrowheads="1"/>
            </p:cNvSpPr>
            <p:nvPr/>
          </p:nvSpPr>
          <p:spPr bwMode="auto">
            <a:xfrm>
              <a:off x="5251131" y="2421145"/>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56" name="Rectangle 40"/>
            <p:cNvSpPr>
              <a:spLocks noChangeArrowheads="1"/>
            </p:cNvSpPr>
            <p:nvPr/>
          </p:nvSpPr>
          <p:spPr bwMode="auto">
            <a:xfrm>
              <a:off x="4289625" y="2683546"/>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57" name="Rectangle 41"/>
            <p:cNvSpPr>
              <a:spLocks noChangeArrowheads="1"/>
            </p:cNvSpPr>
            <p:nvPr/>
          </p:nvSpPr>
          <p:spPr bwMode="auto">
            <a:xfrm>
              <a:off x="4126846" y="2942996"/>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58" name="Rectangle 42"/>
            <p:cNvSpPr>
              <a:spLocks noChangeArrowheads="1"/>
            </p:cNvSpPr>
            <p:nvPr/>
          </p:nvSpPr>
          <p:spPr bwMode="auto">
            <a:xfrm>
              <a:off x="2896403" y="3187665"/>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59" name="Rectangle 43"/>
            <p:cNvSpPr>
              <a:spLocks noChangeArrowheads="1"/>
            </p:cNvSpPr>
            <p:nvPr/>
          </p:nvSpPr>
          <p:spPr bwMode="auto">
            <a:xfrm>
              <a:off x="1864124" y="1665825"/>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60" name="Group 46"/>
            <p:cNvGrpSpPr>
              <a:grpSpLocks/>
            </p:cNvGrpSpPr>
            <p:nvPr/>
          </p:nvGrpSpPr>
          <p:grpSpPr bwMode="auto">
            <a:xfrm>
              <a:off x="2158338" y="3299988"/>
              <a:ext cx="83917" cy="41064"/>
              <a:chOff x="833" y="3024"/>
              <a:chExt cx="78" cy="51"/>
            </a:xfrm>
          </p:grpSpPr>
          <p:sp>
            <p:nvSpPr>
              <p:cNvPr id="70"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1"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2"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61" name="Group 50"/>
            <p:cNvGrpSpPr>
              <a:grpSpLocks/>
            </p:cNvGrpSpPr>
            <p:nvPr/>
          </p:nvGrpSpPr>
          <p:grpSpPr bwMode="auto">
            <a:xfrm>
              <a:off x="7169086" y="3305588"/>
              <a:ext cx="83917" cy="39198"/>
              <a:chOff x="5432" y="3030"/>
              <a:chExt cx="78" cy="51"/>
            </a:xfrm>
          </p:grpSpPr>
          <p:sp>
            <p:nvSpPr>
              <p:cNvPr id="67"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8"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9"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62" name="Rectangle 75"/>
            <p:cNvSpPr>
              <a:spLocks noChangeArrowheads="1"/>
            </p:cNvSpPr>
            <p:nvPr/>
          </p:nvSpPr>
          <p:spPr bwMode="auto">
            <a:xfrm>
              <a:off x="3904417" y="3528790"/>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smtClean="0">
                  <a:latin typeface="微软雅黑" pitchFamily="34" charset="-122"/>
                  <a:ea typeface="微软雅黑" pitchFamily="34" charset="-122"/>
                </a:rPr>
                <a:t>数   据   部   分</a:t>
              </a:r>
              <a:endParaRPr kumimoji="1" lang="zh-CN" altLang="en-US" sz="1200" b="1" dirty="0">
                <a:latin typeface="微软雅黑" pitchFamily="34" charset="-122"/>
                <a:ea typeface="微软雅黑" pitchFamily="34" charset="-122"/>
              </a:endParaRPr>
            </a:p>
          </p:txBody>
        </p:sp>
        <p:sp>
          <p:nvSpPr>
            <p:cNvPr id="63" name="AutoShape 97"/>
            <p:cNvSpPr>
              <a:spLocks/>
            </p:cNvSpPr>
            <p:nvPr/>
          </p:nvSpPr>
          <p:spPr bwMode="auto">
            <a:xfrm>
              <a:off x="2045990" y="1927141"/>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64" name="Group 94"/>
            <p:cNvGrpSpPr>
              <a:grpSpLocks/>
            </p:cNvGrpSpPr>
            <p:nvPr/>
          </p:nvGrpSpPr>
          <p:grpSpPr bwMode="auto">
            <a:xfrm>
              <a:off x="1392642" y="1885145"/>
              <a:ext cx="336679" cy="1566034"/>
              <a:chOff x="-127" y="845"/>
              <a:chExt cx="333" cy="1678"/>
            </a:xfrm>
          </p:grpSpPr>
          <p:sp>
            <p:nvSpPr>
              <p:cNvPr id="65"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6"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grpSp>
      <p:sp>
        <p:nvSpPr>
          <p:cNvPr id="73" name="矩形 72"/>
          <p:cNvSpPr/>
          <p:nvPr/>
        </p:nvSpPr>
        <p:spPr>
          <a:xfrm>
            <a:off x="2442280" y="3529238"/>
            <a:ext cx="5017824" cy="338554"/>
          </a:xfrm>
          <a:prstGeom prst="rect">
            <a:avLst/>
          </a:prstGeom>
          <a:solidFill>
            <a:srgbClr val="0000CC"/>
          </a:solidFill>
          <a:ln w="9525">
            <a:noFill/>
            <a:miter lim="800000"/>
            <a:headEnd/>
            <a:tailEnd/>
          </a:ln>
          <a:effectLst/>
        </p:spPr>
        <p:txBody>
          <a:bodyPr wrap="square">
            <a:spAutoFit/>
          </a:bodyPr>
          <a:lstStyle/>
          <a:p>
            <a:pPr algn="ctr"/>
            <a:r>
              <a:rPr lang="zh-CN" altLang="en-US" sz="1600" b="1" dirty="0">
                <a:solidFill>
                  <a:schemeClr val="bg1"/>
                </a:solidFill>
                <a:latin typeface="微软雅黑" pitchFamily="34" charset="-122"/>
                <a:ea typeface="微软雅黑" pitchFamily="34" charset="-122"/>
              </a:rPr>
              <a:t>源地址和目的地址都各</a:t>
            </a:r>
            <a:r>
              <a:rPr lang="zh-CN" altLang="en-US" sz="1600" b="1" dirty="0" smtClean="0">
                <a:solidFill>
                  <a:schemeClr val="bg1"/>
                </a:solidFill>
                <a:latin typeface="微软雅黑" pitchFamily="34" charset="-122"/>
                <a:ea typeface="微软雅黑" pitchFamily="34" charset="-122"/>
              </a:rPr>
              <a:t>占 </a:t>
            </a:r>
            <a:r>
              <a:rPr lang="en-US" altLang="zh-CN" sz="1600" b="1" dirty="0" smtClean="0">
                <a:solidFill>
                  <a:schemeClr val="bg1"/>
                </a:solidFill>
                <a:latin typeface="微软雅黑" pitchFamily="34" charset="-122"/>
                <a:ea typeface="微软雅黑" pitchFamily="34" charset="-122"/>
              </a:rPr>
              <a:t>4 </a:t>
            </a:r>
            <a:r>
              <a:rPr lang="zh-CN" altLang="en-US" sz="1600" b="1" dirty="0">
                <a:solidFill>
                  <a:schemeClr val="bg1"/>
                </a:solidFill>
                <a:latin typeface="微软雅黑" pitchFamily="34" charset="-122"/>
                <a:ea typeface="微软雅黑" pitchFamily="34" charset="-122"/>
              </a:rPr>
              <a:t>字节</a:t>
            </a:r>
          </a:p>
        </p:txBody>
      </p:sp>
      <p:sp>
        <p:nvSpPr>
          <p:cNvPr id="74" name="Rectangle 92"/>
          <p:cNvSpPr>
            <a:spLocks noChangeArrowheads="1"/>
          </p:cNvSpPr>
          <p:nvPr/>
        </p:nvSpPr>
        <p:spPr bwMode="auto">
          <a:xfrm flipV="1">
            <a:off x="2454413" y="2174606"/>
            <a:ext cx="5005691" cy="52185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16556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withEffect">
                                  <p:stCondLst>
                                    <p:cond delay="0"/>
                                  </p:stCondLst>
                                  <p:childTnLst>
                                    <p:anim calcmode="discrete" valueType="str">
                                      <p:cBhvr>
                                        <p:cTn id="6" dur="1000" fill="hold"/>
                                        <p:tgtEl>
                                          <p:spTgt spid="74"/>
                                        </p:tgtEl>
                                        <p:attrNameLst>
                                          <p:attrName>style.visibility</p:attrName>
                                        </p:attrNameLst>
                                      </p:cBhvr>
                                      <p:tavLst>
                                        <p:tav tm="0">
                                          <p:val>
                                            <p:strVal val="hidden"/>
                                          </p:val>
                                        </p:tav>
                                        <p:tav tm="50000">
                                          <p:val>
                                            <p:strVal val="visible"/>
                                          </p:val>
                                        </p:tav>
                                      </p:tavLst>
                                    </p:anim>
                                  </p:childTnLst>
                                </p:cTn>
                              </p:par>
                              <p:par>
                                <p:cTn id="7" presetID="35" presetClass="emph" presetSubtype="0" repeatCount="4000" fill="hold" grpId="0" nodeType="withEffect">
                                  <p:stCondLst>
                                    <p:cond delay="0"/>
                                  </p:stCondLst>
                                  <p:childTnLst>
                                    <p:anim calcmode="discrete" valueType="str">
                                      <p:cBhvr>
                                        <p:cTn id="8" dur="1000" fill="hold"/>
                                        <p:tgtEl>
                                          <p:spTgt spid="7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8050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809070" y="647296"/>
            <a:ext cx="35445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2.  IP </a:t>
            </a:r>
            <a:r>
              <a:rPr lang="zh-CN" altLang="en-US" sz="2000" b="1" dirty="0">
                <a:solidFill>
                  <a:schemeClr val="bg1"/>
                </a:solidFill>
                <a:latin typeface="微软雅黑" pitchFamily="34" charset="-122"/>
                <a:ea typeface="微软雅黑" pitchFamily="34" charset="-122"/>
              </a:rPr>
              <a:t>数据报首部的</a:t>
            </a:r>
            <a:r>
              <a:rPr lang="zh-CN" altLang="en-US" sz="2000" b="1" dirty="0" smtClean="0">
                <a:solidFill>
                  <a:schemeClr val="bg1"/>
                </a:solidFill>
                <a:latin typeface="微软雅黑" pitchFamily="34" charset="-122"/>
                <a:ea typeface="微软雅黑" pitchFamily="34" charset="-122"/>
              </a:rPr>
              <a:t>可变部分</a:t>
            </a:r>
            <a:endParaRPr lang="zh-CN" altLang="en-US" sz="2000"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448327" y="1018844"/>
            <a:ext cx="8306380"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首部的可变部分就是一个选项字段，用来支持排错、测量以及安全等措施，内容很丰富。</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选项字段的长度可变，</a:t>
            </a:r>
            <a:r>
              <a:rPr lang="zh-CN" altLang="en-US" sz="2000" b="1" dirty="0">
                <a:solidFill>
                  <a:srgbClr val="0000FF"/>
                </a:solidFill>
                <a:latin typeface="微软雅黑" pitchFamily="34" charset="-122"/>
                <a:ea typeface="微软雅黑" pitchFamily="34" charset="-122"/>
              </a:rPr>
              <a:t>从 </a:t>
            </a:r>
            <a:r>
              <a:rPr lang="en-US" altLang="zh-CN" sz="2000" b="1" dirty="0">
                <a:solidFill>
                  <a:srgbClr val="0000FF"/>
                </a:solidFill>
                <a:latin typeface="微软雅黑" pitchFamily="34" charset="-122"/>
                <a:ea typeface="微软雅黑" pitchFamily="34" charset="-122"/>
              </a:rPr>
              <a:t>1 </a:t>
            </a:r>
            <a:r>
              <a:rPr lang="zh-CN" altLang="en-US" sz="2000" b="1" dirty="0">
                <a:solidFill>
                  <a:srgbClr val="0000FF"/>
                </a:solidFill>
                <a:latin typeface="微软雅黑" pitchFamily="34" charset="-122"/>
                <a:ea typeface="微软雅黑" pitchFamily="34" charset="-122"/>
              </a:rPr>
              <a:t>个字节到 </a:t>
            </a:r>
            <a:r>
              <a:rPr lang="en-US" altLang="zh-CN" sz="2000" b="1" dirty="0">
                <a:solidFill>
                  <a:srgbClr val="0000FF"/>
                </a:solidFill>
                <a:latin typeface="微软雅黑" pitchFamily="34" charset="-122"/>
                <a:ea typeface="微软雅黑" pitchFamily="34" charset="-122"/>
              </a:rPr>
              <a:t>40 </a:t>
            </a:r>
            <a:r>
              <a:rPr lang="zh-CN" altLang="en-US" sz="2000" b="1" dirty="0">
                <a:solidFill>
                  <a:srgbClr val="0000FF"/>
                </a:solidFill>
                <a:latin typeface="微软雅黑" pitchFamily="34" charset="-122"/>
                <a:ea typeface="微软雅黑" pitchFamily="34" charset="-122"/>
              </a:rPr>
              <a:t>个字节不等</a:t>
            </a:r>
            <a:r>
              <a:rPr lang="zh-CN" altLang="en-US" sz="2000" b="1" dirty="0">
                <a:latin typeface="微软雅黑" pitchFamily="34" charset="-122"/>
                <a:ea typeface="微软雅黑" pitchFamily="34" charset="-122"/>
              </a:rPr>
              <a:t>，取决于所选择的项目。</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增加首部的可变部分是为了增加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数据报的功能，但这同时也使得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数据报的首部长度成为可变的。这就增加了每一个路由器处理数据报的开销。</a:t>
            </a:r>
          </a:p>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实际上这些选项很少被使用。</a:t>
            </a:r>
          </a:p>
        </p:txBody>
      </p:sp>
    </p:spTree>
    <p:extLst>
      <p:ext uri="{BB962C8B-B14F-4D97-AF65-F5344CB8AC3E}">
        <p14:creationId xmlns:p14="http://schemas.microsoft.com/office/powerpoint/2010/main" val="236387064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5"/>
          <p:cNvSpPr>
            <a:spLocks noChangeArrowheads="1"/>
          </p:cNvSpPr>
          <p:nvPr/>
        </p:nvSpPr>
        <p:spPr bwMode="auto">
          <a:xfrm>
            <a:off x="545144" y="641963"/>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8" name="Rectangle 6"/>
          <p:cNvSpPr>
            <a:spLocks noChangeArrowheads="1"/>
          </p:cNvSpPr>
          <p:nvPr/>
        </p:nvSpPr>
        <p:spPr bwMode="auto">
          <a:xfrm>
            <a:off x="2587325" y="601100"/>
            <a:ext cx="39693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4.2.6  IP </a:t>
            </a:r>
            <a:r>
              <a:rPr lang="zh-CN" altLang="en-US" sz="2400" b="1" dirty="0">
                <a:solidFill>
                  <a:schemeClr val="bg1"/>
                </a:solidFill>
                <a:latin typeface="微软雅黑" pitchFamily="34" charset="-122"/>
                <a:ea typeface="微软雅黑" pitchFamily="34" charset="-122"/>
              </a:rPr>
              <a:t>层转发分组的</a:t>
            </a:r>
            <a:r>
              <a:rPr lang="zh-CN" altLang="en-US" sz="2400" b="1" dirty="0" smtClean="0">
                <a:solidFill>
                  <a:schemeClr val="bg1"/>
                </a:solidFill>
                <a:latin typeface="微软雅黑" pitchFamily="34" charset="-122"/>
                <a:ea typeface="微软雅黑" pitchFamily="34" charset="-122"/>
              </a:rPr>
              <a:t>流程</a:t>
            </a:r>
            <a:endParaRPr lang="zh-CN" altLang="en-US" sz="2400" b="1" dirty="0">
              <a:solidFill>
                <a:schemeClr val="bg1"/>
              </a:solidFill>
              <a:latin typeface="微软雅黑" pitchFamily="34" charset="-122"/>
              <a:ea typeface="微软雅黑" pitchFamily="34" charset="-122"/>
            </a:endParaRPr>
          </a:p>
        </p:txBody>
      </p:sp>
      <p:sp>
        <p:nvSpPr>
          <p:cNvPr id="19" name="Rectangle 8"/>
          <p:cNvSpPr>
            <a:spLocks noChangeArrowheads="1"/>
          </p:cNvSpPr>
          <p:nvPr/>
        </p:nvSpPr>
        <p:spPr bwMode="auto">
          <a:xfrm>
            <a:off x="545144" y="1046845"/>
            <a:ext cx="8053712"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假设：有四个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类网络通过三个路由器连接在一起。每一个网络上都可能有成千上万个主机。</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可以</a:t>
            </a:r>
            <a:r>
              <a:rPr lang="zh-CN" altLang="en-US" sz="2000" b="1" dirty="0" smtClean="0">
                <a:latin typeface="微软雅黑" pitchFamily="34" charset="-122"/>
                <a:ea typeface="微软雅黑" pitchFamily="34" charset="-122"/>
              </a:rPr>
              <a:t>想象，</a:t>
            </a:r>
            <a:r>
              <a:rPr lang="zh-CN" altLang="en-US" sz="2000" b="1" dirty="0">
                <a:solidFill>
                  <a:srgbClr val="0000FF"/>
                </a:solidFill>
                <a:latin typeface="微软雅黑" pitchFamily="34" charset="-122"/>
                <a:ea typeface="微软雅黑" pitchFamily="34" charset="-122"/>
              </a:rPr>
              <a:t>若按目的主机号来制作路由表</a:t>
            </a:r>
            <a:r>
              <a:rPr lang="zh-CN" altLang="en-US" sz="2000" b="1" dirty="0">
                <a:latin typeface="微软雅黑" pitchFamily="34" charset="-122"/>
                <a:ea typeface="微软雅黑" pitchFamily="34" charset="-122"/>
              </a:rPr>
              <a:t>，每一个路由表就有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万个项目，即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万行（每一行对应于一台主机），则所得出的路由表就会过于庞大。</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a:t>
            </a:r>
            <a:r>
              <a:rPr lang="zh-CN" altLang="en-US" sz="2000" b="1" dirty="0">
                <a:solidFill>
                  <a:srgbClr val="0000FF"/>
                </a:solidFill>
                <a:latin typeface="微软雅黑" pitchFamily="34" charset="-122"/>
                <a:ea typeface="微软雅黑" pitchFamily="34" charset="-122"/>
              </a:rPr>
              <a:t>若按主机所在的网络地址来制作路由表</a:t>
            </a:r>
            <a:r>
              <a:rPr lang="zh-CN" altLang="en-US" sz="2000" b="1" dirty="0">
                <a:latin typeface="微软雅黑" pitchFamily="34" charset="-122"/>
                <a:ea typeface="微软雅黑" pitchFamily="34" charset="-122"/>
              </a:rPr>
              <a:t>，那么每一个路由器中的路由表就只包含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个项目（每一行对应于一个网络），这样就可使路由表大大简化。 </a:t>
            </a:r>
          </a:p>
        </p:txBody>
      </p:sp>
    </p:spTree>
    <p:extLst>
      <p:ext uri="{BB962C8B-B14F-4D97-AF65-F5344CB8AC3E}">
        <p14:creationId xmlns:p14="http://schemas.microsoft.com/office/powerpoint/2010/main" val="329975134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圆角矩形 39"/>
          <p:cNvSpPr/>
          <p:nvPr/>
        </p:nvSpPr>
        <p:spPr>
          <a:xfrm>
            <a:off x="545144" y="633725"/>
            <a:ext cx="8053711" cy="371891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z</a:t>
            </a:r>
            <a:endParaRPr lang="zh-CN" altLang="en-US" dirty="0"/>
          </a:p>
        </p:txBody>
      </p:sp>
      <p:sp>
        <p:nvSpPr>
          <p:cNvPr id="44" name="Freeform 4"/>
          <p:cNvSpPr>
            <a:spLocks/>
          </p:cNvSpPr>
          <p:nvPr/>
        </p:nvSpPr>
        <p:spPr bwMode="auto">
          <a:xfrm>
            <a:off x="2739038" y="1653056"/>
            <a:ext cx="3507555" cy="659992"/>
          </a:xfrm>
          <a:custGeom>
            <a:avLst/>
            <a:gdLst>
              <a:gd name="T0" fmla="*/ 0 w 3024"/>
              <a:gd name="T1" fmla="*/ 636 h 636"/>
              <a:gd name="T2" fmla="*/ 1520 w 3024"/>
              <a:gd name="T3" fmla="*/ 0 h 636"/>
              <a:gd name="T4" fmla="*/ 3024 w 3024"/>
              <a:gd name="T5" fmla="*/ 636 h 636"/>
              <a:gd name="T6" fmla="*/ 0 w 3024"/>
              <a:gd name="T7" fmla="*/ 636 h 636"/>
            </a:gdLst>
            <a:ahLst/>
            <a:cxnLst>
              <a:cxn ang="0">
                <a:pos x="T0" y="T1"/>
              </a:cxn>
              <a:cxn ang="0">
                <a:pos x="T2" y="T3"/>
              </a:cxn>
              <a:cxn ang="0">
                <a:pos x="T4" y="T5"/>
              </a:cxn>
              <a:cxn ang="0">
                <a:pos x="T6" y="T7"/>
              </a:cxn>
            </a:cxnLst>
            <a:rect l="0" t="0" r="r" b="b"/>
            <a:pathLst>
              <a:path w="3024" h="636">
                <a:moveTo>
                  <a:pt x="0" y="636"/>
                </a:moveTo>
                <a:lnTo>
                  <a:pt x="1520" y="0"/>
                </a:lnTo>
                <a:lnTo>
                  <a:pt x="3024" y="636"/>
                </a:lnTo>
                <a:lnTo>
                  <a:pt x="0" y="636"/>
                </a:lnTo>
                <a:close/>
              </a:path>
            </a:pathLst>
          </a:custGeom>
          <a:gradFill rotWithShape="1">
            <a:gsLst>
              <a:gs pos="0">
                <a:srgbClr val="92D050"/>
              </a:gs>
              <a:gs pos="100000">
                <a:srgbClr val="99FFCC"/>
              </a:gs>
            </a:gsLst>
            <a:lin ang="5400000" scaled="1"/>
          </a:gradFill>
          <a:ln>
            <a:noFill/>
          </a:ln>
          <a:effectLst/>
          <a:extLst/>
        </p:spPr>
        <p:txBody>
          <a:bodyPr/>
          <a:lstStyle/>
          <a:p>
            <a:endParaRPr lang="zh-CN" altLang="en-US" sz="1200" b="1">
              <a:latin typeface="微软雅黑" pitchFamily="34" charset="-122"/>
              <a:ea typeface="微软雅黑" pitchFamily="34" charset="-122"/>
            </a:endParaRPr>
          </a:p>
        </p:txBody>
      </p:sp>
      <p:grpSp>
        <p:nvGrpSpPr>
          <p:cNvPr id="45" name="Group 5"/>
          <p:cNvGrpSpPr>
            <a:grpSpLocks/>
          </p:cNvGrpSpPr>
          <p:nvPr/>
        </p:nvGrpSpPr>
        <p:grpSpPr bwMode="auto">
          <a:xfrm>
            <a:off x="1283635" y="1302147"/>
            <a:ext cx="886282" cy="587568"/>
            <a:chOff x="912" y="768"/>
            <a:chExt cx="2400" cy="1584"/>
          </a:xfrm>
          <a:solidFill>
            <a:schemeClr val="bg1"/>
          </a:solidFill>
        </p:grpSpPr>
        <p:sp>
          <p:nvSpPr>
            <p:cNvPr id="174" name="Oval 6"/>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5" name="Oval 7"/>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6" name="Oval 8"/>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7" name="Oval 9"/>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8" name="Oval 10"/>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9" name="Oval 11"/>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0" name="Oval 12"/>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1" name="Oval 13"/>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2" name="Oval 14"/>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183" name="Group 15"/>
            <p:cNvGrpSpPr>
              <a:grpSpLocks/>
            </p:cNvGrpSpPr>
            <p:nvPr/>
          </p:nvGrpSpPr>
          <p:grpSpPr bwMode="auto">
            <a:xfrm>
              <a:off x="912" y="768"/>
              <a:ext cx="2386" cy="1553"/>
              <a:chOff x="912" y="768"/>
              <a:chExt cx="2386" cy="1553"/>
            </a:xfrm>
            <a:grpFill/>
          </p:grpSpPr>
          <p:sp>
            <p:nvSpPr>
              <p:cNvPr id="184" name="Oval 16"/>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5" name="Oval 17"/>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6" name="Oval 18"/>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7" name="Oval 19"/>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8" name="Oval 20"/>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9" name="Oval 21"/>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90" name="Oval 22"/>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91" name="Oval 23"/>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92" name="Oval 24"/>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46" name="Line 25"/>
          <p:cNvSpPr>
            <a:spLocks noChangeShapeType="1"/>
          </p:cNvSpPr>
          <p:nvPr/>
        </p:nvSpPr>
        <p:spPr bwMode="auto">
          <a:xfrm>
            <a:off x="2169916" y="1578589"/>
            <a:ext cx="4704367"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nvGrpSpPr>
          <p:cNvPr id="47" name="Group 26"/>
          <p:cNvGrpSpPr>
            <a:grpSpLocks/>
          </p:cNvGrpSpPr>
          <p:nvPr/>
        </p:nvGrpSpPr>
        <p:grpSpPr bwMode="auto">
          <a:xfrm>
            <a:off x="6718466" y="1302147"/>
            <a:ext cx="886282" cy="587568"/>
            <a:chOff x="912" y="768"/>
            <a:chExt cx="2400" cy="1584"/>
          </a:xfrm>
          <a:solidFill>
            <a:schemeClr val="bg1"/>
          </a:solidFill>
        </p:grpSpPr>
        <p:sp>
          <p:nvSpPr>
            <p:cNvPr id="155" name="Oval 27"/>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6" name="Oval 28"/>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7" name="Oval 29"/>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8" name="Oval 30"/>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9" name="Oval 31"/>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0" name="Oval 32"/>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1" name="Oval 33"/>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2" name="Oval 34"/>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3" name="Oval 35"/>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164" name="Group 36"/>
            <p:cNvGrpSpPr>
              <a:grpSpLocks/>
            </p:cNvGrpSpPr>
            <p:nvPr/>
          </p:nvGrpSpPr>
          <p:grpSpPr bwMode="auto">
            <a:xfrm>
              <a:off x="912" y="768"/>
              <a:ext cx="2386" cy="1553"/>
              <a:chOff x="912" y="768"/>
              <a:chExt cx="2386" cy="1553"/>
            </a:xfrm>
            <a:grpFill/>
          </p:grpSpPr>
          <p:sp>
            <p:nvSpPr>
              <p:cNvPr id="165" name="Oval 37"/>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6" name="Oval 38"/>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7" name="Oval 39"/>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8" name="Oval 40"/>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9" name="Oval 41"/>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0" name="Oval 42"/>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1" name="Oval 43"/>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2" name="Oval 44"/>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3" name="Oval 45"/>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grpSp>
        <p:nvGrpSpPr>
          <p:cNvPr id="48" name="Group 46"/>
          <p:cNvGrpSpPr>
            <a:grpSpLocks/>
          </p:cNvGrpSpPr>
          <p:nvPr/>
        </p:nvGrpSpPr>
        <p:grpSpPr bwMode="auto">
          <a:xfrm>
            <a:off x="4968004" y="1324589"/>
            <a:ext cx="886282" cy="588587"/>
            <a:chOff x="912" y="768"/>
            <a:chExt cx="2400" cy="1584"/>
          </a:xfrm>
          <a:solidFill>
            <a:schemeClr val="bg1"/>
          </a:solidFill>
        </p:grpSpPr>
        <p:sp>
          <p:nvSpPr>
            <p:cNvPr id="136" name="Oval 47"/>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7" name="Oval 48"/>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8" name="Oval 49"/>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9" name="Oval 50"/>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0" name="Oval 51"/>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1" name="Oval 52"/>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2" name="Oval 53"/>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3" name="Oval 54"/>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4" name="Oval 55"/>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145" name="Group 56"/>
            <p:cNvGrpSpPr>
              <a:grpSpLocks/>
            </p:cNvGrpSpPr>
            <p:nvPr/>
          </p:nvGrpSpPr>
          <p:grpSpPr bwMode="auto">
            <a:xfrm>
              <a:off x="912" y="768"/>
              <a:ext cx="2386" cy="1553"/>
              <a:chOff x="912" y="768"/>
              <a:chExt cx="2386" cy="1553"/>
            </a:xfrm>
            <a:grpFill/>
          </p:grpSpPr>
          <p:sp>
            <p:nvSpPr>
              <p:cNvPr id="146" name="Oval 57"/>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7" name="Oval 58"/>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8" name="Oval 59"/>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9" name="Oval 60"/>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0" name="Oval 61"/>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1" name="Oval 62"/>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2" name="Oval 63"/>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3" name="Oval 64"/>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4" name="Oval 65"/>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grpSp>
        <p:nvGrpSpPr>
          <p:cNvPr id="49" name="Group 66"/>
          <p:cNvGrpSpPr>
            <a:grpSpLocks/>
          </p:cNvGrpSpPr>
          <p:nvPr/>
        </p:nvGrpSpPr>
        <p:grpSpPr bwMode="auto">
          <a:xfrm>
            <a:off x="3146816" y="1302147"/>
            <a:ext cx="886282" cy="587568"/>
            <a:chOff x="912" y="768"/>
            <a:chExt cx="2400" cy="1584"/>
          </a:xfrm>
          <a:solidFill>
            <a:schemeClr val="bg1"/>
          </a:solidFill>
        </p:grpSpPr>
        <p:sp>
          <p:nvSpPr>
            <p:cNvPr id="117" name="Oval 67"/>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8" name="Oval 68"/>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9" name="Oval 69"/>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0" name="Oval 70"/>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1" name="Oval 71"/>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2" name="Oval 72"/>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3" name="Oval 73"/>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4" name="Oval 74"/>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5" name="Oval 75"/>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126" name="Group 76"/>
            <p:cNvGrpSpPr>
              <a:grpSpLocks/>
            </p:cNvGrpSpPr>
            <p:nvPr/>
          </p:nvGrpSpPr>
          <p:grpSpPr bwMode="auto">
            <a:xfrm>
              <a:off x="912" y="768"/>
              <a:ext cx="2386" cy="1553"/>
              <a:chOff x="912" y="768"/>
              <a:chExt cx="2386" cy="1553"/>
            </a:xfrm>
            <a:grpFill/>
          </p:grpSpPr>
          <p:sp>
            <p:nvSpPr>
              <p:cNvPr id="127" name="Oval 77"/>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8" name="Oval 78"/>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9" name="Oval 79"/>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0" name="Oval 80"/>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1" name="Oval 81"/>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2" name="Oval 82"/>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3" name="Oval 83"/>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4" name="Oval 84"/>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5" name="Oval 85"/>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50" name="Text Box 86"/>
          <p:cNvSpPr txBox="1">
            <a:spLocks noChangeArrowheads="1"/>
          </p:cNvSpPr>
          <p:nvPr/>
        </p:nvSpPr>
        <p:spPr bwMode="auto">
          <a:xfrm>
            <a:off x="1368727" y="1381075"/>
            <a:ext cx="73770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smtClean="0">
                <a:solidFill>
                  <a:srgbClr val="0000CC"/>
                </a:solidFill>
                <a:latin typeface="微软雅黑" pitchFamily="34" charset="-122"/>
                <a:ea typeface="微软雅黑" pitchFamily="34" charset="-122"/>
              </a:rPr>
              <a:t>网 </a:t>
            </a:r>
            <a:r>
              <a:rPr kumimoji="1" lang="en-US" altLang="zh-CN" sz="1100" b="1" dirty="0">
                <a:solidFill>
                  <a:srgbClr val="0000CC"/>
                </a:solidFill>
                <a:latin typeface="微软雅黑" pitchFamily="34" charset="-122"/>
                <a:ea typeface="微软雅黑" pitchFamily="34" charset="-122"/>
              </a:rPr>
              <a:t>1</a:t>
            </a:r>
          </a:p>
          <a:p>
            <a:pPr algn="ctr"/>
            <a:r>
              <a:rPr kumimoji="1" lang="en-US" altLang="zh-CN" sz="1100" b="1" dirty="0" smtClean="0">
                <a:solidFill>
                  <a:srgbClr val="0000CC"/>
                </a:solidFill>
                <a:latin typeface="微软雅黑" pitchFamily="34" charset="-122"/>
                <a:ea typeface="微软雅黑" pitchFamily="34" charset="-122"/>
              </a:rPr>
              <a:t>15.0.0.0</a:t>
            </a:r>
            <a:endParaRPr kumimoji="1" lang="en-US" altLang="zh-CN" sz="1100" b="1" dirty="0">
              <a:solidFill>
                <a:srgbClr val="0000CC"/>
              </a:solidFill>
              <a:latin typeface="微软雅黑" pitchFamily="34" charset="-122"/>
              <a:ea typeface="微软雅黑" pitchFamily="34" charset="-122"/>
            </a:endParaRPr>
          </a:p>
        </p:txBody>
      </p:sp>
      <p:sp>
        <p:nvSpPr>
          <p:cNvPr id="51" name="Text Box 87"/>
          <p:cNvSpPr txBox="1">
            <a:spLocks noChangeArrowheads="1"/>
          </p:cNvSpPr>
          <p:nvPr/>
        </p:nvSpPr>
        <p:spPr bwMode="auto">
          <a:xfrm>
            <a:off x="6838072" y="1381075"/>
            <a:ext cx="73770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smtClean="0">
                <a:solidFill>
                  <a:srgbClr val="0000CC"/>
                </a:solidFill>
                <a:latin typeface="微软雅黑" pitchFamily="34" charset="-122"/>
                <a:ea typeface="微软雅黑" pitchFamily="34" charset="-122"/>
              </a:rPr>
              <a:t>网 </a:t>
            </a:r>
            <a:r>
              <a:rPr kumimoji="1" lang="en-US" altLang="zh-CN" sz="1100" b="1" dirty="0">
                <a:solidFill>
                  <a:srgbClr val="0000CC"/>
                </a:solidFill>
                <a:latin typeface="微软雅黑" pitchFamily="34" charset="-122"/>
                <a:ea typeface="微软雅黑" pitchFamily="34" charset="-122"/>
              </a:rPr>
              <a:t>4</a:t>
            </a:r>
          </a:p>
          <a:p>
            <a:pPr algn="ctr"/>
            <a:r>
              <a:rPr kumimoji="1" lang="en-US" altLang="zh-CN" sz="1100" b="1" dirty="0">
                <a:solidFill>
                  <a:srgbClr val="0000CC"/>
                </a:solidFill>
                <a:latin typeface="微软雅黑" pitchFamily="34" charset="-122"/>
                <a:ea typeface="微软雅黑" pitchFamily="34" charset="-122"/>
              </a:rPr>
              <a:t>40.0.0.0</a:t>
            </a:r>
          </a:p>
        </p:txBody>
      </p:sp>
      <p:sp>
        <p:nvSpPr>
          <p:cNvPr id="52" name="Text Box 88"/>
          <p:cNvSpPr txBox="1">
            <a:spLocks noChangeArrowheads="1"/>
          </p:cNvSpPr>
          <p:nvPr/>
        </p:nvSpPr>
        <p:spPr bwMode="auto">
          <a:xfrm>
            <a:off x="5065252" y="1381075"/>
            <a:ext cx="73770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smtClean="0">
                <a:solidFill>
                  <a:srgbClr val="0000CC"/>
                </a:solidFill>
                <a:latin typeface="微软雅黑" pitchFamily="34" charset="-122"/>
                <a:ea typeface="微软雅黑" pitchFamily="34" charset="-122"/>
              </a:rPr>
              <a:t>网 </a:t>
            </a:r>
            <a:r>
              <a:rPr kumimoji="1" lang="en-US" altLang="zh-CN" sz="1100" b="1" dirty="0">
                <a:solidFill>
                  <a:srgbClr val="0000CC"/>
                </a:solidFill>
                <a:latin typeface="微软雅黑" pitchFamily="34" charset="-122"/>
                <a:ea typeface="微软雅黑" pitchFamily="34" charset="-122"/>
              </a:rPr>
              <a:t>3</a:t>
            </a:r>
          </a:p>
          <a:p>
            <a:pPr algn="ctr"/>
            <a:r>
              <a:rPr kumimoji="1" lang="en-US" altLang="zh-CN" sz="1100" b="1" dirty="0">
                <a:solidFill>
                  <a:srgbClr val="0000CC"/>
                </a:solidFill>
                <a:latin typeface="微软雅黑" pitchFamily="34" charset="-122"/>
                <a:ea typeface="微软雅黑" pitchFamily="34" charset="-122"/>
              </a:rPr>
              <a:t>30.0.0.0</a:t>
            </a:r>
          </a:p>
        </p:txBody>
      </p:sp>
      <p:sp>
        <p:nvSpPr>
          <p:cNvPr id="53" name="Text Box 89"/>
          <p:cNvSpPr txBox="1">
            <a:spLocks noChangeArrowheads="1"/>
          </p:cNvSpPr>
          <p:nvPr/>
        </p:nvSpPr>
        <p:spPr bwMode="auto">
          <a:xfrm>
            <a:off x="3244063" y="1381075"/>
            <a:ext cx="73770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smtClean="0">
                <a:solidFill>
                  <a:srgbClr val="0000CC"/>
                </a:solidFill>
                <a:latin typeface="微软雅黑" pitchFamily="34" charset="-122"/>
                <a:ea typeface="微软雅黑" pitchFamily="34" charset="-122"/>
              </a:rPr>
              <a:t>网 </a:t>
            </a:r>
            <a:r>
              <a:rPr kumimoji="1" lang="en-US" altLang="zh-CN" sz="1100" b="1" dirty="0">
                <a:solidFill>
                  <a:srgbClr val="0000CC"/>
                </a:solidFill>
                <a:latin typeface="微软雅黑" pitchFamily="34" charset="-122"/>
                <a:ea typeface="微软雅黑" pitchFamily="34" charset="-122"/>
              </a:rPr>
              <a:t>2</a:t>
            </a:r>
          </a:p>
          <a:p>
            <a:pPr algn="ctr"/>
            <a:r>
              <a:rPr kumimoji="1" lang="en-US" altLang="zh-CN" sz="1100" b="1" dirty="0">
                <a:solidFill>
                  <a:srgbClr val="0000CC"/>
                </a:solidFill>
                <a:latin typeface="微软雅黑" pitchFamily="34" charset="-122"/>
                <a:ea typeface="微软雅黑" pitchFamily="34" charset="-122"/>
              </a:rPr>
              <a:t>20.0.0.0</a:t>
            </a:r>
          </a:p>
        </p:txBody>
      </p:sp>
      <p:sp>
        <p:nvSpPr>
          <p:cNvPr id="54" name="Text Box 90"/>
          <p:cNvSpPr txBox="1">
            <a:spLocks noChangeArrowheads="1"/>
          </p:cNvSpPr>
          <p:nvPr/>
        </p:nvSpPr>
        <p:spPr bwMode="auto">
          <a:xfrm>
            <a:off x="1809657" y="1059368"/>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smtClean="0">
                <a:latin typeface="微软雅黑" pitchFamily="34" charset="-122"/>
                <a:ea typeface="微软雅黑" pitchFamily="34" charset="-122"/>
              </a:rPr>
              <a:t>15.0.0.4</a:t>
            </a:r>
            <a:endParaRPr kumimoji="1" lang="en-US" altLang="zh-CN" sz="1200" b="1" dirty="0">
              <a:latin typeface="微软雅黑" pitchFamily="34" charset="-122"/>
              <a:ea typeface="微软雅黑" pitchFamily="34" charset="-122"/>
            </a:endParaRPr>
          </a:p>
        </p:txBody>
      </p:sp>
      <p:sp>
        <p:nvSpPr>
          <p:cNvPr id="55" name="Text Box 91"/>
          <p:cNvSpPr txBox="1">
            <a:spLocks noChangeArrowheads="1"/>
          </p:cNvSpPr>
          <p:nvPr/>
        </p:nvSpPr>
        <p:spPr bwMode="auto">
          <a:xfrm>
            <a:off x="6304057" y="1059368"/>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40.0.0.4</a:t>
            </a:r>
          </a:p>
        </p:txBody>
      </p:sp>
      <p:sp>
        <p:nvSpPr>
          <p:cNvPr id="56" name="Text Box 92"/>
          <p:cNvSpPr txBox="1">
            <a:spLocks noChangeArrowheads="1"/>
          </p:cNvSpPr>
          <p:nvPr/>
        </p:nvSpPr>
        <p:spPr bwMode="auto">
          <a:xfrm>
            <a:off x="4595590" y="1059368"/>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30.0.0.2</a:t>
            </a:r>
          </a:p>
        </p:txBody>
      </p:sp>
      <p:sp>
        <p:nvSpPr>
          <p:cNvPr id="57" name="Text Box 93"/>
          <p:cNvSpPr txBox="1">
            <a:spLocks noChangeArrowheads="1"/>
          </p:cNvSpPr>
          <p:nvPr/>
        </p:nvSpPr>
        <p:spPr bwMode="auto">
          <a:xfrm>
            <a:off x="3724779" y="1059368"/>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20.0.0.9</a:t>
            </a:r>
          </a:p>
        </p:txBody>
      </p:sp>
      <p:sp>
        <p:nvSpPr>
          <p:cNvPr id="58" name="Text Box 94"/>
          <p:cNvSpPr txBox="1">
            <a:spLocks noChangeArrowheads="1"/>
          </p:cNvSpPr>
          <p:nvPr/>
        </p:nvSpPr>
        <p:spPr bwMode="auto">
          <a:xfrm>
            <a:off x="2661682" y="1059368"/>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20.0.0.7</a:t>
            </a:r>
          </a:p>
        </p:txBody>
      </p:sp>
      <p:sp>
        <p:nvSpPr>
          <p:cNvPr id="59" name="Line 95"/>
          <p:cNvSpPr>
            <a:spLocks noChangeShapeType="1"/>
          </p:cNvSpPr>
          <p:nvPr/>
        </p:nvSpPr>
        <p:spPr bwMode="auto">
          <a:xfrm>
            <a:off x="2279321" y="1318468"/>
            <a:ext cx="0" cy="26012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0" name="Line 96"/>
          <p:cNvSpPr>
            <a:spLocks noChangeShapeType="1"/>
          </p:cNvSpPr>
          <p:nvPr/>
        </p:nvSpPr>
        <p:spPr bwMode="auto">
          <a:xfrm>
            <a:off x="3046253" y="1318468"/>
            <a:ext cx="0" cy="26012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1" name="Line 97"/>
          <p:cNvSpPr>
            <a:spLocks noChangeShapeType="1"/>
          </p:cNvSpPr>
          <p:nvPr/>
        </p:nvSpPr>
        <p:spPr bwMode="auto">
          <a:xfrm>
            <a:off x="5896278" y="1318468"/>
            <a:ext cx="0" cy="26012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2" name="Line 98"/>
          <p:cNvSpPr>
            <a:spLocks noChangeShapeType="1"/>
          </p:cNvSpPr>
          <p:nvPr/>
        </p:nvSpPr>
        <p:spPr bwMode="auto">
          <a:xfrm>
            <a:off x="4161544" y="1318468"/>
            <a:ext cx="0" cy="26012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3" name="Line 99"/>
          <p:cNvSpPr>
            <a:spLocks noChangeShapeType="1"/>
          </p:cNvSpPr>
          <p:nvPr/>
        </p:nvSpPr>
        <p:spPr bwMode="auto">
          <a:xfrm>
            <a:off x="6664316" y="1305207"/>
            <a:ext cx="0" cy="25910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4" name="Line 100"/>
          <p:cNvSpPr>
            <a:spLocks noChangeShapeType="1"/>
          </p:cNvSpPr>
          <p:nvPr/>
        </p:nvSpPr>
        <p:spPr bwMode="auto">
          <a:xfrm>
            <a:off x="4910539" y="1318468"/>
            <a:ext cx="0" cy="26012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5" name="Rectangle 101"/>
          <p:cNvSpPr>
            <a:spLocks noChangeArrowheads="1"/>
          </p:cNvSpPr>
          <p:nvPr/>
        </p:nvSpPr>
        <p:spPr bwMode="auto">
          <a:xfrm>
            <a:off x="2739038" y="2313048"/>
            <a:ext cx="3507555" cy="1142492"/>
          </a:xfrm>
          <a:prstGeom prst="rect">
            <a:avLst/>
          </a:prstGeom>
          <a:solidFill>
            <a:srgbClr val="00FFFF"/>
          </a:solidFill>
          <a:ln w="28575">
            <a:solidFill>
              <a:srgbClr val="00B050"/>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66" name="Line 102"/>
          <p:cNvSpPr>
            <a:spLocks noChangeShapeType="1"/>
          </p:cNvSpPr>
          <p:nvPr/>
        </p:nvSpPr>
        <p:spPr bwMode="auto">
          <a:xfrm>
            <a:off x="2739038" y="2625194"/>
            <a:ext cx="3507555" cy="0"/>
          </a:xfrm>
          <a:prstGeom prst="line">
            <a:avLst/>
          </a:prstGeom>
          <a:noFill/>
          <a:ln w="1905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7" name="Text Box 103"/>
          <p:cNvSpPr txBox="1">
            <a:spLocks noChangeArrowheads="1"/>
          </p:cNvSpPr>
          <p:nvPr/>
        </p:nvSpPr>
        <p:spPr bwMode="auto">
          <a:xfrm>
            <a:off x="2746772" y="2328350"/>
            <a:ext cx="156966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目的主机所在的网络</a:t>
            </a:r>
          </a:p>
        </p:txBody>
      </p:sp>
      <p:sp>
        <p:nvSpPr>
          <p:cNvPr id="68" name="Text Box 104"/>
          <p:cNvSpPr txBox="1">
            <a:spLocks noChangeArrowheads="1"/>
          </p:cNvSpPr>
          <p:nvPr/>
        </p:nvSpPr>
        <p:spPr bwMode="auto">
          <a:xfrm>
            <a:off x="4857494" y="2325289"/>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下一跳地址</a:t>
            </a:r>
          </a:p>
        </p:txBody>
      </p:sp>
      <p:sp>
        <p:nvSpPr>
          <p:cNvPr id="69" name="Line 105"/>
          <p:cNvSpPr>
            <a:spLocks noChangeShapeType="1"/>
          </p:cNvSpPr>
          <p:nvPr/>
        </p:nvSpPr>
        <p:spPr bwMode="auto">
          <a:xfrm>
            <a:off x="4492815" y="2313048"/>
            <a:ext cx="0" cy="1142492"/>
          </a:xfrm>
          <a:prstGeom prst="line">
            <a:avLst/>
          </a:prstGeom>
          <a:noFill/>
          <a:ln w="1905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0" name="Line 106"/>
          <p:cNvSpPr>
            <a:spLocks noChangeShapeType="1"/>
          </p:cNvSpPr>
          <p:nvPr/>
        </p:nvSpPr>
        <p:spPr bwMode="auto">
          <a:xfrm>
            <a:off x="2739038" y="2832270"/>
            <a:ext cx="3507555" cy="0"/>
          </a:xfrm>
          <a:prstGeom prst="line">
            <a:avLst/>
          </a:prstGeom>
          <a:noFill/>
          <a:ln w="1905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1" name="Line 107"/>
          <p:cNvSpPr>
            <a:spLocks noChangeShapeType="1"/>
          </p:cNvSpPr>
          <p:nvPr/>
        </p:nvSpPr>
        <p:spPr bwMode="auto">
          <a:xfrm>
            <a:off x="2739038" y="3040367"/>
            <a:ext cx="3507555" cy="0"/>
          </a:xfrm>
          <a:prstGeom prst="line">
            <a:avLst/>
          </a:prstGeom>
          <a:noFill/>
          <a:ln w="1905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2" name="Line 108"/>
          <p:cNvSpPr>
            <a:spLocks noChangeShapeType="1"/>
          </p:cNvSpPr>
          <p:nvPr/>
        </p:nvSpPr>
        <p:spPr bwMode="auto">
          <a:xfrm>
            <a:off x="2739038" y="3248464"/>
            <a:ext cx="3507555" cy="0"/>
          </a:xfrm>
          <a:prstGeom prst="line">
            <a:avLst/>
          </a:prstGeom>
          <a:noFill/>
          <a:ln w="1905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3" name="Text Box 109"/>
          <p:cNvSpPr txBox="1">
            <a:spLocks noChangeArrowheads="1"/>
          </p:cNvSpPr>
          <p:nvPr/>
        </p:nvSpPr>
        <p:spPr bwMode="auto">
          <a:xfrm>
            <a:off x="3213121" y="2592552"/>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20.0.0.0</a:t>
            </a:r>
          </a:p>
        </p:txBody>
      </p:sp>
      <p:sp>
        <p:nvSpPr>
          <p:cNvPr id="74" name="Text Box 110"/>
          <p:cNvSpPr txBox="1">
            <a:spLocks noChangeArrowheads="1"/>
          </p:cNvSpPr>
          <p:nvPr/>
        </p:nvSpPr>
        <p:spPr bwMode="auto">
          <a:xfrm>
            <a:off x="3213121" y="2794527"/>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30.0.0.0</a:t>
            </a:r>
          </a:p>
        </p:txBody>
      </p:sp>
      <p:sp>
        <p:nvSpPr>
          <p:cNvPr id="75" name="Text Box 111"/>
          <p:cNvSpPr txBox="1">
            <a:spLocks noChangeArrowheads="1"/>
          </p:cNvSpPr>
          <p:nvPr/>
        </p:nvSpPr>
        <p:spPr bwMode="auto">
          <a:xfrm>
            <a:off x="3213121" y="3016907"/>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smtClean="0">
                <a:latin typeface="微软雅黑" pitchFamily="34" charset="-122"/>
                <a:ea typeface="微软雅黑" pitchFamily="34" charset="-122"/>
              </a:rPr>
              <a:t>15.0.0.0</a:t>
            </a:r>
            <a:endParaRPr kumimoji="1" lang="en-US" altLang="zh-CN" sz="1200" b="1" dirty="0">
              <a:latin typeface="微软雅黑" pitchFamily="34" charset="-122"/>
              <a:ea typeface="微软雅黑" pitchFamily="34" charset="-122"/>
            </a:endParaRPr>
          </a:p>
        </p:txBody>
      </p:sp>
      <p:sp>
        <p:nvSpPr>
          <p:cNvPr id="76" name="Text Box 112"/>
          <p:cNvSpPr txBox="1">
            <a:spLocks noChangeArrowheads="1"/>
          </p:cNvSpPr>
          <p:nvPr/>
        </p:nvSpPr>
        <p:spPr bwMode="auto">
          <a:xfrm>
            <a:off x="3213121" y="3208682"/>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40.0.0.0</a:t>
            </a:r>
          </a:p>
        </p:txBody>
      </p:sp>
      <p:sp>
        <p:nvSpPr>
          <p:cNvPr id="77" name="Text Box 113"/>
          <p:cNvSpPr txBox="1">
            <a:spLocks noChangeArrowheads="1"/>
          </p:cNvSpPr>
          <p:nvPr/>
        </p:nvSpPr>
        <p:spPr bwMode="auto">
          <a:xfrm>
            <a:off x="4922696" y="3008745"/>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20.0.0.7</a:t>
            </a:r>
          </a:p>
        </p:txBody>
      </p:sp>
      <p:sp>
        <p:nvSpPr>
          <p:cNvPr id="78" name="Text Box 114"/>
          <p:cNvSpPr txBox="1">
            <a:spLocks noChangeArrowheads="1"/>
          </p:cNvSpPr>
          <p:nvPr/>
        </p:nvSpPr>
        <p:spPr bwMode="auto">
          <a:xfrm>
            <a:off x="4922696" y="3216843"/>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30.0.0.1</a:t>
            </a:r>
          </a:p>
        </p:txBody>
      </p:sp>
      <p:sp>
        <p:nvSpPr>
          <p:cNvPr id="79" name="Text Box 115"/>
          <p:cNvSpPr txBox="1">
            <a:spLocks noChangeArrowheads="1"/>
          </p:cNvSpPr>
          <p:nvPr/>
        </p:nvSpPr>
        <p:spPr bwMode="auto">
          <a:xfrm>
            <a:off x="4616584" y="2811868"/>
            <a:ext cx="1402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直接交付，接口 </a:t>
            </a:r>
            <a:r>
              <a:rPr kumimoji="1" lang="en-US" altLang="zh-CN" sz="1200" b="1">
                <a:latin typeface="微软雅黑" pitchFamily="34" charset="-122"/>
                <a:ea typeface="微软雅黑" pitchFamily="34" charset="-122"/>
              </a:rPr>
              <a:t>1</a:t>
            </a:r>
          </a:p>
        </p:txBody>
      </p:sp>
      <p:sp>
        <p:nvSpPr>
          <p:cNvPr id="80" name="Text Box 116"/>
          <p:cNvSpPr txBox="1">
            <a:spLocks noChangeArrowheads="1"/>
          </p:cNvSpPr>
          <p:nvPr/>
        </p:nvSpPr>
        <p:spPr bwMode="auto">
          <a:xfrm>
            <a:off x="4616584" y="2590512"/>
            <a:ext cx="1402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直接交付，接口 </a:t>
            </a:r>
            <a:r>
              <a:rPr kumimoji="1" lang="en-US" altLang="zh-CN" sz="1200" b="1">
                <a:latin typeface="微软雅黑" pitchFamily="34" charset="-122"/>
                <a:ea typeface="微软雅黑" pitchFamily="34" charset="-122"/>
              </a:rPr>
              <a:t>0</a:t>
            </a:r>
          </a:p>
        </p:txBody>
      </p:sp>
      <p:sp>
        <p:nvSpPr>
          <p:cNvPr id="81" name="Text Box 117"/>
          <p:cNvSpPr txBox="1">
            <a:spLocks noChangeArrowheads="1"/>
          </p:cNvSpPr>
          <p:nvPr/>
        </p:nvSpPr>
        <p:spPr bwMode="auto">
          <a:xfrm>
            <a:off x="3630741" y="1980104"/>
            <a:ext cx="174599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latin typeface="微软雅黑" pitchFamily="34" charset="-122"/>
                <a:ea typeface="微软雅黑" pitchFamily="34" charset="-122"/>
              </a:rPr>
              <a:t>路由器 </a:t>
            </a:r>
            <a:r>
              <a:rPr kumimoji="1" lang="en-US" altLang="zh-CN" sz="1400" b="1" dirty="0">
                <a:latin typeface="微软雅黑" pitchFamily="34" charset="-122"/>
                <a:ea typeface="微软雅黑" pitchFamily="34" charset="-122"/>
              </a:rPr>
              <a:t>R</a:t>
            </a:r>
            <a:r>
              <a:rPr kumimoji="1" lang="en-US" altLang="zh-CN" sz="1400" b="1" baseline="-25000" dirty="0">
                <a:latin typeface="微软雅黑" pitchFamily="34" charset="-122"/>
                <a:ea typeface="微软雅黑" pitchFamily="34" charset="-122"/>
              </a:rPr>
              <a:t>2</a:t>
            </a:r>
            <a:r>
              <a:rPr kumimoji="1" lang="en-US" altLang="zh-CN" sz="1400" b="1" dirty="0">
                <a:latin typeface="微软雅黑" pitchFamily="34" charset="-122"/>
                <a:ea typeface="微软雅黑" pitchFamily="34" charset="-122"/>
              </a:rPr>
              <a:t> </a:t>
            </a:r>
            <a:r>
              <a:rPr kumimoji="1" lang="zh-CN" altLang="en-US" sz="1400" b="1" dirty="0">
                <a:latin typeface="微软雅黑" pitchFamily="34" charset="-122"/>
                <a:ea typeface="微软雅黑" pitchFamily="34" charset="-122"/>
              </a:rPr>
              <a:t>的路由表</a:t>
            </a:r>
          </a:p>
        </p:txBody>
      </p:sp>
      <p:sp>
        <p:nvSpPr>
          <p:cNvPr id="82" name="Text Box 118"/>
          <p:cNvSpPr txBox="1">
            <a:spLocks noChangeArrowheads="1"/>
          </p:cNvSpPr>
          <p:nvPr/>
        </p:nvSpPr>
        <p:spPr bwMode="auto">
          <a:xfrm>
            <a:off x="5481872" y="1059368"/>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30.0.0.1</a:t>
            </a:r>
          </a:p>
        </p:txBody>
      </p:sp>
      <p:sp>
        <p:nvSpPr>
          <p:cNvPr id="83" name="Line 121"/>
          <p:cNvSpPr>
            <a:spLocks noChangeShapeType="1"/>
          </p:cNvSpPr>
          <p:nvPr/>
        </p:nvSpPr>
        <p:spPr bwMode="auto">
          <a:xfrm flipV="1">
            <a:off x="1313472" y="4081569"/>
            <a:ext cx="6117777" cy="10201"/>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5" name="Text Box 123"/>
          <p:cNvSpPr txBox="1">
            <a:spLocks noChangeArrowheads="1"/>
          </p:cNvSpPr>
          <p:nvPr/>
        </p:nvSpPr>
        <p:spPr bwMode="auto">
          <a:xfrm>
            <a:off x="1859387" y="3562345"/>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smtClean="0">
                <a:latin typeface="微软雅黑" pitchFamily="34" charset="-122"/>
                <a:ea typeface="微软雅黑" pitchFamily="34" charset="-122"/>
              </a:rPr>
              <a:t>15.0.0.4</a:t>
            </a:r>
            <a:endParaRPr kumimoji="1" lang="en-US" altLang="zh-CN" sz="1200" b="1" dirty="0">
              <a:latin typeface="微软雅黑" pitchFamily="34" charset="-122"/>
              <a:ea typeface="微软雅黑" pitchFamily="34" charset="-122"/>
            </a:endParaRPr>
          </a:p>
        </p:txBody>
      </p:sp>
      <p:sp>
        <p:nvSpPr>
          <p:cNvPr id="86" name="Text Box 124"/>
          <p:cNvSpPr txBox="1">
            <a:spLocks noChangeArrowheads="1"/>
          </p:cNvSpPr>
          <p:nvPr/>
        </p:nvSpPr>
        <p:spPr bwMode="auto">
          <a:xfrm>
            <a:off x="6375888" y="3562345"/>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40.0.0.4</a:t>
            </a:r>
          </a:p>
        </p:txBody>
      </p:sp>
      <p:sp>
        <p:nvSpPr>
          <p:cNvPr id="87" name="Text Box 125"/>
          <p:cNvSpPr txBox="1">
            <a:spLocks noChangeArrowheads="1"/>
          </p:cNvSpPr>
          <p:nvPr/>
        </p:nvSpPr>
        <p:spPr bwMode="auto">
          <a:xfrm>
            <a:off x="4566857" y="3562345"/>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30.0.0.2</a:t>
            </a:r>
          </a:p>
        </p:txBody>
      </p:sp>
      <p:sp>
        <p:nvSpPr>
          <p:cNvPr id="88" name="Text Box 126"/>
          <p:cNvSpPr txBox="1">
            <a:spLocks noChangeArrowheads="1"/>
          </p:cNvSpPr>
          <p:nvPr/>
        </p:nvSpPr>
        <p:spPr bwMode="auto">
          <a:xfrm>
            <a:off x="3663997" y="3562345"/>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20.0.0.9</a:t>
            </a:r>
          </a:p>
        </p:txBody>
      </p:sp>
      <p:sp>
        <p:nvSpPr>
          <p:cNvPr id="89" name="Text Box 127"/>
          <p:cNvSpPr txBox="1">
            <a:spLocks noChangeArrowheads="1"/>
          </p:cNvSpPr>
          <p:nvPr/>
        </p:nvSpPr>
        <p:spPr bwMode="auto">
          <a:xfrm>
            <a:off x="2762244" y="3562345"/>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20.0.0.7</a:t>
            </a:r>
          </a:p>
        </p:txBody>
      </p:sp>
      <p:sp>
        <p:nvSpPr>
          <p:cNvPr id="90" name="Line 128"/>
          <p:cNvSpPr>
            <a:spLocks noChangeShapeType="1"/>
          </p:cNvSpPr>
          <p:nvPr/>
        </p:nvSpPr>
        <p:spPr bwMode="auto">
          <a:xfrm>
            <a:off x="2279321" y="3822468"/>
            <a:ext cx="0" cy="25910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1" name="Line 129"/>
          <p:cNvSpPr>
            <a:spLocks noChangeShapeType="1"/>
          </p:cNvSpPr>
          <p:nvPr/>
        </p:nvSpPr>
        <p:spPr bwMode="auto">
          <a:xfrm>
            <a:off x="3101507" y="3822468"/>
            <a:ext cx="0" cy="25910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2" name="Line 130"/>
          <p:cNvSpPr>
            <a:spLocks noChangeShapeType="1"/>
          </p:cNvSpPr>
          <p:nvPr/>
        </p:nvSpPr>
        <p:spPr bwMode="auto">
          <a:xfrm>
            <a:off x="5896278" y="3822468"/>
            <a:ext cx="0" cy="25910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3" name="Line 131"/>
          <p:cNvSpPr>
            <a:spLocks noChangeShapeType="1"/>
          </p:cNvSpPr>
          <p:nvPr/>
        </p:nvSpPr>
        <p:spPr bwMode="auto">
          <a:xfrm>
            <a:off x="4088352" y="3822468"/>
            <a:ext cx="0" cy="25910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4" name="Line 132"/>
          <p:cNvSpPr>
            <a:spLocks noChangeShapeType="1"/>
          </p:cNvSpPr>
          <p:nvPr/>
        </p:nvSpPr>
        <p:spPr bwMode="auto">
          <a:xfrm>
            <a:off x="6718465" y="3808187"/>
            <a:ext cx="0" cy="25910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5" name="Line 133"/>
          <p:cNvSpPr>
            <a:spLocks noChangeShapeType="1"/>
          </p:cNvSpPr>
          <p:nvPr/>
        </p:nvSpPr>
        <p:spPr bwMode="auto">
          <a:xfrm>
            <a:off x="4910539" y="3832668"/>
            <a:ext cx="0" cy="26012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6" name="Text Box 134"/>
          <p:cNvSpPr txBox="1">
            <a:spLocks noChangeArrowheads="1"/>
          </p:cNvSpPr>
          <p:nvPr/>
        </p:nvSpPr>
        <p:spPr bwMode="auto">
          <a:xfrm>
            <a:off x="5453139" y="3562345"/>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30.0.0.1</a:t>
            </a:r>
          </a:p>
        </p:txBody>
      </p:sp>
      <p:sp>
        <p:nvSpPr>
          <p:cNvPr id="97" name="Text Box 135"/>
          <p:cNvSpPr txBox="1">
            <a:spLocks noChangeArrowheads="1"/>
          </p:cNvSpPr>
          <p:nvPr/>
        </p:nvSpPr>
        <p:spPr bwMode="auto">
          <a:xfrm>
            <a:off x="6938380" y="3803085"/>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CC"/>
                </a:solidFill>
                <a:latin typeface="微软雅黑" pitchFamily="34" charset="-122"/>
                <a:ea typeface="微软雅黑" pitchFamily="34" charset="-122"/>
              </a:rPr>
              <a:t>链路 </a:t>
            </a:r>
            <a:r>
              <a:rPr kumimoji="1" lang="en-US" altLang="zh-CN" sz="1200" b="1">
                <a:solidFill>
                  <a:srgbClr val="0000CC"/>
                </a:solidFill>
                <a:latin typeface="微软雅黑" pitchFamily="34" charset="-122"/>
                <a:ea typeface="微软雅黑" pitchFamily="34" charset="-122"/>
              </a:rPr>
              <a:t>4</a:t>
            </a:r>
          </a:p>
        </p:txBody>
      </p:sp>
      <p:sp>
        <p:nvSpPr>
          <p:cNvPr id="98" name="Text Box 136"/>
          <p:cNvSpPr txBox="1">
            <a:spLocks noChangeArrowheads="1"/>
          </p:cNvSpPr>
          <p:nvPr/>
        </p:nvSpPr>
        <p:spPr bwMode="auto">
          <a:xfrm>
            <a:off x="5147029" y="3803085"/>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CC"/>
                </a:solidFill>
                <a:latin typeface="微软雅黑" pitchFamily="34" charset="-122"/>
                <a:ea typeface="微软雅黑" pitchFamily="34" charset="-122"/>
              </a:rPr>
              <a:t>链路 </a:t>
            </a:r>
            <a:r>
              <a:rPr kumimoji="1" lang="en-US" altLang="zh-CN" sz="1200" b="1">
                <a:solidFill>
                  <a:srgbClr val="0000CC"/>
                </a:solidFill>
                <a:latin typeface="微软雅黑" pitchFamily="34" charset="-122"/>
                <a:ea typeface="微软雅黑" pitchFamily="34" charset="-122"/>
              </a:rPr>
              <a:t>3</a:t>
            </a:r>
          </a:p>
        </p:txBody>
      </p:sp>
      <p:sp>
        <p:nvSpPr>
          <p:cNvPr id="99" name="Text Box 137"/>
          <p:cNvSpPr txBox="1">
            <a:spLocks noChangeArrowheads="1"/>
          </p:cNvSpPr>
          <p:nvPr/>
        </p:nvSpPr>
        <p:spPr bwMode="auto">
          <a:xfrm>
            <a:off x="3320315" y="3803085"/>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CC"/>
                </a:solidFill>
                <a:latin typeface="微软雅黑" pitchFamily="34" charset="-122"/>
                <a:ea typeface="微软雅黑" pitchFamily="34" charset="-122"/>
              </a:rPr>
              <a:t>链路 </a:t>
            </a:r>
            <a:r>
              <a:rPr kumimoji="1" lang="en-US" altLang="zh-CN" sz="1200" b="1" dirty="0">
                <a:solidFill>
                  <a:srgbClr val="0000CC"/>
                </a:solidFill>
                <a:latin typeface="微软雅黑" pitchFamily="34" charset="-122"/>
                <a:ea typeface="微软雅黑" pitchFamily="34" charset="-122"/>
              </a:rPr>
              <a:t>2</a:t>
            </a:r>
          </a:p>
        </p:txBody>
      </p:sp>
      <p:sp>
        <p:nvSpPr>
          <p:cNvPr id="100" name="Text Box 138"/>
          <p:cNvSpPr txBox="1">
            <a:spLocks noChangeArrowheads="1"/>
          </p:cNvSpPr>
          <p:nvPr/>
        </p:nvSpPr>
        <p:spPr bwMode="auto">
          <a:xfrm>
            <a:off x="1347730" y="3803085"/>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CC"/>
                </a:solidFill>
                <a:latin typeface="微软雅黑" pitchFamily="34" charset="-122"/>
                <a:ea typeface="微软雅黑" pitchFamily="34" charset="-122"/>
              </a:rPr>
              <a:t>链路 </a:t>
            </a:r>
            <a:r>
              <a:rPr kumimoji="1" lang="en-US" altLang="zh-CN" sz="1200" b="1">
                <a:solidFill>
                  <a:srgbClr val="0000CC"/>
                </a:solidFill>
                <a:latin typeface="微软雅黑" pitchFamily="34" charset="-122"/>
                <a:ea typeface="微软雅黑" pitchFamily="34" charset="-122"/>
              </a:rPr>
              <a:t>1</a:t>
            </a:r>
          </a:p>
        </p:txBody>
      </p:sp>
      <p:pic>
        <p:nvPicPr>
          <p:cNvPr id="101" name="Picture 1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43978" y="1461280"/>
            <a:ext cx="499501" cy="23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2" name="Text Box 140"/>
          <p:cNvSpPr txBox="1">
            <a:spLocks noChangeArrowheads="1"/>
          </p:cNvSpPr>
          <p:nvPr/>
        </p:nvSpPr>
        <p:spPr bwMode="auto">
          <a:xfrm>
            <a:off x="4371512" y="1200140"/>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CC"/>
                </a:solidFill>
                <a:latin typeface="微软雅黑" pitchFamily="34" charset="-122"/>
                <a:ea typeface="微软雅黑" pitchFamily="34" charset="-122"/>
              </a:rPr>
              <a:t>R</a:t>
            </a:r>
            <a:r>
              <a:rPr kumimoji="1" lang="en-US" altLang="zh-CN" sz="1200" b="1" baseline="-25000" dirty="0">
                <a:solidFill>
                  <a:srgbClr val="0000CC"/>
                </a:solidFill>
                <a:latin typeface="微软雅黑" pitchFamily="34" charset="-122"/>
                <a:ea typeface="微软雅黑" pitchFamily="34" charset="-122"/>
              </a:rPr>
              <a:t>2</a:t>
            </a:r>
            <a:endParaRPr kumimoji="1" lang="en-US" altLang="zh-CN" sz="1200" b="1" dirty="0">
              <a:solidFill>
                <a:srgbClr val="0000CC"/>
              </a:solidFill>
              <a:latin typeface="微软雅黑" pitchFamily="34" charset="-122"/>
              <a:ea typeface="微软雅黑" pitchFamily="34" charset="-122"/>
            </a:endParaRPr>
          </a:p>
        </p:txBody>
      </p:sp>
      <p:sp>
        <p:nvSpPr>
          <p:cNvPr id="103" name="Text Box 141"/>
          <p:cNvSpPr txBox="1">
            <a:spLocks noChangeArrowheads="1"/>
          </p:cNvSpPr>
          <p:nvPr/>
        </p:nvSpPr>
        <p:spPr bwMode="auto">
          <a:xfrm>
            <a:off x="6115811" y="1200140"/>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CC"/>
                </a:solidFill>
                <a:latin typeface="微软雅黑" pitchFamily="34" charset="-122"/>
                <a:ea typeface="微软雅黑" pitchFamily="34" charset="-122"/>
              </a:rPr>
              <a:t>R</a:t>
            </a:r>
            <a:r>
              <a:rPr kumimoji="1" lang="en-US" altLang="zh-CN" sz="1200" b="1" baseline="-25000" dirty="0">
                <a:solidFill>
                  <a:srgbClr val="0000CC"/>
                </a:solidFill>
                <a:latin typeface="微软雅黑" pitchFamily="34" charset="-122"/>
                <a:ea typeface="微软雅黑" pitchFamily="34" charset="-122"/>
              </a:rPr>
              <a:t>3</a:t>
            </a:r>
            <a:endParaRPr kumimoji="1" lang="en-US" altLang="zh-CN" sz="1200" b="1" dirty="0">
              <a:solidFill>
                <a:srgbClr val="0000CC"/>
              </a:solidFill>
              <a:latin typeface="微软雅黑" pitchFamily="34" charset="-122"/>
              <a:ea typeface="微软雅黑" pitchFamily="34" charset="-122"/>
            </a:endParaRPr>
          </a:p>
        </p:txBody>
      </p:sp>
      <p:sp>
        <p:nvSpPr>
          <p:cNvPr id="104" name="Text Box 142"/>
          <p:cNvSpPr txBox="1">
            <a:spLocks noChangeArrowheads="1"/>
          </p:cNvSpPr>
          <p:nvPr/>
        </p:nvSpPr>
        <p:spPr bwMode="auto">
          <a:xfrm>
            <a:off x="2516915" y="1200140"/>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CC"/>
                </a:solidFill>
                <a:latin typeface="微软雅黑" pitchFamily="34" charset="-122"/>
                <a:ea typeface="微软雅黑" pitchFamily="34" charset="-122"/>
              </a:rPr>
              <a:t>R</a:t>
            </a:r>
            <a:r>
              <a:rPr kumimoji="1" lang="en-US" altLang="zh-CN" sz="1200" b="1" baseline="-25000" dirty="0">
                <a:solidFill>
                  <a:srgbClr val="0000CC"/>
                </a:solidFill>
                <a:latin typeface="微软雅黑" pitchFamily="34" charset="-122"/>
                <a:ea typeface="微软雅黑" pitchFamily="34" charset="-122"/>
              </a:rPr>
              <a:t>1</a:t>
            </a:r>
            <a:endParaRPr kumimoji="1" lang="en-US" altLang="zh-CN" sz="1200" b="1" dirty="0">
              <a:solidFill>
                <a:srgbClr val="0000CC"/>
              </a:solidFill>
              <a:latin typeface="微软雅黑" pitchFamily="34" charset="-122"/>
              <a:ea typeface="微软雅黑" pitchFamily="34" charset="-122"/>
            </a:endParaRPr>
          </a:p>
        </p:txBody>
      </p:sp>
      <p:sp>
        <p:nvSpPr>
          <p:cNvPr id="105" name="Text Box 146"/>
          <p:cNvSpPr txBox="1">
            <a:spLocks noChangeArrowheads="1"/>
          </p:cNvSpPr>
          <p:nvPr/>
        </p:nvSpPr>
        <p:spPr bwMode="auto">
          <a:xfrm>
            <a:off x="4025618" y="1543908"/>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0</a:t>
            </a:r>
          </a:p>
        </p:txBody>
      </p:sp>
      <p:sp>
        <p:nvSpPr>
          <p:cNvPr id="106" name="Text Box 147"/>
          <p:cNvSpPr txBox="1">
            <a:spLocks noChangeArrowheads="1"/>
          </p:cNvSpPr>
          <p:nvPr/>
        </p:nvSpPr>
        <p:spPr bwMode="auto">
          <a:xfrm>
            <a:off x="4765773" y="1547987"/>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1</a:t>
            </a:r>
          </a:p>
        </p:txBody>
      </p:sp>
      <p:pic>
        <p:nvPicPr>
          <p:cNvPr id="107" name="Picture 1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76217" y="1446999"/>
            <a:ext cx="500606" cy="235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8" name="Picture 14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5466" y="1451079"/>
            <a:ext cx="499501" cy="235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9" name="Picture 15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0991" y="3962218"/>
            <a:ext cx="499501" cy="23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0" name="Picture 15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8698" y="3967319"/>
            <a:ext cx="499501" cy="235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1" name="Picture 15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49504" y="3971399"/>
            <a:ext cx="499501" cy="235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12" name="Text Box 143"/>
          <p:cNvSpPr txBox="1">
            <a:spLocks noChangeArrowheads="1"/>
          </p:cNvSpPr>
          <p:nvPr/>
        </p:nvSpPr>
        <p:spPr bwMode="auto">
          <a:xfrm>
            <a:off x="4307160" y="3706179"/>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R</a:t>
            </a:r>
            <a:r>
              <a:rPr kumimoji="1" lang="en-US" altLang="zh-CN" sz="1200" b="1" baseline="-25000">
                <a:solidFill>
                  <a:srgbClr val="0000CC"/>
                </a:solidFill>
                <a:latin typeface="微软雅黑" pitchFamily="34" charset="-122"/>
                <a:ea typeface="微软雅黑" pitchFamily="34" charset="-122"/>
              </a:rPr>
              <a:t>2</a:t>
            </a:r>
            <a:endParaRPr kumimoji="1" lang="en-US" altLang="zh-CN" sz="1200" b="1">
              <a:solidFill>
                <a:srgbClr val="0000CC"/>
              </a:solidFill>
              <a:latin typeface="微软雅黑" pitchFamily="34" charset="-122"/>
              <a:ea typeface="微软雅黑" pitchFamily="34" charset="-122"/>
            </a:endParaRPr>
          </a:p>
        </p:txBody>
      </p:sp>
      <p:sp>
        <p:nvSpPr>
          <p:cNvPr id="113" name="Text Box 145"/>
          <p:cNvSpPr txBox="1">
            <a:spLocks noChangeArrowheads="1"/>
          </p:cNvSpPr>
          <p:nvPr/>
        </p:nvSpPr>
        <p:spPr bwMode="auto">
          <a:xfrm>
            <a:off x="6142714" y="3706179"/>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R</a:t>
            </a:r>
            <a:r>
              <a:rPr kumimoji="1" lang="en-US" altLang="zh-CN" sz="1200" b="1" baseline="-25000">
                <a:solidFill>
                  <a:srgbClr val="0000CC"/>
                </a:solidFill>
                <a:latin typeface="微软雅黑" pitchFamily="34" charset="-122"/>
                <a:ea typeface="微软雅黑" pitchFamily="34" charset="-122"/>
              </a:rPr>
              <a:t>3</a:t>
            </a:r>
            <a:endParaRPr kumimoji="1" lang="en-US" altLang="zh-CN" sz="1200" b="1">
              <a:solidFill>
                <a:srgbClr val="0000CC"/>
              </a:solidFill>
              <a:latin typeface="微软雅黑" pitchFamily="34" charset="-122"/>
              <a:ea typeface="微软雅黑" pitchFamily="34" charset="-122"/>
            </a:endParaRPr>
          </a:p>
        </p:txBody>
      </p:sp>
      <p:sp>
        <p:nvSpPr>
          <p:cNvPr id="114" name="Text Box 144"/>
          <p:cNvSpPr txBox="1">
            <a:spLocks noChangeArrowheads="1"/>
          </p:cNvSpPr>
          <p:nvPr/>
        </p:nvSpPr>
        <p:spPr bwMode="auto">
          <a:xfrm>
            <a:off x="2553383" y="3706179"/>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R</a:t>
            </a:r>
            <a:r>
              <a:rPr kumimoji="1" lang="en-US" altLang="zh-CN" sz="1200" b="1" baseline="-25000">
                <a:solidFill>
                  <a:srgbClr val="0000CC"/>
                </a:solidFill>
                <a:latin typeface="微软雅黑" pitchFamily="34" charset="-122"/>
                <a:ea typeface="微软雅黑" pitchFamily="34" charset="-122"/>
              </a:rPr>
              <a:t>1</a:t>
            </a:r>
            <a:endParaRPr kumimoji="1" lang="en-US" altLang="zh-CN" sz="1200" b="1">
              <a:solidFill>
                <a:srgbClr val="0000CC"/>
              </a:solidFill>
              <a:latin typeface="微软雅黑" pitchFamily="34" charset="-122"/>
              <a:ea typeface="微软雅黑" pitchFamily="34" charset="-122"/>
            </a:endParaRPr>
          </a:p>
        </p:txBody>
      </p:sp>
      <p:sp>
        <p:nvSpPr>
          <p:cNvPr id="115" name="Text Box 146"/>
          <p:cNvSpPr txBox="1">
            <a:spLocks noChangeArrowheads="1"/>
          </p:cNvSpPr>
          <p:nvPr/>
        </p:nvSpPr>
        <p:spPr bwMode="auto">
          <a:xfrm>
            <a:off x="4061830" y="4088214"/>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0</a:t>
            </a:r>
          </a:p>
        </p:txBody>
      </p:sp>
      <p:sp>
        <p:nvSpPr>
          <p:cNvPr id="116" name="Text Box 147"/>
          <p:cNvSpPr txBox="1">
            <a:spLocks noChangeArrowheads="1"/>
          </p:cNvSpPr>
          <p:nvPr/>
        </p:nvSpPr>
        <p:spPr bwMode="auto">
          <a:xfrm>
            <a:off x="4765773" y="4092293"/>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1</a:t>
            </a:r>
          </a:p>
        </p:txBody>
      </p:sp>
      <p:sp>
        <p:nvSpPr>
          <p:cNvPr id="193" name="Text Box 155"/>
          <p:cNvSpPr txBox="1">
            <a:spLocks noChangeArrowheads="1"/>
          </p:cNvSpPr>
          <p:nvPr/>
        </p:nvSpPr>
        <p:spPr bwMode="auto">
          <a:xfrm>
            <a:off x="960407" y="696937"/>
            <a:ext cx="7223184" cy="363176"/>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在路由表中，对每一条路由，最主要的</a:t>
            </a:r>
            <a:r>
              <a:rPr lang="zh-CN" altLang="en-US" sz="1600" b="1" dirty="0" smtClean="0">
                <a:solidFill>
                  <a:schemeClr val="bg1"/>
                </a:solidFill>
                <a:latin typeface="微软雅黑" pitchFamily="34" charset="-122"/>
                <a:ea typeface="微软雅黑" pitchFamily="34" charset="-122"/>
              </a:rPr>
              <a:t>是（</a:t>
            </a:r>
            <a:r>
              <a:rPr lang="zh-CN" altLang="en-US" sz="1600" b="1" dirty="0">
                <a:solidFill>
                  <a:schemeClr val="bg1"/>
                </a:solidFill>
                <a:latin typeface="微软雅黑" pitchFamily="34" charset="-122"/>
                <a:ea typeface="微软雅黑" pitchFamily="34" charset="-122"/>
              </a:rPr>
              <a:t>目的网络地址，下一跳地址） </a:t>
            </a:r>
          </a:p>
        </p:txBody>
      </p:sp>
    </p:spTree>
    <p:extLst>
      <p:ext uri="{BB962C8B-B14F-4D97-AF65-F5344CB8AC3E}">
        <p14:creationId xmlns:p14="http://schemas.microsoft.com/office/powerpoint/2010/main" val="102938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grpId="0" nodeType="clickEffect">
                                  <p:stCondLst>
                                    <p:cond delay="0"/>
                                  </p:stCondLst>
                                  <p:childTnLst>
                                    <p:anim calcmode="discrete" valueType="str">
                                      <p:cBhvr>
                                        <p:cTn id="6" dur="1000" fill="hold"/>
                                        <p:tgtEl>
                                          <p:spTgt spid="19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131875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 name="Rectangle 6"/>
          <p:cNvSpPr>
            <a:spLocks noChangeArrowheads="1"/>
          </p:cNvSpPr>
          <p:nvPr/>
        </p:nvSpPr>
        <p:spPr bwMode="auto">
          <a:xfrm>
            <a:off x="3847816" y="1285540"/>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查找路由表</a:t>
            </a:r>
          </a:p>
        </p:txBody>
      </p:sp>
      <p:sp>
        <p:nvSpPr>
          <p:cNvPr id="9" name="Rectangle 68"/>
          <p:cNvSpPr>
            <a:spLocks noChangeArrowheads="1"/>
          </p:cNvSpPr>
          <p:nvPr/>
        </p:nvSpPr>
        <p:spPr bwMode="auto">
          <a:xfrm>
            <a:off x="556963" y="1701048"/>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smtClean="0">
                <a:solidFill>
                  <a:srgbClr val="0000FF"/>
                </a:solidFill>
                <a:latin typeface="微软雅黑" pitchFamily="34" charset="-122"/>
                <a:ea typeface="微软雅黑" pitchFamily="34" charset="-122"/>
              </a:rPr>
              <a:t>根据</a:t>
            </a:r>
            <a:r>
              <a:rPr lang="zh-CN" altLang="en-US" sz="2000" b="1" dirty="0">
                <a:solidFill>
                  <a:srgbClr val="0000FF"/>
                </a:solidFill>
                <a:latin typeface="微软雅黑" pitchFamily="34" charset="-122"/>
                <a:ea typeface="微软雅黑" pitchFamily="34" charset="-122"/>
              </a:rPr>
              <a:t>目的网络地址</a:t>
            </a:r>
            <a:r>
              <a:rPr lang="zh-CN" altLang="en-US" sz="2000" b="1" dirty="0">
                <a:latin typeface="微软雅黑" pitchFamily="34" charset="-122"/>
                <a:ea typeface="微软雅黑" pitchFamily="34" charset="-122"/>
              </a:rPr>
              <a:t>就能确定下一跳路由器，这样做的结果是：</a:t>
            </a:r>
          </a:p>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数据报最终一定可以找到目的主机所在目的网络上的路由器（可能要通过多次的</a:t>
            </a:r>
            <a:r>
              <a:rPr lang="zh-CN" altLang="en-US" sz="2000" b="1" dirty="0">
                <a:solidFill>
                  <a:srgbClr val="0000FF"/>
                </a:solidFill>
                <a:latin typeface="微软雅黑" pitchFamily="34" charset="-122"/>
                <a:ea typeface="微软雅黑" pitchFamily="34" charset="-122"/>
              </a:rPr>
              <a:t>间接交付</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只有到达最后一个路由器时，才试图向目的主机进行</a:t>
            </a:r>
            <a:r>
              <a:rPr lang="zh-CN" altLang="en-US" sz="2000" b="1" dirty="0">
                <a:solidFill>
                  <a:srgbClr val="0000FF"/>
                </a:solidFill>
                <a:latin typeface="微软雅黑" pitchFamily="34" charset="-122"/>
                <a:ea typeface="微软雅黑" pitchFamily="34" charset="-122"/>
              </a:rPr>
              <a:t>直接交付</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197827444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5"/>
          <p:cNvSpPr>
            <a:spLocks noChangeArrowheads="1"/>
          </p:cNvSpPr>
          <p:nvPr/>
        </p:nvSpPr>
        <p:spPr bwMode="auto">
          <a:xfrm>
            <a:off x="556963" y="131875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6" name="Rectangle 6"/>
          <p:cNvSpPr>
            <a:spLocks noChangeArrowheads="1"/>
          </p:cNvSpPr>
          <p:nvPr/>
        </p:nvSpPr>
        <p:spPr bwMode="auto">
          <a:xfrm>
            <a:off x="3719576" y="1285540"/>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特定主机</a:t>
            </a:r>
            <a:r>
              <a:rPr lang="zh-CN" altLang="en-US" sz="2000" b="1" dirty="0" smtClean="0">
                <a:solidFill>
                  <a:schemeClr val="bg1"/>
                </a:solidFill>
                <a:latin typeface="微软雅黑" pitchFamily="34" charset="-122"/>
                <a:ea typeface="微软雅黑" pitchFamily="34" charset="-122"/>
              </a:rPr>
              <a:t>路由</a:t>
            </a:r>
            <a:endParaRPr lang="zh-CN" altLang="en-US" sz="2000" b="1" dirty="0">
              <a:solidFill>
                <a:schemeClr val="bg1"/>
              </a:solidFill>
              <a:latin typeface="微软雅黑" pitchFamily="34" charset="-122"/>
              <a:ea typeface="微软雅黑" pitchFamily="34" charset="-122"/>
            </a:endParaRPr>
          </a:p>
        </p:txBody>
      </p:sp>
      <p:sp>
        <p:nvSpPr>
          <p:cNvPr id="17" name="Rectangle 68"/>
          <p:cNvSpPr>
            <a:spLocks noChangeArrowheads="1"/>
          </p:cNvSpPr>
          <p:nvPr/>
        </p:nvSpPr>
        <p:spPr bwMode="auto">
          <a:xfrm>
            <a:off x="556963" y="1701048"/>
            <a:ext cx="8197744"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虽然互联网所有的分组转发都是</a:t>
            </a:r>
            <a:r>
              <a:rPr lang="zh-CN" altLang="en-US" sz="2000" b="1" dirty="0">
                <a:solidFill>
                  <a:srgbClr val="0000FF"/>
                </a:solidFill>
                <a:latin typeface="微软雅黑" pitchFamily="34" charset="-122"/>
                <a:ea typeface="微软雅黑" pitchFamily="34" charset="-122"/>
              </a:rPr>
              <a:t>基于目的主机所在的网络</a:t>
            </a:r>
            <a:r>
              <a:rPr lang="zh-CN" altLang="en-US" sz="2000" b="1" dirty="0">
                <a:latin typeface="微软雅黑" pitchFamily="34" charset="-122"/>
                <a:ea typeface="微软雅黑" pitchFamily="34" charset="-122"/>
              </a:rPr>
              <a:t>，但在大多数情况下都允许有这样的特例，即为特定的目的主机指明一个路由。</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采用</a:t>
            </a:r>
            <a:r>
              <a:rPr lang="zh-CN" altLang="en-US" sz="2000" b="1" dirty="0">
                <a:solidFill>
                  <a:srgbClr val="0000FF"/>
                </a:solidFill>
                <a:latin typeface="微软雅黑" pitchFamily="34" charset="-122"/>
                <a:ea typeface="微软雅黑" pitchFamily="34" charset="-122"/>
              </a:rPr>
              <a:t>特定主机路由</a:t>
            </a:r>
            <a:r>
              <a:rPr lang="zh-CN" altLang="en-US" sz="2000" b="1" dirty="0">
                <a:latin typeface="微软雅黑" pitchFamily="34" charset="-122"/>
                <a:ea typeface="微软雅黑" pitchFamily="34" charset="-122"/>
              </a:rPr>
              <a:t>可使网络管理人员能更方便地控制网络和测试网络，同时也可在需要考虑某种安全问题时采用这种特定主机路由。 </a:t>
            </a:r>
          </a:p>
        </p:txBody>
      </p:sp>
    </p:spTree>
    <p:extLst>
      <p:ext uri="{BB962C8B-B14F-4D97-AF65-F5344CB8AC3E}">
        <p14:creationId xmlns:p14="http://schemas.microsoft.com/office/powerpoint/2010/main" val="377656660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9344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992230" y="960236"/>
            <a:ext cx="317824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默认路由 </a:t>
            </a:r>
            <a:r>
              <a:rPr lang="en-US" altLang="zh-CN" sz="2000" b="1" dirty="0">
                <a:solidFill>
                  <a:schemeClr val="bg1"/>
                </a:solidFill>
                <a:latin typeface="微软雅黑" pitchFamily="34" charset="-122"/>
                <a:ea typeface="微软雅黑" pitchFamily="34" charset="-122"/>
              </a:rPr>
              <a:t>(default route)</a:t>
            </a:r>
            <a:endParaRPr lang="zh-CN" altLang="en-US" sz="2000"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556964" y="1375744"/>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路由器还可采用</a:t>
            </a:r>
            <a:r>
              <a:rPr lang="zh-CN" altLang="en-US" sz="2000" b="1" dirty="0">
                <a:solidFill>
                  <a:srgbClr val="0000FF"/>
                </a:solidFill>
                <a:latin typeface="微软雅黑" pitchFamily="34" charset="-122"/>
                <a:ea typeface="微软雅黑" pitchFamily="34" charset="-122"/>
              </a:rPr>
              <a:t>默认路由</a:t>
            </a:r>
            <a:r>
              <a:rPr lang="zh-CN" altLang="en-US" sz="2000" b="1" dirty="0">
                <a:latin typeface="微软雅黑" pitchFamily="34" charset="-122"/>
                <a:ea typeface="微软雅黑" pitchFamily="34" charset="-122"/>
              </a:rPr>
              <a:t>以</a:t>
            </a:r>
            <a:r>
              <a:rPr lang="zh-CN" altLang="en-US" sz="2000" b="1" dirty="0">
                <a:solidFill>
                  <a:srgbClr val="0000FF"/>
                </a:solidFill>
                <a:latin typeface="微软雅黑" pitchFamily="34" charset="-122"/>
                <a:ea typeface="微软雅黑" pitchFamily="34" charset="-122"/>
              </a:rPr>
              <a:t>减少路由表所占用的空间和搜索路由表所用的时间。</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这种转发方式在一个网络只有很少的对外连接时是很有用的。</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默认路由在主机发送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数据报时往往更能显示出它的好处。</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如果一个主机连接在一个小网络上，而这个网络只用一个路由器和互联网连接，那么在这种情况下使用默认路由是非常合适的。 </a:t>
            </a:r>
          </a:p>
        </p:txBody>
      </p:sp>
    </p:spTree>
    <p:extLst>
      <p:ext uri="{BB962C8B-B14F-4D97-AF65-F5344CB8AC3E}">
        <p14:creationId xmlns:p14="http://schemas.microsoft.com/office/powerpoint/2010/main" val="375353399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719575" y="63372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默认路由举例</a:t>
            </a:r>
          </a:p>
        </p:txBody>
      </p:sp>
      <p:sp>
        <p:nvSpPr>
          <p:cNvPr id="7" name="圆角矩形 6"/>
          <p:cNvSpPr/>
          <p:nvPr/>
        </p:nvSpPr>
        <p:spPr>
          <a:xfrm>
            <a:off x="556963" y="1104523"/>
            <a:ext cx="8048776" cy="228147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Line 4"/>
          <p:cNvSpPr>
            <a:spLocks noChangeShapeType="1"/>
          </p:cNvSpPr>
          <p:nvPr/>
        </p:nvSpPr>
        <p:spPr bwMode="auto">
          <a:xfrm flipV="1">
            <a:off x="4975616" y="1477081"/>
            <a:ext cx="453405" cy="22610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0" name="Line 5"/>
          <p:cNvSpPr>
            <a:spLocks noChangeShapeType="1"/>
          </p:cNvSpPr>
          <p:nvPr/>
        </p:nvSpPr>
        <p:spPr bwMode="auto">
          <a:xfrm flipV="1">
            <a:off x="4652499" y="1758985"/>
            <a:ext cx="259536" cy="22610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1" name="Line 6"/>
          <p:cNvSpPr>
            <a:spLocks noChangeShapeType="1"/>
          </p:cNvSpPr>
          <p:nvPr/>
        </p:nvSpPr>
        <p:spPr bwMode="auto">
          <a:xfrm flipV="1">
            <a:off x="4858877" y="2129407"/>
            <a:ext cx="743167" cy="1347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2" name="Line 7"/>
          <p:cNvSpPr>
            <a:spLocks noChangeShapeType="1"/>
          </p:cNvSpPr>
          <p:nvPr/>
        </p:nvSpPr>
        <p:spPr bwMode="auto">
          <a:xfrm flipH="1">
            <a:off x="4006267" y="2210225"/>
            <a:ext cx="387739" cy="3954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3" name="Line 8"/>
          <p:cNvSpPr>
            <a:spLocks noChangeShapeType="1"/>
          </p:cNvSpPr>
          <p:nvPr/>
        </p:nvSpPr>
        <p:spPr bwMode="auto">
          <a:xfrm>
            <a:off x="4652500" y="2266029"/>
            <a:ext cx="193869" cy="3954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4" name="Line 9"/>
          <p:cNvSpPr>
            <a:spLocks noChangeShapeType="1"/>
          </p:cNvSpPr>
          <p:nvPr/>
        </p:nvSpPr>
        <p:spPr bwMode="auto">
          <a:xfrm flipV="1">
            <a:off x="3746733" y="2154422"/>
            <a:ext cx="518027" cy="558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pic>
        <p:nvPicPr>
          <p:cNvPr id="75" name="Picture 2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904" y="2074565"/>
            <a:ext cx="337709" cy="169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6" name="Text Box 31"/>
          <p:cNvSpPr txBox="1">
            <a:spLocks noChangeArrowheads="1"/>
          </p:cNvSpPr>
          <p:nvPr/>
        </p:nvSpPr>
        <p:spPr bwMode="auto">
          <a:xfrm>
            <a:off x="5053940" y="1802237"/>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CC"/>
                </a:solidFill>
                <a:latin typeface="微软雅黑" pitchFamily="34" charset="-122"/>
                <a:ea typeface="微软雅黑" pitchFamily="34" charset="-122"/>
              </a:rPr>
              <a:t>R</a:t>
            </a:r>
            <a:r>
              <a:rPr lang="en-US" altLang="zh-CN" sz="1400" b="1" baseline="-25000">
                <a:solidFill>
                  <a:srgbClr val="0000CC"/>
                </a:solidFill>
                <a:latin typeface="微软雅黑" pitchFamily="34" charset="-122"/>
                <a:ea typeface="微软雅黑" pitchFamily="34" charset="-122"/>
              </a:rPr>
              <a:t>1</a:t>
            </a:r>
          </a:p>
        </p:txBody>
      </p:sp>
      <p:graphicFrame>
        <p:nvGraphicFramePr>
          <p:cNvPr id="77" name="Object 32"/>
          <p:cNvGraphicFramePr>
            <a:graphicFrameLocks noChangeAspect="1"/>
          </p:cNvGraphicFramePr>
          <p:nvPr>
            <p:extLst>
              <p:ext uri="{D42A27DB-BD31-4B8C-83A1-F6EECF244321}">
                <p14:modId xmlns:p14="http://schemas.microsoft.com/office/powerpoint/2010/main" val="299430989"/>
              </p:ext>
            </p:extLst>
          </p:nvPr>
        </p:nvGraphicFramePr>
        <p:xfrm>
          <a:off x="5558347" y="1674951"/>
          <a:ext cx="2004120" cy="1190156"/>
        </p:xfrm>
        <a:graphic>
          <a:graphicData uri="http://schemas.openxmlformats.org/presentationml/2006/ole">
            <mc:AlternateContent xmlns:mc="http://schemas.openxmlformats.org/markup-compatibility/2006">
              <mc:Choice xmlns:v="urn:schemas-microsoft-com:vml" Requires="v">
                <p:oleObj spid="_x0000_s6490" name="Visio" r:id="rId4" imgW="1689885" imgH="964337" progId="">
                  <p:embed/>
                </p:oleObj>
              </mc:Choice>
              <mc:Fallback>
                <p:oleObj name="Visio" r:id="rId4" imgW="1689885" imgH="964337" progId="">
                  <p:embed/>
                  <p:pic>
                    <p:nvPicPr>
                      <p:cNvPr id="0" name="Picture 2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8347" y="1674951"/>
                        <a:ext cx="2004120" cy="1190156"/>
                      </a:xfrm>
                      <a:prstGeom prst="rect">
                        <a:avLst/>
                      </a:prstGeom>
                      <a:noFill/>
                      <a:effectLst>
                        <a:outerShdw dist="25400" dir="54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 name="Text Box 33"/>
          <p:cNvSpPr txBox="1">
            <a:spLocks noChangeArrowheads="1"/>
          </p:cNvSpPr>
          <p:nvPr/>
        </p:nvSpPr>
        <p:spPr bwMode="auto">
          <a:xfrm>
            <a:off x="6169329" y="2065906"/>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互联</a:t>
            </a:r>
            <a:r>
              <a:rPr lang="zh-CN" altLang="en-US" sz="1400" b="1" dirty="0" smtClean="0">
                <a:latin typeface="微软雅黑" pitchFamily="34" charset="-122"/>
                <a:ea typeface="微软雅黑" pitchFamily="34" charset="-122"/>
              </a:rPr>
              <a:t>网</a:t>
            </a:r>
            <a:endParaRPr lang="zh-CN" altLang="en-US" sz="1400" b="1" baseline="-25000" dirty="0">
              <a:latin typeface="微软雅黑" pitchFamily="34" charset="-122"/>
              <a:ea typeface="微软雅黑" pitchFamily="34" charset="-122"/>
            </a:endParaRPr>
          </a:p>
        </p:txBody>
      </p:sp>
      <p:sp>
        <p:nvSpPr>
          <p:cNvPr id="80" name="Text Box 40"/>
          <p:cNvSpPr txBox="1">
            <a:spLocks noChangeArrowheads="1"/>
          </p:cNvSpPr>
          <p:nvPr/>
        </p:nvSpPr>
        <p:spPr bwMode="auto">
          <a:xfrm>
            <a:off x="2205182" y="1420315"/>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0000CC"/>
                </a:solidFill>
                <a:latin typeface="微软雅黑" pitchFamily="34" charset="-122"/>
                <a:ea typeface="微软雅黑" pitchFamily="34" charset="-122"/>
              </a:rPr>
              <a:t>路由表</a:t>
            </a:r>
            <a:endParaRPr lang="zh-CN" altLang="en-US" sz="1400" b="1" baseline="-25000" dirty="0">
              <a:solidFill>
                <a:srgbClr val="0000CC"/>
              </a:solidFill>
              <a:latin typeface="微软雅黑" pitchFamily="34" charset="-122"/>
              <a:ea typeface="微软雅黑" pitchFamily="34" charset="-122"/>
            </a:endParaRPr>
          </a:p>
        </p:txBody>
      </p:sp>
      <p:sp>
        <p:nvSpPr>
          <p:cNvPr id="81" name="Freeform 41"/>
          <p:cNvSpPr>
            <a:spLocks/>
          </p:cNvSpPr>
          <p:nvPr/>
        </p:nvSpPr>
        <p:spPr bwMode="auto">
          <a:xfrm>
            <a:off x="3255830" y="1730121"/>
            <a:ext cx="417942" cy="886123"/>
          </a:xfrm>
          <a:custGeom>
            <a:avLst/>
            <a:gdLst>
              <a:gd name="T0" fmla="*/ 4 w 368"/>
              <a:gd name="T1" fmla="*/ 0 h 524"/>
              <a:gd name="T2" fmla="*/ 368 w 368"/>
              <a:gd name="T3" fmla="*/ 256 h 524"/>
              <a:gd name="T4" fmla="*/ 367 w 368"/>
              <a:gd name="T5" fmla="*/ 277 h 524"/>
              <a:gd name="T6" fmla="*/ 0 w 368"/>
              <a:gd name="T7" fmla="*/ 524 h 524"/>
              <a:gd name="T8" fmla="*/ 4 w 368"/>
              <a:gd name="T9" fmla="*/ 0 h 524"/>
            </a:gdLst>
            <a:ahLst/>
            <a:cxnLst>
              <a:cxn ang="0">
                <a:pos x="T0" y="T1"/>
              </a:cxn>
              <a:cxn ang="0">
                <a:pos x="T2" y="T3"/>
              </a:cxn>
              <a:cxn ang="0">
                <a:pos x="T4" y="T5"/>
              </a:cxn>
              <a:cxn ang="0">
                <a:pos x="T6" y="T7"/>
              </a:cxn>
              <a:cxn ang="0">
                <a:pos x="T8" y="T9"/>
              </a:cxn>
            </a:cxnLst>
            <a:rect l="0" t="0" r="r" b="b"/>
            <a:pathLst>
              <a:path w="368" h="524">
                <a:moveTo>
                  <a:pt x="4" y="0"/>
                </a:moveTo>
                <a:lnTo>
                  <a:pt x="368" y="256"/>
                </a:lnTo>
                <a:lnTo>
                  <a:pt x="367" y="277"/>
                </a:lnTo>
                <a:lnTo>
                  <a:pt x="0" y="524"/>
                </a:lnTo>
                <a:lnTo>
                  <a:pt x="4" y="0"/>
                </a:lnTo>
                <a:close/>
              </a:path>
            </a:pathLst>
          </a:custGeom>
          <a:gradFill>
            <a:gsLst>
              <a:gs pos="0">
                <a:srgbClr val="00FFFF"/>
              </a:gs>
              <a:gs pos="100000">
                <a:srgbClr val="0000CC"/>
              </a:gs>
            </a:gsLst>
            <a:lin ang="0" scaled="0"/>
          </a:gradFill>
          <a:ln>
            <a:noFill/>
          </a:ln>
          <a:effectLst/>
          <a:extLst/>
        </p:spPr>
        <p:txBody>
          <a:bodyPr/>
          <a:lstStyle/>
          <a:p>
            <a:endParaRPr lang="zh-CN" altLang="en-US" sz="1400" b="1">
              <a:solidFill>
                <a:srgbClr val="0000CC"/>
              </a:solidFill>
              <a:latin typeface="微软雅黑" pitchFamily="34" charset="-122"/>
              <a:ea typeface="微软雅黑" pitchFamily="34" charset="-122"/>
            </a:endParaRPr>
          </a:p>
        </p:txBody>
      </p:sp>
      <p:grpSp>
        <p:nvGrpSpPr>
          <p:cNvPr id="84" name="Group 44"/>
          <p:cNvGrpSpPr>
            <a:grpSpLocks/>
          </p:cNvGrpSpPr>
          <p:nvPr/>
        </p:nvGrpSpPr>
        <p:grpSpPr bwMode="auto">
          <a:xfrm>
            <a:off x="5105904" y="1251943"/>
            <a:ext cx="717109" cy="425262"/>
            <a:chOff x="1776" y="2768"/>
            <a:chExt cx="1824" cy="736"/>
          </a:xfrm>
          <a:solidFill>
            <a:srgbClr val="00B0F0"/>
          </a:solidFill>
        </p:grpSpPr>
        <p:grpSp>
          <p:nvGrpSpPr>
            <p:cNvPr id="85" name="Group 45"/>
            <p:cNvGrpSpPr>
              <a:grpSpLocks/>
            </p:cNvGrpSpPr>
            <p:nvPr/>
          </p:nvGrpSpPr>
          <p:grpSpPr bwMode="auto">
            <a:xfrm>
              <a:off x="1787" y="2783"/>
              <a:ext cx="1813" cy="721"/>
              <a:chOff x="1787" y="2783"/>
              <a:chExt cx="1813" cy="721"/>
            </a:xfrm>
            <a:grpFill/>
          </p:grpSpPr>
          <p:sp>
            <p:nvSpPr>
              <p:cNvPr id="95" name="Oval 46"/>
              <p:cNvSpPr>
                <a:spLocks noChangeArrowheads="1"/>
              </p:cNvSpPr>
              <p:nvPr/>
            </p:nvSpPr>
            <p:spPr bwMode="auto">
              <a:xfrm>
                <a:off x="2413" y="2783"/>
                <a:ext cx="780" cy="29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6" name="Oval 47"/>
              <p:cNvSpPr>
                <a:spLocks noChangeArrowheads="1"/>
              </p:cNvSpPr>
              <p:nvPr/>
            </p:nvSpPr>
            <p:spPr bwMode="auto">
              <a:xfrm>
                <a:off x="1974" y="2863"/>
                <a:ext cx="593" cy="29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7" name="Oval 48"/>
              <p:cNvSpPr>
                <a:spLocks noChangeArrowheads="1"/>
              </p:cNvSpPr>
              <p:nvPr/>
            </p:nvSpPr>
            <p:spPr bwMode="auto">
              <a:xfrm>
                <a:off x="1787" y="3045"/>
                <a:ext cx="396" cy="2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8" name="Oval 49"/>
              <p:cNvSpPr>
                <a:spLocks noChangeArrowheads="1"/>
              </p:cNvSpPr>
              <p:nvPr/>
            </p:nvSpPr>
            <p:spPr bwMode="auto">
              <a:xfrm>
                <a:off x="1908" y="3154"/>
                <a:ext cx="604" cy="2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9" name="Oval 50"/>
              <p:cNvSpPr>
                <a:spLocks noChangeArrowheads="1"/>
              </p:cNvSpPr>
              <p:nvPr/>
            </p:nvSpPr>
            <p:spPr bwMode="auto">
              <a:xfrm>
                <a:off x="2347" y="3198"/>
                <a:ext cx="912" cy="30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00" name="Oval 51"/>
              <p:cNvSpPr>
                <a:spLocks noChangeArrowheads="1"/>
              </p:cNvSpPr>
              <p:nvPr/>
            </p:nvSpPr>
            <p:spPr bwMode="auto">
              <a:xfrm>
                <a:off x="2941" y="2870"/>
                <a:ext cx="571" cy="2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01" name="Oval 52"/>
              <p:cNvSpPr>
                <a:spLocks noChangeArrowheads="1"/>
              </p:cNvSpPr>
              <p:nvPr/>
            </p:nvSpPr>
            <p:spPr bwMode="auto">
              <a:xfrm>
                <a:off x="3029" y="3023"/>
                <a:ext cx="571" cy="2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02" name="Oval 53"/>
              <p:cNvSpPr>
                <a:spLocks noChangeArrowheads="1"/>
              </p:cNvSpPr>
              <p:nvPr/>
            </p:nvSpPr>
            <p:spPr bwMode="auto">
              <a:xfrm>
                <a:off x="2974" y="3074"/>
                <a:ext cx="571" cy="3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03" name="Oval 54"/>
              <p:cNvSpPr>
                <a:spLocks noChangeArrowheads="1"/>
              </p:cNvSpPr>
              <p:nvPr/>
            </p:nvSpPr>
            <p:spPr bwMode="auto">
              <a:xfrm>
                <a:off x="2117" y="2957"/>
                <a:ext cx="1175" cy="3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grpSp>
        <p:sp>
          <p:nvSpPr>
            <p:cNvPr id="86" name="Oval 55"/>
            <p:cNvSpPr>
              <a:spLocks noChangeArrowheads="1"/>
            </p:cNvSpPr>
            <p:nvPr/>
          </p:nvSpPr>
          <p:spPr bwMode="auto">
            <a:xfrm>
              <a:off x="2402" y="2768"/>
              <a:ext cx="780" cy="29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7" name="Oval 56"/>
            <p:cNvSpPr>
              <a:spLocks noChangeArrowheads="1"/>
            </p:cNvSpPr>
            <p:nvPr/>
          </p:nvSpPr>
          <p:spPr bwMode="auto">
            <a:xfrm>
              <a:off x="1963" y="2848"/>
              <a:ext cx="593" cy="2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8" name="Oval 57"/>
            <p:cNvSpPr>
              <a:spLocks noChangeArrowheads="1"/>
            </p:cNvSpPr>
            <p:nvPr/>
          </p:nvSpPr>
          <p:spPr bwMode="auto">
            <a:xfrm>
              <a:off x="1776" y="3030"/>
              <a:ext cx="396" cy="2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9" name="Oval 58"/>
            <p:cNvSpPr>
              <a:spLocks noChangeArrowheads="1"/>
            </p:cNvSpPr>
            <p:nvPr/>
          </p:nvSpPr>
          <p:spPr bwMode="auto">
            <a:xfrm>
              <a:off x="1897" y="3140"/>
              <a:ext cx="604" cy="2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0" name="Oval 59"/>
            <p:cNvSpPr>
              <a:spLocks noChangeArrowheads="1"/>
            </p:cNvSpPr>
            <p:nvPr/>
          </p:nvSpPr>
          <p:spPr bwMode="auto">
            <a:xfrm>
              <a:off x="2336" y="3183"/>
              <a:ext cx="912" cy="30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1" name="Oval 60"/>
            <p:cNvSpPr>
              <a:spLocks noChangeArrowheads="1"/>
            </p:cNvSpPr>
            <p:nvPr/>
          </p:nvSpPr>
          <p:spPr bwMode="auto">
            <a:xfrm>
              <a:off x="2930" y="2855"/>
              <a:ext cx="571" cy="2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2" name="Oval 61"/>
            <p:cNvSpPr>
              <a:spLocks noChangeArrowheads="1"/>
            </p:cNvSpPr>
            <p:nvPr/>
          </p:nvSpPr>
          <p:spPr bwMode="auto">
            <a:xfrm>
              <a:off x="3018" y="3008"/>
              <a:ext cx="571" cy="2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3" name="Oval 62"/>
            <p:cNvSpPr>
              <a:spLocks noChangeArrowheads="1"/>
            </p:cNvSpPr>
            <p:nvPr/>
          </p:nvSpPr>
          <p:spPr bwMode="auto">
            <a:xfrm>
              <a:off x="2963" y="3059"/>
              <a:ext cx="571" cy="3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4" name="Oval 63"/>
            <p:cNvSpPr>
              <a:spLocks noChangeArrowheads="1"/>
            </p:cNvSpPr>
            <p:nvPr/>
          </p:nvSpPr>
          <p:spPr bwMode="auto">
            <a:xfrm>
              <a:off x="2106" y="2943"/>
              <a:ext cx="1175" cy="3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grpSp>
      <p:sp>
        <p:nvSpPr>
          <p:cNvPr id="104" name="Text Box 64"/>
          <p:cNvSpPr txBox="1">
            <a:spLocks noChangeArrowheads="1"/>
          </p:cNvSpPr>
          <p:nvPr/>
        </p:nvSpPr>
        <p:spPr bwMode="auto">
          <a:xfrm>
            <a:off x="5292478" y="1306784"/>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N</a:t>
            </a:r>
            <a:r>
              <a:rPr lang="en-US" altLang="zh-CN" sz="1400" b="1" baseline="-25000">
                <a:latin typeface="微软雅黑" pitchFamily="34" charset="-122"/>
                <a:ea typeface="微软雅黑" pitchFamily="34" charset="-122"/>
              </a:rPr>
              <a:t>2</a:t>
            </a:r>
          </a:p>
        </p:txBody>
      </p:sp>
      <p:pic>
        <p:nvPicPr>
          <p:cNvPr id="105" name="Picture 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1746" y="1647379"/>
            <a:ext cx="338751" cy="168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6" name="Text Box 66"/>
          <p:cNvSpPr txBox="1">
            <a:spLocks noChangeArrowheads="1"/>
          </p:cNvSpPr>
          <p:nvPr/>
        </p:nvSpPr>
        <p:spPr bwMode="auto">
          <a:xfrm>
            <a:off x="4626442" y="1350998"/>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CC"/>
                </a:solidFill>
                <a:latin typeface="微软雅黑" pitchFamily="34" charset="-122"/>
                <a:ea typeface="微软雅黑" pitchFamily="34" charset="-122"/>
              </a:rPr>
              <a:t>R</a:t>
            </a:r>
            <a:r>
              <a:rPr lang="en-US" altLang="zh-CN" sz="1400" b="1" baseline="-25000" dirty="0">
                <a:solidFill>
                  <a:srgbClr val="0000CC"/>
                </a:solidFill>
                <a:latin typeface="微软雅黑" pitchFamily="34" charset="-122"/>
                <a:ea typeface="微软雅黑" pitchFamily="34" charset="-122"/>
              </a:rPr>
              <a:t>2</a:t>
            </a:r>
          </a:p>
        </p:txBody>
      </p:sp>
      <p:grpSp>
        <p:nvGrpSpPr>
          <p:cNvPr id="107" name="Group 44"/>
          <p:cNvGrpSpPr>
            <a:grpSpLocks/>
          </p:cNvGrpSpPr>
          <p:nvPr/>
        </p:nvGrpSpPr>
        <p:grpSpPr bwMode="auto">
          <a:xfrm>
            <a:off x="4085442" y="1818638"/>
            <a:ext cx="872414" cy="556337"/>
            <a:chOff x="1776" y="2768"/>
            <a:chExt cx="1824" cy="736"/>
          </a:xfrm>
          <a:solidFill>
            <a:srgbClr val="00B0F0"/>
          </a:solidFill>
        </p:grpSpPr>
        <p:grpSp>
          <p:nvGrpSpPr>
            <p:cNvPr id="108" name="Group 45"/>
            <p:cNvGrpSpPr>
              <a:grpSpLocks/>
            </p:cNvGrpSpPr>
            <p:nvPr/>
          </p:nvGrpSpPr>
          <p:grpSpPr bwMode="auto">
            <a:xfrm>
              <a:off x="1787" y="2783"/>
              <a:ext cx="1813" cy="721"/>
              <a:chOff x="1787" y="2783"/>
              <a:chExt cx="1813" cy="721"/>
            </a:xfrm>
            <a:grpFill/>
          </p:grpSpPr>
          <p:sp>
            <p:nvSpPr>
              <p:cNvPr id="118" name="Oval 46"/>
              <p:cNvSpPr>
                <a:spLocks noChangeArrowheads="1"/>
              </p:cNvSpPr>
              <p:nvPr/>
            </p:nvSpPr>
            <p:spPr bwMode="auto">
              <a:xfrm>
                <a:off x="2413" y="2783"/>
                <a:ext cx="780" cy="29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9" name="Oval 47"/>
              <p:cNvSpPr>
                <a:spLocks noChangeArrowheads="1"/>
              </p:cNvSpPr>
              <p:nvPr/>
            </p:nvSpPr>
            <p:spPr bwMode="auto">
              <a:xfrm>
                <a:off x="1974" y="2863"/>
                <a:ext cx="593" cy="29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20" name="Oval 48"/>
              <p:cNvSpPr>
                <a:spLocks noChangeArrowheads="1"/>
              </p:cNvSpPr>
              <p:nvPr/>
            </p:nvSpPr>
            <p:spPr bwMode="auto">
              <a:xfrm>
                <a:off x="1787" y="3045"/>
                <a:ext cx="396" cy="2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21" name="Oval 49"/>
              <p:cNvSpPr>
                <a:spLocks noChangeArrowheads="1"/>
              </p:cNvSpPr>
              <p:nvPr/>
            </p:nvSpPr>
            <p:spPr bwMode="auto">
              <a:xfrm>
                <a:off x="1908" y="3154"/>
                <a:ext cx="604" cy="2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22" name="Oval 50"/>
              <p:cNvSpPr>
                <a:spLocks noChangeArrowheads="1"/>
              </p:cNvSpPr>
              <p:nvPr/>
            </p:nvSpPr>
            <p:spPr bwMode="auto">
              <a:xfrm>
                <a:off x="2347" y="3198"/>
                <a:ext cx="912" cy="30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23" name="Oval 51"/>
              <p:cNvSpPr>
                <a:spLocks noChangeArrowheads="1"/>
              </p:cNvSpPr>
              <p:nvPr/>
            </p:nvSpPr>
            <p:spPr bwMode="auto">
              <a:xfrm>
                <a:off x="2941" y="2870"/>
                <a:ext cx="571" cy="2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24" name="Oval 52"/>
              <p:cNvSpPr>
                <a:spLocks noChangeArrowheads="1"/>
              </p:cNvSpPr>
              <p:nvPr/>
            </p:nvSpPr>
            <p:spPr bwMode="auto">
              <a:xfrm>
                <a:off x="3029" y="3023"/>
                <a:ext cx="571" cy="2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25" name="Oval 53"/>
              <p:cNvSpPr>
                <a:spLocks noChangeArrowheads="1"/>
              </p:cNvSpPr>
              <p:nvPr/>
            </p:nvSpPr>
            <p:spPr bwMode="auto">
              <a:xfrm>
                <a:off x="2974" y="3074"/>
                <a:ext cx="571" cy="3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26" name="Oval 54"/>
              <p:cNvSpPr>
                <a:spLocks noChangeArrowheads="1"/>
              </p:cNvSpPr>
              <p:nvPr/>
            </p:nvSpPr>
            <p:spPr bwMode="auto">
              <a:xfrm>
                <a:off x="2117" y="2957"/>
                <a:ext cx="1175" cy="3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grpSp>
        <p:sp>
          <p:nvSpPr>
            <p:cNvPr id="109" name="Oval 55"/>
            <p:cNvSpPr>
              <a:spLocks noChangeArrowheads="1"/>
            </p:cNvSpPr>
            <p:nvPr/>
          </p:nvSpPr>
          <p:spPr bwMode="auto">
            <a:xfrm>
              <a:off x="2402" y="2768"/>
              <a:ext cx="780" cy="29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0" name="Oval 56"/>
            <p:cNvSpPr>
              <a:spLocks noChangeArrowheads="1"/>
            </p:cNvSpPr>
            <p:nvPr/>
          </p:nvSpPr>
          <p:spPr bwMode="auto">
            <a:xfrm>
              <a:off x="1963" y="2848"/>
              <a:ext cx="593" cy="2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1" name="Oval 57"/>
            <p:cNvSpPr>
              <a:spLocks noChangeArrowheads="1"/>
            </p:cNvSpPr>
            <p:nvPr/>
          </p:nvSpPr>
          <p:spPr bwMode="auto">
            <a:xfrm>
              <a:off x="1776" y="3030"/>
              <a:ext cx="396" cy="2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2" name="Oval 58"/>
            <p:cNvSpPr>
              <a:spLocks noChangeArrowheads="1"/>
            </p:cNvSpPr>
            <p:nvPr/>
          </p:nvSpPr>
          <p:spPr bwMode="auto">
            <a:xfrm>
              <a:off x="1897" y="3140"/>
              <a:ext cx="604" cy="2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3" name="Oval 59"/>
            <p:cNvSpPr>
              <a:spLocks noChangeArrowheads="1"/>
            </p:cNvSpPr>
            <p:nvPr/>
          </p:nvSpPr>
          <p:spPr bwMode="auto">
            <a:xfrm>
              <a:off x="2336" y="3183"/>
              <a:ext cx="912" cy="30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4" name="Oval 60"/>
            <p:cNvSpPr>
              <a:spLocks noChangeArrowheads="1"/>
            </p:cNvSpPr>
            <p:nvPr/>
          </p:nvSpPr>
          <p:spPr bwMode="auto">
            <a:xfrm>
              <a:off x="2930" y="2855"/>
              <a:ext cx="571" cy="2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5" name="Oval 61"/>
            <p:cNvSpPr>
              <a:spLocks noChangeArrowheads="1"/>
            </p:cNvSpPr>
            <p:nvPr/>
          </p:nvSpPr>
          <p:spPr bwMode="auto">
            <a:xfrm>
              <a:off x="3018" y="3008"/>
              <a:ext cx="571" cy="2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6" name="Oval 62"/>
            <p:cNvSpPr>
              <a:spLocks noChangeArrowheads="1"/>
            </p:cNvSpPr>
            <p:nvPr/>
          </p:nvSpPr>
          <p:spPr bwMode="auto">
            <a:xfrm>
              <a:off x="2963" y="3059"/>
              <a:ext cx="571" cy="3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7" name="Oval 63"/>
            <p:cNvSpPr>
              <a:spLocks noChangeArrowheads="1"/>
            </p:cNvSpPr>
            <p:nvPr/>
          </p:nvSpPr>
          <p:spPr bwMode="auto">
            <a:xfrm>
              <a:off x="2106" y="2943"/>
              <a:ext cx="1175" cy="3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grpSp>
      <p:sp>
        <p:nvSpPr>
          <p:cNvPr id="127" name="Text Box 30"/>
          <p:cNvSpPr txBox="1">
            <a:spLocks noChangeArrowheads="1"/>
          </p:cNvSpPr>
          <p:nvPr/>
        </p:nvSpPr>
        <p:spPr bwMode="auto">
          <a:xfrm>
            <a:off x="4348742" y="1937723"/>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N</a:t>
            </a:r>
            <a:r>
              <a:rPr lang="en-US" altLang="zh-CN" sz="1400" b="1" baseline="-25000" dirty="0">
                <a:latin typeface="微软雅黑" pitchFamily="34" charset="-122"/>
                <a:ea typeface="微软雅黑" pitchFamily="34" charset="-122"/>
              </a:rPr>
              <a:t>1</a:t>
            </a:r>
          </a:p>
        </p:txBody>
      </p:sp>
      <p:sp>
        <p:nvSpPr>
          <p:cNvPr id="128" name="Rectangle 36"/>
          <p:cNvSpPr>
            <a:spLocks noChangeArrowheads="1"/>
          </p:cNvSpPr>
          <p:nvPr/>
        </p:nvSpPr>
        <p:spPr bwMode="auto">
          <a:xfrm>
            <a:off x="1834120" y="1733008"/>
            <a:ext cx="1421710" cy="870729"/>
          </a:xfrm>
          <a:prstGeom prst="rect">
            <a:avLst/>
          </a:prstGeom>
          <a:solidFill>
            <a:srgbClr val="00FFFF"/>
          </a:solidFill>
          <a:ln w="19050">
            <a:solidFill>
              <a:schemeClr val="tx1"/>
            </a:solidFill>
            <a:miter lim="800000"/>
            <a:headEnd/>
            <a:tailEnd/>
          </a:ln>
          <a:effectLs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0" name="Line 37"/>
          <p:cNvSpPr>
            <a:spLocks noChangeShapeType="1"/>
          </p:cNvSpPr>
          <p:nvPr/>
        </p:nvSpPr>
        <p:spPr bwMode="auto">
          <a:xfrm>
            <a:off x="1834120" y="1954298"/>
            <a:ext cx="1421710" cy="0"/>
          </a:xfrm>
          <a:prstGeom prst="line">
            <a:avLst/>
          </a:prstGeom>
          <a:ln>
            <a:solidFill>
              <a:schemeClr val="tx1"/>
            </a:solidFill>
            <a:headEnd/>
            <a:tailEnd/>
          </a:ln>
          <a:extLst/>
        </p:spPr>
        <p:style>
          <a:lnRef idx="1">
            <a:schemeClr val="dk1"/>
          </a:lnRef>
          <a:fillRef idx="0">
            <a:schemeClr val="dk1"/>
          </a:fillRef>
          <a:effectRef idx="0">
            <a:schemeClr val="dk1"/>
          </a:effectRef>
          <a:fontRef idx="minor">
            <a:schemeClr val="tx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31" name="Line 38"/>
          <p:cNvSpPr>
            <a:spLocks noChangeShapeType="1"/>
          </p:cNvSpPr>
          <p:nvPr/>
        </p:nvSpPr>
        <p:spPr bwMode="auto">
          <a:xfrm>
            <a:off x="1834120" y="2175589"/>
            <a:ext cx="142171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2" name="Line 39"/>
          <p:cNvSpPr>
            <a:spLocks noChangeShapeType="1"/>
          </p:cNvSpPr>
          <p:nvPr/>
        </p:nvSpPr>
        <p:spPr bwMode="auto">
          <a:xfrm>
            <a:off x="2609598" y="1733008"/>
            <a:ext cx="3127" cy="8591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3" name="Line 67"/>
          <p:cNvSpPr>
            <a:spLocks noChangeShapeType="1"/>
          </p:cNvSpPr>
          <p:nvPr/>
        </p:nvSpPr>
        <p:spPr bwMode="auto">
          <a:xfrm>
            <a:off x="1834120" y="2379561"/>
            <a:ext cx="142171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5" name="对角圆角矩形 134"/>
          <p:cNvSpPr/>
          <p:nvPr/>
        </p:nvSpPr>
        <p:spPr>
          <a:xfrm>
            <a:off x="563073" y="3476531"/>
            <a:ext cx="8042666" cy="876103"/>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1001438" y="3519993"/>
            <a:ext cx="7360078" cy="784830"/>
          </a:xfrm>
          <a:prstGeom prst="rect">
            <a:avLst/>
          </a:prstGeom>
        </p:spPr>
        <p:txBody>
          <a:bodyPr wrap="square">
            <a:spAutoFit/>
          </a:bodyPr>
          <a:lstStyle/>
          <a:p>
            <a:pPr>
              <a:lnSpc>
                <a:spcPts val="2700"/>
              </a:lnSpc>
            </a:pPr>
            <a:r>
              <a:rPr lang="zh-CN" altLang="en-US" b="1" dirty="0">
                <a:solidFill>
                  <a:schemeClr val="bg1"/>
                </a:solidFill>
                <a:latin typeface="微软雅黑" pitchFamily="34" charset="-122"/>
                <a:ea typeface="微软雅黑" pitchFamily="34" charset="-122"/>
              </a:rPr>
              <a:t>只要目的网络不是 </a:t>
            </a:r>
            <a:r>
              <a:rPr lang="en-US" altLang="zh-CN" b="1" dirty="0">
                <a:solidFill>
                  <a:schemeClr val="bg1"/>
                </a:solidFill>
                <a:latin typeface="微软雅黑" pitchFamily="34" charset="-122"/>
                <a:ea typeface="微软雅黑" pitchFamily="34" charset="-122"/>
              </a:rPr>
              <a:t>N</a:t>
            </a:r>
            <a:r>
              <a:rPr lang="en-US" altLang="zh-CN" b="1" baseline="-25000" dirty="0">
                <a:solidFill>
                  <a:schemeClr val="bg1"/>
                </a:solidFill>
                <a:latin typeface="微软雅黑" pitchFamily="34" charset="-122"/>
                <a:ea typeface="微软雅黑" pitchFamily="34" charset="-122"/>
              </a:rPr>
              <a:t>1</a:t>
            </a:r>
            <a:r>
              <a:rPr lang="en-US" altLang="zh-CN" b="1" dirty="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和 </a:t>
            </a:r>
            <a:r>
              <a:rPr lang="en-US" altLang="zh-CN" b="1" dirty="0">
                <a:solidFill>
                  <a:schemeClr val="bg1"/>
                </a:solidFill>
                <a:latin typeface="微软雅黑" pitchFamily="34" charset="-122"/>
                <a:ea typeface="微软雅黑" pitchFamily="34" charset="-122"/>
              </a:rPr>
              <a:t>N</a:t>
            </a:r>
            <a:r>
              <a:rPr lang="en-US" altLang="zh-CN" b="1" baseline="-25000" dirty="0">
                <a:solidFill>
                  <a:schemeClr val="bg1"/>
                </a:solidFill>
                <a:latin typeface="微软雅黑" pitchFamily="34" charset="-122"/>
                <a:ea typeface="微软雅黑" pitchFamily="34" charset="-122"/>
              </a:rPr>
              <a:t>2</a:t>
            </a:r>
            <a:r>
              <a:rPr lang="zh-CN" altLang="en-US" b="1" dirty="0" smtClean="0">
                <a:solidFill>
                  <a:schemeClr val="bg1"/>
                </a:solidFill>
                <a:latin typeface="微软雅黑" pitchFamily="34" charset="-122"/>
                <a:ea typeface="微软雅黑" pitchFamily="34" charset="-122"/>
              </a:rPr>
              <a:t>，就</a:t>
            </a:r>
            <a:r>
              <a:rPr lang="zh-CN" altLang="en-US" b="1" dirty="0">
                <a:solidFill>
                  <a:schemeClr val="bg1"/>
                </a:solidFill>
                <a:latin typeface="微软雅黑" pitchFamily="34" charset="-122"/>
                <a:ea typeface="微软雅黑" pitchFamily="34" charset="-122"/>
              </a:rPr>
              <a:t>一律选择默认路由</a:t>
            </a:r>
            <a:r>
              <a:rPr lang="zh-CN" altLang="en-US" b="1" dirty="0" smtClean="0">
                <a:solidFill>
                  <a:schemeClr val="bg1"/>
                </a:solidFill>
                <a:latin typeface="微软雅黑" pitchFamily="34" charset="-122"/>
                <a:ea typeface="微软雅黑" pitchFamily="34" charset="-122"/>
              </a:rPr>
              <a:t>，把</a:t>
            </a:r>
            <a:r>
              <a:rPr lang="zh-CN" altLang="en-US" b="1" dirty="0">
                <a:solidFill>
                  <a:schemeClr val="bg1"/>
                </a:solidFill>
                <a:latin typeface="微软雅黑" pitchFamily="34" charset="-122"/>
                <a:ea typeface="微软雅黑" pitchFamily="34" charset="-122"/>
              </a:rPr>
              <a:t>数据报先间接交付路由器 </a:t>
            </a:r>
            <a:r>
              <a:rPr lang="en-US" altLang="zh-CN" b="1" dirty="0">
                <a:solidFill>
                  <a:schemeClr val="bg1"/>
                </a:solidFill>
                <a:latin typeface="微软雅黑" pitchFamily="34" charset="-122"/>
                <a:ea typeface="微软雅黑" pitchFamily="34" charset="-122"/>
              </a:rPr>
              <a:t>R</a:t>
            </a:r>
            <a:r>
              <a:rPr lang="en-US" altLang="zh-CN" b="1" baseline="-25000" dirty="0">
                <a:solidFill>
                  <a:schemeClr val="bg1"/>
                </a:solidFill>
                <a:latin typeface="微软雅黑" pitchFamily="34" charset="-122"/>
                <a:ea typeface="微软雅黑" pitchFamily="34" charset="-122"/>
              </a:rPr>
              <a:t>1</a:t>
            </a:r>
            <a:r>
              <a:rPr lang="zh-CN" altLang="en-US" b="1" dirty="0" smtClean="0">
                <a:solidFill>
                  <a:schemeClr val="bg1"/>
                </a:solidFill>
                <a:latin typeface="微软雅黑" pitchFamily="34" charset="-122"/>
                <a:ea typeface="微软雅黑" pitchFamily="34" charset="-122"/>
              </a:rPr>
              <a:t>，让 </a:t>
            </a:r>
            <a:r>
              <a:rPr lang="en-US" altLang="zh-CN" b="1" dirty="0">
                <a:solidFill>
                  <a:schemeClr val="bg1"/>
                </a:solidFill>
                <a:latin typeface="微软雅黑" pitchFamily="34" charset="-122"/>
                <a:ea typeface="微软雅黑" pitchFamily="34" charset="-122"/>
              </a:rPr>
              <a:t>R</a:t>
            </a:r>
            <a:r>
              <a:rPr lang="en-US" altLang="zh-CN" b="1" baseline="-25000" dirty="0">
                <a:solidFill>
                  <a:schemeClr val="bg1"/>
                </a:solidFill>
                <a:latin typeface="微软雅黑" pitchFamily="34" charset="-122"/>
                <a:ea typeface="微软雅黑" pitchFamily="34" charset="-122"/>
              </a:rPr>
              <a:t>1</a:t>
            </a:r>
            <a:r>
              <a:rPr lang="en-US" altLang="zh-CN" b="1" dirty="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再转发给下一个路由器。 </a:t>
            </a:r>
          </a:p>
        </p:txBody>
      </p:sp>
      <p:sp>
        <p:nvSpPr>
          <p:cNvPr id="137" name="矩形 136"/>
          <p:cNvSpPr/>
          <p:nvPr/>
        </p:nvSpPr>
        <p:spPr>
          <a:xfrm>
            <a:off x="3039469" y="3035005"/>
            <a:ext cx="3119765" cy="307777"/>
          </a:xfrm>
          <a:prstGeom prst="rect">
            <a:avLst/>
          </a:prstGeom>
        </p:spPr>
        <p:txBody>
          <a:bodyPr wrap="none">
            <a:spAutoFit/>
          </a:bodyPr>
          <a:lstStyle/>
          <a:p>
            <a:pPr algn="ctr"/>
            <a:r>
              <a:rPr lang="zh-CN" altLang="zh-CN" sz="1400" b="1" dirty="0">
                <a:latin typeface="微软雅黑" pitchFamily="34" charset="-122"/>
                <a:ea typeface="微软雅黑" pitchFamily="34" charset="-122"/>
              </a:rPr>
              <a:t>路由器</a:t>
            </a:r>
            <a:r>
              <a:rPr lang="en-US" altLang="zh-CN" sz="1400" b="1" dirty="0">
                <a:latin typeface="微软雅黑" pitchFamily="34" charset="-122"/>
                <a:ea typeface="微软雅黑" pitchFamily="34" charset="-122"/>
              </a:rPr>
              <a:t> R</a:t>
            </a:r>
            <a:r>
              <a:rPr lang="en-US" altLang="zh-CN" sz="1400" b="1" baseline="-25000" dirty="0">
                <a:latin typeface="微软雅黑" pitchFamily="34" charset="-122"/>
                <a:ea typeface="微软雅黑" pitchFamily="34" charset="-122"/>
              </a:rPr>
              <a:t>1 </a:t>
            </a:r>
            <a:r>
              <a:rPr lang="zh-CN" altLang="zh-CN" sz="1400" b="1" dirty="0">
                <a:latin typeface="微软雅黑" pitchFamily="34" charset="-122"/>
                <a:ea typeface="微软雅黑" pitchFamily="34" charset="-122"/>
              </a:rPr>
              <a:t>充当网络</a:t>
            </a:r>
            <a:r>
              <a:rPr lang="en-US" altLang="zh-CN" sz="1400" b="1" dirty="0">
                <a:latin typeface="微软雅黑" pitchFamily="34" charset="-122"/>
                <a:ea typeface="微软雅黑" pitchFamily="34" charset="-122"/>
              </a:rPr>
              <a:t> N</a:t>
            </a:r>
            <a:r>
              <a:rPr lang="en-US" altLang="zh-CN" sz="1400" b="1" baseline="-25000" dirty="0">
                <a:latin typeface="微软雅黑" pitchFamily="34" charset="-122"/>
                <a:ea typeface="微软雅黑" pitchFamily="34" charset="-122"/>
              </a:rPr>
              <a:t>1 </a:t>
            </a:r>
            <a:r>
              <a:rPr lang="zh-CN" altLang="zh-CN" sz="1400" b="1" dirty="0">
                <a:latin typeface="微软雅黑" pitchFamily="34" charset="-122"/>
                <a:ea typeface="微软雅黑" pitchFamily="34" charset="-122"/>
              </a:rPr>
              <a:t>的默认路由器</a:t>
            </a:r>
            <a:endParaRPr lang="zh-CN" altLang="en-US" sz="1400" b="1" dirty="0">
              <a:latin typeface="微软雅黑" pitchFamily="34" charset="-122"/>
              <a:ea typeface="微软雅黑" pitchFamily="34" charset="-122"/>
            </a:endParaRPr>
          </a:p>
        </p:txBody>
      </p:sp>
      <p:sp>
        <p:nvSpPr>
          <p:cNvPr id="138" name="Text Box 35"/>
          <p:cNvSpPr txBox="1">
            <a:spLocks noChangeArrowheads="1"/>
          </p:cNvSpPr>
          <p:nvPr/>
        </p:nvSpPr>
        <p:spPr bwMode="auto">
          <a:xfrm>
            <a:off x="1834121" y="1688751"/>
            <a:ext cx="1476686"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200" b="1" dirty="0">
                <a:latin typeface="微软雅黑" pitchFamily="34" charset="-122"/>
                <a:ea typeface="微软雅黑" pitchFamily="34" charset="-122"/>
              </a:rPr>
              <a:t>目的网络  下一跳</a:t>
            </a:r>
          </a:p>
          <a:p>
            <a:pPr>
              <a:lnSpc>
                <a:spcPct val="120000"/>
              </a:lnSpc>
            </a:pPr>
            <a:r>
              <a:rPr lang="zh-CN" altLang="en-US" sz="1200" b="1" dirty="0">
                <a:latin typeface="微软雅黑" pitchFamily="34" charset="-122"/>
                <a:ea typeface="微软雅黑" pitchFamily="34" charset="-122"/>
              </a:rPr>
              <a:t>      </a:t>
            </a:r>
            <a:r>
              <a:rPr lang="en-US" altLang="zh-CN" sz="1200" b="1" dirty="0">
                <a:latin typeface="微软雅黑" pitchFamily="34" charset="-122"/>
                <a:ea typeface="微软雅黑" pitchFamily="34" charset="-122"/>
              </a:rPr>
              <a:t>N</a:t>
            </a:r>
            <a:r>
              <a:rPr lang="en-US" altLang="zh-CN" sz="1200" b="1" baseline="-25000" dirty="0">
                <a:latin typeface="微软雅黑" pitchFamily="34" charset="-122"/>
                <a:ea typeface="微软雅黑" pitchFamily="34" charset="-122"/>
              </a:rPr>
              <a:t>1</a:t>
            </a:r>
            <a:r>
              <a:rPr lang="en-US" altLang="zh-CN" sz="1200" b="1" dirty="0">
                <a:latin typeface="微软雅黑" pitchFamily="34" charset="-122"/>
                <a:ea typeface="微软雅黑" pitchFamily="34" charset="-122"/>
              </a:rPr>
              <a:t>         </a:t>
            </a:r>
            <a:r>
              <a:rPr lang="zh-CN" altLang="en-US" sz="1200" b="1" dirty="0" smtClean="0">
                <a:latin typeface="微软雅黑" pitchFamily="34" charset="-122"/>
                <a:ea typeface="微软雅黑" pitchFamily="34" charset="-122"/>
              </a:rPr>
              <a:t>直接 </a:t>
            </a:r>
            <a:endParaRPr lang="zh-CN" altLang="en-US" sz="1200" b="1" dirty="0">
              <a:latin typeface="微软雅黑" pitchFamily="34" charset="-122"/>
              <a:ea typeface="微软雅黑" pitchFamily="34" charset="-122"/>
            </a:endParaRPr>
          </a:p>
          <a:p>
            <a:pPr>
              <a:lnSpc>
                <a:spcPct val="120000"/>
              </a:lnSpc>
            </a:pPr>
            <a:r>
              <a:rPr lang="zh-CN" altLang="en-US" sz="1200" b="1" dirty="0">
                <a:latin typeface="微软雅黑" pitchFamily="34" charset="-122"/>
                <a:ea typeface="微软雅黑" pitchFamily="34" charset="-122"/>
              </a:rPr>
              <a:t>      </a:t>
            </a:r>
            <a:r>
              <a:rPr lang="en-US" altLang="zh-CN" sz="1200" b="1" dirty="0">
                <a:latin typeface="微软雅黑" pitchFamily="34" charset="-122"/>
                <a:ea typeface="微软雅黑" pitchFamily="34" charset="-122"/>
              </a:rPr>
              <a:t>N</a:t>
            </a:r>
            <a:r>
              <a:rPr lang="en-US" altLang="zh-CN" sz="1200" b="1" baseline="-25000" dirty="0">
                <a:latin typeface="微软雅黑" pitchFamily="34" charset="-122"/>
                <a:ea typeface="微软雅黑" pitchFamily="34" charset="-122"/>
              </a:rPr>
              <a:t>2</a:t>
            </a:r>
            <a:r>
              <a:rPr lang="en-US" altLang="zh-CN" sz="1200" b="1" dirty="0">
                <a:latin typeface="微软雅黑" pitchFamily="34" charset="-122"/>
                <a:ea typeface="微软雅黑" pitchFamily="34" charset="-122"/>
              </a:rPr>
              <a:t>           </a:t>
            </a:r>
            <a:r>
              <a:rPr lang="en-US" altLang="zh-CN" sz="1200" b="1" dirty="0" smtClean="0">
                <a:latin typeface="微软雅黑" pitchFamily="34" charset="-122"/>
                <a:ea typeface="微软雅黑" pitchFamily="34" charset="-122"/>
              </a:rPr>
              <a:t>R</a:t>
            </a:r>
            <a:r>
              <a:rPr lang="en-US" altLang="zh-CN" sz="1200" b="1" baseline="-25000" dirty="0" smtClean="0">
                <a:latin typeface="微软雅黑" pitchFamily="34" charset="-122"/>
                <a:ea typeface="微软雅黑" pitchFamily="34" charset="-122"/>
              </a:rPr>
              <a:t>2</a:t>
            </a:r>
            <a:endParaRPr lang="en-US" altLang="zh-CN" sz="1200" b="1" baseline="-25000" dirty="0">
              <a:latin typeface="微软雅黑" pitchFamily="34" charset="-122"/>
              <a:ea typeface="微软雅黑" pitchFamily="34" charset="-122"/>
            </a:endParaRPr>
          </a:p>
          <a:p>
            <a:pPr>
              <a:lnSpc>
                <a:spcPct val="120000"/>
              </a:lnSpc>
            </a:pP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默认          </a:t>
            </a:r>
            <a:r>
              <a:rPr lang="en-US" altLang="zh-CN" sz="1200" b="1" dirty="0" smtClean="0">
                <a:latin typeface="微软雅黑" pitchFamily="34" charset="-122"/>
                <a:ea typeface="微软雅黑" pitchFamily="34" charset="-122"/>
              </a:rPr>
              <a:t>R</a:t>
            </a:r>
            <a:r>
              <a:rPr lang="en-US" altLang="zh-CN" sz="1200" b="1" baseline="-25000" dirty="0" smtClean="0">
                <a:latin typeface="微软雅黑" pitchFamily="34" charset="-122"/>
                <a:ea typeface="微软雅黑" pitchFamily="34" charset="-122"/>
              </a:rPr>
              <a:t>1</a:t>
            </a:r>
            <a:endParaRPr lang="en-US" altLang="zh-CN" sz="1200" b="1" baseline="-25000" dirty="0">
              <a:latin typeface="微软雅黑" pitchFamily="34" charset="-122"/>
              <a:ea typeface="微软雅黑" pitchFamily="34" charset="-122"/>
            </a:endParaRPr>
          </a:p>
        </p:txBody>
      </p:sp>
      <p:pic>
        <p:nvPicPr>
          <p:cNvPr id="139"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52444" y="2029550"/>
            <a:ext cx="370473" cy="370473"/>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79912" y="2499742"/>
            <a:ext cx="370473" cy="370473"/>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4008" y="2499742"/>
            <a:ext cx="370473" cy="370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86104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81682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 name="Rectangle 6"/>
          <p:cNvSpPr>
            <a:spLocks noChangeArrowheads="1"/>
          </p:cNvSpPr>
          <p:nvPr/>
        </p:nvSpPr>
        <p:spPr bwMode="auto">
          <a:xfrm>
            <a:off x="3719576" y="783613"/>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必须强调</a:t>
            </a:r>
            <a:r>
              <a:rPr lang="zh-CN" altLang="en-US" sz="2000" b="1" dirty="0" smtClean="0">
                <a:solidFill>
                  <a:schemeClr val="bg1"/>
                </a:solidFill>
                <a:latin typeface="微软雅黑" pitchFamily="34" charset="-122"/>
                <a:ea typeface="微软雅黑" pitchFamily="34" charset="-122"/>
              </a:rPr>
              <a:t>指出</a:t>
            </a:r>
            <a:endParaRPr lang="zh-CN" altLang="en-US" sz="2000" b="1" dirty="0">
              <a:solidFill>
                <a:schemeClr val="bg1"/>
              </a:solidFill>
              <a:latin typeface="微软雅黑" pitchFamily="34" charset="-122"/>
              <a:ea typeface="微软雅黑" pitchFamily="34" charset="-122"/>
            </a:endParaRPr>
          </a:p>
        </p:txBody>
      </p:sp>
      <p:sp>
        <p:nvSpPr>
          <p:cNvPr id="9" name="Rectangle 68"/>
          <p:cNvSpPr>
            <a:spLocks noChangeArrowheads="1"/>
          </p:cNvSpPr>
          <p:nvPr/>
        </p:nvSpPr>
        <p:spPr bwMode="auto">
          <a:xfrm>
            <a:off x="556963" y="1199121"/>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数据报的首部中</a:t>
            </a:r>
            <a:r>
              <a:rPr lang="zh-CN" altLang="en-US" sz="2000" b="1" dirty="0">
                <a:solidFill>
                  <a:srgbClr val="0000FF"/>
                </a:solidFill>
                <a:latin typeface="微软雅黑" pitchFamily="34" charset="-122"/>
                <a:ea typeface="微软雅黑" pitchFamily="34" charset="-122"/>
              </a:rPr>
              <a:t>没有</a:t>
            </a:r>
            <a:r>
              <a:rPr lang="zh-CN" altLang="en-US" sz="2000" b="1" dirty="0">
                <a:latin typeface="微软雅黑" pitchFamily="34" charset="-122"/>
                <a:ea typeface="微软雅黑" pitchFamily="34" charset="-122"/>
              </a:rPr>
              <a:t>地方可以用来指明“下一跳路由器的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当路由器收到待转发的数据报，不是将下一跳路由器的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地址填入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数据报，而是</a:t>
            </a:r>
            <a:r>
              <a:rPr lang="zh-CN" altLang="en-US" sz="2000" b="1" dirty="0">
                <a:solidFill>
                  <a:srgbClr val="0000FF"/>
                </a:solidFill>
                <a:latin typeface="微软雅黑" pitchFamily="34" charset="-122"/>
                <a:ea typeface="微软雅黑" pitchFamily="34" charset="-122"/>
              </a:rPr>
              <a:t>送交下层</a:t>
            </a:r>
            <a:r>
              <a:rPr lang="zh-CN" altLang="en-US" sz="2000" b="1" dirty="0">
                <a:latin typeface="微软雅黑" pitchFamily="34" charset="-122"/>
                <a:ea typeface="微软雅黑" pitchFamily="34" charset="-122"/>
              </a:rPr>
              <a:t>的网络接口软件。</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网络接口软件</a:t>
            </a:r>
            <a:r>
              <a:rPr lang="zh-CN" altLang="en-US" sz="2000" b="1" dirty="0">
                <a:solidFill>
                  <a:srgbClr val="0000FF"/>
                </a:solidFill>
                <a:latin typeface="微软雅黑" pitchFamily="34" charset="-122"/>
                <a:ea typeface="微软雅黑" pitchFamily="34" charset="-122"/>
              </a:rPr>
              <a:t>使用 </a:t>
            </a:r>
            <a:r>
              <a:rPr lang="en-US" altLang="zh-CN" sz="2000" b="1" dirty="0">
                <a:solidFill>
                  <a:srgbClr val="0000FF"/>
                </a:solidFill>
                <a:latin typeface="微软雅黑" pitchFamily="34" charset="-122"/>
                <a:ea typeface="微软雅黑" pitchFamily="34" charset="-122"/>
              </a:rPr>
              <a:t>ARP </a:t>
            </a:r>
            <a:r>
              <a:rPr lang="zh-CN" altLang="en-US" sz="2000" b="1" dirty="0">
                <a:latin typeface="微软雅黑" pitchFamily="34" charset="-122"/>
                <a:ea typeface="微软雅黑" pitchFamily="34" charset="-122"/>
              </a:rPr>
              <a:t>负责将下一跳路由器的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地址转换成硬件地址，并将此硬件地址放在链路层的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帧的首部，然后根据这个硬件地址找到下一跳路由器。 </a:t>
            </a:r>
          </a:p>
        </p:txBody>
      </p:sp>
    </p:spTree>
    <p:extLst>
      <p:ext uri="{BB962C8B-B14F-4D97-AF65-F5344CB8AC3E}">
        <p14:creationId xmlns:p14="http://schemas.microsoft.com/office/powerpoint/2010/main" val="1766595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0"/>
          <p:cNvSpPr>
            <a:spLocks noChangeArrowheads="1"/>
          </p:cNvSpPr>
          <p:nvPr/>
        </p:nvSpPr>
        <p:spPr bwMode="auto">
          <a:xfrm>
            <a:off x="2629135" y="3848540"/>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9" name="Rectangle 10"/>
          <p:cNvSpPr>
            <a:spLocks noChangeArrowheads="1"/>
          </p:cNvSpPr>
          <p:nvPr/>
        </p:nvSpPr>
        <p:spPr bwMode="auto">
          <a:xfrm>
            <a:off x="2629135" y="261794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0" name="Rectangle 11"/>
          <p:cNvSpPr>
            <a:spLocks noChangeArrowheads="1"/>
          </p:cNvSpPr>
          <p:nvPr/>
        </p:nvSpPr>
        <p:spPr bwMode="auto">
          <a:xfrm>
            <a:off x="2629135" y="32354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dirty="0">
              <a:solidFill>
                <a:srgbClr val="FFFFFF"/>
              </a:solidFill>
              <a:latin typeface="宋体" charset="-122"/>
            </a:endParaRPr>
          </a:p>
        </p:txBody>
      </p:sp>
      <p:sp>
        <p:nvSpPr>
          <p:cNvPr id="11" name="Rectangle 9"/>
          <p:cNvSpPr>
            <a:spLocks noChangeArrowheads="1"/>
          </p:cNvSpPr>
          <p:nvPr/>
        </p:nvSpPr>
        <p:spPr bwMode="auto">
          <a:xfrm>
            <a:off x="2629135" y="80042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2" name="Rectangle 10"/>
          <p:cNvSpPr>
            <a:spLocks noChangeArrowheads="1"/>
          </p:cNvSpPr>
          <p:nvPr/>
        </p:nvSpPr>
        <p:spPr bwMode="auto">
          <a:xfrm>
            <a:off x="2629135" y="140684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3" name="Rectangle 11"/>
          <p:cNvSpPr>
            <a:spLocks noChangeArrowheads="1"/>
          </p:cNvSpPr>
          <p:nvPr/>
        </p:nvSpPr>
        <p:spPr bwMode="auto">
          <a:xfrm>
            <a:off x="2629135" y="2024386"/>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dirty="0">
              <a:solidFill>
                <a:srgbClr val="FFFFFF"/>
              </a:solidFill>
              <a:latin typeface="宋体" charset="-122"/>
            </a:endParaRPr>
          </a:p>
        </p:txBody>
      </p:sp>
      <p:sp>
        <p:nvSpPr>
          <p:cNvPr id="14" name="Line 16"/>
          <p:cNvSpPr>
            <a:spLocks noChangeShapeType="1"/>
          </p:cNvSpPr>
          <p:nvPr/>
        </p:nvSpPr>
        <p:spPr bwMode="auto">
          <a:xfrm>
            <a:off x="3637198" y="728986"/>
            <a:ext cx="0" cy="2899216"/>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Rectangle 8"/>
          <p:cNvSpPr>
            <a:spLocks noChangeArrowheads="1"/>
          </p:cNvSpPr>
          <p:nvPr/>
        </p:nvSpPr>
        <p:spPr bwMode="auto">
          <a:xfrm>
            <a:off x="2700573" y="765880"/>
            <a:ext cx="5574294"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solidFill>
                  <a:schemeClr val="bg1"/>
                </a:solidFill>
                <a:latin typeface="微软雅黑" pitchFamily="34" charset="-122"/>
                <a:ea typeface="微软雅黑" pitchFamily="34" charset="-122"/>
              </a:rPr>
              <a:t>4.2.1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虚拟互连网络</a:t>
            </a:r>
            <a:endParaRPr lang="en-US" altLang="zh-CN" sz="2000" b="1" dirty="0" smtClean="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4.2.2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分类</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IP </a:t>
            </a:r>
            <a:r>
              <a:rPr lang="zh-CN" altLang="en-US" sz="2000" b="1" dirty="0" smtClean="0">
                <a:solidFill>
                  <a:schemeClr val="bg1"/>
                </a:solidFill>
                <a:latin typeface="微软雅黑" pitchFamily="34" charset="-122"/>
                <a:ea typeface="微软雅黑" pitchFamily="34" charset="-122"/>
              </a:rPr>
              <a:t>地址</a:t>
            </a:r>
            <a:endParaRPr lang="en-US" altLang="zh-CN" sz="2000" b="1" dirty="0" smtClean="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4.2.3  </a:t>
            </a:r>
            <a:r>
              <a:rPr lang="en-US" altLang="zh-CN" sz="2000" b="1" dirty="0" smtClean="0">
                <a:solidFill>
                  <a:schemeClr val="bg1"/>
                </a:solidFill>
                <a:latin typeface="微软雅黑" pitchFamily="34" charset="-122"/>
                <a:ea typeface="微软雅黑" pitchFamily="34" charset="-122"/>
              </a:rPr>
              <a:t>                                 IP </a:t>
            </a:r>
            <a:r>
              <a:rPr lang="zh-CN" altLang="en-US" sz="2000" b="1" dirty="0">
                <a:solidFill>
                  <a:schemeClr val="bg1"/>
                </a:solidFill>
                <a:latin typeface="微软雅黑" pitchFamily="34" charset="-122"/>
                <a:ea typeface="微软雅黑" pitchFamily="34" charset="-122"/>
              </a:rPr>
              <a:t>地址与硬件</a:t>
            </a:r>
            <a:r>
              <a:rPr lang="zh-CN" altLang="en-US" sz="2000" b="1" dirty="0" smtClean="0">
                <a:solidFill>
                  <a:schemeClr val="bg1"/>
                </a:solidFill>
                <a:latin typeface="微软雅黑" pitchFamily="34" charset="-122"/>
                <a:ea typeface="微软雅黑" pitchFamily="34" charset="-122"/>
              </a:rPr>
              <a:t>地址</a:t>
            </a:r>
            <a:endParaRPr lang="en-US" altLang="zh-CN" sz="2000" b="1" dirty="0" smtClean="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4.2.4 </a:t>
            </a:r>
            <a:r>
              <a:rPr lang="en-US" altLang="zh-CN" sz="2000" b="1" dirty="0" smtClean="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地址解析协议 </a:t>
            </a:r>
            <a:r>
              <a:rPr lang="en-US" altLang="zh-CN" sz="2000" b="1" dirty="0" smtClean="0">
                <a:solidFill>
                  <a:schemeClr val="bg1"/>
                </a:solidFill>
                <a:latin typeface="微软雅黑" pitchFamily="34" charset="-122"/>
                <a:ea typeface="微软雅黑" pitchFamily="34" charset="-122"/>
              </a:rPr>
              <a:t>ARP</a:t>
            </a:r>
          </a:p>
          <a:p>
            <a:endParaRPr lang="en-US" altLang="zh-CN"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4.2.5  </a:t>
            </a:r>
            <a:r>
              <a:rPr lang="en-US" altLang="zh-CN" sz="2000" b="1" dirty="0" smtClean="0">
                <a:solidFill>
                  <a:schemeClr val="bg1"/>
                </a:solidFill>
                <a:latin typeface="微软雅黑" pitchFamily="34" charset="-122"/>
                <a:ea typeface="微软雅黑" pitchFamily="34" charset="-122"/>
              </a:rPr>
              <a:t>                                    IP </a:t>
            </a:r>
            <a:r>
              <a:rPr lang="zh-CN" altLang="en-US" sz="2000" b="1" dirty="0">
                <a:solidFill>
                  <a:schemeClr val="bg1"/>
                </a:solidFill>
                <a:latin typeface="微软雅黑" pitchFamily="34" charset="-122"/>
                <a:ea typeface="微软雅黑" pitchFamily="34" charset="-122"/>
              </a:rPr>
              <a:t>数据报的</a:t>
            </a:r>
            <a:r>
              <a:rPr lang="zh-CN" altLang="en-US" sz="2000" b="1" dirty="0" smtClean="0">
                <a:solidFill>
                  <a:schemeClr val="bg1"/>
                </a:solidFill>
                <a:latin typeface="微软雅黑" pitchFamily="34" charset="-122"/>
                <a:ea typeface="微软雅黑" pitchFamily="34" charset="-122"/>
              </a:rPr>
              <a:t>格式</a:t>
            </a:r>
            <a:endParaRPr lang="en-US" altLang="zh-CN" sz="2000" b="1" dirty="0" smtClean="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4.2.6 </a:t>
            </a:r>
            <a:r>
              <a:rPr lang="en-US" altLang="zh-CN" sz="2000" b="1" dirty="0" smtClean="0">
                <a:solidFill>
                  <a:schemeClr val="bg1"/>
                </a:solidFill>
                <a:latin typeface="微软雅黑" pitchFamily="34" charset="-122"/>
                <a:ea typeface="微软雅黑" pitchFamily="34" charset="-122"/>
              </a:rPr>
              <a:t>                              </a:t>
            </a:r>
            <a:r>
              <a:rPr lang="en-US" altLang="zh-CN" sz="2000" b="1" dirty="0">
                <a:solidFill>
                  <a:schemeClr val="bg1"/>
                </a:solidFill>
                <a:latin typeface="微软雅黑" pitchFamily="34" charset="-122"/>
                <a:ea typeface="微软雅黑" pitchFamily="34" charset="-122"/>
              </a:rPr>
              <a:t>IP </a:t>
            </a:r>
            <a:r>
              <a:rPr lang="zh-CN" altLang="en-US" sz="2000" b="1" dirty="0">
                <a:solidFill>
                  <a:schemeClr val="bg1"/>
                </a:solidFill>
                <a:latin typeface="微软雅黑" pitchFamily="34" charset="-122"/>
                <a:ea typeface="微软雅黑" pitchFamily="34" charset="-122"/>
              </a:rPr>
              <a:t>层转发分组的流程</a:t>
            </a:r>
          </a:p>
        </p:txBody>
      </p:sp>
      <p:sp>
        <p:nvSpPr>
          <p:cNvPr id="16" name="Rectangle 27"/>
          <p:cNvSpPr>
            <a:spLocks noChangeArrowheads="1"/>
          </p:cNvSpPr>
          <p:nvPr/>
        </p:nvSpPr>
        <p:spPr bwMode="auto">
          <a:xfrm>
            <a:off x="639730" y="800424"/>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7" name="Rectangle 29"/>
          <p:cNvSpPr>
            <a:spLocks noChangeArrowheads="1"/>
          </p:cNvSpPr>
          <p:nvPr/>
        </p:nvSpPr>
        <p:spPr bwMode="auto">
          <a:xfrm>
            <a:off x="648619" y="895356"/>
            <a:ext cx="1627651"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4.2</a:t>
            </a:r>
            <a:endParaRPr lang="fr-FR" altLang="zh-CN" sz="2000" b="1" dirty="0">
              <a:solidFill>
                <a:srgbClr val="FFFF00"/>
              </a:solidFill>
              <a:latin typeface="微软雅黑" pitchFamily="34" charset="-122"/>
              <a:ea typeface="微软雅黑" pitchFamily="34" charset="-122"/>
            </a:endParaRPr>
          </a:p>
          <a:p>
            <a:r>
              <a:rPr lang="zh-CN" altLang="en-US" sz="2000" b="1" dirty="0">
                <a:solidFill>
                  <a:schemeClr val="bg1"/>
                </a:solidFill>
                <a:latin typeface="微软雅黑" pitchFamily="34" charset="-122"/>
                <a:ea typeface="微软雅黑" pitchFamily="34" charset="-122"/>
              </a:rPr>
              <a:t>网际协议 </a:t>
            </a:r>
            <a:r>
              <a:rPr lang="en-US" altLang="zh-CN" sz="2000" b="1" dirty="0">
                <a:solidFill>
                  <a:schemeClr val="bg1"/>
                </a:solidFill>
                <a:latin typeface="微软雅黑" pitchFamily="34" charset="-122"/>
                <a:ea typeface="微软雅黑" pitchFamily="34" charset="-122"/>
              </a:rPr>
              <a:t>IP</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0006812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5"/>
          <p:cNvSpPr>
            <a:spLocks noChangeArrowheads="1"/>
          </p:cNvSpPr>
          <p:nvPr/>
        </p:nvSpPr>
        <p:spPr bwMode="auto">
          <a:xfrm>
            <a:off x="556963" y="58545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9" name="Rectangle 6"/>
          <p:cNvSpPr>
            <a:spLocks noChangeArrowheads="1"/>
          </p:cNvSpPr>
          <p:nvPr/>
        </p:nvSpPr>
        <p:spPr bwMode="auto">
          <a:xfrm>
            <a:off x="3296383" y="552247"/>
            <a:ext cx="25699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路由器分组转发</a:t>
            </a:r>
            <a:r>
              <a:rPr lang="zh-CN" altLang="en-US" sz="2000" b="1" dirty="0" smtClean="0">
                <a:solidFill>
                  <a:schemeClr val="bg1"/>
                </a:solidFill>
                <a:latin typeface="微软雅黑" pitchFamily="34" charset="-122"/>
                <a:ea typeface="微软雅黑" pitchFamily="34" charset="-122"/>
              </a:rPr>
              <a:t>算法</a:t>
            </a:r>
            <a:endParaRPr lang="zh-CN" altLang="en-US" sz="2000" b="1" dirty="0">
              <a:solidFill>
                <a:schemeClr val="bg1"/>
              </a:solidFill>
              <a:latin typeface="微软雅黑" pitchFamily="34" charset="-122"/>
              <a:ea typeface="微软雅黑" pitchFamily="34" charset="-122"/>
            </a:endParaRPr>
          </a:p>
        </p:txBody>
      </p:sp>
      <p:sp>
        <p:nvSpPr>
          <p:cNvPr id="20" name="Rectangle 68"/>
          <p:cNvSpPr>
            <a:spLocks noChangeArrowheads="1"/>
          </p:cNvSpPr>
          <p:nvPr/>
        </p:nvSpPr>
        <p:spPr bwMode="auto">
          <a:xfrm>
            <a:off x="448327" y="931543"/>
            <a:ext cx="8306380" cy="3523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2700"/>
              </a:lnSpc>
              <a:buClr>
                <a:srgbClr val="0070C0"/>
              </a:buClr>
              <a:buFont typeface="+mj-lt"/>
              <a:buAutoNum type="arabicPeriod"/>
            </a:pPr>
            <a:r>
              <a:rPr lang="zh-CN" altLang="en-US" b="1" dirty="0" smtClean="0">
                <a:latin typeface="微软雅黑" pitchFamily="34" charset="-122"/>
                <a:ea typeface="微软雅黑" pitchFamily="34" charset="-122"/>
              </a:rPr>
              <a:t>从</a:t>
            </a:r>
            <a:r>
              <a:rPr lang="zh-CN" altLang="en-US" b="1" dirty="0">
                <a:latin typeface="微软雅黑" pitchFamily="34" charset="-122"/>
                <a:ea typeface="微软雅黑" pitchFamily="34" charset="-122"/>
              </a:rPr>
              <a:t>数据报的首部提取目的主机的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地址 </a:t>
            </a:r>
            <a:r>
              <a:rPr lang="en-US" altLang="zh-CN" b="1" i="1" dirty="0">
                <a:latin typeface="微软雅黑" pitchFamily="34" charset="-122"/>
                <a:ea typeface="微软雅黑" pitchFamily="34" charset="-122"/>
              </a:rPr>
              <a:t>D</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得出目的网络地址为 </a:t>
            </a:r>
            <a:r>
              <a:rPr lang="en-US" altLang="zh-CN" b="1" i="1" dirty="0">
                <a:latin typeface="微软雅黑" pitchFamily="34" charset="-122"/>
                <a:ea typeface="微软雅黑" pitchFamily="34" charset="-122"/>
              </a:rPr>
              <a:t>N</a:t>
            </a:r>
            <a:r>
              <a:rPr lang="zh-CN" altLang="en-US" b="1" dirty="0">
                <a:latin typeface="微软雅黑" pitchFamily="34" charset="-122"/>
                <a:ea typeface="微软雅黑" pitchFamily="34" charset="-122"/>
              </a:rPr>
              <a:t>。</a:t>
            </a:r>
          </a:p>
          <a:p>
            <a:pPr marL="342900" indent="-342900">
              <a:lnSpc>
                <a:spcPts val="2700"/>
              </a:lnSpc>
              <a:buClr>
                <a:srgbClr val="0070C0"/>
              </a:buClr>
              <a:buFont typeface="+mj-lt"/>
              <a:buAutoNum type="arabicPeriod"/>
            </a:pPr>
            <a:r>
              <a:rPr lang="zh-CN" altLang="en-US" b="1" dirty="0" smtClean="0">
                <a:latin typeface="微软雅黑" pitchFamily="34" charset="-122"/>
                <a:ea typeface="微软雅黑" pitchFamily="34" charset="-122"/>
              </a:rPr>
              <a:t>若</a:t>
            </a:r>
            <a:r>
              <a:rPr lang="zh-CN" altLang="en-US" b="1" dirty="0">
                <a:latin typeface="微软雅黑" pitchFamily="34" charset="-122"/>
                <a:ea typeface="微软雅黑" pitchFamily="34" charset="-122"/>
              </a:rPr>
              <a:t>网络 </a:t>
            </a:r>
            <a:r>
              <a:rPr lang="en-US" altLang="zh-CN" b="1" i="1" dirty="0">
                <a:latin typeface="微软雅黑" pitchFamily="34" charset="-122"/>
                <a:ea typeface="微软雅黑" pitchFamily="34" charset="-122"/>
              </a:rPr>
              <a:t>N</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与此路由器直接相连，则把数据报直接交付目的主机 </a:t>
            </a:r>
            <a:r>
              <a:rPr lang="en-US" altLang="zh-CN" b="1" i="1" dirty="0">
                <a:latin typeface="微软雅黑" pitchFamily="34" charset="-122"/>
                <a:ea typeface="微软雅黑" pitchFamily="34" charset="-122"/>
              </a:rPr>
              <a:t>D</a:t>
            </a:r>
            <a:r>
              <a:rPr lang="zh-CN" altLang="en-US" b="1" dirty="0">
                <a:latin typeface="微软雅黑" pitchFamily="34" charset="-122"/>
                <a:ea typeface="微软雅黑" pitchFamily="34" charset="-122"/>
              </a:rPr>
              <a:t>；否则是间接交付，执行 </a:t>
            </a:r>
            <a:r>
              <a:rPr lang="en-US" altLang="zh-CN" b="1" dirty="0">
                <a:latin typeface="微软雅黑" pitchFamily="34" charset="-122"/>
                <a:ea typeface="微软雅黑" pitchFamily="34" charset="-122"/>
              </a:rPr>
              <a:t>(3)</a:t>
            </a:r>
            <a:r>
              <a:rPr lang="zh-CN" altLang="en-US" b="1" dirty="0">
                <a:latin typeface="微软雅黑" pitchFamily="34" charset="-122"/>
                <a:ea typeface="微软雅黑" pitchFamily="34" charset="-122"/>
              </a:rPr>
              <a:t>。</a:t>
            </a:r>
          </a:p>
          <a:p>
            <a:pPr marL="342900" indent="-342900">
              <a:lnSpc>
                <a:spcPts val="2700"/>
              </a:lnSpc>
              <a:buClr>
                <a:srgbClr val="0070C0"/>
              </a:buClr>
              <a:buFont typeface="+mj-lt"/>
              <a:buAutoNum type="arabicPeriod"/>
            </a:pPr>
            <a:r>
              <a:rPr lang="zh-CN" altLang="en-US" b="1" dirty="0" smtClean="0">
                <a:latin typeface="微软雅黑" pitchFamily="34" charset="-122"/>
                <a:ea typeface="微软雅黑" pitchFamily="34" charset="-122"/>
              </a:rPr>
              <a:t>若</a:t>
            </a:r>
            <a:r>
              <a:rPr lang="zh-CN" altLang="en-US" b="1" dirty="0">
                <a:latin typeface="微软雅黑" pitchFamily="34" charset="-122"/>
                <a:ea typeface="微软雅黑" pitchFamily="34" charset="-122"/>
              </a:rPr>
              <a:t>路由表中有目的地址为 </a:t>
            </a:r>
            <a:r>
              <a:rPr lang="en-US" altLang="zh-CN" b="1" i="1" dirty="0">
                <a:latin typeface="微软雅黑" pitchFamily="34" charset="-122"/>
                <a:ea typeface="微软雅黑" pitchFamily="34" charset="-122"/>
              </a:rPr>
              <a:t>D</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的特定主机路由，则把数据报传送给路由表中所指明的下一跳路由器；否则，执行 </a:t>
            </a:r>
            <a:r>
              <a:rPr lang="en-US" altLang="zh-CN" b="1" dirty="0">
                <a:latin typeface="微软雅黑" pitchFamily="34" charset="-122"/>
                <a:ea typeface="微软雅黑" pitchFamily="34" charset="-122"/>
              </a:rPr>
              <a:t>(4)</a:t>
            </a:r>
            <a:r>
              <a:rPr lang="zh-CN" altLang="en-US" b="1" dirty="0">
                <a:latin typeface="微软雅黑" pitchFamily="34" charset="-122"/>
                <a:ea typeface="微软雅黑" pitchFamily="34" charset="-122"/>
              </a:rPr>
              <a:t>。</a:t>
            </a:r>
          </a:p>
          <a:p>
            <a:pPr marL="342900" indent="-342900">
              <a:lnSpc>
                <a:spcPts val="2700"/>
              </a:lnSpc>
              <a:buClr>
                <a:srgbClr val="0070C0"/>
              </a:buClr>
              <a:buFont typeface="+mj-lt"/>
              <a:buAutoNum type="arabicPeriod"/>
            </a:pPr>
            <a:r>
              <a:rPr lang="zh-CN" altLang="en-US" b="1" dirty="0" smtClean="0">
                <a:latin typeface="微软雅黑" pitchFamily="34" charset="-122"/>
                <a:ea typeface="微软雅黑" pitchFamily="34" charset="-122"/>
              </a:rPr>
              <a:t>若</a:t>
            </a:r>
            <a:r>
              <a:rPr lang="zh-CN" altLang="en-US" b="1" dirty="0">
                <a:latin typeface="微软雅黑" pitchFamily="34" charset="-122"/>
                <a:ea typeface="微软雅黑" pitchFamily="34" charset="-122"/>
              </a:rPr>
              <a:t>路由表中有到达网络 </a:t>
            </a:r>
            <a:r>
              <a:rPr lang="en-US" altLang="zh-CN" b="1" i="1" dirty="0">
                <a:latin typeface="微软雅黑" pitchFamily="34" charset="-122"/>
                <a:ea typeface="微软雅黑" pitchFamily="34" charset="-122"/>
              </a:rPr>
              <a:t>N</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的路由，则把数据报传送给路由表指明的下一跳路由器；否则，执行 </a:t>
            </a:r>
            <a:r>
              <a:rPr lang="en-US" altLang="zh-CN" b="1" dirty="0">
                <a:latin typeface="微软雅黑" pitchFamily="34" charset="-122"/>
                <a:ea typeface="微软雅黑" pitchFamily="34" charset="-122"/>
              </a:rPr>
              <a:t>(5)</a:t>
            </a:r>
            <a:r>
              <a:rPr lang="zh-CN" altLang="en-US" b="1" dirty="0">
                <a:latin typeface="微软雅黑" pitchFamily="34" charset="-122"/>
                <a:ea typeface="微软雅黑" pitchFamily="34" charset="-122"/>
              </a:rPr>
              <a:t>。</a:t>
            </a:r>
          </a:p>
          <a:p>
            <a:pPr marL="342900" indent="-342900">
              <a:lnSpc>
                <a:spcPts val="2700"/>
              </a:lnSpc>
              <a:buClr>
                <a:srgbClr val="0070C0"/>
              </a:buClr>
              <a:buFont typeface="+mj-lt"/>
              <a:buAutoNum type="arabicPeriod"/>
            </a:pPr>
            <a:r>
              <a:rPr lang="zh-CN" altLang="en-US" b="1" dirty="0" smtClean="0">
                <a:latin typeface="微软雅黑" pitchFamily="34" charset="-122"/>
                <a:ea typeface="微软雅黑" pitchFamily="34" charset="-122"/>
              </a:rPr>
              <a:t>若</a:t>
            </a:r>
            <a:r>
              <a:rPr lang="zh-CN" altLang="en-US" b="1" dirty="0">
                <a:latin typeface="微软雅黑" pitchFamily="34" charset="-122"/>
                <a:ea typeface="微软雅黑" pitchFamily="34" charset="-122"/>
              </a:rPr>
              <a:t>路由表中有一个默认路由，则把数据报传送给路由表中所指明的默认路由器；否则，执行 </a:t>
            </a:r>
            <a:r>
              <a:rPr lang="en-US" altLang="zh-CN" b="1" dirty="0">
                <a:latin typeface="微软雅黑" pitchFamily="34" charset="-122"/>
                <a:ea typeface="微软雅黑" pitchFamily="34" charset="-122"/>
              </a:rPr>
              <a:t>(6)</a:t>
            </a:r>
            <a:r>
              <a:rPr lang="zh-CN" altLang="en-US" b="1" dirty="0">
                <a:latin typeface="微软雅黑" pitchFamily="34" charset="-122"/>
                <a:ea typeface="微软雅黑" pitchFamily="34" charset="-122"/>
              </a:rPr>
              <a:t>。</a:t>
            </a:r>
          </a:p>
          <a:p>
            <a:pPr marL="342900" indent="-342900">
              <a:lnSpc>
                <a:spcPts val="2700"/>
              </a:lnSpc>
              <a:buClr>
                <a:srgbClr val="0070C0"/>
              </a:buClr>
              <a:buFont typeface="+mj-lt"/>
              <a:buAutoNum type="arabicPeriod"/>
            </a:pPr>
            <a:r>
              <a:rPr lang="zh-CN" altLang="en-US" b="1" dirty="0" smtClean="0">
                <a:latin typeface="微软雅黑" pitchFamily="34" charset="-122"/>
                <a:ea typeface="微软雅黑" pitchFamily="34" charset="-122"/>
              </a:rPr>
              <a:t>报告</a:t>
            </a:r>
            <a:r>
              <a:rPr lang="zh-CN" altLang="en-US" b="1" dirty="0">
                <a:latin typeface="微软雅黑" pitchFamily="34" charset="-122"/>
                <a:ea typeface="微软雅黑" pitchFamily="34" charset="-122"/>
              </a:rPr>
              <a:t>转发分组出错。 </a:t>
            </a:r>
          </a:p>
        </p:txBody>
      </p:sp>
    </p:spTree>
    <p:extLst>
      <p:ext uri="{BB962C8B-B14F-4D97-AF65-F5344CB8AC3E}">
        <p14:creationId xmlns:p14="http://schemas.microsoft.com/office/powerpoint/2010/main" val="150357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19488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847816" y="1161669"/>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关于路由表</a:t>
            </a:r>
          </a:p>
        </p:txBody>
      </p:sp>
      <p:sp>
        <p:nvSpPr>
          <p:cNvPr id="7" name="Rectangle 68"/>
          <p:cNvSpPr>
            <a:spLocks noChangeArrowheads="1"/>
          </p:cNvSpPr>
          <p:nvPr/>
        </p:nvSpPr>
        <p:spPr bwMode="auto">
          <a:xfrm>
            <a:off x="556963" y="1577177"/>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路由表没有给分组指明到某个网络的完整路径。</a:t>
            </a:r>
          </a:p>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路由表指出，到某个网络应当先到某个路由器（即下一跳路由器）。</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在到达下一跳路由器后，再继续查找其路由表，知道再下一步应当到哪一个路由器。</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这样一步一步地查找下去，直到最后到达目的网络。</a:t>
            </a:r>
          </a:p>
        </p:txBody>
      </p:sp>
    </p:spTree>
    <p:extLst>
      <p:ext uri="{BB962C8B-B14F-4D97-AF65-F5344CB8AC3E}">
        <p14:creationId xmlns:p14="http://schemas.microsoft.com/office/powerpoint/2010/main" val="31727522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p:cNvSpPr>
            <a:spLocks noChangeArrowheads="1"/>
          </p:cNvSpPr>
          <p:nvPr/>
        </p:nvSpPr>
        <p:spPr bwMode="auto">
          <a:xfrm>
            <a:off x="2629135" y="1592201"/>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5" name="Rectangle 10"/>
          <p:cNvSpPr>
            <a:spLocks noChangeArrowheads="1"/>
          </p:cNvSpPr>
          <p:nvPr/>
        </p:nvSpPr>
        <p:spPr bwMode="auto">
          <a:xfrm>
            <a:off x="2629135" y="2198626"/>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6" name="Rectangle 11"/>
          <p:cNvSpPr>
            <a:spLocks noChangeArrowheads="1"/>
          </p:cNvSpPr>
          <p:nvPr/>
        </p:nvSpPr>
        <p:spPr bwMode="auto">
          <a:xfrm>
            <a:off x="2629135" y="2816163"/>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dirty="0">
              <a:solidFill>
                <a:srgbClr val="FFFFFF"/>
              </a:solidFill>
              <a:latin typeface="宋体" charset="-122"/>
            </a:endParaRPr>
          </a:p>
        </p:txBody>
      </p:sp>
      <p:sp>
        <p:nvSpPr>
          <p:cNvPr id="17" name="Line 16"/>
          <p:cNvSpPr>
            <a:spLocks noChangeShapeType="1"/>
          </p:cNvSpPr>
          <p:nvPr/>
        </p:nvSpPr>
        <p:spPr bwMode="auto">
          <a:xfrm>
            <a:off x="3637198" y="1520763"/>
            <a:ext cx="0" cy="1787877"/>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Rectangle 8"/>
          <p:cNvSpPr>
            <a:spLocks noChangeArrowheads="1"/>
          </p:cNvSpPr>
          <p:nvPr/>
        </p:nvSpPr>
        <p:spPr bwMode="auto">
          <a:xfrm>
            <a:off x="2700573" y="1557657"/>
            <a:ext cx="5574294"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solidFill>
                  <a:schemeClr val="bg1"/>
                </a:solidFill>
                <a:latin typeface="微软雅黑" pitchFamily="34" charset="-122"/>
                <a:ea typeface="微软雅黑" pitchFamily="34" charset="-122"/>
              </a:rPr>
              <a:t>4.3.1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划分子网</a:t>
            </a:r>
            <a:endParaRPr lang="en-US" altLang="zh-CN" sz="2000" b="1" dirty="0" smtClean="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4.3.2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使用</a:t>
            </a:r>
            <a:r>
              <a:rPr lang="zh-CN" altLang="en-US" sz="2000" b="1" dirty="0">
                <a:solidFill>
                  <a:schemeClr val="bg1"/>
                </a:solidFill>
                <a:latin typeface="微软雅黑" pitchFamily="34" charset="-122"/>
                <a:ea typeface="微软雅黑" pitchFamily="34" charset="-122"/>
              </a:rPr>
              <a:t>子网时分组的</a:t>
            </a:r>
            <a:r>
              <a:rPr lang="zh-CN" altLang="en-US" sz="2000" b="1" dirty="0" smtClean="0">
                <a:solidFill>
                  <a:schemeClr val="bg1"/>
                </a:solidFill>
                <a:latin typeface="微软雅黑" pitchFamily="34" charset="-122"/>
                <a:ea typeface="微软雅黑" pitchFamily="34" charset="-122"/>
              </a:rPr>
              <a:t>转发</a:t>
            </a:r>
            <a:endParaRPr lang="en-US" altLang="zh-CN" sz="2000" b="1" dirty="0" smtClean="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4.3.3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无</a:t>
            </a:r>
            <a:r>
              <a:rPr lang="zh-CN" altLang="en-US" sz="2000" b="1" dirty="0">
                <a:solidFill>
                  <a:schemeClr val="bg1"/>
                </a:solidFill>
                <a:latin typeface="微软雅黑" pitchFamily="34" charset="-122"/>
                <a:ea typeface="微软雅黑" pitchFamily="34" charset="-122"/>
              </a:rPr>
              <a:t>分类编址 </a:t>
            </a:r>
            <a:r>
              <a:rPr lang="en-US" altLang="zh-CN" sz="2000" b="1" dirty="0">
                <a:solidFill>
                  <a:schemeClr val="bg1"/>
                </a:solidFill>
                <a:latin typeface="微软雅黑" pitchFamily="34" charset="-122"/>
                <a:ea typeface="微软雅黑" pitchFamily="34" charset="-122"/>
              </a:rPr>
              <a:t>CIDR</a:t>
            </a:r>
            <a:r>
              <a:rPr lang="zh-CN" altLang="en-US" sz="2000" b="1" dirty="0">
                <a:solidFill>
                  <a:schemeClr val="bg1"/>
                </a:solidFill>
                <a:latin typeface="微软雅黑" pitchFamily="34" charset="-122"/>
                <a:ea typeface="微软雅黑" pitchFamily="34" charset="-122"/>
              </a:rPr>
              <a:t>（构造超网）</a:t>
            </a:r>
          </a:p>
        </p:txBody>
      </p:sp>
      <p:sp>
        <p:nvSpPr>
          <p:cNvPr id="19" name="Rectangle 27"/>
          <p:cNvSpPr>
            <a:spLocks noChangeArrowheads="1"/>
          </p:cNvSpPr>
          <p:nvPr/>
        </p:nvSpPr>
        <p:spPr bwMode="auto">
          <a:xfrm>
            <a:off x="639730" y="1592201"/>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20" name="Rectangle 29"/>
          <p:cNvSpPr>
            <a:spLocks noChangeArrowheads="1"/>
          </p:cNvSpPr>
          <p:nvPr/>
        </p:nvSpPr>
        <p:spPr bwMode="auto">
          <a:xfrm>
            <a:off x="648619" y="1687133"/>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4.3</a:t>
            </a:r>
            <a:endParaRPr lang="fr-FR" altLang="zh-CN" sz="2000" b="1" dirty="0">
              <a:solidFill>
                <a:srgbClr val="FFFF00"/>
              </a:solidFill>
              <a:latin typeface="微软雅黑" pitchFamily="34" charset="-122"/>
              <a:ea typeface="微软雅黑" pitchFamily="34" charset="-122"/>
            </a:endParaRPr>
          </a:p>
          <a:p>
            <a:r>
              <a:rPr lang="zh-CN" altLang="en-US" sz="2000" b="1" dirty="0">
                <a:solidFill>
                  <a:schemeClr val="bg1"/>
                </a:solidFill>
                <a:latin typeface="微软雅黑" pitchFamily="34" charset="-122"/>
                <a:ea typeface="微软雅黑" pitchFamily="34" charset="-122"/>
              </a:rPr>
              <a:t>划分子网和构造超网</a:t>
            </a:r>
          </a:p>
        </p:txBody>
      </p:sp>
    </p:spTree>
    <p:extLst>
      <p:ext uri="{BB962C8B-B14F-4D97-AF65-F5344CB8AC3E}">
        <p14:creationId xmlns:p14="http://schemas.microsoft.com/office/powerpoint/2010/main" val="149522298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872489"/>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3355160" y="840418"/>
            <a:ext cx="24336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4.3.1   </a:t>
            </a:r>
            <a:r>
              <a:rPr lang="zh-CN" altLang="en-US" sz="2400" b="1" dirty="0">
                <a:solidFill>
                  <a:schemeClr val="bg1"/>
                </a:solidFill>
                <a:latin typeface="微软雅黑" pitchFamily="34" charset="-122"/>
                <a:ea typeface="微软雅黑" pitchFamily="34" charset="-122"/>
              </a:rPr>
              <a:t>划分子网</a:t>
            </a:r>
          </a:p>
        </p:txBody>
      </p:sp>
      <p:sp>
        <p:nvSpPr>
          <p:cNvPr id="7" name="Rectangle 8"/>
          <p:cNvSpPr>
            <a:spLocks noChangeArrowheads="1"/>
          </p:cNvSpPr>
          <p:nvPr/>
        </p:nvSpPr>
        <p:spPr bwMode="auto">
          <a:xfrm>
            <a:off x="545145" y="1980809"/>
            <a:ext cx="8053711"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ARPANET </a:t>
            </a:r>
            <a:r>
              <a:rPr lang="zh-CN" altLang="en-US" sz="2000" b="1" dirty="0">
                <a:latin typeface="微软雅黑" pitchFamily="34" charset="-122"/>
                <a:ea typeface="微软雅黑" pitchFamily="34" charset="-122"/>
              </a:rPr>
              <a:t>的早期，</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地址的设计确实不够合理：</a:t>
            </a:r>
          </a:p>
          <a:p>
            <a:pPr>
              <a:lnSpc>
                <a:spcPts val="3300"/>
              </a:lnSpc>
              <a:buClr>
                <a:srgbClr val="0070C0"/>
              </a:buClr>
            </a:pPr>
            <a:r>
              <a:rPr lang="en-US" altLang="zh-CN" sz="2000" b="1" dirty="0">
                <a:latin typeface="微软雅黑" pitchFamily="34" charset="-122"/>
                <a:ea typeface="微软雅黑" pitchFamily="34" charset="-122"/>
              </a:rPr>
              <a:t>(1) IP </a:t>
            </a:r>
            <a:r>
              <a:rPr lang="zh-CN" altLang="en-US" sz="2000" b="1" dirty="0">
                <a:latin typeface="微软雅黑" pitchFamily="34" charset="-122"/>
                <a:ea typeface="微软雅黑" pitchFamily="34" charset="-122"/>
              </a:rPr>
              <a:t>地址空间的利用率有时很低。 </a:t>
            </a:r>
          </a:p>
          <a:p>
            <a:pPr>
              <a:lnSpc>
                <a:spcPts val="3300"/>
              </a:lnSpc>
              <a:buClr>
                <a:srgbClr val="0070C0"/>
              </a:buClr>
            </a:pP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给每一个物理网络分配一个网络号会使路由表变得太大因而使网络性能变坏。 </a:t>
            </a:r>
          </a:p>
          <a:p>
            <a:pPr>
              <a:lnSpc>
                <a:spcPts val="3300"/>
              </a:lnSpc>
              <a:buClr>
                <a:srgbClr val="0070C0"/>
              </a:buClr>
            </a:pPr>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两级的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地址不够灵活。 </a:t>
            </a:r>
          </a:p>
        </p:txBody>
      </p:sp>
      <p:sp>
        <p:nvSpPr>
          <p:cNvPr id="8" name="AutoShape 5"/>
          <p:cNvSpPr>
            <a:spLocks noChangeArrowheads="1"/>
          </p:cNvSpPr>
          <p:nvPr/>
        </p:nvSpPr>
        <p:spPr bwMode="auto">
          <a:xfrm>
            <a:off x="545145" y="1554129"/>
            <a:ext cx="8053712"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9" name="Rectangle 6"/>
          <p:cNvSpPr>
            <a:spLocks noChangeArrowheads="1"/>
          </p:cNvSpPr>
          <p:nvPr/>
        </p:nvSpPr>
        <p:spPr bwMode="auto">
          <a:xfrm>
            <a:off x="1941968" y="1520918"/>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从两级 </a:t>
            </a:r>
            <a:r>
              <a:rPr lang="en-US" altLang="zh-CN" sz="2000" b="1" dirty="0">
                <a:solidFill>
                  <a:schemeClr val="bg1"/>
                </a:solidFill>
                <a:latin typeface="微软雅黑" pitchFamily="34" charset="-122"/>
                <a:ea typeface="微软雅黑" pitchFamily="34" charset="-122"/>
              </a:rPr>
              <a:t>IP </a:t>
            </a:r>
            <a:r>
              <a:rPr lang="zh-CN" altLang="en-US" sz="2000" b="1" dirty="0">
                <a:solidFill>
                  <a:schemeClr val="bg1"/>
                </a:solidFill>
                <a:latin typeface="微软雅黑" pitchFamily="34" charset="-122"/>
                <a:ea typeface="微软雅黑" pitchFamily="34" charset="-122"/>
              </a:rPr>
              <a:t>地址到三级 </a:t>
            </a:r>
            <a:r>
              <a:rPr lang="en-US" altLang="zh-CN" sz="2000" b="1" dirty="0">
                <a:solidFill>
                  <a:schemeClr val="bg1"/>
                </a:solidFill>
                <a:latin typeface="微软雅黑" pitchFamily="34" charset="-122"/>
                <a:ea typeface="微软雅黑" pitchFamily="34" charset="-122"/>
              </a:rPr>
              <a:t>IP </a:t>
            </a:r>
            <a:r>
              <a:rPr lang="zh-CN" altLang="en-US" sz="2000" b="1" dirty="0">
                <a:solidFill>
                  <a:schemeClr val="bg1"/>
                </a:solidFill>
                <a:latin typeface="微软雅黑" pitchFamily="34" charset="-122"/>
                <a:ea typeface="微软雅黑" pitchFamily="34" charset="-122"/>
              </a:rPr>
              <a:t>地址 </a:t>
            </a:r>
          </a:p>
        </p:txBody>
      </p:sp>
    </p:spTree>
    <p:extLst>
      <p:ext uri="{BB962C8B-B14F-4D97-AF65-F5344CB8AC3E}">
        <p14:creationId xmlns:p14="http://schemas.microsoft.com/office/powerpoint/2010/main" val="288835650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1322892"/>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1272916"/>
            <a:ext cx="1619354" cy="400110"/>
          </a:xfrm>
          <a:prstGeom prst="rect">
            <a:avLst/>
          </a:prstGeom>
        </p:spPr>
        <p:txBody>
          <a:bodyPr wrap="none">
            <a:spAutoFit/>
          </a:bodyPr>
          <a:lstStyle/>
          <a:p>
            <a:r>
              <a:rPr lang="zh-CN" altLang="en-US" sz="2000" b="1" dirty="0">
                <a:latin typeface="微软雅黑" pitchFamily="34" charset="-122"/>
                <a:ea typeface="微软雅黑" pitchFamily="34" charset="-122"/>
              </a:rPr>
              <a:t>三级 </a:t>
            </a:r>
            <a:r>
              <a:rPr lang="en-US" altLang="zh-CN" sz="2000" b="1" dirty="0">
                <a:latin typeface="微软雅黑" pitchFamily="34" charset="-122"/>
                <a:ea typeface="微软雅黑" pitchFamily="34" charset="-122"/>
              </a:rPr>
              <a:t>IP </a:t>
            </a:r>
            <a:r>
              <a:rPr lang="zh-CN" altLang="en-US" sz="2000" b="1" dirty="0" smtClean="0">
                <a:latin typeface="微软雅黑" pitchFamily="34" charset="-122"/>
                <a:ea typeface="微软雅黑" pitchFamily="34" charset="-122"/>
              </a:rPr>
              <a:t>地址</a:t>
            </a:r>
            <a:endParaRPr lang="zh-CN" altLang="en-US" sz="2000" b="1" dirty="0">
              <a:latin typeface="微软雅黑" pitchFamily="34" charset="-122"/>
              <a:ea typeface="微软雅黑" pitchFamily="34" charset="-122"/>
            </a:endParaRPr>
          </a:p>
        </p:txBody>
      </p:sp>
      <p:sp>
        <p:nvSpPr>
          <p:cNvPr id="7" name="矩形 6"/>
          <p:cNvSpPr/>
          <p:nvPr/>
        </p:nvSpPr>
        <p:spPr>
          <a:xfrm>
            <a:off x="545144" y="1719301"/>
            <a:ext cx="8028487" cy="1785104"/>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 </a:t>
            </a:r>
            <a:r>
              <a:rPr lang="en-US" altLang="zh-CN" sz="2000" b="1" dirty="0">
                <a:latin typeface="微软雅黑" pitchFamily="34" charset="-122"/>
                <a:ea typeface="微软雅黑" pitchFamily="34" charset="-122"/>
              </a:rPr>
              <a:t>1985 </a:t>
            </a:r>
            <a:r>
              <a:rPr lang="zh-CN" altLang="en-US" sz="2000" b="1" dirty="0">
                <a:latin typeface="微软雅黑" pitchFamily="34" charset="-122"/>
                <a:ea typeface="微软雅黑" pitchFamily="34" charset="-122"/>
              </a:rPr>
              <a:t>年起在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地址中又增加了一个“</a:t>
            </a:r>
            <a:r>
              <a:rPr lang="zh-CN" altLang="en-US" sz="2000" b="1" dirty="0">
                <a:solidFill>
                  <a:srgbClr val="0000FF"/>
                </a:solidFill>
                <a:latin typeface="微软雅黑" pitchFamily="34" charset="-122"/>
                <a:ea typeface="微软雅黑" pitchFamily="34" charset="-122"/>
              </a:rPr>
              <a:t>子网号字段</a:t>
            </a:r>
            <a:r>
              <a:rPr lang="zh-CN" altLang="en-US" sz="2000" b="1" dirty="0">
                <a:latin typeface="微软雅黑" pitchFamily="34" charset="-122"/>
                <a:ea typeface="微软雅黑" pitchFamily="34" charset="-122"/>
              </a:rPr>
              <a:t>”，使两级的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地址变成为</a:t>
            </a:r>
            <a:r>
              <a:rPr lang="zh-CN" altLang="en-US" sz="2000" b="1" dirty="0">
                <a:solidFill>
                  <a:srgbClr val="0000FF"/>
                </a:solidFill>
                <a:latin typeface="微软雅黑" pitchFamily="34" charset="-122"/>
                <a:ea typeface="微软雅黑" pitchFamily="34" charset="-122"/>
              </a:rPr>
              <a:t>三级的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这种做法叫做</a:t>
            </a:r>
            <a:r>
              <a:rPr lang="zh-CN" altLang="en-US" sz="2000" b="1" dirty="0">
                <a:solidFill>
                  <a:srgbClr val="0000FF"/>
                </a:solidFill>
                <a:latin typeface="微软雅黑" pitchFamily="34" charset="-122"/>
                <a:ea typeface="微软雅黑" pitchFamily="34" charset="-122"/>
              </a:rPr>
              <a:t>划分子网 </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subnetting</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划分子网已成为互联网的正式标准协议。 </a:t>
            </a:r>
          </a:p>
        </p:txBody>
      </p:sp>
    </p:spTree>
    <p:extLst>
      <p:ext uri="{BB962C8B-B14F-4D97-AF65-F5344CB8AC3E}">
        <p14:creationId xmlns:p14="http://schemas.microsoft.com/office/powerpoint/2010/main" val="412073273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45144" y="661989"/>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矩形 7"/>
          <p:cNvSpPr/>
          <p:nvPr/>
        </p:nvSpPr>
        <p:spPr>
          <a:xfrm>
            <a:off x="616085" y="603221"/>
            <a:ext cx="2492990" cy="400110"/>
          </a:xfrm>
          <a:prstGeom prst="rect">
            <a:avLst/>
          </a:prstGeom>
        </p:spPr>
        <p:txBody>
          <a:bodyPr wrap="none">
            <a:spAutoFit/>
          </a:bodyPr>
          <a:lstStyle/>
          <a:p>
            <a:r>
              <a:rPr lang="zh-CN" altLang="en-US" sz="2000" b="1" dirty="0">
                <a:latin typeface="微软雅黑" pitchFamily="34" charset="-122"/>
                <a:ea typeface="微软雅黑" pitchFamily="34" charset="-122"/>
              </a:rPr>
              <a:t>划分子网的基本</a:t>
            </a:r>
            <a:r>
              <a:rPr lang="zh-CN" altLang="en-US" sz="2000" b="1" dirty="0" smtClean="0">
                <a:latin typeface="微软雅黑" pitchFamily="34" charset="-122"/>
                <a:ea typeface="微软雅黑" pitchFamily="34" charset="-122"/>
              </a:rPr>
              <a:t>思路</a:t>
            </a:r>
            <a:endParaRPr lang="zh-CN" altLang="en-US" sz="2000" b="1" dirty="0">
              <a:latin typeface="微软雅黑" pitchFamily="34" charset="-122"/>
              <a:ea typeface="微软雅黑" pitchFamily="34" charset="-122"/>
            </a:endParaRPr>
          </a:p>
        </p:txBody>
      </p:sp>
      <p:sp>
        <p:nvSpPr>
          <p:cNvPr id="9" name="矩形 8"/>
          <p:cNvSpPr/>
          <p:nvPr/>
        </p:nvSpPr>
        <p:spPr>
          <a:xfrm>
            <a:off x="545144" y="1013133"/>
            <a:ext cx="8028487" cy="1631216"/>
          </a:xfrm>
          <a:prstGeom prst="rect">
            <a:avLst/>
          </a:prstGeom>
        </p:spPr>
        <p:txBody>
          <a:bodyPr wrap="square">
            <a:spAutoFit/>
          </a:bodyPr>
          <a:lstStyle/>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划分子网纯属一个</a:t>
            </a:r>
            <a:r>
              <a:rPr lang="zh-CN" altLang="en-US" sz="2000" b="1" dirty="0">
                <a:solidFill>
                  <a:srgbClr val="0000FF"/>
                </a:solidFill>
                <a:latin typeface="微软雅黑" pitchFamily="34" charset="-122"/>
                <a:ea typeface="微软雅黑" pitchFamily="34" charset="-122"/>
              </a:rPr>
              <a:t>单位内部的事情</a:t>
            </a:r>
            <a:r>
              <a:rPr lang="zh-CN" altLang="en-US" sz="2000" b="1" dirty="0">
                <a:latin typeface="微软雅黑" pitchFamily="34" charset="-122"/>
                <a:ea typeface="微软雅黑" pitchFamily="34" charset="-122"/>
              </a:rPr>
              <a:t>。单位对外仍然表现为没有划分子网的网络。</a:t>
            </a:r>
          </a:p>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从主机号</a:t>
            </a:r>
            <a:r>
              <a:rPr lang="zh-CN" altLang="en-US" sz="2000" b="1" dirty="0">
                <a:solidFill>
                  <a:srgbClr val="0000FF"/>
                </a:solidFill>
                <a:latin typeface="微软雅黑" pitchFamily="34" charset="-122"/>
                <a:ea typeface="微软雅黑" pitchFamily="34" charset="-122"/>
              </a:rPr>
              <a:t>借用</a:t>
            </a:r>
            <a:r>
              <a:rPr lang="zh-CN" altLang="en-US" sz="2000" b="1" dirty="0">
                <a:latin typeface="微软雅黑" pitchFamily="34" charset="-122"/>
                <a:ea typeface="微软雅黑" pitchFamily="34" charset="-122"/>
              </a:rPr>
              <a:t>若干个位作为</a:t>
            </a:r>
            <a:r>
              <a:rPr lang="zh-CN" altLang="en-US" sz="2000" b="1" dirty="0">
                <a:solidFill>
                  <a:srgbClr val="0000FF"/>
                </a:solidFill>
                <a:latin typeface="微软雅黑" pitchFamily="34" charset="-122"/>
                <a:ea typeface="微软雅黑" pitchFamily="34" charset="-122"/>
              </a:rPr>
              <a:t>子网号</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subnet-id</a:t>
            </a:r>
            <a:r>
              <a:rPr lang="zh-CN" altLang="en-US" sz="2000" b="1" dirty="0">
                <a:latin typeface="微软雅黑" pitchFamily="34" charset="-122"/>
                <a:ea typeface="微软雅黑" pitchFamily="34" charset="-122"/>
              </a:rPr>
              <a:t>，而主机号 </a:t>
            </a:r>
            <a:r>
              <a:rPr lang="en-US" altLang="zh-CN" sz="2000" b="1" dirty="0">
                <a:latin typeface="微软雅黑" pitchFamily="34" charset="-122"/>
                <a:ea typeface="微软雅黑" pitchFamily="34" charset="-122"/>
              </a:rPr>
              <a:t>host-id </a:t>
            </a:r>
            <a:r>
              <a:rPr lang="zh-CN" altLang="en-US" sz="2000" b="1" dirty="0">
                <a:latin typeface="微软雅黑" pitchFamily="34" charset="-122"/>
                <a:ea typeface="微软雅黑" pitchFamily="34" charset="-122"/>
              </a:rPr>
              <a:t>也就相应减少了若干个位</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grpSp>
        <p:nvGrpSpPr>
          <p:cNvPr id="11" name="组合 10"/>
          <p:cNvGrpSpPr/>
          <p:nvPr/>
        </p:nvGrpSpPr>
        <p:grpSpPr>
          <a:xfrm>
            <a:off x="2576212" y="2464687"/>
            <a:ext cx="3951300" cy="1206523"/>
            <a:chOff x="1839416" y="3577204"/>
            <a:chExt cx="5490146" cy="1676404"/>
          </a:xfrm>
        </p:grpSpPr>
        <p:grpSp>
          <p:nvGrpSpPr>
            <p:cNvPr id="12" name="Group 19"/>
            <p:cNvGrpSpPr>
              <a:grpSpLocks/>
            </p:cNvGrpSpPr>
            <p:nvPr/>
          </p:nvGrpSpPr>
          <p:grpSpPr bwMode="auto">
            <a:xfrm>
              <a:off x="4160912" y="3577204"/>
              <a:ext cx="3168650" cy="500062"/>
              <a:chOff x="2375" y="2045"/>
              <a:chExt cx="1996" cy="430"/>
            </a:xfrm>
          </p:grpSpPr>
          <p:sp>
            <p:nvSpPr>
              <p:cNvPr id="26" name="Line 13"/>
              <p:cNvSpPr>
                <a:spLocks noChangeShapeType="1"/>
              </p:cNvSpPr>
              <p:nvPr/>
            </p:nvSpPr>
            <p:spPr bwMode="auto">
              <a:xfrm>
                <a:off x="4371" y="2045"/>
                <a:ext cx="0" cy="430"/>
              </a:xfrm>
              <a:prstGeom prst="line">
                <a:avLst/>
              </a:prstGeom>
              <a:noFill/>
              <a:ln w="190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27" name="Line 14"/>
              <p:cNvSpPr>
                <a:spLocks noChangeShapeType="1"/>
              </p:cNvSpPr>
              <p:nvPr/>
            </p:nvSpPr>
            <p:spPr bwMode="auto">
              <a:xfrm>
                <a:off x="2375" y="2045"/>
                <a:ext cx="0" cy="430"/>
              </a:xfrm>
              <a:prstGeom prst="line">
                <a:avLst/>
              </a:prstGeom>
              <a:noFill/>
              <a:ln w="190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grpSp>
          <p:nvGrpSpPr>
            <p:cNvPr id="13" name="Group 21"/>
            <p:cNvGrpSpPr>
              <a:grpSpLocks/>
            </p:cNvGrpSpPr>
            <p:nvPr/>
          </p:nvGrpSpPr>
          <p:grpSpPr bwMode="auto">
            <a:xfrm>
              <a:off x="1867991" y="3589909"/>
              <a:ext cx="5454650" cy="1655763"/>
              <a:chOff x="755" y="2225"/>
              <a:chExt cx="3436" cy="1043"/>
            </a:xfrm>
          </p:grpSpPr>
          <p:sp>
            <p:nvSpPr>
              <p:cNvPr id="22" name="Line 9"/>
              <p:cNvSpPr>
                <a:spLocks noChangeShapeType="1"/>
              </p:cNvSpPr>
              <p:nvPr/>
            </p:nvSpPr>
            <p:spPr bwMode="auto">
              <a:xfrm>
                <a:off x="755" y="3122"/>
                <a:ext cx="3436" cy="0"/>
              </a:xfrm>
              <a:prstGeom prst="line">
                <a:avLst/>
              </a:prstGeom>
              <a:noFill/>
              <a:ln w="19050">
                <a:solidFill>
                  <a:srgbClr val="3399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23" name="Text Box 10"/>
              <p:cNvSpPr txBox="1">
                <a:spLocks noChangeArrowheads="1"/>
              </p:cNvSpPr>
              <p:nvPr/>
            </p:nvSpPr>
            <p:spPr bwMode="auto">
              <a:xfrm>
                <a:off x="2218" y="2999"/>
                <a:ext cx="559" cy="269"/>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rPr>
                  <a:t>32 </a:t>
                </a:r>
                <a:r>
                  <a:rPr kumimoji="0" lang="zh-CN" altLang="en-US" sz="14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rPr>
                  <a:t>位</a:t>
                </a:r>
                <a:endParaRPr kumimoji="0" lang="zh-CN" altLang="en-US" sz="1400" b="1" i="0" u="none" strike="noStrike" kern="0" cap="none" spc="0" normalizeH="0" baseline="0" noProof="0" dirty="0">
                  <a:ln>
                    <a:noFill/>
                  </a:ln>
                  <a:solidFill>
                    <a:srgbClr val="0000CC"/>
                  </a:solidFill>
                  <a:effectLst/>
                  <a:uLnTx/>
                  <a:uFillTx/>
                  <a:latin typeface="微软雅黑" pitchFamily="34" charset="-122"/>
                  <a:ea typeface="微软雅黑" pitchFamily="34" charset="-122"/>
                </a:endParaRPr>
              </a:p>
            </p:txBody>
          </p:sp>
          <p:sp>
            <p:nvSpPr>
              <p:cNvPr id="24" name="Line 15"/>
              <p:cNvSpPr>
                <a:spLocks noChangeShapeType="1"/>
              </p:cNvSpPr>
              <p:nvPr/>
            </p:nvSpPr>
            <p:spPr bwMode="auto">
              <a:xfrm>
                <a:off x="2199" y="2350"/>
                <a:ext cx="1992" cy="0"/>
              </a:xfrm>
              <a:prstGeom prst="line">
                <a:avLst/>
              </a:prstGeom>
              <a:noFill/>
              <a:ln w="19050">
                <a:solidFill>
                  <a:srgbClr val="3399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25" name="Text Box 16"/>
              <p:cNvSpPr txBox="1">
                <a:spLocks noChangeArrowheads="1"/>
              </p:cNvSpPr>
              <p:nvPr/>
            </p:nvSpPr>
            <p:spPr bwMode="auto">
              <a:xfrm>
                <a:off x="2765" y="2225"/>
                <a:ext cx="790" cy="269"/>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本地地址</a:t>
                </a:r>
              </a:p>
            </p:txBody>
          </p:sp>
        </p:grpSp>
        <p:grpSp>
          <p:nvGrpSpPr>
            <p:cNvPr id="14" name="Group 20"/>
            <p:cNvGrpSpPr>
              <a:grpSpLocks/>
            </p:cNvGrpSpPr>
            <p:nvPr/>
          </p:nvGrpSpPr>
          <p:grpSpPr bwMode="auto">
            <a:xfrm>
              <a:off x="1842591" y="4644008"/>
              <a:ext cx="5486401" cy="609600"/>
              <a:chOff x="739" y="2832"/>
              <a:chExt cx="3456" cy="430"/>
            </a:xfrm>
          </p:grpSpPr>
          <p:sp>
            <p:nvSpPr>
              <p:cNvPr id="20" name="Line 8"/>
              <p:cNvSpPr>
                <a:spLocks noChangeShapeType="1"/>
              </p:cNvSpPr>
              <p:nvPr/>
            </p:nvSpPr>
            <p:spPr bwMode="auto">
              <a:xfrm>
                <a:off x="739" y="2832"/>
                <a:ext cx="0" cy="430"/>
              </a:xfrm>
              <a:prstGeom prst="line">
                <a:avLst/>
              </a:prstGeom>
              <a:noFill/>
              <a:ln w="190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21" name="Line 17"/>
              <p:cNvSpPr>
                <a:spLocks noChangeShapeType="1"/>
              </p:cNvSpPr>
              <p:nvPr/>
            </p:nvSpPr>
            <p:spPr bwMode="auto">
              <a:xfrm>
                <a:off x="4195" y="2832"/>
                <a:ext cx="0" cy="430"/>
              </a:xfrm>
              <a:prstGeom prst="line">
                <a:avLst/>
              </a:prstGeom>
              <a:noFill/>
              <a:ln w="190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grpSp>
          <p:nvGrpSpPr>
            <p:cNvPr id="15" name="Group 18"/>
            <p:cNvGrpSpPr>
              <a:grpSpLocks/>
            </p:cNvGrpSpPr>
            <p:nvPr/>
          </p:nvGrpSpPr>
          <p:grpSpPr bwMode="auto">
            <a:xfrm>
              <a:off x="1839416" y="4105856"/>
              <a:ext cx="5482976" cy="612776"/>
              <a:chOff x="737" y="2493"/>
              <a:chExt cx="3894" cy="386"/>
            </a:xfrm>
          </p:grpSpPr>
          <p:sp>
            <p:nvSpPr>
              <p:cNvPr id="16" name="Rectangle 6"/>
              <p:cNvSpPr>
                <a:spLocks noChangeArrowheads="1"/>
              </p:cNvSpPr>
              <p:nvPr/>
            </p:nvSpPr>
            <p:spPr bwMode="auto">
              <a:xfrm>
                <a:off x="737" y="2493"/>
                <a:ext cx="1650" cy="386"/>
              </a:xfrm>
              <a:prstGeom prst="rect">
                <a:avLst/>
              </a:prstGeom>
              <a:solidFill>
                <a:srgbClr val="0000FF"/>
              </a:solidFill>
              <a:ln w="19050" algn="ctr">
                <a:solidFill>
                  <a:schemeClr val="tx1"/>
                </a:solidFill>
                <a:miter lim="800000"/>
                <a:headEnd/>
                <a:tailEnd/>
              </a:ln>
              <a:effectLs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网络号</a:t>
                </a:r>
                <a:endParaRPr kumimoji="0" lang="en-US" altLang="zh-CN" sz="1400"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17" name="Rectangle 7"/>
              <p:cNvSpPr>
                <a:spLocks noChangeArrowheads="1"/>
              </p:cNvSpPr>
              <p:nvPr/>
            </p:nvSpPr>
            <p:spPr bwMode="auto">
              <a:xfrm>
                <a:off x="2387" y="2494"/>
                <a:ext cx="2244" cy="385"/>
              </a:xfrm>
              <a:prstGeom prst="rect">
                <a:avLst/>
              </a:prstGeom>
              <a:solidFill>
                <a:srgbClr val="00FFFF"/>
              </a:solidFill>
              <a:ln w="19050" algn="ctr">
                <a:solidFill>
                  <a:schemeClr val="tx1"/>
                </a:solidFill>
                <a:miter lim="800000"/>
                <a:headEnd/>
                <a:tailEnd/>
              </a:ln>
              <a:effectLs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8" name="Rectangle 11"/>
              <p:cNvSpPr>
                <a:spLocks noChangeArrowheads="1"/>
              </p:cNvSpPr>
              <p:nvPr/>
            </p:nvSpPr>
            <p:spPr bwMode="auto">
              <a:xfrm>
                <a:off x="3613" y="2547"/>
                <a:ext cx="967" cy="258"/>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主机号</a:t>
                </a:r>
                <a:endParaRPr kumimoji="0" lang="en-US" altLang="zh-CN"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9" name="Rectangle 12"/>
              <p:cNvSpPr>
                <a:spLocks noChangeArrowheads="1"/>
              </p:cNvSpPr>
              <p:nvPr/>
            </p:nvSpPr>
            <p:spPr bwMode="auto">
              <a:xfrm>
                <a:off x="2476" y="2548"/>
                <a:ext cx="1068" cy="284"/>
              </a:xfrm>
              <a:prstGeom prst="rect">
                <a:avLst/>
              </a:prstGeom>
              <a:solidFill>
                <a:srgbClr val="00B05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子网号</a:t>
                </a:r>
                <a:endParaRPr kumimoji="0" lang="en-US" altLang="zh-CN" sz="1400"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grpSp>
      </p:grpSp>
      <p:sp>
        <p:nvSpPr>
          <p:cNvPr id="28" name="对角圆角矩形 27"/>
          <p:cNvSpPr/>
          <p:nvPr/>
        </p:nvSpPr>
        <p:spPr>
          <a:xfrm>
            <a:off x="545144" y="3730016"/>
            <a:ext cx="8053712" cy="606582"/>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29014" y="3818742"/>
            <a:ext cx="7360078" cy="406971"/>
          </a:xfrm>
          <a:prstGeom prst="rect">
            <a:avLst/>
          </a:prstGeom>
        </p:spPr>
        <p:txBody>
          <a:bodyPr wrap="square">
            <a:spAutoFit/>
          </a:bodyPr>
          <a:lstStyle/>
          <a:p>
            <a:pPr algn="ctr">
              <a:lnSpc>
                <a:spcPts val="2700"/>
              </a:lnSpc>
            </a:pPr>
            <a:r>
              <a:rPr lang="en-US" altLang="zh-CN" b="1" dirty="0">
                <a:solidFill>
                  <a:schemeClr val="bg1"/>
                </a:solidFill>
                <a:latin typeface="微软雅黑" pitchFamily="34" charset="-122"/>
                <a:ea typeface="微软雅黑" pitchFamily="34" charset="-122"/>
              </a:rPr>
              <a:t>IP</a:t>
            </a:r>
            <a:r>
              <a:rPr lang="zh-CN" altLang="en-US" b="1" dirty="0">
                <a:solidFill>
                  <a:schemeClr val="bg1"/>
                </a:solidFill>
                <a:latin typeface="微软雅黑" pitchFamily="34" charset="-122"/>
                <a:ea typeface="微软雅黑" pitchFamily="34" charset="-122"/>
              </a:rPr>
              <a:t>地址 </a:t>
            </a:r>
            <a:r>
              <a:rPr lang="en-US" altLang="zh-CN" b="1" dirty="0">
                <a:solidFill>
                  <a:schemeClr val="bg1"/>
                </a:solidFill>
                <a:latin typeface="微软雅黑" pitchFamily="34" charset="-122"/>
                <a:ea typeface="微软雅黑" pitchFamily="34" charset="-122"/>
              </a:rPr>
              <a:t>::= {&lt;</a:t>
            </a:r>
            <a:r>
              <a:rPr lang="zh-CN" altLang="en-US" b="1" dirty="0">
                <a:solidFill>
                  <a:schemeClr val="bg1"/>
                </a:solidFill>
                <a:latin typeface="微软雅黑" pitchFamily="34" charset="-122"/>
                <a:ea typeface="微软雅黑" pitchFamily="34" charset="-122"/>
              </a:rPr>
              <a:t>网络号</a:t>
            </a:r>
            <a:r>
              <a:rPr lang="en-US" altLang="zh-CN" b="1" dirty="0">
                <a:solidFill>
                  <a:schemeClr val="bg1"/>
                </a:solidFill>
                <a:latin typeface="微软雅黑" pitchFamily="34" charset="-122"/>
                <a:ea typeface="微软雅黑" pitchFamily="34" charset="-122"/>
              </a:rPr>
              <a:t>&gt;, &lt;</a:t>
            </a:r>
            <a:r>
              <a:rPr lang="zh-CN" altLang="en-US" b="1" dirty="0">
                <a:solidFill>
                  <a:schemeClr val="bg1"/>
                </a:solidFill>
                <a:latin typeface="微软雅黑" pitchFamily="34" charset="-122"/>
                <a:ea typeface="微软雅黑" pitchFamily="34" charset="-122"/>
              </a:rPr>
              <a:t>子网号</a:t>
            </a:r>
            <a:r>
              <a:rPr lang="en-US" altLang="zh-CN" b="1" dirty="0">
                <a:solidFill>
                  <a:schemeClr val="bg1"/>
                </a:solidFill>
                <a:latin typeface="微软雅黑" pitchFamily="34" charset="-122"/>
                <a:ea typeface="微软雅黑" pitchFamily="34" charset="-122"/>
              </a:rPr>
              <a:t>&gt;, &lt;</a:t>
            </a:r>
            <a:r>
              <a:rPr lang="zh-CN" altLang="en-US" b="1" dirty="0">
                <a:solidFill>
                  <a:schemeClr val="bg1"/>
                </a:solidFill>
                <a:latin typeface="微软雅黑" pitchFamily="34" charset="-122"/>
                <a:ea typeface="微软雅黑" pitchFamily="34" charset="-122"/>
              </a:rPr>
              <a:t>主机号</a:t>
            </a:r>
            <a:r>
              <a:rPr lang="en-US" altLang="zh-CN" b="1" dirty="0">
                <a:solidFill>
                  <a:schemeClr val="bg1"/>
                </a:solidFill>
                <a:latin typeface="微软雅黑" pitchFamily="34" charset="-122"/>
                <a:ea typeface="微软雅黑" pitchFamily="34" charset="-122"/>
              </a:rPr>
              <a:t>&gt;}        (4-2)</a:t>
            </a:r>
          </a:p>
        </p:txBody>
      </p:sp>
    </p:spTree>
    <p:extLst>
      <p:ext uri="{BB962C8B-B14F-4D97-AF65-F5344CB8AC3E}">
        <p14:creationId xmlns:p14="http://schemas.microsoft.com/office/powerpoint/2010/main" val="118001141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125043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1191666"/>
            <a:ext cx="3262432" cy="400110"/>
          </a:xfrm>
          <a:prstGeom prst="rect">
            <a:avLst/>
          </a:prstGeom>
        </p:spPr>
        <p:txBody>
          <a:bodyPr wrap="none">
            <a:spAutoFit/>
          </a:bodyPr>
          <a:lstStyle/>
          <a:p>
            <a:r>
              <a:rPr lang="zh-CN" altLang="en-US" sz="2000" b="1" dirty="0">
                <a:latin typeface="微软雅黑" pitchFamily="34" charset="-122"/>
                <a:ea typeface="微软雅黑" pitchFamily="34" charset="-122"/>
              </a:rPr>
              <a:t>划分子网的基本思路（续</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7" name="矩形 6"/>
          <p:cNvSpPr/>
          <p:nvPr/>
        </p:nvSpPr>
        <p:spPr>
          <a:xfrm>
            <a:off x="545144" y="1601578"/>
            <a:ext cx="8115279"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凡是从其他网络发送给本单位某个主机的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数据报，仍然是根据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数据报的</a:t>
            </a:r>
            <a:r>
              <a:rPr lang="zh-CN" altLang="en-US" sz="2000" b="1" dirty="0">
                <a:solidFill>
                  <a:srgbClr val="0000FF"/>
                </a:solidFill>
                <a:latin typeface="微软雅黑" pitchFamily="34" charset="-122"/>
                <a:ea typeface="微软雅黑" pitchFamily="34" charset="-122"/>
              </a:rPr>
              <a:t>目的网络号 </a:t>
            </a:r>
            <a:r>
              <a:rPr lang="en-US" altLang="zh-CN" sz="2000" b="1" dirty="0">
                <a:latin typeface="微软雅黑" pitchFamily="34" charset="-122"/>
                <a:ea typeface="微软雅黑" pitchFamily="34" charset="-122"/>
              </a:rPr>
              <a:t>net-id</a:t>
            </a:r>
            <a:r>
              <a:rPr lang="zh-CN" altLang="en-US" sz="2000" b="1" dirty="0">
                <a:latin typeface="微软雅黑" pitchFamily="34" charset="-122"/>
                <a:ea typeface="微软雅黑" pitchFamily="34" charset="-122"/>
              </a:rPr>
              <a:t>，先找到连接在</a:t>
            </a:r>
            <a:r>
              <a:rPr lang="zh-CN" altLang="en-US" sz="2000" b="1" dirty="0">
                <a:solidFill>
                  <a:srgbClr val="0000FF"/>
                </a:solidFill>
                <a:latin typeface="微软雅黑" pitchFamily="34" charset="-122"/>
                <a:ea typeface="微软雅黑" pitchFamily="34" charset="-122"/>
              </a:rPr>
              <a:t>本单位网络上的路由器</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然后</a:t>
            </a:r>
            <a:r>
              <a:rPr lang="zh-CN" altLang="en-US" sz="2000" b="1" dirty="0">
                <a:solidFill>
                  <a:srgbClr val="0000FF"/>
                </a:solidFill>
                <a:latin typeface="微软雅黑" pitchFamily="34" charset="-122"/>
                <a:ea typeface="微软雅黑" pitchFamily="34" charset="-122"/>
              </a:rPr>
              <a:t>此路由器</a:t>
            </a:r>
            <a:r>
              <a:rPr lang="zh-CN" altLang="en-US" sz="2000" b="1" dirty="0">
                <a:latin typeface="微软雅黑" pitchFamily="34" charset="-122"/>
                <a:ea typeface="微软雅黑" pitchFamily="34" charset="-122"/>
              </a:rPr>
              <a:t>在收到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数据报后，再按</a:t>
            </a:r>
            <a:r>
              <a:rPr lang="zh-CN" altLang="en-US" sz="2000" b="1" dirty="0">
                <a:solidFill>
                  <a:srgbClr val="0000FF"/>
                </a:solidFill>
                <a:latin typeface="微软雅黑" pitchFamily="34" charset="-122"/>
                <a:ea typeface="微软雅黑" pitchFamily="34" charset="-122"/>
              </a:rPr>
              <a:t>目的网络号 </a:t>
            </a:r>
            <a:r>
              <a:rPr lang="en-US" altLang="zh-CN" sz="2000" b="1" dirty="0">
                <a:latin typeface="微软雅黑" pitchFamily="34" charset="-122"/>
                <a:ea typeface="微软雅黑" pitchFamily="34" charset="-122"/>
              </a:rPr>
              <a:t>net-id </a:t>
            </a:r>
            <a:r>
              <a:rPr lang="zh-CN" altLang="en-US" sz="2000" b="1" dirty="0">
                <a:latin typeface="微软雅黑" pitchFamily="34" charset="-122"/>
                <a:ea typeface="微软雅黑" pitchFamily="34" charset="-122"/>
              </a:rPr>
              <a:t>和</a:t>
            </a:r>
            <a:r>
              <a:rPr lang="zh-CN" altLang="en-US" sz="2000" b="1" dirty="0">
                <a:solidFill>
                  <a:srgbClr val="0000FF"/>
                </a:solidFill>
                <a:latin typeface="微软雅黑" pitchFamily="34" charset="-122"/>
                <a:ea typeface="微软雅黑" pitchFamily="34" charset="-122"/>
              </a:rPr>
              <a:t>子网号</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subnet-id </a:t>
            </a:r>
            <a:r>
              <a:rPr lang="zh-CN" altLang="en-US" sz="2000" b="1" dirty="0">
                <a:latin typeface="微软雅黑" pitchFamily="34" charset="-122"/>
                <a:ea typeface="微软雅黑" pitchFamily="34" charset="-122"/>
              </a:rPr>
              <a:t>找到目的子网。</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最后就将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数据报直接交付目的主机。 </a:t>
            </a:r>
          </a:p>
        </p:txBody>
      </p:sp>
    </p:spTree>
    <p:extLst>
      <p:ext uri="{BB962C8B-B14F-4D97-AF65-F5344CB8AC3E}">
        <p14:creationId xmlns:p14="http://schemas.microsoft.com/office/powerpoint/2010/main" val="332601131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624674"/>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574698"/>
            <a:ext cx="4666662" cy="400110"/>
          </a:xfrm>
          <a:prstGeom prst="rect">
            <a:avLst/>
          </a:prstGeom>
        </p:spPr>
        <p:txBody>
          <a:bodyPr wrap="none">
            <a:spAutoFit/>
          </a:bodyPr>
          <a:lstStyle/>
          <a:p>
            <a:r>
              <a:rPr lang="zh-CN" altLang="en-US" sz="2000" b="1" dirty="0">
                <a:latin typeface="微软雅黑" pitchFamily="34" charset="-122"/>
                <a:ea typeface="微软雅黑" pitchFamily="34" charset="-122"/>
              </a:rPr>
              <a:t>一个未划分子网的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类网络</a:t>
            </a:r>
            <a:r>
              <a:rPr lang="en-US" altLang="zh-CN" sz="2000" b="1" dirty="0">
                <a:latin typeface="微软雅黑" pitchFamily="34" charset="-122"/>
                <a:ea typeface="微软雅黑" pitchFamily="34" charset="-122"/>
              </a:rPr>
              <a:t>145.13.0.0</a:t>
            </a:r>
            <a:endParaRPr lang="zh-CN" altLang="en-US" sz="2000" b="1" dirty="0">
              <a:latin typeface="微软雅黑" pitchFamily="34" charset="-122"/>
              <a:ea typeface="微软雅黑" pitchFamily="34" charset="-122"/>
            </a:endParaRPr>
          </a:p>
        </p:txBody>
      </p:sp>
      <p:sp>
        <p:nvSpPr>
          <p:cNvPr id="7" name="圆角矩形 6"/>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AutoShape 2"/>
          <p:cNvSpPr>
            <a:spLocks noChangeArrowheads="1"/>
          </p:cNvSpPr>
          <p:nvPr/>
        </p:nvSpPr>
        <p:spPr bwMode="auto">
          <a:xfrm>
            <a:off x="1751378" y="1112718"/>
            <a:ext cx="1228840" cy="428764"/>
          </a:xfrm>
          <a:prstGeom prst="roundRect">
            <a:avLst>
              <a:gd name="adj" fmla="val 16667"/>
            </a:avLst>
          </a:prstGeom>
          <a:solidFill>
            <a:srgbClr val="00FF99"/>
          </a:solidFill>
          <a:ln w="9525">
            <a:solidFill>
              <a:srgbClr val="333399"/>
            </a:solidFill>
            <a:round/>
            <a:headEnd/>
            <a:tailEnd/>
          </a:ln>
          <a:effectLst/>
        </p:spPr>
        <p:txBody>
          <a:bodyPr wrap="none" anchor="ctr"/>
          <a:lstStyle/>
          <a:p>
            <a:pPr algn="ctr"/>
            <a:endParaRPr lang="zh-CN" altLang="en-US" sz="1300" b="1">
              <a:latin typeface="微软雅黑" pitchFamily="34" charset="-122"/>
              <a:ea typeface="微软雅黑" pitchFamily="34" charset="-122"/>
            </a:endParaRPr>
          </a:p>
        </p:txBody>
      </p:sp>
      <p:sp>
        <p:nvSpPr>
          <p:cNvPr id="10" name="Line 3"/>
          <p:cNvSpPr>
            <a:spLocks noChangeShapeType="1"/>
          </p:cNvSpPr>
          <p:nvPr/>
        </p:nvSpPr>
        <p:spPr bwMode="auto">
          <a:xfrm flipV="1">
            <a:off x="2770874" y="2805633"/>
            <a:ext cx="64331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300" b="1">
              <a:latin typeface="微软雅黑" pitchFamily="34" charset="-122"/>
              <a:ea typeface="微软雅黑" pitchFamily="34" charset="-122"/>
            </a:endParaRPr>
          </a:p>
        </p:txBody>
      </p:sp>
      <p:sp>
        <p:nvSpPr>
          <p:cNvPr id="11" name="Line 4"/>
          <p:cNvSpPr>
            <a:spLocks noChangeShapeType="1"/>
          </p:cNvSpPr>
          <p:nvPr/>
        </p:nvSpPr>
        <p:spPr bwMode="auto">
          <a:xfrm>
            <a:off x="3595183" y="1809209"/>
            <a:ext cx="161374" cy="49720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300" b="1">
              <a:latin typeface="微软雅黑" pitchFamily="34" charset="-122"/>
              <a:ea typeface="微软雅黑" pitchFamily="34" charset="-122"/>
            </a:endParaRPr>
          </a:p>
        </p:txBody>
      </p:sp>
      <p:sp>
        <p:nvSpPr>
          <p:cNvPr id="12" name="Line 5"/>
          <p:cNvSpPr>
            <a:spLocks noChangeShapeType="1"/>
          </p:cNvSpPr>
          <p:nvPr/>
        </p:nvSpPr>
        <p:spPr bwMode="auto">
          <a:xfrm flipH="1">
            <a:off x="6599134" y="2008493"/>
            <a:ext cx="427422" cy="49821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300" b="1">
              <a:latin typeface="微软雅黑" pitchFamily="34" charset="-122"/>
              <a:ea typeface="微软雅黑" pitchFamily="34" charset="-122"/>
            </a:endParaRPr>
          </a:p>
        </p:txBody>
      </p:sp>
      <p:sp>
        <p:nvSpPr>
          <p:cNvPr id="13" name="Line 6"/>
          <p:cNvSpPr>
            <a:spLocks noChangeShapeType="1"/>
          </p:cNvSpPr>
          <p:nvPr/>
        </p:nvSpPr>
        <p:spPr bwMode="auto">
          <a:xfrm flipH="1">
            <a:off x="5203468" y="1549259"/>
            <a:ext cx="58239" cy="658519"/>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300" b="1">
              <a:latin typeface="微软雅黑" pitchFamily="34" charset="-122"/>
              <a:ea typeface="微软雅黑" pitchFamily="34" charset="-122"/>
            </a:endParaRPr>
          </a:p>
        </p:txBody>
      </p:sp>
      <p:sp>
        <p:nvSpPr>
          <p:cNvPr id="14" name="Line 7"/>
          <p:cNvSpPr>
            <a:spLocks noChangeShapeType="1"/>
          </p:cNvSpPr>
          <p:nvPr/>
        </p:nvSpPr>
        <p:spPr bwMode="auto">
          <a:xfrm flipV="1">
            <a:off x="5477151" y="3353163"/>
            <a:ext cx="0" cy="49720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300" b="1">
              <a:latin typeface="微软雅黑" pitchFamily="34" charset="-122"/>
              <a:ea typeface="微软雅黑" pitchFamily="34" charset="-122"/>
            </a:endParaRPr>
          </a:p>
        </p:txBody>
      </p:sp>
      <p:sp>
        <p:nvSpPr>
          <p:cNvPr id="15" name="Line 8"/>
          <p:cNvSpPr>
            <a:spLocks noChangeShapeType="1"/>
          </p:cNvSpPr>
          <p:nvPr/>
        </p:nvSpPr>
        <p:spPr bwMode="auto">
          <a:xfrm>
            <a:off x="4303649" y="1710573"/>
            <a:ext cx="0" cy="44788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300" b="1">
              <a:latin typeface="微软雅黑" pitchFamily="34" charset="-122"/>
              <a:ea typeface="微软雅黑" pitchFamily="34" charset="-122"/>
            </a:endParaRPr>
          </a:p>
        </p:txBody>
      </p:sp>
      <p:sp>
        <p:nvSpPr>
          <p:cNvPr id="16" name="Line 9"/>
          <p:cNvSpPr>
            <a:spLocks noChangeShapeType="1"/>
          </p:cNvSpPr>
          <p:nvPr/>
        </p:nvSpPr>
        <p:spPr bwMode="auto">
          <a:xfrm flipH="1">
            <a:off x="6276387" y="1809209"/>
            <a:ext cx="161374" cy="44889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300" b="1">
              <a:latin typeface="微软雅黑" pitchFamily="34" charset="-122"/>
              <a:ea typeface="微软雅黑" pitchFamily="34" charset="-122"/>
            </a:endParaRPr>
          </a:p>
        </p:txBody>
      </p:sp>
      <p:sp>
        <p:nvSpPr>
          <p:cNvPr id="17" name="Line 10"/>
          <p:cNvSpPr>
            <a:spLocks noChangeShapeType="1"/>
          </p:cNvSpPr>
          <p:nvPr/>
        </p:nvSpPr>
        <p:spPr bwMode="auto">
          <a:xfrm flipV="1">
            <a:off x="4778228" y="3302839"/>
            <a:ext cx="53428" cy="44788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300" b="1">
              <a:latin typeface="微软雅黑" pitchFamily="34" charset="-122"/>
              <a:ea typeface="微软雅黑" pitchFamily="34" charset="-122"/>
            </a:endParaRPr>
          </a:p>
        </p:txBody>
      </p:sp>
      <p:sp>
        <p:nvSpPr>
          <p:cNvPr id="18" name="Line 11"/>
          <p:cNvSpPr>
            <a:spLocks noChangeShapeType="1"/>
          </p:cNvSpPr>
          <p:nvPr/>
        </p:nvSpPr>
        <p:spPr bwMode="auto">
          <a:xfrm flipV="1">
            <a:off x="3838724" y="3054235"/>
            <a:ext cx="107946" cy="54753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300" b="1">
              <a:latin typeface="微软雅黑" pitchFamily="34" charset="-122"/>
              <a:ea typeface="微软雅黑" pitchFamily="34" charset="-122"/>
            </a:endParaRPr>
          </a:p>
        </p:txBody>
      </p:sp>
      <p:sp>
        <p:nvSpPr>
          <p:cNvPr id="19" name="Line 12"/>
          <p:cNvSpPr>
            <a:spLocks noChangeShapeType="1"/>
          </p:cNvSpPr>
          <p:nvPr/>
        </p:nvSpPr>
        <p:spPr bwMode="auto">
          <a:xfrm flipH="1" flipV="1">
            <a:off x="6704901" y="3153878"/>
            <a:ext cx="589886" cy="9964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300" b="1">
              <a:latin typeface="微软雅黑" pitchFamily="34" charset="-122"/>
              <a:ea typeface="微软雅黑" pitchFamily="34" charset="-122"/>
            </a:endParaRPr>
          </a:p>
        </p:txBody>
      </p:sp>
      <p:sp>
        <p:nvSpPr>
          <p:cNvPr id="29" name="Text Box 22"/>
          <p:cNvSpPr txBox="1">
            <a:spLocks noChangeArrowheads="1"/>
          </p:cNvSpPr>
          <p:nvPr/>
        </p:nvSpPr>
        <p:spPr bwMode="auto">
          <a:xfrm rot="5211293">
            <a:off x="7174097" y="2391712"/>
            <a:ext cx="344966"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300" b="1" dirty="0">
                <a:latin typeface="微软雅黑" pitchFamily="34" charset="-122"/>
                <a:ea typeface="微软雅黑" pitchFamily="34" charset="-122"/>
              </a:rPr>
              <a:t>…</a:t>
            </a:r>
          </a:p>
        </p:txBody>
      </p:sp>
      <p:sp>
        <p:nvSpPr>
          <p:cNvPr id="30" name="Text Box 23"/>
          <p:cNvSpPr txBox="1">
            <a:spLocks noChangeArrowheads="1"/>
          </p:cNvSpPr>
          <p:nvPr/>
        </p:nvSpPr>
        <p:spPr bwMode="auto">
          <a:xfrm rot="546999">
            <a:off x="4180503" y="3458088"/>
            <a:ext cx="344966"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300" b="1" dirty="0">
                <a:latin typeface="微软雅黑" pitchFamily="34" charset="-122"/>
                <a:ea typeface="微软雅黑" pitchFamily="34" charset="-122"/>
              </a:rPr>
              <a:t>…</a:t>
            </a:r>
          </a:p>
        </p:txBody>
      </p:sp>
      <p:sp>
        <p:nvSpPr>
          <p:cNvPr id="31" name="Text Box 24"/>
          <p:cNvSpPr txBox="1">
            <a:spLocks noChangeArrowheads="1"/>
          </p:cNvSpPr>
          <p:nvPr/>
        </p:nvSpPr>
        <p:spPr bwMode="auto">
          <a:xfrm rot="21237460">
            <a:off x="4577396" y="1425985"/>
            <a:ext cx="344966"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300" b="1">
                <a:latin typeface="微软雅黑" pitchFamily="34" charset="-122"/>
                <a:ea typeface="微软雅黑" pitchFamily="34" charset="-122"/>
              </a:rPr>
              <a:t>…</a:t>
            </a:r>
          </a:p>
        </p:txBody>
      </p:sp>
      <p:sp>
        <p:nvSpPr>
          <p:cNvPr id="32" name="Text Box 25"/>
          <p:cNvSpPr txBox="1">
            <a:spLocks noChangeArrowheads="1"/>
          </p:cNvSpPr>
          <p:nvPr/>
        </p:nvSpPr>
        <p:spPr bwMode="auto">
          <a:xfrm>
            <a:off x="2928962" y="1414735"/>
            <a:ext cx="10711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latin typeface="微软雅黑" pitchFamily="34" charset="-122"/>
                <a:ea typeface="微软雅黑" pitchFamily="34" charset="-122"/>
              </a:rPr>
              <a:t>145.13.3.10</a:t>
            </a:r>
          </a:p>
        </p:txBody>
      </p:sp>
      <p:sp>
        <p:nvSpPr>
          <p:cNvPr id="33" name="Text Box 26"/>
          <p:cNvSpPr txBox="1">
            <a:spLocks noChangeArrowheads="1"/>
          </p:cNvSpPr>
          <p:nvPr/>
        </p:nvSpPr>
        <p:spPr bwMode="auto">
          <a:xfrm>
            <a:off x="3759848" y="1186262"/>
            <a:ext cx="10711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latin typeface="微软雅黑" pitchFamily="34" charset="-122"/>
                <a:ea typeface="微软雅黑" pitchFamily="34" charset="-122"/>
              </a:rPr>
              <a:t>145.13.3.11</a:t>
            </a:r>
          </a:p>
        </p:txBody>
      </p:sp>
      <p:sp>
        <p:nvSpPr>
          <p:cNvPr id="34" name="Text Box 27"/>
          <p:cNvSpPr txBox="1">
            <a:spLocks noChangeArrowheads="1"/>
          </p:cNvSpPr>
          <p:nvPr/>
        </p:nvSpPr>
        <p:spPr bwMode="auto">
          <a:xfrm>
            <a:off x="5361321" y="1212275"/>
            <a:ext cx="11657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latin typeface="微软雅黑" pitchFamily="34" charset="-122"/>
                <a:ea typeface="微软雅黑" pitchFamily="34" charset="-122"/>
              </a:rPr>
              <a:t>145.13.3.101</a:t>
            </a:r>
          </a:p>
        </p:txBody>
      </p:sp>
      <p:sp>
        <p:nvSpPr>
          <p:cNvPr id="35" name="Text Box 28"/>
          <p:cNvSpPr txBox="1">
            <a:spLocks noChangeArrowheads="1"/>
          </p:cNvSpPr>
          <p:nvPr/>
        </p:nvSpPr>
        <p:spPr bwMode="auto">
          <a:xfrm>
            <a:off x="6522069" y="1549259"/>
            <a:ext cx="10711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latin typeface="微软雅黑" pitchFamily="34" charset="-122"/>
                <a:ea typeface="微软雅黑" pitchFamily="34" charset="-122"/>
              </a:rPr>
              <a:t>145.13.7.34</a:t>
            </a:r>
          </a:p>
        </p:txBody>
      </p:sp>
      <p:sp>
        <p:nvSpPr>
          <p:cNvPr id="36" name="Text Box 29"/>
          <p:cNvSpPr txBox="1">
            <a:spLocks noChangeArrowheads="1"/>
          </p:cNvSpPr>
          <p:nvPr/>
        </p:nvSpPr>
        <p:spPr bwMode="auto">
          <a:xfrm>
            <a:off x="7213310" y="1856104"/>
            <a:ext cx="10711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latin typeface="微软雅黑" pitchFamily="34" charset="-122"/>
                <a:ea typeface="微软雅黑" pitchFamily="34" charset="-122"/>
              </a:rPr>
              <a:t>145.13.7.35</a:t>
            </a:r>
          </a:p>
        </p:txBody>
      </p:sp>
      <p:sp>
        <p:nvSpPr>
          <p:cNvPr id="37" name="Text Box 30"/>
          <p:cNvSpPr txBox="1">
            <a:spLocks noChangeArrowheads="1"/>
          </p:cNvSpPr>
          <p:nvPr/>
        </p:nvSpPr>
        <p:spPr bwMode="auto">
          <a:xfrm>
            <a:off x="6814157" y="3406794"/>
            <a:ext cx="10711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latin typeface="微软雅黑" pitchFamily="34" charset="-122"/>
                <a:ea typeface="微软雅黑" pitchFamily="34" charset="-122"/>
              </a:rPr>
              <a:t>145.13.7.56</a:t>
            </a:r>
          </a:p>
        </p:txBody>
      </p:sp>
      <p:sp>
        <p:nvSpPr>
          <p:cNvPr id="38" name="Text Box 31"/>
          <p:cNvSpPr txBox="1">
            <a:spLocks noChangeArrowheads="1"/>
          </p:cNvSpPr>
          <p:nvPr/>
        </p:nvSpPr>
        <p:spPr bwMode="auto">
          <a:xfrm>
            <a:off x="3221946" y="3775846"/>
            <a:ext cx="11657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latin typeface="微软雅黑" pitchFamily="34" charset="-122"/>
                <a:ea typeface="微软雅黑" pitchFamily="34" charset="-122"/>
              </a:rPr>
              <a:t>145.13.21.23</a:t>
            </a:r>
          </a:p>
        </p:txBody>
      </p:sp>
      <p:sp>
        <p:nvSpPr>
          <p:cNvPr id="39" name="Text Box 32"/>
          <p:cNvSpPr txBox="1">
            <a:spLocks noChangeArrowheads="1"/>
          </p:cNvSpPr>
          <p:nvPr/>
        </p:nvSpPr>
        <p:spPr bwMode="auto">
          <a:xfrm>
            <a:off x="4259765" y="4018399"/>
            <a:ext cx="10711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latin typeface="微软雅黑" pitchFamily="34" charset="-122"/>
                <a:ea typeface="微软雅黑" pitchFamily="34" charset="-122"/>
              </a:rPr>
              <a:t>145.13.21.9</a:t>
            </a:r>
          </a:p>
        </p:txBody>
      </p:sp>
      <p:sp>
        <p:nvSpPr>
          <p:cNvPr id="40" name="Text Box 33"/>
          <p:cNvSpPr txBox="1">
            <a:spLocks noChangeArrowheads="1"/>
          </p:cNvSpPr>
          <p:nvPr/>
        </p:nvSpPr>
        <p:spPr bwMode="auto">
          <a:xfrm>
            <a:off x="5568631" y="3755753"/>
            <a:ext cx="10711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latin typeface="微软雅黑" pitchFamily="34" charset="-122"/>
                <a:ea typeface="微软雅黑" pitchFamily="34" charset="-122"/>
              </a:rPr>
              <a:t>145.13.21.8</a:t>
            </a:r>
          </a:p>
        </p:txBody>
      </p:sp>
      <p:sp>
        <p:nvSpPr>
          <p:cNvPr id="41" name="Line 34"/>
          <p:cNvSpPr>
            <a:spLocks noChangeShapeType="1"/>
          </p:cNvSpPr>
          <p:nvPr/>
        </p:nvSpPr>
        <p:spPr bwMode="auto">
          <a:xfrm>
            <a:off x="1933470" y="1958169"/>
            <a:ext cx="1018399" cy="847464"/>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300" b="1">
              <a:latin typeface="微软雅黑" pitchFamily="34" charset="-122"/>
              <a:ea typeface="微软雅黑" pitchFamily="34" charset="-122"/>
            </a:endParaRPr>
          </a:p>
        </p:txBody>
      </p:sp>
      <p:sp>
        <p:nvSpPr>
          <p:cNvPr id="42" name="Line 35"/>
          <p:cNvSpPr>
            <a:spLocks noChangeShapeType="1"/>
          </p:cNvSpPr>
          <p:nvPr/>
        </p:nvSpPr>
        <p:spPr bwMode="auto">
          <a:xfrm>
            <a:off x="1825523" y="1958169"/>
            <a:ext cx="0" cy="1295351"/>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300" b="1">
              <a:latin typeface="微软雅黑" pitchFamily="34" charset="-122"/>
              <a:ea typeface="微软雅黑" pitchFamily="34" charset="-122"/>
            </a:endParaRPr>
          </a:p>
        </p:txBody>
      </p:sp>
      <p:sp>
        <p:nvSpPr>
          <p:cNvPr id="43" name="Line 36"/>
          <p:cNvSpPr>
            <a:spLocks noChangeShapeType="1"/>
          </p:cNvSpPr>
          <p:nvPr/>
        </p:nvSpPr>
        <p:spPr bwMode="auto">
          <a:xfrm flipV="1">
            <a:off x="1880042" y="2853944"/>
            <a:ext cx="1018399" cy="499219"/>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300" b="1">
              <a:latin typeface="微软雅黑" pitchFamily="34" charset="-122"/>
              <a:ea typeface="微软雅黑" pitchFamily="34" charset="-122"/>
            </a:endParaRPr>
          </a:p>
        </p:txBody>
      </p:sp>
      <p:sp>
        <p:nvSpPr>
          <p:cNvPr id="44" name="AutoShape 37"/>
          <p:cNvSpPr>
            <a:spLocks noChangeArrowheads="1"/>
          </p:cNvSpPr>
          <p:nvPr/>
        </p:nvSpPr>
        <p:spPr bwMode="auto">
          <a:xfrm>
            <a:off x="1523493" y="3558894"/>
            <a:ext cx="1703148" cy="638567"/>
          </a:xfrm>
          <a:prstGeom prst="wedgeRoundRectCallout">
            <a:avLst>
              <a:gd name="adj1" fmla="val 34699"/>
              <a:gd name="adj2" fmla="val -169426"/>
              <a:gd name="adj3" fmla="val 16667"/>
            </a:avLst>
          </a:prstGeom>
          <a:solidFill>
            <a:srgbClr val="00FFFF"/>
          </a:solidFill>
          <a:ln w="9525">
            <a:solidFill>
              <a:schemeClr val="tx1"/>
            </a:solidFill>
            <a:miter lim="800000"/>
            <a:headEnd/>
            <a:tailEnd/>
          </a:ln>
          <a:effectLst/>
        </p:spPr>
        <p:txBody>
          <a:bodyPr/>
          <a:lstStyle/>
          <a:p>
            <a:pPr algn="ctr"/>
            <a:endParaRPr kumimoji="1" lang="zh-CN" altLang="zh-CN" sz="1300" b="1">
              <a:latin typeface="微软雅黑" pitchFamily="34" charset="-122"/>
              <a:ea typeface="微软雅黑" pitchFamily="34" charset="-122"/>
            </a:endParaRPr>
          </a:p>
        </p:txBody>
      </p:sp>
      <p:sp>
        <p:nvSpPr>
          <p:cNvPr id="45" name="Text Box 38"/>
          <p:cNvSpPr txBox="1">
            <a:spLocks noChangeArrowheads="1"/>
          </p:cNvSpPr>
          <p:nvPr/>
        </p:nvSpPr>
        <p:spPr bwMode="auto">
          <a:xfrm>
            <a:off x="1496732" y="3541177"/>
            <a:ext cx="174131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1300" b="1" dirty="0">
                <a:latin typeface="微软雅黑" pitchFamily="34" charset="-122"/>
                <a:ea typeface="微软雅黑" pitchFamily="34" charset="-122"/>
              </a:rPr>
              <a:t>所有到网络 </a:t>
            </a:r>
            <a:r>
              <a:rPr kumimoji="1" lang="en-US" altLang="zh-CN" sz="1300" b="1" dirty="0">
                <a:latin typeface="微软雅黑" pitchFamily="34" charset="-122"/>
                <a:ea typeface="微软雅黑" pitchFamily="34" charset="-122"/>
              </a:rPr>
              <a:t>145.13.0.0</a:t>
            </a:r>
            <a:r>
              <a:rPr kumimoji="1" lang="zh-CN" altLang="en-US" sz="1300" b="1" dirty="0">
                <a:latin typeface="微软雅黑" pitchFamily="34" charset="-122"/>
                <a:ea typeface="微软雅黑" pitchFamily="34" charset="-122"/>
              </a:rPr>
              <a:t>的分组均到达此路由器</a:t>
            </a:r>
          </a:p>
        </p:txBody>
      </p:sp>
      <p:pic>
        <p:nvPicPr>
          <p:cNvPr id="46"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1812" y="3203196"/>
            <a:ext cx="481941" cy="298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1812" y="1809209"/>
            <a:ext cx="481941" cy="298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8" name="AutoShape 41"/>
          <p:cNvSpPr>
            <a:spLocks noChangeArrowheads="1"/>
          </p:cNvSpPr>
          <p:nvPr/>
        </p:nvSpPr>
        <p:spPr bwMode="auto">
          <a:xfrm rot="19956702">
            <a:off x="2027241" y="2834821"/>
            <a:ext cx="644404" cy="247596"/>
          </a:xfrm>
          <a:prstGeom prst="leftArrow">
            <a:avLst>
              <a:gd name="adj1" fmla="val 42500"/>
              <a:gd name="adj2" fmla="val 90514"/>
            </a:avLst>
          </a:prstGeom>
          <a:solidFill>
            <a:srgbClr val="99FFCC"/>
          </a:solidFill>
          <a:ln w="9525">
            <a:solidFill>
              <a:schemeClr val="tx1"/>
            </a:solidFill>
            <a:miter lim="800000"/>
            <a:headEnd/>
            <a:tailEnd/>
          </a:ln>
          <a:effectLst/>
          <a:extLst/>
        </p:spPr>
        <p:txBody>
          <a:bodyPr wrap="none" anchor="ctr"/>
          <a:lstStyle/>
          <a:p>
            <a:pPr algn="ctr"/>
            <a:endParaRPr lang="zh-CN" altLang="en-US" sz="1300" b="1">
              <a:latin typeface="微软雅黑" pitchFamily="34" charset="-122"/>
              <a:ea typeface="微软雅黑" pitchFamily="34" charset="-122"/>
            </a:endParaRPr>
          </a:p>
        </p:txBody>
      </p:sp>
      <p:sp>
        <p:nvSpPr>
          <p:cNvPr id="49" name="AutoShape 42"/>
          <p:cNvSpPr>
            <a:spLocks noChangeArrowheads="1"/>
          </p:cNvSpPr>
          <p:nvPr/>
        </p:nvSpPr>
        <p:spPr bwMode="auto">
          <a:xfrm rot="2494205">
            <a:off x="2183339" y="2106400"/>
            <a:ext cx="643314" cy="249609"/>
          </a:xfrm>
          <a:prstGeom prst="leftArrow">
            <a:avLst>
              <a:gd name="adj1" fmla="val 42500"/>
              <a:gd name="adj2" fmla="val 89632"/>
            </a:avLst>
          </a:prstGeom>
          <a:solidFill>
            <a:srgbClr val="99FFCC"/>
          </a:solidFill>
          <a:ln w="9525">
            <a:solidFill>
              <a:schemeClr val="tx1"/>
            </a:solidFill>
            <a:miter lim="800000"/>
            <a:headEnd/>
            <a:tailEnd/>
          </a:ln>
          <a:effectLst/>
          <a:extLst/>
        </p:spPr>
        <p:txBody>
          <a:bodyPr wrap="none" anchor="ctr"/>
          <a:lstStyle/>
          <a:p>
            <a:pPr algn="ctr"/>
            <a:endParaRPr lang="zh-CN" altLang="en-US" sz="1300" b="1">
              <a:latin typeface="微软雅黑" pitchFamily="34" charset="-122"/>
              <a:ea typeface="微软雅黑" pitchFamily="34" charset="-122"/>
            </a:endParaRPr>
          </a:p>
        </p:txBody>
      </p:sp>
      <p:sp>
        <p:nvSpPr>
          <p:cNvPr id="51" name="Line 44"/>
          <p:cNvSpPr>
            <a:spLocks noChangeShapeType="1"/>
          </p:cNvSpPr>
          <p:nvPr/>
        </p:nvSpPr>
        <p:spPr bwMode="auto">
          <a:xfrm>
            <a:off x="2387837" y="1531153"/>
            <a:ext cx="250238" cy="681937"/>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300" b="1">
              <a:latin typeface="微软雅黑" pitchFamily="34" charset="-122"/>
              <a:ea typeface="微软雅黑" pitchFamily="34" charset="-122"/>
            </a:endParaRPr>
          </a:p>
        </p:txBody>
      </p:sp>
      <p:sp>
        <p:nvSpPr>
          <p:cNvPr id="52" name="Line 45"/>
          <p:cNvSpPr>
            <a:spLocks noChangeShapeType="1"/>
          </p:cNvSpPr>
          <p:nvPr/>
        </p:nvSpPr>
        <p:spPr bwMode="auto">
          <a:xfrm>
            <a:off x="2255126" y="1533446"/>
            <a:ext cx="107946" cy="1393988"/>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300" b="1">
              <a:latin typeface="微软雅黑" pitchFamily="34" charset="-122"/>
              <a:ea typeface="微软雅黑" pitchFamily="34" charset="-122"/>
            </a:endParaRPr>
          </a:p>
        </p:txBody>
      </p:sp>
      <p:sp>
        <p:nvSpPr>
          <p:cNvPr id="53" name="Text Box 46"/>
          <p:cNvSpPr txBox="1">
            <a:spLocks noChangeArrowheads="1"/>
          </p:cNvSpPr>
          <p:nvPr/>
        </p:nvSpPr>
        <p:spPr bwMode="auto">
          <a:xfrm>
            <a:off x="2793966" y="2367810"/>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300" b="1" dirty="0">
                <a:solidFill>
                  <a:srgbClr val="CC00CC"/>
                </a:solidFill>
                <a:latin typeface="微软雅黑" pitchFamily="34" charset="-122"/>
                <a:ea typeface="微软雅黑" pitchFamily="34" charset="-122"/>
              </a:rPr>
              <a:t>R</a:t>
            </a:r>
            <a:r>
              <a:rPr kumimoji="1" lang="en-US" altLang="zh-CN" sz="1300" b="1" baseline="-25000" dirty="0">
                <a:solidFill>
                  <a:srgbClr val="CC00CC"/>
                </a:solidFill>
                <a:latin typeface="微软雅黑" pitchFamily="34" charset="-122"/>
                <a:ea typeface="微软雅黑" pitchFamily="34" charset="-122"/>
              </a:rPr>
              <a:t>1</a:t>
            </a:r>
          </a:p>
        </p:txBody>
      </p:sp>
      <p:sp>
        <p:nvSpPr>
          <p:cNvPr id="54" name="Text Box 47"/>
          <p:cNvSpPr txBox="1">
            <a:spLocks noChangeArrowheads="1"/>
          </p:cNvSpPr>
          <p:nvPr/>
        </p:nvSpPr>
        <p:spPr bwMode="auto">
          <a:xfrm>
            <a:off x="1304600" y="314671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300" b="1">
                <a:solidFill>
                  <a:srgbClr val="CC00CC"/>
                </a:solidFill>
                <a:latin typeface="微软雅黑" pitchFamily="34" charset="-122"/>
                <a:ea typeface="微软雅黑" pitchFamily="34" charset="-122"/>
              </a:rPr>
              <a:t>R</a:t>
            </a:r>
            <a:r>
              <a:rPr kumimoji="1" lang="en-US" altLang="zh-CN" sz="1300" b="1" baseline="-25000">
                <a:solidFill>
                  <a:srgbClr val="CC00CC"/>
                </a:solidFill>
                <a:latin typeface="微软雅黑" pitchFamily="34" charset="-122"/>
                <a:ea typeface="微软雅黑" pitchFamily="34" charset="-122"/>
              </a:rPr>
              <a:t>3</a:t>
            </a:r>
          </a:p>
        </p:txBody>
      </p:sp>
      <p:sp>
        <p:nvSpPr>
          <p:cNvPr id="55" name="Text Box 48"/>
          <p:cNvSpPr txBox="1">
            <a:spLocks noChangeArrowheads="1"/>
          </p:cNvSpPr>
          <p:nvPr/>
        </p:nvSpPr>
        <p:spPr bwMode="auto">
          <a:xfrm>
            <a:off x="1304600" y="1754740"/>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300" b="1" dirty="0">
                <a:solidFill>
                  <a:srgbClr val="CC00CC"/>
                </a:solidFill>
                <a:latin typeface="微软雅黑" pitchFamily="34" charset="-122"/>
                <a:ea typeface="微软雅黑" pitchFamily="34" charset="-122"/>
              </a:rPr>
              <a:t>R</a:t>
            </a:r>
            <a:r>
              <a:rPr kumimoji="1" lang="en-US" altLang="zh-CN" sz="1300" b="1" baseline="-25000" dirty="0">
                <a:solidFill>
                  <a:srgbClr val="CC00CC"/>
                </a:solidFill>
                <a:latin typeface="微软雅黑" pitchFamily="34" charset="-122"/>
                <a:ea typeface="微软雅黑" pitchFamily="34" charset="-122"/>
              </a:rPr>
              <a:t>2</a:t>
            </a:r>
          </a:p>
        </p:txBody>
      </p:sp>
      <p:grpSp>
        <p:nvGrpSpPr>
          <p:cNvPr id="56" name="Group 49"/>
          <p:cNvGrpSpPr>
            <a:grpSpLocks/>
          </p:cNvGrpSpPr>
          <p:nvPr/>
        </p:nvGrpSpPr>
        <p:grpSpPr bwMode="auto">
          <a:xfrm>
            <a:off x="3119785" y="1813234"/>
            <a:ext cx="3895868" cy="1803629"/>
            <a:chOff x="1746" y="890"/>
            <a:chExt cx="3221" cy="1950"/>
          </a:xfrm>
          <a:solidFill>
            <a:srgbClr val="00B0F0"/>
          </a:solidFill>
        </p:grpSpPr>
        <p:grpSp>
          <p:nvGrpSpPr>
            <p:cNvPr id="58" name="Group 50"/>
            <p:cNvGrpSpPr>
              <a:grpSpLocks/>
            </p:cNvGrpSpPr>
            <p:nvPr/>
          </p:nvGrpSpPr>
          <p:grpSpPr bwMode="auto">
            <a:xfrm>
              <a:off x="1746" y="890"/>
              <a:ext cx="3221" cy="1950"/>
              <a:chOff x="912" y="768"/>
              <a:chExt cx="2400" cy="1584"/>
            </a:xfrm>
            <a:grpFill/>
          </p:grpSpPr>
          <p:sp>
            <p:nvSpPr>
              <p:cNvPr id="60" name="Oval 51"/>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61" name="Oval 52"/>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62" name="Oval 53"/>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63" name="Oval 54"/>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64" name="Oval 55"/>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65" name="Oval 56"/>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66" name="Oval 57"/>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67" name="Oval 58"/>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68" name="Oval 59"/>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grpSp>
            <p:nvGrpSpPr>
              <p:cNvPr id="69" name="Group 60"/>
              <p:cNvGrpSpPr>
                <a:grpSpLocks/>
              </p:cNvGrpSpPr>
              <p:nvPr/>
            </p:nvGrpSpPr>
            <p:grpSpPr bwMode="auto">
              <a:xfrm>
                <a:off x="912" y="768"/>
                <a:ext cx="2386" cy="1553"/>
                <a:chOff x="912" y="768"/>
                <a:chExt cx="2386" cy="1553"/>
              </a:xfrm>
              <a:grpFill/>
            </p:grpSpPr>
            <p:sp>
              <p:nvSpPr>
                <p:cNvPr id="70" name="Oval 61"/>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71" name="Oval 62"/>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72" name="Oval 63"/>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73" name="Oval 64"/>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74" name="Oval 65"/>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75" name="Oval 66"/>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76" name="Oval 67"/>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77" name="Oval 68"/>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78" name="Oval 69"/>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grpSp>
        </p:grpSp>
        <p:sp>
          <p:nvSpPr>
            <p:cNvPr id="59" name="Text Box 70"/>
            <p:cNvSpPr txBox="1">
              <a:spLocks noChangeArrowheads="1"/>
            </p:cNvSpPr>
            <p:nvPr/>
          </p:nvSpPr>
          <p:spPr bwMode="auto">
            <a:xfrm>
              <a:off x="2936" y="1470"/>
              <a:ext cx="1033" cy="63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latin typeface="微软雅黑" pitchFamily="34" charset="-122"/>
                  <a:ea typeface="微软雅黑" pitchFamily="34" charset="-122"/>
                </a:rPr>
                <a:t>网络</a:t>
              </a:r>
            </a:p>
            <a:p>
              <a:pPr algn="ctr"/>
              <a:r>
                <a:rPr kumimoji="1" lang="en-US" altLang="zh-CN" sz="1600" b="1" dirty="0">
                  <a:latin typeface="微软雅黑" pitchFamily="34" charset="-122"/>
                  <a:ea typeface="微软雅黑" pitchFamily="34" charset="-122"/>
                </a:rPr>
                <a:t>145.13.0.0</a:t>
              </a:r>
            </a:p>
          </p:txBody>
        </p:sp>
      </p:grpSp>
      <p:pic>
        <p:nvPicPr>
          <p:cNvPr id="57"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158" y="2655665"/>
            <a:ext cx="481941" cy="298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9" name="Text Box 43"/>
          <p:cNvSpPr txBox="1">
            <a:spLocks noChangeArrowheads="1"/>
          </p:cNvSpPr>
          <p:nvPr/>
        </p:nvSpPr>
        <p:spPr bwMode="auto">
          <a:xfrm>
            <a:off x="1750288" y="1093594"/>
            <a:ext cx="126348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我的网络地址</a:t>
            </a:r>
          </a:p>
          <a:p>
            <a:pPr algn="ctr"/>
            <a:r>
              <a:rPr kumimoji="1" lang="zh-CN" altLang="en-US" sz="1300" b="1" dirty="0">
                <a:latin typeface="微软雅黑" pitchFamily="34" charset="-122"/>
                <a:ea typeface="微软雅黑" pitchFamily="34" charset="-122"/>
              </a:rPr>
              <a:t>是 </a:t>
            </a:r>
            <a:r>
              <a:rPr kumimoji="1" lang="en-US" altLang="zh-CN" sz="1300" b="1" dirty="0">
                <a:latin typeface="微软雅黑" pitchFamily="34" charset="-122"/>
                <a:ea typeface="微软雅黑" pitchFamily="34" charset="-122"/>
              </a:rPr>
              <a:t>145.13.0.0</a:t>
            </a:r>
          </a:p>
        </p:txBody>
      </p:sp>
      <p:pic>
        <p:nvPicPr>
          <p:cNvPr id="8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4325" y="1639748"/>
            <a:ext cx="370473" cy="37047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1642" y="1440366"/>
            <a:ext cx="370473" cy="37047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472" y="1202766"/>
            <a:ext cx="370473" cy="370473"/>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6290" y="1536479"/>
            <a:ext cx="370473" cy="37047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0043" y="1842617"/>
            <a:ext cx="370473" cy="37047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3058532"/>
            <a:ext cx="370473" cy="37047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080" y="3751037"/>
            <a:ext cx="370473" cy="37047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6433" y="3661339"/>
            <a:ext cx="370473" cy="37047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2524" y="3427209"/>
            <a:ext cx="370473" cy="370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0893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24674"/>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65906"/>
            <a:ext cx="4288353" cy="400110"/>
          </a:xfrm>
          <a:prstGeom prst="rect">
            <a:avLst/>
          </a:prstGeom>
        </p:spPr>
        <p:txBody>
          <a:bodyPr wrap="none">
            <a:spAutoFit/>
          </a:bodyPr>
          <a:lstStyle/>
          <a:p>
            <a:r>
              <a:rPr lang="zh-CN" altLang="en-US" sz="2000" b="1" dirty="0">
                <a:latin typeface="微软雅黑" pitchFamily="34" charset="-122"/>
                <a:ea typeface="微软雅黑" pitchFamily="34" charset="-122"/>
              </a:rPr>
              <a:t>划分为三个子网后对外仍是一个</a:t>
            </a:r>
            <a:r>
              <a:rPr lang="zh-CN" altLang="en-US" sz="2000" b="1" dirty="0" smtClean="0">
                <a:latin typeface="微软雅黑" pitchFamily="34" charset="-122"/>
                <a:ea typeface="微软雅黑" pitchFamily="34" charset="-122"/>
              </a:rPr>
              <a:t>网络</a:t>
            </a:r>
            <a:endParaRPr lang="zh-CN" altLang="en-US" sz="2000" b="1" dirty="0">
              <a:latin typeface="微软雅黑" pitchFamily="34" charset="-122"/>
              <a:ea typeface="微软雅黑" pitchFamily="34" charset="-122"/>
            </a:endParaRPr>
          </a:p>
        </p:txBody>
      </p:sp>
      <p:sp>
        <p:nvSpPr>
          <p:cNvPr id="4" name="圆角矩形 3"/>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2" name="组合 131"/>
          <p:cNvGrpSpPr/>
          <p:nvPr/>
        </p:nvGrpSpPr>
        <p:grpSpPr>
          <a:xfrm>
            <a:off x="1817397" y="1116791"/>
            <a:ext cx="5484117" cy="3094104"/>
            <a:chOff x="-5429" y="1189201"/>
            <a:chExt cx="9842209" cy="5552913"/>
          </a:xfrm>
        </p:grpSpPr>
        <p:sp>
          <p:nvSpPr>
            <p:cNvPr id="75" name="Line 3"/>
            <p:cNvSpPr>
              <a:spLocks noChangeShapeType="1"/>
            </p:cNvSpPr>
            <p:nvPr/>
          </p:nvSpPr>
          <p:spPr bwMode="auto">
            <a:xfrm>
              <a:off x="1004886" y="3194424"/>
              <a:ext cx="1499841" cy="804487"/>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76" name="Line 4"/>
            <p:cNvSpPr>
              <a:spLocks noChangeShapeType="1"/>
            </p:cNvSpPr>
            <p:nvPr/>
          </p:nvSpPr>
          <p:spPr bwMode="auto">
            <a:xfrm>
              <a:off x="889415" y="3194426"/>
              <a:ext cx="0" cy="2095499"/>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77" name="Line 5"/>
            <p:cNvSpPr>
              <a:spLocks noChangeShapeType="1"/>
            </p:cNvSpPr>
            <p:nvPr/>
          </p:nvSpPr>
          <p:spPr bwMode="auto">
            <a:xfrm flipV="1">
              <a:off x="827933" y="4078288"/>
              <a:ext cx="1592527" cy="1268685"/>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78" name="AutoShape 6"/>
            <p:cNvSpPr>
              <a:spLocks noChangeArrowheads="1"/>
            </p:cNvSpPr>
            <p:nvPr/>
          </p:nvSpPr>
          <p:spPr bwMode="auto">
            <a:xfrm>
              <a:off x="2739389" y="1341439"/>
              <a:ext cx="7049665" cy="5400675"/>
            </a:xfrm>
            <a:prstGeom prst="roundRect">
              <a:avLst>
                <a:gd name="adj" fmla="val 11116"/>
              </a:avLst>
            </a:prstGeom>
            <a:solidFill>
              <a:srgbClr val="99FFCC"/>
            </a:solidFill>
            <a:ln w="9525">
              <a:solidFill>
                <a:schemeClr val="tx1"/>
              </a:solidFill>
              <a:prstDash val="dash"/>
              <a:round/>
              <a:headEnd/>
              <a:tailEnd/>
            </a:ln>
            <a:effec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79" name="Freeform 7"/>
            <p:cNvSpPr>
              <a:spLocks/>
            </p:cNvSpPr>
            <p:nvPr/>
          </p:nvSpPr>
          <p:spPr bwMode="auto">
            <a:xfrm>
              <a:off x="2836787" y="1422400"/>
              <a:ext cx="4060429" cy="2071688"/>
            </a:xfrm>
            <a:custGeom>
              <a:avLst/>
              <a:gdLst>
                <a:gd name="T0" fmla="*/ 61 w 2326"/>
                <a:gd name="T1" fmla="*/ 152 h 1235"/>
                <a:gd name="T2" fmla="*/ 118 w 2326"/>
                <a:gd name="T3" fmla="*/ 113 h 1235"/>
                <a:gd name="T4" fmla="*/ 238 w 2326"/>
                <a:gd name="T5" fmla="*/ 35 h 1235"/>
                <a:gd name="T6" fmla="*/ 478 w 2326"/>
                <a:gd name="T7" fmla="*/ 11 h 1235"/>
                <a:gd name="T8" fmla="*/ 898 w 2326"/>
                <a:gd name="T9" fmla="*/ 47 h 1235"/>
                <a:gd name="T10" fmla="*/ 1510 w 2326"/>
                <a:gd name="T11" fmla="*/ 11 h 1235"/>
                <a:gd name="T12" fmla="*/ 2068 w 2326"/>
                <a:gd name="T13" fmla="*/ 11 h 1235"/>
                <a:gd name="T14" fmla="*/ 2302 w 2326"/>
                <a:gd name="T15" fmla="*/ 203 h 1235"/>
                <a:gd name="T16" fmla="*/ 2326 w 2326"/>
                <a:gd name="T17" fmla="*/ 275 h 1235"/>
                <a:gd name="T18" fmla="*/ 2302 w 2326"/>
                <a:gd name="T19" fmla="*/ 575 h 1235"/>
                <a:gd name="T20" fmla="*/ 2266 w 2326"/>
                <a:gd name="T21" fmla="*/ 773 h 1235"/>
                <a:gd name="T22" fmla="*/ 2170 w 2326"/>
                <a:gd name="T23" fmla="*/ 971 h 1235"/>
                <a:gd name="T24" fmla="*/ 2026 w 2326"/>
                <a:gd name="T25" fmla="*/ 1103 h 1235"/>
                <a:gd name="T26" fmla="*/ 1954 w 2326"/>
                <a:gd name="T27" fmla="*/ 1151 h 1235"/>
                <a:gd name="T28" fmla="*/ 1846 w 2326"/>
                <a:gd name="T29" fmla="*/ 1211 h 1235"/>
                <a:gd name="T30" fmla="*/ 1810 w 2326"/>
                <a:gd name="T31" fmla="*/ 1223 h 1235"/>
                <a:gd name="T32" fmla="*/ 1774 w 2326"/>
                <a:gd name="T33" fmla="*/ 1235 h 1235"/>
                <a:gd name="T34" fmla="*/ 1474 w 2326"/>
                <a:gd name="T35" fmla="*/ 1223 h 1235"/>
                <a:gd name="T36" fmla="*/ 1066 w 2326"/>
                <a:gd name="T37" fmla="*/ 1103 h 1235"/>
                <a:gd name="T38" fmla="*/ 766 w 2326"/>
                <a:gd name="T39" fmla="*/ 1055 h 1235"/>
                <a:gd name="T40" fmla="*/ 478 w 2326"/>
                <a:gd name="T41" fmla="*/ 947 h 1235"/>
                <a:gd name="T42" fmla="*/ 430 w 2326"/>
                <a:gd name="T43" fmla="*/ 923 h 1235"/>
                <a:gd name="T44" fmla="*/ 169 w 2326"/>
                <a:gd name="T45" fmla="*/ 848 h 1235"/>
                <a:gd name="T46" fmla="*/ 70 w 2326"/>
                <a:gd name="T47" fmla="*/ 725 h 1235"/>
                <a:gd name="T48" fmla="*/ 19 w 2326"/>
                <a:gd name="T49" fmla="*/ 542 h 1235"/>
                <a:gd name="T50" fmla="*/ 7 w 2326"/>
                <a:gd name="T51" fmla="*/ 404 h 1235"/>
                <a:gd name="T52" fmla="*/ 22 w 2326"/>
                <a:gd name="T53" fmla="*/ 263 h 1235"/>
                <a:gd name="T54" fmla="*/ 61 w 2326"/>
                <a:gd name="T55" fmla="*/ 152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26" h="1235">
                  <a:moveTo>
                    <a:pt x="61" y="152"/>
                  </a:moveTo>
                  <a:cubicBezTo>
                    <a:pt x="58" y="176"/>
                    <a:pt x="104" y="118"/>
                    <a:pt x="118" y="113"/>
                  </a:cubicBezTo>
                  <a:cubicBezTo>
                    <a:pt x="160" y="99"/>
                    <a:pt x="193" y="40"/>
                    <a:pt x="238" y="35"/>
                  </a:cubicBezTo>
                  <a:cubicBezTo>
                    <a:pt x="318" y="25"/>
                    <a:pt x="478" y="11"/>
                    <a:pt x="478" y="11"/>
                  </a:cubicBezTo>
                  <a:cubicBezTo>
                    <a:pt x="632" y="18"/>
                    <a:pt x="752" y="26"/>
                    <a:pt x="898" y="47"/>
                  </a:cubicBezTo>
                  <a:cubicBezTo>
                    <a:pt x="1333" y="37"/>
                    <a:pt x="1265" y="52"/>
                    <a:pt x="1510" y="11"/>
                  </a:cubicBezTo>
                  <a:cubicBezTo>
                    <a:pt x="1714" y="15"/>
                    <a:pt x="1864" y="0"/>
                    <a:pt x="2068" y="11"/>
                  </a:cubicBezTo>
                  <a:cubicBezTo>
                    <a:pt x="2116" y="14"/>
                    <a:pt x="2284" y="150"/>
                    <a:pt x="2302" y="203"/>
                  </a:cubicBezTo>
                  <a:cubicBezTo>
                    <a:pt x="2310" y="227"/>
                    <a:pt x="2326" y="275"/>
                    <a:pt x="2326" y="275"/>
                  </a:cubicBezTo>
                  <a:cubicBezTo>
                    <a:pt x="2322" y="391"/>
                    <a:pt x="2309" y="459"/>
                    <a:pt x="2302" y="575"/>
                  </a:cubicBezTo>
                  <a:cubicBezTo>
                    <a:pt x="2297" y="658"/>
                    <a:pt x="2299" y="675"/>
                    <a:pt x="2266" y="773"/>
                  </a:cubicBezTo>
                  <a:cubicBezTo>
                    <a:pt x="2243" y="841"/>
                    <a:pt x="2211" y="910"/>
                    <a:pt x="2170" y="971"/>
                  </a:cubicBezTo>
                  <a:cubicBezTo>
                    <a:pt x="2132" y="1028"/>
                    <a:pt x="2077" y="1060"/>
                    <a:pt x="2026" y="1103"/>
                  </a:cubicBezTo>
                  <a:cubicBezTo>
                    <a:pt x="1966" y="1153"/>
                    <a:pt x="2017" y="1130"/>
                    <a:pt x="1954" y="1151"/>
                  </a:cubicBezTo>
                  <a:cubicBezTo>
                    <a:pt x="1900" y="1205"/>
                    <a:pt x="1934" y="1182"/>
                    <a:pt x="1846" y="1211"/>
                  </a:cubicBezTo>
                  <a:cubicBezTo>
                    <a:pt x="1834" y="1215"/>
                    <a:pt x="1822" y="1219"/>
                    <a:pt x="1810" y="1223"/>
                  </a:cubicBezTo>
                  <a:cubicBezTo>
                    <a:pt x="1798" y="1227"/>
                    <a:pt x="1774" y="1235"/>
                    <a:pt x="1774" y="1235"/>
                  </a:cubicBezTo>
                  <a:cubicBezTo>
                    <a:pt x="1674" y="1231"/>
                    <a:pt x="1574" y="1230"/>
                    <a:pt x="1474" y="1223"/>
                  </a:cubicBezTo>
                  <a:cubicBezTo>
                    <a:pt x="1331" y="1213"/>
                    <a:pt x="1204" y="1131"/>
                    <a:pt x="1066" y="1103"/>
                  </a:cubicBezTo>
                  <a:cubicBezTo>
                    <a:pt x="967" y="1083"/>
                    <a:pt x="863" y="1084"/>
                    <a:pt x="766" y="1055"/>
                  </a:cubicBezTo>
                  <a:cubicBezTo>
                    <a:pt x="666" y="1025"/>
                    <a:pt x="575" y="983"/>
                    <a:pt x="478" y="947"/>
                  </a:cubicBezTo>
                  <a:cubicBezTo>
                    <a:pt x="461" y="941"/>
                    <a:pt x="447" y="927"/>
                    <a:pt x="430" y="923"/>
                  </a:cubicBezTo>
                  <a:cubicBezTo>
                    <a:pt x="401" y="916"/>
                    <a:pt x="181" y="849"/>
                    <a:pt x="169" y="848"/>
                  </a:cubicBezTo>
                  <a:cubicBezTo>
                    <a:pt x="94" y="794"/>
                    <a:pt x="109" y="776"/>
                    <a:pt x="70" y="725"/>
                  </a:cubicBezTo>
                  <a:cubicBezTo>
                    <a:pt x="37" y="650"/>
                    <a:pt x="31" y="614"/>
                    <a:pt x="19" y="542"/>
                  </a:cubicBezTo>
                  <a:cubicBezTo>
                    <a:pt x="15" y="490"/>
                    <a:pt x="0" y="469"/>
                    <a:pt x="7" y="404"/>
                  </a:cubicBezTo>
                  <a:cubicBezTo>
                    <a:pt x="7" y="358"/>
                    <a:pt x="13" y="305"/>
                    <a:pt x="22" y="263"/>
                  </a:cubicBezTo>
                  <a:cubicBezTo>
                    <a:pt x="31" y="221"/>
                    <a:pt x="53" y="175"/>
                    <a:pt x="61" y="152"/>
                  </a:cubicBezTo>
                  <a:close/>
                </a:path>
              </a:pathLst>
            </a:custGeom>
            <a:solidFill>
              <a:schemeClr val="bg1"/>
            </a:solidFill>
            <a:ln w="9525" cap="flat">
              <a:solidFill>
                <a:srgbClr val="00B05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80" name="Freeform 8"/>
            <p:cNvSpPr>
              <a:spLocks/>
            </p:cNvSpPr>
            <p:nvPr/>
          </p:nvSpPr>
          <p:spPr bwMode="auto">
            <a:xfrm>
              <a:off x="2653639" y="2790826"/>
              <a:ext cx="1258888" cy="1128713"/>
            </a:xfrm>
            <a:custGeom>
              <a:avLst/>
              <a:gdLst>
                <a:gd name="T0" fmla="*/ 0 w 732"/>
                <a:gd name="T1" fmla="*/ 711 h 711"/>
                <a:gd name="T2" fmla="*/ 732 w 732"/>
                <a:gd name="T3" fmla="*/ 372 h 711"/>
                <a:gd name="T4" fmla="*/ 732 w 732"/>
                <a:gd name="T5" fmla="*/ 0 h 711"/>
              </a:gdLst>
              <a:ahLst/>
              <a:cxnLst>
                <a:cxn ang="0">
                  <a:pos x="T0" y="T1"/>
                </a:cxn>
                <a:cxn ang="0">
                  <a:pos x="T2" y="T3"/>
                </a:cxn>
                <a:cxn ang="0">
                  <a:pos x="T4" y="T5"/>
                </a:cxn>
              </a:cxnLst>
              <a:rect l="0" t="0" r="r" b="b"/>
              <a:pathLst>
                <a:path w="732" h="711">
                  <a:moveTo>
                    <a:pt x="0" y="711"/>
                  </a:moveTo>
                  <a:lnTo>
                    <a:pt x="732" y="372"/>
                  </a:lnTo>
                  <a:lnTo>
                    <a:pt x="732" y="0"/>
                  </a:lnTo>
                </a:path>
              </a:pathLst>
            </a:custGeom>
            <a:noFill/>
            <a:ln w="38100" cmpd="sng">
              <a:solidFill>
                <a:srgbClr val="3399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81" name="Freeform 9"/>
            <p:cNvSpPr>
              <a:spLocks/>
            </p:cNvSpPr>
            <p:nvPr/>
          </p:nvSpPr>
          <p:spPr bwMode="auto">
            <a:xfrm>
              <a:off x="3118544" y="4189685"/>
              <a:ext cx="4426744" cy="2479675"/>
            </a:xfrm>
            <a:custGeom>
              <a:avLst/>
              <a:gdLst>
                <a:gd name="T0" fmla="*/ 65 w 2574"/>
                <a:gd name="T1" fmla="*/ 457 h 1562"/>
                <a:gd name="T2" fmla="*/ 612 w 2574"/>
                <a:gd name="T3" fmla="*/ 146 h 1562"/>
                <a:gd name="T4" fmla="*/ 770 w 2574"/>
                <a:gd name="T5" fmla="*/ 89 h 1562"/>
                <a:gd name="T6" fmla="*/ 917 w 2574"/>
                <a:gd name="T7" fmla="*/ 55 h 1562"/>
                <a:gd name="T8" fmla="*/ 1063 w 2574"/>
                <a:gd name="T9" fmla="*/ 50 h 1562"/>
                <a:gd name="T10" fmla="*/ 1303 w 2574"/>
                <a:gd name="T11" fmla="*/ 18 h 1562"/>
                <a:gd name="T12" fmla="*/ 1703 w 2574"/>
                <a:gd name="T13" fmla="*/ 18 h 1562"/>
                <a:gd name="T14" fmla="*/ 2119 w 2574"/>
                <a:gd name="T15" fmla="*/ 154 h 1562"/>
                <a:gd name="T16" fmla="*/ 2267 w 2574"/>
                <a:gd name="T17" fmla="*/ 361 h 1562"/>
                <a:gd name="T18" fmla="*/ 2401 w 2574"/>
                <a:gd name="T19" fmla="*/ 589 h 1562"/>
                <a:gd name="T20" fmla="*/ 2487 w 2574"/>
                <a:gd name="T21" fmla="*/ 762 h 1562"/>
                <a:gd name="T22" fmla="*/ 2567 w 2574"/>
                <a:gd name="T23" fmla="*/ 1226 h 1562"/>
                <a:gd name="T24" fmla="*/ 2455 w 2574"/>
                <a:gd name="T25" fmla="*/ 1394 h 1562"/>
                <a:gd name="T26" fmla="*/ 2287 w 2574"/>
                <a:gd name="T27" fmla="*/ 1458 h 1562"/>
                <a:gd name="T28" fmla="*/ 2000 w 2574"/>
                <a:gd name="T29" fmla="*/ 1515 h 1562"/>
                <a:gd name="T30" fmla="*/ 1756 w 2574"/>
                <a:gd name="T31" fmla="*/ 1502 h 1562"/>
                <a:gd name="T32" fmla="*/ 1512 w 2574"/>
                <a:gd name="T33" fmla="*/ 1388 h 1562"/>
                <a:gd name="T34" fmla="*/ 952 w 2574"/>
                <a:gd name="T35" fmla="*/ 1337 h 1562"/>
                <a:gd name="T36" fmla="*/ 684 w 2574"/>
                <a:gd name="T37" fmla="*/ 1274 h 1562"/>
                <a:gd name="T38" fmla="*/ 477 w 2574"/>
                <a:gd name="T39" fmla="*/ 1198 h 1562"/>
                <a:gd name="T40" fmla="*/ 65 w 2574"/>
                <a:gd name="T41" fmla="*/ 1036 h 1562"/>
                <a:gd name="T42" fmla="*/ 0 w 2574"/>
                <a:gd name="T43" fmla="*/ 853 h 1562"/>
                <a:gd name="T44" fmla="*/ 65 w 2574"/>
                <a:gd name="T45" fmla="*/ 457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4" h="1562">
                  <a:moveTo>
                    <a:pt x="65" y="457"/>
                  </a:moveTo>
                  <a:cubicBezTo>
                    <a:pt x="262" y="320"/>
                    <a:pt x="371" y="154"/>
                    <a:pt x="612" y="146"/>
                  </a:cubicBezTo>
                  <a:cubicBezTo>
                    <a:pt x="707" y="122"/>
                    <a:pt x="689" y="145"/>
                    <a:pt x="770" y="89"/>
                  </a:cubicBezTo>
                  <a:cubicBezTo>
                    <a:pt x="784" y="79"/>
                    <a:pt x="901" y="61"/>
                    <a:pt x="917" y="55"/>
                  </a:cubicBezTo>
                  <a:cubicBezTo>
                    <a:pt x="952" y="49"/>
                    <a:pt x="1004" y="48"/>
                    <a:pt x="1063" y="50"/>
                  </a:cubicBezTo>
                  <a:cubicBezTo>
                    <a:pt x="1127" y="44"/>
                    <a:pt x="1196" y="23"/>
                    <a:pt x="1303" y="18"/>
                  </a:cubicBezTo>
                  <a:cubicBezTo>
                    <a:pt x="1502" y="22"/>
                    <a:pt x="1505" y="0"/>
                    <a:pt x="1703" y="18"/>
                  </a:cubicBezTo>
                  <a:cubicBezTo>
                    <a:pt x="1770" y="24"/>
                    <a:pt x="2049" y="130"/>
                    <a:pt x="2119" y="154"/>
                  </a:cubicBezTo>
                  <a:cubicBezTo>
                    <a:pt x="2181" y="203"/>
                    <a:pt x="2213" y="303"/>
                    <a:pt x="2267" y="361"/>
                  </a:cubicBezTo>
                  <a:cubicBezTo>
                    <a:pt x="2325" y="421"/>
                    <a:pt x="2366" y="514"/>
                    <a:pt x="2401" y="589"/>
                  </a:cubicBezTo>
                  <a:cubicBezTo>
                    <a:pt x="2414" y="654"/>
                    <a:pt x="2478" y="696"/>
                    <a:pt x="2487" y="762"/>
                  </a:cubicBezTo>
                  <a:cubicBezTo>
                    <a:pt x="2483" y="898"/>
                    <a:pt x="2574" y="1091"/>
                    <a:pt x="2567" y="1226"/>
                  </a:cubicBezTo>
                  <a:cubicBezTo>
                    <a:pt x="2564" y="1281"/>
                    <a:pt x="2482" y="1355"/>
                    <a:pt x="2455" y="1394"/>
                  </a:cubicBezTo>
                  <a:cubicBezTo>
                    <a:pt x="2445" y="1410"/>
                    <a:pt x="2298" y="1442"/>
                    <a:pt x="2287" y="1458"/>
                  </a:cubicBezTo>
                  <a:cubicBezTo>
                    <a:pt x="2215" y="1562"/>
                    <a:pt x="2111" y="1496"/>
                    <a:pt x="2000" y="1515"/>
                  </a:cubicBezTo>
                  <a:cubicBezTo>
                    <a:pt x="1918" y="1511"/>
                    <a:pt x="1836" y="1513"/>
                    <a:pt x="1756" y="1502"/>
                  </a:cubicBezTo>
                  <a:cubicBezTo>
                    <a:pt x="1687" y="1493"/>
                    <a:pt x="1592" y="1406"/>
                    <a:pt x="1512" y="1388"/>
                  </a:cubicBezTo>
                  <a:cubicBezTo>
                    <a:pt x="1318" y="1344"/>
                    <a:pt x="1150" y="1347"/>
                    <a:pt x="952" y="1337"/>
                  </a:cubicBezTo>
                  <a:cubicBezTo>
                    <a:pt x="875" y="1324"/>
                    <a:pt x="760" y="1294"/>
                    <a:pt x="684" y="1274"/>
                  </a:cubicBezTo>
                  <a:cubicBezTo>
                    <a:pt x="620" y="1230"/>
                    <a:pt x="550" y="1217"/>
                    <a:pt x="477" y="1198"/>
                  </a:cubicBezTo>
                  <a:cubicBezTo>
                    <a:pt x="282" y="1147"/>
                    <a:pt x="242" y="1124"/>
                    <a:pt x="65" y="1036"/>
                  </a:cubicBezTo>
                  <a:cubicBezTo>
                    <a:pt x="37" y="959"/>
                    <a:pt x="0" y="949"/>
                    <a:pt x="0" y="853"/>
                  </a:cubicBezTo>
                  <a:cubicBezTo>
                    <a:pt x="0" y="757"/>
                    <a:pt x="52" y="539"/>
                    <a:pt x="65" y="457"/>
                  </a:cubicBezTo>
                  <a:close/>
                </a:path>
              </a:pathLst>
            </a:custGeom>
            <a:solidFill>
              <a:schemeClr val="bg1"/>
            </a:solidFill>
            <a:ln w="9525" cap="flat">
              <a:solidFill>
                <a:srgbClr val="00B05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82" name="Freeform 10"/>
            <p:cNvSpPr>
              <a:spLocks/>
            </p:cNvSpPr>
            <p:nvPr/>
          </p:nvSpPr>
          <p:spPr bwMode="auto">
            <a:xfrm>
              <a:off x="2653640" y="4078288"/>
              <a:ext cx="1508257" cy="743222"/>
            </a:xfrm>
            <a:custGeom>
              <a:avLst/>
              <a:gdLst>
                <a:gd name="T0" fmla="*/ 0 w 877"/>
                <a:gd name="T1" fmla="*/ 0 h 507"/>
                <a:gd name="T2" fmla="*/ 877 w 877"/>
                <a:gd name="T3" fmla="*/ 287 h 507"/>
                <a:gd name="T4" fmla="*/ 877 w 877"/>
                <a:gd name="T5" fmla="*/ 507 h 507"/>
              </a:gdLst>
              <a:ahLst/>
              <a:cxnLst>
                <a:cxn ang="0">
                  <a:pos x="T0" y="T1"/>
                </a:cxn>
                <a:cxn ang="0">
                  <a:pos x="T2" y="T3"/>
                </a:cxn>
                <a:cxn ang="0">
                  <a:pos x="T4" y="T5"/>
                </a:cxn>
              </a:cxnLst>
              <a:rect l="0" t="0" r="r" b="b"/>
              <a:pathLst>
                <a:path w="877" h="507">
                  <a:moveTo>
                    <a:pt x="0" y="0"/>
                  </a:moveTo>
                  <a:lnTo>
                    <a:pt x="877" y="287"/>
                  </a:lnTo>
                  <a:lnTo>
                    <a:pt x="877" y="507"/>
                  </a:lnTo>
                </a:path>
              </a:pathLst>
            </a:custGeom>
            <a:noFill/>
            <a:ln w="38100" cmpd="sng">
              <a:solidFill>
                <a:srgbClr val="3399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83" name="Freeform 11"/>
            <p:cNvSpPr>
              <a:spLocks/>
            </p:cNvSpPr>
            <p:nvPr/>
          </p:nvSpPr>
          <p:spPr bwMode="auto">
            <a:xfrm>
              <a:off x="6578204" y="1503364"/>
              <a:ext cx="3073267" cy="3963987"/>
            </a:xfrm>
            <a:custGeom>
              <a:avLst/>
              <a:gdLst>
                <a:gd name="T0" fmla="*/ 289 w 1787"/>
                <a:gd name="T1" fmla="*/ 1901 h 2497"/>
                <a:gd name="T2" fmla="*/ 128 w 1787"/>
                <a:gd name="T3" fmla="*/ 1797 h 2497"/>
                <a:gd name="T4" fmla="*/ 15 w 1787"/>
                <a:gd name="T5" fmla="*/ 1583 h 2497"/>
                <a:gd name="T6" fmla="*/ 83 w 1787"/>
                <a:gd name="T7" fmla="*/ 1007 h 2497"/>
                <a:gd name="T8" fmla="*/ 264 w 1787"/>
                <a:gd name="T9" fmla="*/ 596 h 2497"/>
                <a:gd name="T10" fmla="*/ 374 w 1787"/>
                <a:gd name="T11" fmla="*/ 228 h 2497"/>
                <a:gd name="T12" fmla="*/ 496 w 1787"/>
                <a:gd name="T13" fmla="*/ 101 h 2497"/>
                <a:gd name="T14" fmla="*/ 776 w 1787"/>
                <a:gd name="T15" fmla="*/ 0 h 2497"/>
                <a:gd name="T16" fmla="*/ 1263 w 1787"/>
                <a:gd name="T17" fmla="*/ 13 h 2497"/>
                <a:gd name="T18" fmla="*/ 1470 w 1787"/>
                <a:gd name="T19" fmla="*/ 89 h 2497"/>
                <a:gd name="T20" fmla="*/ 1543 w 1787"/>
                <a:gd name="T21" fmla="*/ 139 h 2497"/>
                <a:gd name="T22" fmla="*/ 1641 w 1787"/>
                <a:gd name="T23" fmla="*/ 241 h 2497"/>
                <a:gd name="T24" fmla="*/ 1738 w 1787"/>
                <a:gd name="T25" fmla="*/ 532 h 2497"/>
                <a:gd name="T26" fmla="*/ 1787 w 1787"/>
                <a:gd name="T27" fmla="*/ 1952 h 2497"/>
                <a:gd name="T28" fmla="*/ 1775 w 1787"/>
                <a:gd name="T29" fmla="*/ 2269 h 2497"/>
                <a:gd name="T30" fmla="*/ 1519 w 1787"/>
                <a:gd name="T31" fmla="*/ 2497 h 2497"/>
                <a:gd name="T32" fmla="*/ 1141 w 1787"/>
                <a:gd name="T33" fmla="*/ 2459 h 2497"/>
                <a:gd name="T34" fmla="*/ 971 w 1787"/>
                <a:gd name="T35" fmla="*/ 2396 h 2497"/>
                <a:gd name="T36" fmla="*/ 861 w 1787"/>
                <a:gd name="T37" fmla="*/ 2320 h 2497"/>
                <a:gd name="T38" fmla="*/ 812 w 1787"/>
                <a:gd name="T39" fmla="*/ 2294 h 2497"/>
                <a:gd name="T40" fmla="*/ 618 w 1787"/>
                <a:gd name="T41" fmla="*/ 2142 h 2497"/>
                <a:gd name="T42" fmla="*/ 386 w 1787"/>
                <a:gd name="T43" fmla="*/ 1977 h 2497"/>
                <a:gd name="T44" fmla="*/ 350 w 1787"/>
                <a:gd name="T45" fmla="*/ 1939 h 2497"/>
                <a:gd name="T46" fmla="*/ 289 w 1787"/>
                <a:gd name="T47" fmla="*/ 1901 h 2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87" h="2497">
                  <a:moveTo>
                    <a:pt x="289" y="1901"/>
                  </a:moveTo>
                  <a:cubicBezTo>
                    <a:pt x="270" y="1825"/>
                    <a:pt x="157" y="1859"/>
                    <a:pt x="128" y="1797"/>
                  </a:cubicBezTo>
                  <a:cubicBezTo>
                    <a:pt x="98" y="1735"/>
                    <a:pt x="36" y="1648"/>
                    <a:pt x="15" y="1583"/>
                  </a:cubicBezTo>
                  <a:cubicBezTo>
                    <a:pt x="0" y="1365"/>
                    <a:pt x="35" y="1221"/>
                    <a:pt x="83" y="1007"/>
                  </a:cubicBezTo>
                  <a:cubicBezTo>
                    <a:pt x="108" y="892"/>
                    <a:pt x="242" y="711"/>
                    <a:pt x="264" y="596"/>
                  </a:cubicBezTo>
                  <a:cubicBezTo>
                    <a:pt x="289" y="467"/>
                    <a:pt x="297" y="335"/>
                    <a:pt x="374" y="228"/>
                  </a:cubicBezTo>
                  <a:cubicBezTo>
                    <a:pt x="395" y="161"/>
                    <a:pt x="438" y="142"/>
                    <a:pt x="496" y="101"/>
                  </a:cubicBezTo>
                  <a:cubicBezTo>
                    <a:pt x="582" y="42"/>
                    <a:pt x="673" y="15"/>
                    <a:pt x="776" y="0"/>
                  </a:cubicBezTo>
                  <a:cubicBezTo>
                    <a:pt x="938" y="4"/>
                    <a:pt x="1101" y="5"/>
                    <a:pt x="1263" y="13"/>
                  </a:cubicBezTo>
                  <a:cubicBezTo>
                    <a:pt x="1339" y="16"/>
                    <a:pt x="1400" y="71"/>
                    <a:pt x="1470" y="89"/>
                  </a:cubicBezTo>
                  <a:cubicBezTo>
                    <a:pt x="1495" y="106"/>
                    <a:pt x="1527" y="114"/>
                    <a:pt x="1543" y="139"/>
                  </a:cubicBezTo>
                  <a:cubicBezTo>
                    <a:pt x="1572" y="183"/>
                    <a:pt x="1599" y="211"/>
                    <a:pt x="1641" y="241"/>
                  </a:cubicBezTo>
                  <a:cubicBezTo>
                    <a:pt x="1694" y="323"/>
                    <a:pt x="1720" y="435"/>
                    <a:pt x="1738" y="532"/>
                  </a:cubicBezTo>
                  <a:cubicBezTo>
                    <a:pt x="1763" y="984"/>
                    <a:pt x="1720" y="1534"/>
                    <a:pt x="1787" y="1952"/>
                  </a:cubicBezTo>
                  <a:cubicBezTo>
                    <a:pt x="1783" y="2058"/>
                    <a:pt x="1785" y="2163"/>
                    <a:pt x="1775" y="2269"/>
                  </a:cubicBezTo>
                  <a:cubicBezTo>
                    <a:pt x="1762" y="2412"/>
                    <a:pt x="1640" y="2472"/>
                    <a:pt x="1519" y="2497"/>
                  </a:cubicBezTo>
                  <a:cubicBezTo>
                    <a:pt x="1358" y="2489"/>
                    <a:pt x="1280" y="2483"/>
                    <a:pt x="1141" y="2459"/>
                  </a:cubicBezTo>
                  <a:cubicBezTo>
                    <a:pt x="1086" y="2430"/>
                    <a:pt x="1030" y="2416"/>
                    <a:pt x="971" y="2396"/>
                  </a:cubicBezTo>
                  <a:cubicBezTo>
                    <a:pt x="934" y="2383"/>
                    <a:pt x="898" y="2339"/>
                    <a:pt x="861" y="2320"/>
                  </a:cubicBezTo>
                  <a:cubicBezTo>
                    <a:pt x="845" y="2311"/>
                    <a:pt x="827" y="2306"/>
                    <a:pt x="812" y="2294"/>
                  </a:cubicBezTo>
                  <a:cubicBezTo>
                    <a:pt x="741" y="2234"/>
                    <a:pt x="706" y="2173"/>
                    <a:pt x="618" y="2142"/>
                  </a:cubicBezTo>
                  <a:cubicBezTo>
                    <a:pt x="542" y="2084"/>
                    <a:pt x="464" y="2031"/>
                    <a:pt x="386" y="1977"/>
                  </a:cubicBezTo>
                  <a:cubicBezTo>
                    <a:pt x="372" y="1968"/>
                    <a:pt x="364" y="1949"/>
                    <a:pt x="350" y="1939"/>
                  </a:cubicBezTo>
                  <a:cubicBezTo>
                    <a:pt x="255" y="1874"/>
                    <a:pt x="365" y="1980"/>
                    <a:pt x="289" y="1901"/>
                  </a:cubicBezTo>
                  <a:close/>
                </a:path>
              </a:pathLst>
            </a:custGeom>
            <a:solidFill>
              <a:schemeClr val="bg1"/>
            </a:solidFill>
            <a:ln w="9525" cap="flat">
              <a:solidFill>
                <a:srgbClr val="00B05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84" name="Line 12"/>
            <p:cNvSpPr>
              <a:spLocks noChangeShapeType="1"/>
            </p:cNvSpPr>
            <p:nvPr/>
          </p:nvSpPr>
          <p:spPr bwMode="auto">
            <a:xfrm flipV="1">
              <a:off x="2653640" y="3998913"/>
              <a:ext cx="5532569"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85" name="Line 13"/>
            <p:cNvSpPr>
              <a:spLocks noChangeShapeType="1"/>
            </p:cNvSpPr>
            <p:nvPr/>
          </p:nvSpPr>
          <p:spPr bwMode="auto">
            <a:xfrm>
              <a:off x="3557381" y="2389188"/>
              <a:ext cx="0" cy="412750"/>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86" name="Freeform 14"/>
            <p:cNvSpPr>
              <a:spLocks/>
            </p:cNvSpPr>
            <p:nvPr/>
          </p:nvSpPr>
          <p:spPr bwMode="auto">
            <a:xfrm>
              <a:off x="8172450" y="2776538"/>
              <a:ext cx="536575" cy="508000"/>
            </a:xfrm>
            <a:custGeom>
              <a:avLst/>
              <a:gdLst>
                <a:gd name="T0" fmla="*/ 308 w 308"/>
                <a:gd name="T1" fmla="*/ 0 h 396"/>
                <a:gd name="T2" fmla="*/ 308 w 308"/>
                <a:gd name="T3" fmla="*/ 396 h 396"/>
                <a:gd name="T4" fmla="*/ 0 w 308"/>
                <a:gd name="T5" fmla="*/ 392 h 396"/>
              </a:gdLst>
              <a:ahLst/>
              <a:cxnLst>
                <a:cxn ang="0">
                  <a:pos x="T0" y="T1"/>
                </a:cxn>
                <a:cxn ang="0">
                  <a:pos x="T2" y="T3"/>
                </a:cxn>
                <a:cxn ang="0">
                  <a:pos x="T4" y="T5"/>
                </a:cxn>
              </a:cxnLst>
              <a:rect l="0" t="0" r="r" b="b"/>
              <a:pathLst>
                <a:path w="308" h="396">
                  <a:moveTo>
                    <a:pt x="308" y="0"/>
                  </a:moveTo>
                  <a:lnTo>
                    <a:pt x="308" y="396"/>
                  </a:lnTo>
                  <a:lnTo>
                    <a:pt x="0" y="392"/>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87" name="Line 15"/>
            <p:cNvSpPr>
              <a:spLocks noChangeShapeType="1"/>
            </p:cNvSpPr>
            <p:nvPr/>
          </p:nvSpPr>
          <p:spPr bwMode="auto">
            <a:xfrm>
              <a:off x="6155985" y="2147889"/>
              <a:ext cx="0" cy="63182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88" name="Line 16"/>
            <p:cNvSpPr>
              <a:spLocks noChangeShapeType="1"/>
            </p:cNvSpPr>
            <p:nvPr/>
          </p:nvSpPr>
          <p:spPr bwMode="auto">
            <a:xfrm flipV="1">
              <a:off x="6583924" y="4808810"/>
              <a:ext cx="10319" cy="107632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89" name="Line 17"/>
            <p:cNvSpPr>
              <a:spLocks noChangeShapeType="1"/>
            </p:cNvSpPr>
            <p:nvPr/>
          </p:nvSpPr>
          <p:spPr bwMode="auto">
            <a:xfrm flipH="1">
              <a:off x="4707921" y="2279650"/>
              <a:ext cx="0" cy="522288"/>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90" name="Freeform 18"/>
            <p:cNvSpPr>
              <a:spLocks/>
            </p:cNvSpPr>
            <p:nvPr/>
          </p:nvSpPr>
          <p:spPr bwMode="auto">
            <a:xfrm>
              <a:off x="7878366" y="2374901"/>
              <a:ext cx="307842" cy="657225"/>
            </a:xfrm>
            <a:custGeom>
              <a:avLst/>
              <a:gdLst>
                <a:gd name="T0" fmla="*/ 0 w 176"/>
                <a:gd name="T1" fmla="*/ 0 h 392"/>
                <a:gd name="T2" fmla="*/ 0 w 176"/>
                <a:gd name="T3" fmla="*/ 392 h 392"/>
                <a:gd name="T4" fmla="*/ 176 w 176"/>
                <a:gd name="T5" fmla="*/ 392 h 392"/>
              </a:gdLst>
              <a:ahLst/>
              <a:cxnLst>
                <a:cxn ang="0">
                  <a:pos x="T0" y="T1"/>
                </a:cxn>
                <a:cxn ang="0">
                  <a:pos x="T2" y="T3"/>
                </a:cxn>
                <a:cxn ang="0">
                  <a:pos x="T4" y="T5"/>
                </a:cxn>
              </a:cxnLst>
              <a:rect l="0" t="0" r="r" b="b"/>
              <a:pathLst>
                <a:path w="176" h="392">
                  <a:moveTo>
                    <a:pt x="0" y="0"/>
                  </a:moveTo>
                  <a:lnTo>
                    <a:pt x="0" y="392"/>
                  </a:lnTo>
                  <a:lnTo>
                    <a:pt x="176" y="392"/>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91" name="Line 19"/>
            <p:cNvSpPr>
              <a:spLocks noChangeShapeType="1"/>
            </p:cNvSpPr>
            <p:nvPr/>
          </p:nvSpPr>
          <p:spPr bwMode="auto">
            <a:xfrm flipH="1" flipV="1">
              <a:off x="5431663" y="4821509"/>
              <a:ext cx="0" cy="687388"/>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92" name="Line 20"/>
            <p:cNvSpPr>
              <a:spLocks noChangeShapeType="1"/>
            </p:cNvSpPr>
            <p:nvPr/>
          </p:nvSpPr>
          <p:spPr bwMode="auto">
            <a:xfrm flipH="1" flipV="1">
              <a:off x="3923406" y="4821510"/>
              <a:ext cx="0" cy="404813"/>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93" name="Line 21"/>
            <p:cNvSpPr>
              <a:spLocks noChangeShapeType="1"/>
            </p:cNvSpPr>
            <p:nvPr/>
          </p:nvSpPr>
          <p:spPr bwMode="auto">
            <a:xfrm flipH="1" flipV="1">
              <a:off x="8186209" y="4683125"/>
              <a:ext cx="921808" cy="0"/>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pic>
          <p:nvPicPr>
            <p:cNvPr id="95" name="Picture 2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5804" y="3756025"/>
              <a:ext cx="754988"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4" name="Text Box 32"/>
            <p:cNvSpPr txBox="1">
              <a:spLocks noChangeArrowheads="1"/>
            </p:cNvSpPr>
            <p:nvPr/>
          </p:nvSpPr>
          <p:spPr bwMode="auto">
            <a:xfrm>
              <a:off x="2739389" y="1856874"/>
              <a:ext cx="1789990" cy="4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latin typeface="微软雅黑" pitchFamily="34" charset="-122"/>
                  <a:ea typeface="微软雅黑" pitchFamily="34" charset="-122"/>
                </a:rPr>
                <a:t>145.13.3.10</a:t>
              </a:r>
            </a:p>
          </p:txBody>
        </p:sp>
        <p:sp>
          <p:nvSpPr>
            <p:cNvPr id="105" name="Text Box 33"/>
            <p:cNvSpPr txBox="1">
              <a:spLocks noChangeArrowheads="1"/>
            </p:cNvSpPr>
            <p:nvPr/>
          </p:nvSpPr>
          <p:spPr bwMode="auto">
            <a:xfrm>
              <a:off x="3754908" y="1536903"/>
              <a:ext cx="1789990" cy="4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latin typeface="微软雅黑" pitchFamily="34" charset="-122"/>
                  <a:ea typeface="微软雅黑" pitchFamily="34" charset="-122"/>
                </a:rPr>
                <a:t>145.13.3.11</a:t>
              </a:r>
            </a:p>
          </p:txBody>
        </p:sp>
        <p:sp>
          <p:nvSpPr>
            <p:cNvPr id="106" name="Text Box 34"/>
            <p:cNvSpPr txBox="1">
              <a:spLocks noChangeArrowheads="1"/>
            </p:cNvSpPr>
            <p:nvPr/>
          </p:nvSpPr>
          <p:spPr bwMode="auto">
            <a:xfrm>
              <a:off x="5144746" y="1427344"/>
              <a:ext cx="1945340" cy="4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latin typeface="微软雅黑" pitchFamily="34" charset="-122"/>
                  <a:ea typeface="微软雅黑" pitchFamily="34" charset="-122"/>
                </a:rPr>
                <a:t>145.13.3.101</a:t>
              </a:r>
            </a:p>
          </p:txBody>
        </p:sp>
        <p:sp>
          <p:nvSpPr>
            <p:cNvPr id="107" name="Text Box 35"/>
            <p:cNvSpPr txBox="1">
              <a:spLocks noChangeArrowheads="1"/>
            </p:cNvSpPr>
            <p:nvPr/>
          </p:nvSpPr>
          <p:spPr bwMode="auto">
            <a:xfrm>
              <a:off x="7155137" y="1655765"/>
              <a:ext cx="1789990" cy="4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latin typeface="微软雅黑" pitchFamily="34" charset="-122"/>
                  <a:ea typeface="微软雅黑" pitchFamily="34" charset="-122"/>
                </a:rPr>
                <a:t>145.13.7.34</a:t>
              </a:r>
            </a:p>
          </p:txBody>
        </p:sp>
        <p:sp>
          <p:nvSpPr>
            <p:cNvPr id="108" name="Text Box 36"/>
            <p:cNvSpPr txBox="1">
              <a:spLocks noChangeArrowheads="1"/>
            </p:cNvSpPr>
            <p:nvPr/>
          </p:nvSpPr>
          <p:spPr bwMode="auto">
            <a:xfrm>
              <a:off x="7938496" y="2044701"/>
              <a:ext cx="1789990" cy="4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latin typeface="微软雅黑" pitchFamily="34" charset="-122"/>
                  <a:ea typeface="微软雅黑" pitchFamily="34" charset="-122"/>
                </a:rPr>
                <a:t>145.13.7.35</a:t>
              </a:r>
            </a:p>
          </p:txBody>
        </p:sp>
        <p:sp>
          <p:nvSpPr>
            <p:cNvPr id="109" name="Text Box 37"/>
            <p:cNvSpPr txBox="1">
              <a:spLocks noChangeArrowheads="1"/>
            </p:cNvSpPr>
            <p:nvPr/>
          </p:nvSpPr>
          <p:spPr bwMode="auto">
            <a:xfrm>
              <a:off x="8046790" y="3987676"/>
              <a:ext cx="1789990" cy="4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latin typeface="微软雅黑" pitchFamily="34" charset="-122"/>
                  <a:ea typeface="微软雅黑" pitchFamily="34" charset="-122"/>
                </a:rPr>
                <a:t>145.13.7.56</a:t>
              </a:r>
            </a:p>
          </p:txBody>
        </p:sp>
        <p:sp>
          <p:nvSpPr>
            <p:cNvPr id="110" name="Text Box 38"/>
            <p:cNvSpPr txBox="1">
              <a:spLocks noChangeArrowheads="1"/>
            </p:cNvSpPr>
            <p:nvPr/>
          </p:nvSpPr>
          <p:spPr bwMode="auto">
            <a:xfrm>
              <a:off x="3056632" y="5445398"/>
              <a:ext cx="1945340" cy="4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a:latin typeface="微软雅黑" pitchFamily="34" charset="-122"/>
                  <a:ea typeface="微软雅黑" pitchFamily="34" charset="-122"/>
                </a:rPr>
                <a:t>145.13.21.23</a:t>
              </a:r>
            </a:p>
          </p:txBody>
        </p:sp>
        <p:sp>
          <p:nvSpPr>
            <p:cNvPr id="111" name="Text Box 39"/>
            <p:cNvSpPr txBox="1">
              <a:spLocks noChangeArrowheads="1"/>
            </p:cNvSpPr>
            <p:nvPr/>
          </p:nvSpPr>
          <p:spPr bwMode="auto">
            <a:xfrm>
              <a:off x="4525334" y="5743847"/>
              <a:ext cx="1789990" cy="4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a:latin typeface="微软雅黑" pitchFamily="34" charset="-122"/>
                  <a:ea typeface="微软雅黑" pitchFamily="34" charset="-122"/>
                </a:rPr>
                <a:t>145.13.21.9</a:t>
              </a:r>
            </a:p>
          </p:txBody>
        </p:sp>
        <p:sp>
          <p:nvSpPr>
            <p:cNvPr id="112" name="Text Box 40"/>
            <p:cNvSpPr txBox="1">
              <a:spLocks noChangeArrowheads="1"/>
            </p:cNvSpPr>
            <p:nvPr/>
          </p:nvSpPr>
          <p:spPr bwMode="auto">
            <a:xfrm>
              <a:off x="5720590" y="6066110"/>
              <a:ext cx="1789990" cy="4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a:latin typeface="微软雅黑" pitchFamily="34" charset="-122"/>
                  <a:ea typeface="微软雅黑" pitchFamily="34" charset="-122"/>
                </a:rPr>
                <a:t>145.13.21.8</a:t>
              </a:r>
            </a:p>
          </p:txBody>
        </p:sp>
        <p:sp>
          <p:nvSpPr>
            <p:cNvPr id="113" name="Line 41"/>
            <p:cNvSpPr>
              <a:spLocks noChangeShapeType="1"/>
            </p:cNvSpPr>
            <p:nvPr/>
          </p:nvSpPr>
          <p:spPr bwMode="auto">
            <a:xfrm flipV="1">
              <a:off x="3539892" y="4807223"/>
              <a:ext cx="3417227" cy="14287"/>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114" name="Line 42"/>
            <p:cNvSpPr>
              <a:spLocks noChangeShapeType="1"/>
            </p:cNvSpPr>
            <p:nvPr/>
          </p:nvSpPr>
          <p:spPr bwMode="auto">
            <a:xfrm>
              <a:off x="3273614" y="2790825"/>
              <a:ext cx="3351875"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115" name="Text Box 43"/>
            <p:cNvSpPr txBox="1">
              <a:spLocks noChangeArrowheads="1"/>
            </p:cNvSpPr>
            <p:nvPr/>
          </p:nvSpPr>
          <p:spPr bwMode="auto">
            <a:xfrm>
              <a:off x="4453102" y="4951685"/>
              <a:ext cx="601178" cy="49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a:t>
              </a:r>
            </a:p>
          </p:txBody>
        </p:sp>
        <p:sp>
          <p:nvSpPr>
            <p:cNvPr id="116" name="Text Box 44"/>
            <p:cNvSpPr txBox="1">
              <a:spLocks noChangeArrowheads="1"/>
            </p:cNvSpPr>
            <p:nvPr/>
          </p:nvSpPr>
          <p:spPr bwMode="auto">
            <a:xfrm>
              <a:off x="4922895" y="1857376"/>
              <a:ext cx="601178" cy="49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a:t>
              </a:r>
            </a:p>
          </p:txBody>
        </p:sp>
        <p:sp>
          <p:nvSpPr>
            <p:cNvPr id="117" name="Line 45"/>
            <p:cNvSpPr>
              <a:spLocks noChangeShapeType="1"/>
            </p:cNvSpPr>
            <p:nvPr/>
          </p:nvSpPr>
          <p:spPr bwMode="auto">
            <a:xfrm rot="5400000">
              <a:off x="7017808" y="3797300"/>
              <a:ext cx="2336800"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118" name="Text Box 46"/>
            <p:cNvSpPr txBox="1">
              <a:spLocks noChangeArrowheads="1"/>
            </p:cNvSpPr>
            <p:nvPr/>
          </p:nvSpPr>
          <p:spPr bwMode="auto">
            <a:xfrm rot="5400000">
              <a:off x="8611374" y="3474476"/>
              <a:ext cx="601178" cy="490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a:t>
              </a:r>
            </a:p>
          </p:txBody>
        </p:sp>
        <p:sp>
          <p:nvSpPr>
            <p:cNvPr id="119" name="Text Box 47"/>
            <p:cNvSpPr txBox="1">
              <a:spLocks noChangeArrowheads="1"/>
            </p:cNvSpPr>
            <p:nvPr/>
          </p:nvSpPr>
          <p:spPr bwMode="auto">
            <a:xfrm>
              <a:off x="4382589" y="4370963"/>
              <a:ext cx="2371118" cy="4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子网 </a:t>
              </a:r>
              <a:r>
                <a:rPr kumimoji="1" lang="en-US" altLang="zh-CN" sz="1050" b="1" dirty="0">
                  <a:latin typeface="微软雅黑" pitchFamily="34" charset="-122"/>
                  <a:ea typeface="微软雅黑" pitchFamily="34" charset="-122"/>
                </a:rPr>
                <a:t>145.13.21.0</a:t>
              </a:r>
            </a:p>
          </p:txBody>
        </p:sp>
        <p:sp>
          <p:nvSpPr>
            <p:cNvPr id="120" name="Text Box 48"/>
            <p:cNvSpPr txBox="1">
              <a:spLocks noChangeArrowheads="1"/>
            </p:cNvSpPr>
            <p:nvPr/>
          </p:nvSpPr>
          <p:spPr bwMode="auto">
            <a:xfrm>
              <a:off x="4288292" y="2816225"/>
              <a:ext cx="2215766" cy="4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子网 </a:t>
              </a:r>
              <a:r>
                <a:rPr kumimoji="1" lang="en-US" altLang="zh-CN" sz="1050" b="1">
                  <a:latin typeface="微软雅黑" pitchFamily="34" charset="-122"/>
                  <a:ea typeface="微软雅黑" pitchFamily="34" charset="-122"/>
                </a:rPr>
                <a:t>145.13.3.0</a:t>
              </a:r>
            </a:p>
          </p:txBody>
        </p:sp>
        <p:sp>
          <p:nvSpPr>
            <p:cNvPr id="121" name="Text Box 49"/>
            <p:cNvSpPr txBox="1">
              <a:spLocks noChangeArrowheads="1"/>
            </p:cNvSpPr>
            <p:nvPr/>
          </p:nvSpPr>
          <p:spPr bwMode="auto">
            <a:xfrm>
              <a:off x="6604751" y="3262313"/>
              <a:ext cx="1634639" cy="773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latin typeface="微软雅黑" pitchFamily="34" charset="-122"/>
                  <a:ea typeface="微软雅黑" pitchFamily="34" charset="-122"/>
                </a:rPr>
                <a:t>    </a:t>
              </a:r>
              <a:r>
                <a:rPr kumimoji="1" lang="zh-CN" altLang="en-US" sz="1050" b="1" dirty="0">
                  <a:latin typeface="微软雅黑" pitchFamily="34" charset="-122"/>
                  <a:ea typeface="微软雅黑" pitchFamily="34" charset="-122"/>
                </a:rPr>
                <a:t>子网 </a:t>
              </a:r>
            </a:p>
            <a:p>
              <a:r>
                <a:rPr kumimoji="1" lang="en-US" altLang="zh-CN" sz="1050" b="1" dirty="0">
                  <a:latin typeface="微软雅黑" pitchFamily="34" charset="-122"/>
                  <a:ea typeface="微软雅黑" pitchFamily="34" charset="-122"/>
                </a:rPr>
                <a:t>145.13.7.0</a:t>
              </a:r>
            </a:p>
          </p:txBody>
        </p:sp>
        <p:pic>
          <p:nvPicPr>
            <p:cNvPr id="122" name="Picture 5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054" y="5208964"/>
              <a:ext cx="754988" cy="482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3" name="Picture 5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054" y="2934758"/>
              <a:ext cx="754988" cy="482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4" name="AutoShape 52"/>
            <p:cNvSpPr>
              <a:spLocks noChangeArrowheads="1"/>
            </p:cNvSpPr>
            <p:nvPr/>
          </p:nvSpPr>
          <p:spPr bwMode="auto">
            <a:xfrm>
              <a:off x="141022" y="1196752"/>
              <a:ext cx="2512617" cy="1073374"/>
            </a:xfrm>
            <a:prstGeom prst="wedgeRoundRectCallout">
              <a:avLst>
                <a:gd name="adj1" fmla="val 47574"/>
                <a:gd name="adj2" fmla="val 193336"/>
                <a:gd name="adj3" fmla="val 16667"/>
              </a:avLst>
            </a:prstGeom>
            <a:solidFill>
              <a:srgbClr val="00FF99"/>
            </a:solidFill>
            <a:ln w="9525">
              <a:solidFill>
                <a:schemeClr val="tx1"/>
              </a:solidFill>
              <a:miter lim="800000"/>
              <a:headEnd/>
              <a:tailEnd/>
            </a:ln>
            <a:effectLst/>
          </p:spPr>
          <p:txBody>
            <a:bodyPr/>
            <a:lstStyle/>
            <a:p>
              <a:pPr algn="ctr"/>
              <a:endParaRPr kumimoji="1" lang="zh-CN" altLang="zh-CN" sz="1100" b="1">
                <a:solidFill>
                  <a:srgbClr val="0000CC"/>
                </a:solidFill>
                <a:latin typeface="微软雅黑" pitchFamily="34" charset="-122"/>
                <a:ea typeface="微软雅黑" pitchFamily="34" charset="-122"/>
              </a:endParaRPr>
            </a:p>
          </p:txBody>
        </p:sp>
        <p:sp>
          <p:nvSpPr>
            <p:cNvPr id="125" name="Text Box 53"/>
            <p:cNvSpPr txBox="1">
              <a:spLocks noChangeArrowheads="1"/>
            </p:cNvSpPr>
            <p:nvPr/>
          </p:nvSpPr>
          <p:spPr bwMode="auto">
            <a:xfrm>
              <a:off x="144884" y="1189201"/>
              <a:ext cx="2508757" cy="107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100" b="1" dirty="0">
                  <a:solidFill>
                    <a:sysClr val="windowText" lastClr="000000"/>
                  </a:solidFill>
                  <a:latin typeface="微软雅黑" pitchFamily="34" charset="-122"/>
                  <a:ea typeface="微软雅黑" pitchFamily="34" charset="-122"/>
                </a:rPr>
                <a:t>所有到达</a:t>
              </a:r>
              <a:r>
                <a:rPr kumimoji="1" lang="zh-CN" altLang="en-US" sz="1100" b="1" dirty="0" smtClean="0">
                  <a:solidFill>
                    <a:sysClr val="windowText" lastClr="000000"/>
                  </a:solidFill>
                  <a:latin typeface="微软雅黑" pitchFamily="34" charset="-122"/>
                  <a:ea typeface="微软雅黑" pitchFamily="34" charset="-122"/>
                </a:rPr>
                <a:t>网络</a:t>
              </a:r>
              <a:r>
                <a:rPr kumimoji="1" lang="en-US" altLang="zh-CN" sz="1100" b="1" dirty="0" smtClean="0">
                  <a:solidFill>
                    <a:sysClr val="windowText" lastClr="000000"/>
                  </a:solidFill>
                  <a:latin typeface="微软雅黑" pitchFamily="34" charset="-122"/>
                  <a:ea typeface="微软雅黑" pitchFamily="34" charset="-122"/>
                </a:rPr>
                <a:t>145.13.0.0 </a:t>
              </a:r>
              <a:r>
                <a:rPr kumimoji="1" lang="zh-CN" altLang="en-US" sz="1100" b="1" dirty="0" smtClean="0">
                  <a:solidFill>
                    <a:sysClr val="windowText" lastClr="000000"/>
                  </a:solidFill>
                  <a:latin typeface="微软雅黑" pitchFamily="34" charset="-122"/>
                  <a:ea typeface="微软雅黑" pitchFamily="34" charset="-122"/>
                </a:rPr>
                <a:t>的</a:t>
              </a:r>
              <a:r>
                <a:rPr kumimoji="1" lang="zh-CN" altLang="en-US" sz="1100" b="1" dirty="0">
                  <a:solidFill>
                    <a:sysClr val="windowText" lastClr="000000"/>
                  </a:solidFill>
                  <a:latin typeface="微软雅黑" pitchFamily="34" charset="-122"/>
                  <a:ea typeface="微软雅黑" pitchFamily="34" charset="-122"/>
                </a:rPr>
                <a:t>分组均</a:t>
              </a:r>
              <a:r>
                <a:rPr kumimoji="1" lang="zh-CN" altLang="en-US" sz="1100" b="1" dirty="0" smtClean="0">
                  <a:solidFill>
                    <a:sysClr val="windowText" lastClr="000000"/>
                  </a:solidFill>
                  <a:latin typeface="微软雅黑" pitchFamily="34" charset="-122"/>
                  <a:ea typeface="微软雅黑" pitchFamily="34" charset="-122"/>
                </a:rPr>
                <a:t>到达此</a:t>
              </a:r>
              <a:r>
                <a:rPr kumimoji="1" lang="zh-CN" altLang="en-US" sz="1100" b="1" dirty="0">
                  <a:solidFill>
                    <a:sysClr val="windowText" lastClr="000000"/>
                  </a:solidFill>
                  <a:latin typeface="微软雅黑" pitchFamily="34" charset="-122"/>
                  <a:ea typeface="微软雅黑" pitchFamily="34" charset="-122"/>
                </a:rPr>
                <a:t>路由器</a:t>
              </a:r>
            </a:p>
          </p:txBody>
        </p:sp>
        <p:sp>
          <p:nvSpPr>
            <p:cNvPr id="126" name="Text Box 56"/>
            <p:cNvSpPr txBox="1">
              <a:spLocks noChangeArrowheads="1"/>
            </p:cNvSpPr>
            <p:nvPr/>
          </p:nvSpPr>
          <p:spPr bwMode="auto">
            <a:xfrm>
              <a:off x="7644916" y="5680075"/>
              <a:ext cx="1634637" cy="773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a:latin typeface="微软雅黑" pitchFamily="34" charset="-122"/>
                  <a:ea typeface="微软雅黑" pitchFamily="34" charset="-122"/>
                </a:rPr>
                <a:t>网络</a:t>
              </a:r>
            </a:p>
            <a:p>
              <a:pPr algn="ctr"/>
              <a:r>
                <a:rPr kumimoji="1" lang="en-US" altLang="zh-CN" sz="1100" b="1" dirty="0">
                  <a:latin typeface="微软雅黑" pitchFamily="34" charset="-122"/>
                  <a:ea typeface="微软雅黑" pitchFamily="34" charset="-122"/>
                </a:rPr>
                <a:t>145.13.0.0</a:t>
              </a:r>
            </a:p>
          </p:txBody>
        </p:sp>
        <p:sp>
          <p:nvSpPr>
            <p:cNvPr id="127" name="Text Box 57"/>
            <p:cNvSpPr txBox="1">
              <a:spLocks noChangeArrowheads="1"/>
            </p:cNvSpPr>
            <p:nvPr/>
          </p:nvSpPr>
          <p:spPr bwMode="auto">
            <a:xfrm>
              <a:off x="2255161" y="4105549"/>
              <a:ext cx="636363" cy="497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CC00CC"/>
                  </a:solidFill>
                  <a:latin typeface="微软雅黑" pitchFamily="34" charset="-122"/>
                  <a:ea typeface="微软雅黑" pitchFamily="34" charset="-122"/>
                </a:rPr>
                <a:t>R</a:t>
              </a:r>
              <a:r>
                <a:rPr kumimoji="1" lang="en-US" altLang="zh-CN" sz="1200" b="1" baseline="-25000">
                  <a:solidFill>
                    <a:srgbClr val="CC00CC"/>
                  </a:solidFill>
                  <a:latin typeface="微软雅黑" pitchFamily="34" charset="-122"/>
                  <a:ea typeface="微软雅黑" pitchFamily="34" charset="-122"/>
                </a:rPr>
                <a:t>1</a:t>
              </a:r>
            </a:p>
          </p:txBody>
        </p:sp>
        <p:sp>
          <p:nvSpPr>
            <p:cNvPr id="128" name="Text Box 58"/>
            <p:cNvSpPr txBox="1">
              <a:spLocks noChangeArrowheads="1"/>
            </p:cNvSpPr>
            <p:nvPr/>
          </p:nvSpPr>
          <p:spPr bwMode="auto">
            <a:xfrm>
              <a:off x="14661" y="4999540"/>
              <a:ext cx="636363" cy="497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CC00CC"/>
                  </a:solidFill>
                  <a:latin typeface="微软雅黑" pitchFamily="34" charset="-122"/>
                  <a:ea typeface="微软雅黑" pitchFamily="34" charset="-122"/>
                </a:rPr>
                <a:t>R</a:t>
              </a:r>
              <a:r>
                <a:rPr kumimoji="1" lang="en-US" altLang="zh-CN" sz="1200" b="1" baseline="-25000" dirty="0">
                  <a:solidFill>
                    <a:srgbClr val="CC00CC"/>
                  </a:solidFill>
                  <a:latin typeface="微软雅黑" pitchFamily="34" charset="-122"/>
                  <a:ea typeface="微软雅黑" pitchFamily="34" charset="-122"/>
                </a:rPr>
                <a:t>3</a:t>
              </a:r>
            </a:p>
          </p:txBody>
        </p:sp>
        <p:sp>
          <p:nvSpPr>
            <p:cNvPr id="129" name="Text Box 59"/>
            <p:cNvSpPr txBox="1">
              <a:spLocks noChangeArrowheads="1"/>
            </p:cNvSpPr>
            <p:nvPr/>
          </p:nvSpPr>
          <p:spPr bwMode="auto">
            <a:xfrm>
              <a:off x="-5429" y="2746376"/>
              <a:ext cx="636363" cy="497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CC00CC"/>
                  </a:solidFill>
                  <a:latin typeface="微软雅黑" pitchFamily="34" charset="-122"/>
                  <a:ea typeface="微软雅黑" pitchFamily="34" charset="-122"/>
                </a:rPr>
                <a:t>R</a:t>
              </a:r>
              <a:r>
                <a:rPr kumimoji="1" lang="en-US" altLang="zh-CN" sz="1200" b="1" baseline="-25000" dirty="0">
                  <a:solidFill>
                    <a:srgbClr val="CC00CC"/>
                  </a:solidFill>
                  <a:latin typeface="微软雅黑" pitchFamily="34" charset="-122"/>
                  <a:ea typeface="微软雅黑" pitchFamily="34" charset="-122"/>
                </a:rPr>
                <a:t>2</a:t>
              </a:r>
            </a:p>
          </p:txBody>
        </p:sp>
        <p:sp>
          <p:nvSpPr>
            <p:cNvPr id="130" name="右箭头 129"/>
            <p:cNvSpPr/>
            <p:nvPr/>
          </p:nvSpPr>
          <p:spPr bwMode="auto">
            <a:xfrm rot="1914914">
              <a:off x="1231043" y="3642483"/>
              <a:ext cx="786308" cy="250881"/>
            </a:xfrm>
            <a:prstGeom prst="rightArrow">
              <a:avLst>
                <a:gd name="adj1" fmla="val 50000"/>
                <a:gd name="adj2" fmla="val 83805"/>
              </a:avLst>
            </a:prstGeom>
            <a:solidFill>
              <a:srgbClr val="99FFCC"/>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1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31" name="右箭头 130"/>
            <p:cNvSpPr/>
            <p:nvPr/>
          </p:nvSpPr>
          <p:spPr bwMode="auto">
            <a:xfrm rot="19394714">
              <a:off x="1076525" y="4379101"/>
              <a:ext cx="786308" cy="250881"/>
            </a:xfrm>
            <a:prstGeom prst="rightArrow">
              <a:avLst>
                <a:gd name="adj1" fmla="val 50000"/>
                <a:gd name="adj2" fmla="val 83805"/>
              </a:avLst>
            </a:prstGeom>
            <a:solidFill>
              <a:srgbClr val="99FFCC"/>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100" b="0" i="0" u="none" strike="noStrike" cap="none" normalizeH="0" baseline="0" smtClean="0">
                <a:ln>
                  <a:noFill/>
                </a:ln>
                <a:solidFill>
                  <a:schemeClr val="tx1"/>
                </a:solidFill>
                <a:effectLst/>
                <a:latin typeface="微软雅黑" pitchFamily="34" charset="-122"/>
                <a:ea typeface="微软雅黑" pitchFamily="34" charset="-122"/>
              </a:endParaRPr>
            </a:p>
          </p:txBody>
        </p:sp>
      </p:grpSp>
      <p:pic>
        <p:nvPicPr>
          <p:cNvPr id="13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9544" y="1702325"/>
            <a:ext cx="258791" cy="258791"/>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05913" y="1556025"/>
            <a:ext cx="258791" cy="25879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7261" y="1491630"/>
            <a:ext cx="258791" cy="258791"/>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6853" y="1627189"/>
            <a:ext cx="258791" cy="258791"/>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5476" y="1851670"/>
            <a:ext cx="258791" cy="258791"/>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5665" y="2940247"/>
            <a:ext cx="258791" cy="258791"/>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6773" y="3594492"/>
            <a:ext cx="258791" cy="25879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3421216"/>
            <a:ext cx="258791" cy="258791"/>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1180" y="3255255"/>
            <a:ext cx="258791" cy="258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57888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18472"/>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768496"/>
            <a:ext cx="3262432" cy="400110"/>
          </a:xfrm>
          <a:prstGeom prst="rect">
            <a:avLst/>
          </a:prstGeom>
        </p:spPr>
        <p:txBody>
          <a:bodyPr wrap="none">
            <a:spAutoFit/>
          </a:bodyPr>
          <a:lstStyle/>
          <a:p>
            <a:r>
              <a:rPr lang="zh-CN" altLang="en-US" sz="2000" b="1" dirty="0">
                <a:latin typeface="微软雅黑" pitchFamily="34" charset="-122"/>
                <a:ea typeface="微软雅黑" pitchFamily="34" charset="-122"/>
              </a:rPr>
              <a:t>划分子网后变成了</a:t>
            </a:r>
            <a:r>
              <a:rPr lang="zh-CN" altLang="en-US" sz="2000" b="1" dirty="0" smtClean="0">
                <a:latin typeface="微软雅黑" pitchFamily="34" charset="-122"/>
                <a:ea typeface="微软雅黑" pitchFamily="34" charset="-122"/>
              </a:rPr>
              <a:t>三级结构</a:t>
            </a:r>
            <a:endParaRPr lang="zh-CN" altLang="en-US" sz="2000" b="1" dirty="0">
              <a:latin typeface="微软雅黑" pitchFamily="34" charset="-122"/>
              <a:ea typeface="微软雅黑" pitchFamily="34" charset="-122"/>
            </a:endParaRPr>
          </a:p>
        </p:txBody>
      </p:sp>
      <p:sp>
        <p:nvSpPr>
          <p:cNvPr id="4" name="矩形 3"/>
          <p:cNvSpPr/>
          <p:nvPr/>
        </p:nvSpPr>
        <p:spPr>
          <a:xfrm>
            <a:off x="545144" y="1169616"/>
            <a:ext cx="8053712" cy="1785104"/>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当没有划分子网时，</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地址是两级结构。</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划分子网后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地址就变成了</a:t>
            </a:r>
            <a:r>
              <a:rPr lang="zh-CN" altLang="en-US" sz="2000" b="1" dirty="0">
                <a:solidFill>
                  <a:srgbClr val="0000FF"/>
                </a:solidFill>
                <a:latin typeface="微软雅黑" pitchFamily="34" charset="-122"/>
                <a:ea typeface="微软雅黑" pitchFamily="34" charset="-122"/>
              </a:rPr>
              <a:t>三级结构</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划分子网只是把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地址的主机号 </a:t>
            </a:r>
            <a:r>
              <a:rPr lang="en-US" altLang="zh-CN" sz="2000" b="1" dirty="0">
                <a:latin typeface="微软雅黑" pitchFamily="34" charset="-122"/>
                <a:ea typeface="微软雅黑" pitchFamily="34" charset="-122"/>
              </a:rPr>
              <a:t>host-id </a:t>
            </a:r>
            <a:r>
              <a:rPr lang="zh-CN" altLang="en-US" sz="2000" b="1" dirty="0">
                <a:latin typeface="微软雅黑" pitchFamily="34" charset="-122"/>
                <a:ea typeface="微软雅黑" pitchFamily="34" charset="-122"/>
              </a:rPr>
              <a:t>这部分进行再划分，而</a:t>
            </a:r>
            <a:r>
              <a:rPr lang="zh-CN" altLang="en-US" sz="2000" b="1" dirty="0">
                <a:solidFill>
                  <a:srgbClr val="0000FF"/>
                </a:solidFill>
                <a:latin typeface="微软雅黑" pitchFamily="34" charset="-122"/>
                <a:ea typeface="微软雅黑" pitchFamily="34" charset="-122"/>
              </a:rPr>
              <a:t>不改变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地址原来的网络号 </a:t>
            </a:r>
            <a:r>
              <a:rPr lang="en-US" altLang="zh-CN" sz="2000" b="1" dirty="0">
                <a:solidFill>
                  <a:srgbClr val="0000FF"/>
                </a:solidFill>
                <a:latin typeface="微软雅黑" pitchFamily="34" charset="-122"/>
                <a:ea typeface="微软雅黑" pitchFamily="34" charset="-122"/>
              </a:rPr>
              <a:t>net-id</a:t>
            </a:r>
            <a:r>
              <a:rPr lang="zh-CN" altLang="en-US" sz="2000" b="1" dirty="0">
                <a:latin typeface="微软雅黑" pitchFamily="34" charset="-122"/>
                <a:ea typeface="微软雅黑" pitchFamily="34" charset="-122"/>
              </a:rPr>
              <a:t>。 </a:t>
            </a:r>
          </a:p>
        </p:txBody>
      </p:sp>
      <p:grpSp>
        <p:nvGrpSpPr>
          <p:cNvPr id="22" name="组合 21"/>
          <p:cNvGrpSpPr/>
          <p:nvPr/>
        </p:nvGrpSpPr>
        <p:grpSpPr>
          <a:xfrm>
            <a:off x="2644741" y="3002665"/>
            <a:ext cx="3951300" cy="1206523"/>
            <a:chOff x="1839416" y="3577204"/>
            <a:chExt cx="5490146" cy="1676404"/>
          </a:xfrm>
        </p:grpSpPr>
        <p:grpSp>
          <p:nvGrpSpPr>
            <p:cNvPr id="23" name="Group 19"/>
            <p:cNvGrpSpPr>
              <a:grpSpLocks/>
            </p:cNvGrpSpPr>
            <p:nvPr/>
          </p:nvGrpSpPr>
          <p:grpSpPr bwMode="auto">
            <a:xfrm>
              <a:off x="4160912" y="3577204"/>
              <a:ext cx="3168650" cy="500062"/>
              <a:chOff x="2375" y="2045"/>
              <a:chExt cx="1996" cy="430"/>
            </a:xfrm>
          </p:grpSpPr>
          <p:sp>
            <p:nvSpPr>
              <p:cNvPr id="37" name="Line 13"/>
              <p:cNvSpPr>
                <a:spLocks noChangeShapeType="1"/>
              </p:cNvSpPr>
              <p:nvPr/>
            </p:nvSpPr>
            <p:spPr bwMode="auto">
              <a:xfrm>
                <a:off x="4371" y="2045"/>
                <a:ext cx="0" cy="430"/>
              </a:xfrm>
              <a:prstGeom prst="line">
                <a:avLst/>
              </a:prstGeom>
              <a:noFill/>
              <a:ln w="190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8" name="Line 14"/>
              <p:cNvSpPr>
                <a:spLocks noChangeShapeType="1"/>
              </p:cNvSpPr>
              <p:nvPr/>
            </p:nvSpPr>
            <p:spPr bwMode="auto">
              <a:xfrm>
                <a:off x="2375" y="2045"/>
                <a:ext cx="0" cy="430"/>
              </a:xfrm>
              <a:prstGeom prst="line">
                <a:avLst/>
              </a:prstGeom>
              <a:noFill/>
              <a:ln w="190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grpSp>
          <p:nvGrpSpPr>
            <p:cNvPr id="24" name="Group 21"/>
            <p:cNvGrpSpPr>
              <a:grpSpLocks/>
            </p:cNvGrpSpPr>
            <p:nvPr/>
          </p:nvGrpSpPr>
          <p:grpSpPr bwMode="auto">
            <a:xfrm>
              <a:off x="1867991" y="3589909"/>
              <a:ext cx="5454650" cy="1655763"/>
              <a:chOff x="755" y="2225"/>
              <a:chExt cx="3436" cy="1043"/>
            </a:xfrm>
          </p:grpSpPr>
          <p:sp>
            <p:nvSpPr>
              <p:cNvPr id="33" name="Line 9"/>
              <p:cNvSpPr>
                <a:spLocks noChangeShapeType="1"/>
              </p:cNvSpPr>
              <p:nvPr/>
            </p:nvSpPr>
            <p:spPr bwMode="auto">
              <a:xfrm>
                <a:off x="755" y="3122"/>
                <a:ext cx="3436" cy="0"/>
              </a:xfrm>
              <a:prstGeom prst="line">
                <a:avLst/>
              </a:prstGeom>
              <a:noFill/>
              <a:ln w="19050">
                <a:solidFill>
                  <a:srgbClr val="3399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4" name="Text Box 10"/>
              <p:cNvSpPr txBox="1">
                <a:spLocks noChangeArrowheads="1"/>
              </p:cNvSpPr>
              <p:nvPr/>
            </p:nvSpPr>
            <p:spPr bwMode="auto">
              <a:xfrm>
                <a:off x="2218" y="2999"/>
                <a:ext cx="559" cy="269"/>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rPr>
                  <a:t>32 </a:t>
                </a:r>
                <a:r>
                  <a:rPr kumimoji="0" lang="zh-CN" altLang="en-US" sz="14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rPr>
                  <a:t>位</a:t>
                </a:r>
                <a:endParaRPr kumimoji="0" lang="zh-CN" altLang="en-US" sz="1400" b="1" i="0" u="none" strike="noStrike" kern="0" cap="none" spc="0" normalizeH="0" baseline="0" noProof="0" dirty="0">
                  <a:ln>
                    <a:noFill/>
                  </a:ln>
                  <a:solidFill>
                    <a:srgbClr val="0000CC"/>
                  </a:solidFill>
                  <a:effectLst/>
                  <a:uLnTx/>
                  <a:uFillTx/>
                  <a:latin typeface="微软雅黑" pitchFamily="34" charset="-122"/>
                  <a:ea typeface="微软雅黑" pitchFamily="34" charset="-122"/>
                </a:endParaRPr>
              </a:p>
            </p:txBody>
          </p:sp>
          <p:sp>
            <p:nvSpPr>
              <p:cNvPr id="35" name="Line 15"/>
              <p:cNvSpPr>
                <a:spLocks noChangeShapeType="1"/>
              </p:cNvSpPr>
              <p:nvPr/>
            </p:nvSpPr>
            <p:spPr bwMode="auto">
              <a:xfrm>
                <a:off x="2199" y="2350"/>
                <a:ext cx="1992" cy="0"/>
              </a:xfrm>
              <a:prstGeom prst="line">
                <a:avLst/>
              </a:prstGeom>
              <a:noFill/>
              <a:ln w="19050">
                <a:solidFill>
                  <a:srgbClr val="3399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6" name="Text Box 16"/>
              <p:cNvSpPr txBox="1">
                <a:spLocks noChangeArrowheads="1"/>
              </p:cNvSpPr>
              <p:nvPr/>
            </p:nvSpPr>
            <p:spPr bwMode="auto">
              <a:xfrm>
                <a:off x="2765" y="2225"/>
                <a:ext cx="790" cy="269"/>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本地地址</a:t>
                </a:r>
              </a:p>
            </p:txBody>
          </p:sp>
        </p:grpSp>
        <p:grpSp>
          <p:nvGrpSpPr>
            <p:cNvPr id="25" name="Group 20"/>
            <p:cNvGrpSpPr>
              <a:grpSpLocks/>
            </p:cNvGrpSpPr>
            <p:nvPr/>
          </p:nvGrpSpPr>
          <p:grpSpPr bwMode="auto">
            <a:xfrm>
              <a:off x="1842591" y="4644008"/>
              <a:ext cx="5486401" cy="609600"/>
              <a:chOff x="739" y="2832"/>
              <a:chExt cx="3456" cy="430"/>
            </a:xfrm>
          </p:grpSpPr>
          <p:sp>
            <p:nvSpPr>
              <p:cNvPr id="31" name="Line 8"/>
              <p:cNvSpPr>
                <a:spLocks noChangeShapeType="1"/>
              </p:cNvSpPr>
              <p:nvPr/>
            </p:nvSpPr>
            <p:spPr bwMode="auto">
              <a:xfrm>
                <a:off x="739" y="2832"/>
                <a:ext cx="0" cy="430"/>
              </a:xfrm>
              <a:prstGeom prst="line">
                <a:avLst/>
              </a:prstGeom>
              <a:noFill/>
              <a:ln w="190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2" name="Line 17"/>
              <p:cNvSpPr>
                <a:spLocks noChangeShapeType="1"/>
              </p:cNvSpPr>
              <p:nvPr/>
            </p:nvSpPr>
            <p:spPr bwMode="auto">
              <a:xfrm>
                <a:off x="4195" y="2832"/>
                <a:ext cx="0" cy="430"/>
              </a:xfrm>
              <a:prstGeom prst="line">
                <a:avLst/>
              </a:prstGeom>
              <a:noFill/>
              <a:ln w="190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grpSp>
          <p:nvGrpSpPr>
            <p:cNvPr id="26" name="Group 18"/>
            <p:cNvGrpSpPr>
              <a:grpSpLocks/>
            </p:cNvGrpSpPr>
            <p:nvPr/>
          </p:nvGrpSpPr>
          <p:grpSpPr bwMode="auto">
            <a:xfrm>
              <a:off x="1839416" y="4105856"/>
              <a:ext cx="5482976" cy="612776"/>
              <a:chOff x="737" y="2493"/>
              <a:chExt cx="3894" cy="386"/>
            </a:xfrm>
          </p:grpSpPr>
          <p:sp>
            <p:nvSpPr>
              <p:cNvPr id="27" name="Rectangle 6"/>
              <p:cNvSpPr>
                <a:spLocks noChangeArrowheads="1"/>
              </p:cNvSpPr>
              <p:nvPr/>
            </p:nvSpPr>
            <p:spPr bwMode="auto">
              <a:xfrm>
                <a:off x="737" y="2493"/>
                <a:ext cx="1650" cy="386"/>
              </a:xfrm>
              <a:prstGeom prst="rect">
                <a:avLst/>
              </a:prstGeom>
              <a:solidFill>
                <a:srgbClr val="0000FF"/>
              </a:solidFill>
              <a:ln w="19050" algn="ctr">
                <a:solidFill>
                  <a:schemeClr val="tx1"/>
                </a:solidFill>
                <a:miter lim="800000"/>
                <a:headEnd/>
                <a:tailEnd/>
              </a:ln>
              <a:effectLs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网络号</a:t>
                </a:r>
                <a:endParaRPr kumimoji="0" lang="en-US" altLang="zh-CN" sz="1400"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28" name="Rectangle 7"/>
              <p:cNvSpPr>
                <a:spLocks noChangeArrowheads="1"/>
              </p:cNvSpPr>
              <p:nvPr/>
            </p:nvSpPr>
            <p:spPr bwMode="auto">
              <a:xfrm>
                <a:off x="2387" y="2494"/>
                <a:ext cx="2244" cy="385"/>
              </a:xfrm>
              <a:prstGeom prst="rect">
                <a:avLst/>
              </a:prstGeom>
              <a:solidFill>
                <a:srgbClr val="00FFFF"/>
              </a:solidFill>
              <a:ln w="19050" algn="ctr">
                <a:solidFill>
                  <a:schemeClr val="tx1"/>
                </a:solidFill>
                <a:miter lim="800000"/>
                <a:headEnd/>
                <a:tailEnd/>
              </a:ln>
              <a:effectLs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3613" y="2547"/>
                <a:ext cx="967" cy="258"/>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主机号</a:t>
                </a:r>
                <a:endParaRPr kumimoji="0" lang="en-US" altLang="zh-CN"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30" name="Rectangle 12"/>
              <p:cNvSpPr>
                <a:spLocks noChangeArrowheads="1"/>
              </p:cNvSpPr>
              <p:nvPr/>
            </p:nvSpPr>
            <p:spPr bwMode="auto">
              <a:xfrm>
                <a:off x="2476" y="2548"/>
                <a:ext cx="1068" cy="284"/>
              </a:xfrm>
              <a:prstGeom prst="rect">
                <a:avLst/>
              </a:prstGeom>
              <a:solidFill>
                <a:srgbClr val="00B05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子网号</a:t>
                </a:r>
                <a:endParaRPr kumimoji="0" lang="en-US" altLang="zh-CN" sz="1400"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grpSp>
      </p:grpSp>
    </p:spTree>
    <p:extLst>
      <p:ext uri="{BB962C8B-B14F-4D97-AF65-F5344CB8AC3E}">
        <p14:creationId xmlns:p14="http://schemas.microsoft.com/office/powerpoint/2010/main" val="37604409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45144" y="1333194"/>
            <a:ext cx="8481167" cy="2631490"/>
          </a:xfrm>
          <a:prstGeom prst="rect">
            <a:avLst/>
          </a:prstGeom>
        </p:spPr>
        <p:txBody>
          <a:bodyPr wrap="square">
            <a:spAutoFit/>
          </a:bodyPr>
          <a:lstStyle/>
          <a:p>
            <a:pPr marL="357188" indent="-357188"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网际协议 </a:t>
            </a:r>
            <a:r>
              <a:rPr lang="fr-FR"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是 </a:t>
            </a:r>
            <a:r>
              <a:rPr lang="fr-FR"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体系中两个最主要的协议之一。</a:t>
            </a:r>
          </a:p>
          <a:p>
            <a:pPr marL="357188" indent="-357188"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与 </a:t>
            </a:r>
            <a:r>
              <a:rPr lang="fr-FR"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协议配套使用的还有三个协议：</a:t>
            </a:r>
          </a:p>
          <a:p>
            <a:pPr marL="717550" indent="-357188"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地址解析协议 </a:t>
            </a:r>
            <a:r>
              <a:rPr lang="fr-FR" altLang="zh-CN" sz="2000" b="1" dirty="0" smtClean="0">
                <a:solidFill>
                  <a:srgbClr val="0000FF"/>
                </a:solidFill>
                <a:latin typeface="微软雅黑" pitchFamily="34" charset="-122"/>
                <a:ea typeface="微软雅黑" pitchFamily="34" charset="-122"/>
              </a:rPr>
              <a:t>ARP</a:t>
            </a:r>
            <a:r>
              <a:rPr lang="fr-FR" altLang="zh-CN" sz="2000" b="1" dirty="0" smtClean="0">
                <a:latin typeface="微软雅黑" pitchFamily="34" charset="-122"/>
                <a:ea typeface="微软雅黑" pitchFamily="34" charset="-122"/>
              </a:rPr>
              <a:t> </a:t>
            </a:r>
            <a:r>
              <a:rPr lang="fr-FR" altLang="zh-CN" sz="2000" b="1" dirty="0">
                <a:latin typeface="微软雅黑" pitchFamily="34" charset="-122"/>
                <a:ea typeface="微软雅黑" pitchFamily="34" charset="-122"/>
              </a:rPr>
              <a:t>(Address Resolution Protocol)</a:t>
            </a:r>
          </a:p>
          <a:p>
            <a:pPr marL="717550" indent="-357188"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网际控制报文协议 </a:t>
            </a:r>
            <a:r>
              <a:rPr lang="fr-FR" altLang="zh-CN" sz="2000" b="1" dirty="0" smtClean="0">
                <a:solidFill>
                  <a:srgbClr val="0000FF"/>
                </a:solidFill>
                <a:latin typeface="微软雅黑" pitchFamily="34" charset="-122"/>
                <a:ea typeface="微软雅黑" pitchFamily="34" charset="-122"/>
              </a:rPr>
              <a:t>ICMP </a:t>
            </a:r>
            <a:r>
              <a:rPr lang="fr-FR" altLang="zh-CN" sz="2000" b="1" dirty="0" smtClean="0">
                <a:latin typeface="微软雅黑" pitchFamily="34" charset="-122"/>
                <a:ea typeface="微软雅黑" pitchFamily="34" charset="-122"/>
              </a:rPr>
              <a:t>(Internet </a:t>
            </a:r>
            <a:r>
              <a:rPr lang="fr-FR" altLang="zh-CN" sz="2000" b="1" dirty="0">
                <a:latin typeface="微软雅黑" pitchFamily="34" charset="-122"/>
                <a:ea typeface="微软雅黑" pitchFamily="34" charset="-122"/>
              </a:rPr>
              <a:t>Control Message Protocol)</a:t>
            </a:r>
          </a:p>
          <a:p>
            <a:pPr marL="717550" indent="-357188"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网际组管理协议 </a:t>
            </a:r>
            <a:r>
              <a:rPr lang="fr-FR" altLang="zh-CN" sz="2000" b="1" dirty="0" smtClean="0">
                <a:solidFill>
                  <a:srgbClr val="0000FF"/>
                </a:solidFill>
                <a:latin typeface="微软雅黑" pitchFamily="34" charset="-122"/>
                <a:ea typeface="微软雅黑" pitchFamily="34" charset="-122"/>
              </a:rPr>
              <a:t>IGMP </a:t>
            </a:r>
            <a:r>
              <a:rPr lang="fr-FR" altLang="zh-CN" sz="2000" b="1" dirty="0" smtClean="0">
                <a:latin typeface="微软雅黑" pitchFamily="34" charset="-122"/>
                <a:ea typeface="微软雅黑" pitchFamily="34" charset="-122"/>
              </a:rPr>
              <a:t>(Internet </a:t>
            </a:r>
            <a:r>
              <a:rPr lang="fr-FR" altLang="zh-CN" sz="2000" b="1" dirty="0">
                <a:latin typeface="微软雅黑" pitchFamily="34" charset="-122"/>
                <a:ea typeface="微软雅黑" pitchFamily="34" charset="-122"/>
              </a:rPr>
              <a:t>Group Management Protocol)</a:t>
            </a:r>
          </a:p>
        </p:txBody>
      </p:sp>
      <p:sp>
        <p:nvSpPr>
          <p:cNvPr id="5" name="AutoShape 5"/>
          <p:cNvSpPr>
            <a:spLocks noChangeArrowheads="1"/>
          </p:cNvSpPr>
          <p:nvPr/>
        </p:nvSpPr>
        <p:spPr bwMode="auto">
          <a:xfrm>
            <a:off x="545144" y="897266"/>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zh-CN" altLang="en-US">
              <a:latin typeface="宋体" charset="-122"/>
            </a:endParaRPr>
          </a:p>
        </p:txBody>
      </p:sp>
      <p:sp>
        <p:nvSpPr>
          <p:cNvPr id="6" name="Rectangle 6"/>
          <p:cNvSpPr>
            <a:spLocks noChangeArrowheads="1"/>
          </p:cNvSpPr>
          <p:nvPr/>
        </p:nvSpPr>
        <p:spPr bwMode="auto">
          <a:xfrm>
            <a:off x="3295850" y="854995"/>
            <a:ext cx="25523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smtClean="0">
                <a:solidFill>
                  <a:srgbClr val="FFFF00"/>
                </a:solidFill>
                <a:latin typeface="微软雅黑" pitchFamily="34" charset="-122"/>
                <a:ea typeface="微软雅黑" pitchFamily="34" charset="-122"/>
              </a:rPr>
              <a:t>4.2  </a:t>
            </a:r>
            <a:r>
              <a:rPr lang="zh-CN" altLang="en-US" sz="2400" b="1" dirty="0" smtClean="0">
                <a:solidFill>
                  <a:schemeClr val="bg1"/>
                </a:solidFill>
                <a:latin typeface="微软雅黑" pitchFamily="34" charset="-122"/>
                <a:ea typeface="微软雅黑" pitchFamily="34" charset="-122"/>
              </a:rPr>
              <a:t>网际协议 </a:t>
            </a:r>
            <a:r>
              <a:rPr lang="en-US" altLang="zh-CN" sz="2400" b="1" dirty="0">
                <a:solidFill>
                  <a:schemeClr val="bg1"/>
                </a:solidFill>
                <a:latin typeface="微软雅黑" pitchFamily="34" charset="-122"/>
                <a:ea typeface="微软雅黑" pitchFamily="34" charset="-122"/>
              </a:rPr>
              <a:t>IP </a:t>
            </a:r>
          </a:p>
        </p:txBody>
      </p:sp>
    </p:spTree>
    <p:extLst>
      <p:ext uri="{BB962C8B-B14F-4D97-AF65-F5344CB8AC3E}">
        <p14:creationId xmlns:p14="http://schemas.microsoft.com/office/powerpoint/2010/main" val="312227484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007280"/>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957304"/>
            <a:ext cx="3262432" cy="400110"/>
          </a:xfrm>
          <a:prstGeom prst="rect">
            <a:avLst/>
          </a:prstGeom>
        </p:spPr>
        <p:txBody>
          <a:bodyPr wrap="none">
            <a:spAutoFit/>
          </a:bodyPr>
          <a:lstStyle/>
          <a:p>
            <a:r>
              <a:rPr lang="zh-CN" altLang="en-US" sz="2000" b="1" dirty="0">
                <a:latin typeface="微软雅黑" pitchFamily="34" charset="-122"/>
                <a:ea typeface="微软雅黑" pitchFamily="34" charset="-122"/>
              </a:rPr>
              <a:t>划分子网后变成了</a:t>
            </a:r>
            <a:r>
              <a:rPr lang="zh-CN" altLang="en-US" sz="2000" b="1" dirty="0" smtClean="0">
                <a:latin typeface="微软雅黑" pitchFamily="34" charset="-122"/>
                <a:ea typeface="微软雅黑" pitchFamily="34" charset="-122"/>
              </a:rPr>
              <a:t>三级结构</a:t>
            </a:r>
            <a:endParaRPr lang="zh-CN" altLang="en-US" sz="2000" b="1" dirty="0">
              <a:latin typeface="微软雅黑" pitchFamily="34" charset="-122"/>
              <a:ea typeface="微软雅黑" pitchFamily="34" charset="-122"/>
            </a:endParaRPr>
          </a:p>
        </p:txBody>
      </p:sp>
      <p:sp>
        <p:nvSpPr>
          <p:cNvPr id="4" name="矩形 3"/>
          <p:cNvSpPr/>
          <p:nvPr/>
        </p:nvSpPr>
        <p:spPr>
          <a:xfrm>
            <a:off x="616084" y="1358424"/>
            <a:ext cx="7957547"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优点</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减少了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地址的浪费</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使网络的组织更加灵活</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更便于维护和管理</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划分子网纯属一个单位内部的事情，对外部网络透明</a:t>
            </a:r>
            <a:r>
              <a:rPr lang="zh-CN" altLang="en-US" sz="2000" b="1" dirty="0">
                <a:latin typeface="微软雅黑" pitchFamily="34" charset="-122"/>
                <a:ea typeface="微软雅黑" pitchFamily="34" charset="-122"/>
              </a:rPr>
              <a:t>，对外仍然表现为没有划分子网的一个网络。</a:t>
            </a:r>
          </a:p>
        </p:txBody>
      </p:sp>
    </p:spTree>
    <p:extLst>
      <p:ext uri="{BB962C8B-B14F-4D97-AF65-F5344CB8AC3E}">
        <p14:creationId xmlns:p14="http://schemas.microsoft.com/office/powerpoint/2010/main" val="315300838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4" y="1154423"/>
            <a:ext cx="7665002"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从一个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数据报的首部并</a:t>
            </a:r>
            <a:r>
              <a:rPr lang="zh-CN" altLang="en-US" sz="2000" b="1" dirty="0">
                <a:solidFill>
                  <a:srgbClr val="0000FF"/>
                </a:solidFill>
                <a:latin typeface="微软雅黑" pitchFamily="34" charset="-122"/>
                <a:ea typeface="微软雅黑" pitchFamily="34" charset="-122"/>
              </a:rPr>
              <a:t>无法判断</a:t>
            </a:r>
            <a:r>
              <a:rPr lang="zh-CN" altLang="en-US" sz="2000" b="1" dirty="0">
                <a:latin typeface="微软雅黑" pitchFamily="34" charset="-122"/>
                <a:ea typeface="微软雅黑" pitchFamily="34" charset="-122"/>
              </a:rPr>
              <a:t>源主机或目的主机所连接的网络是否进行了子网划分。</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子网掩码 </a:t>
            </a:r>
            <a:r>
              <a:rPr lang="en-US" altLang="zh-CN" sz="2000" b="1" dirty="0">
                <a:latin typeface="微软雅黑" pitchFamily="34" charset="-122"/>
                <a:ea typeface="微软雅黑" pitchFamily="34" charset="-122"/>
              </a:rPr>
              <a:t>(subnet mask) </a:t>
            </a:r>
            <a:r>
              <a:rPr lang="zh-CN" altLang="en-US" sz="2000" b="1" dirty="0">
                <a:latin typeface="微软雅黑" pitchFamily="34" charset="-122"/>
                <a:ea typeface="微软雅黑" pitchFamily="34" charset="-122"/>
              </a:rPr>
              <a:t>可以找出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地址中的子网部分。  </a:t>
            </a:r>
          </a:p>
          <a:p>
            <a:pPr>
              <a:lnSpc>
                <a:spcPts val="3300"/>
              </a:lnSpc>
              <a:buClr>
                <a:srgbClr val="0070C0"/>
              </a:buClr>
            </a:pPr>
            <a:r>
              <a:rPr lang="zh-CN" altLang="en-US" sz="2000" b="1" dirty="0">
                <a:latin typeface="微软雅黑" pitchFamily="34" charset="-122"/>
                <a:ea typeface="微软雅黑" pitchFamily="34" charset="-122"/>
              </a:rPr>
              <a:t>规则：</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子网掩码长度 ＝ </a:t>
            </a:r>
            <a:r>
              <a:rPr lang="en-US" altLang="zh-CN" sz="2000" b="1" dirty="0">
                <a:latin typeface="微软雅黑" pitchFamily="34" charset="-122"/>
                <a:ea typeface="微软雅黑" pitchFamily="34" charset="-122"/>
              </a:rPr>
              <a:t>32 </a:t>
            </a:r>
            <a:r>
              <a:rPr lang="zh-CN" altLang="en-US" sz="2000" b="1" dirty="0">
                <a:latin typeface="微软雅黑" pitchFamily="34" charset="-122"/>
                <a:ea typeface="微软雅黑" pitchFamily="34" charset="-122"/>
              </a:rPr>
              <a:t>位</a:t>
            </a:r>
          </a:p>
          <a:p>
            <a:pPr marL="357188" indent="-3571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子网掩码左边部分的一连串 </a:t>
            </a:r>
            <a:r>
              <a:rPr lang="en-US" altLang="zh-CN" sz="2000" b="1" dirty="0" smtClean="0">
                <a:latin typeface="微软雅黑" pitchFamily="34" charset="-122"/>
                <a:ea typeface="微软雅黑" pitchFamily="34" charset="-122"/>
              </a:rPr>
              <a:t>1</a:t>
            </a:r>
            <a:r>
              <a:rPr lang="zh-CN" altLang="en-US" sz="2000" b="1" dirty="0" smtClean="0">
                <a:latin typeface="微软雅黑" pitchFamily="34" charset="-122"/>
                <a:ea typeface="微软雅黑" pitchFamily="34" charset="-122"/>
              </a:rPr>
              <a:t>，对应于网络</a:t>
            </a:r>
            <a:r>
              <a:rPr lang="zh-CN" altLang="en-US" sz="2000" b="1" dirty="0">
                <a:latin typeface="微软雅黑" pitchFamily="34" charset="-122"/>
                <a:ea typeface="微软雅黑" pitchFamily="34" charset="-122"/>
              </a:rPr>
              <a:t>号和子网号</a:t>
            </a:r>
          </a:p>
          <a:p>
            <a:pPr marL="357188" indent="-3571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子网掩码右边部分的一连串 </a:t>
            </a:r>
            <a:r>
              <a:rPr lang="en-US" altLang="zh-CN" sz="2000" b="1" dirty="0" smtClean="0">
                <a:latin typeface="微软雅黑" pitchFamily="34" charset="-122"/>
                <a:ea typeface="微软雅黑" pitchFamily="34" charset="-122"/>
              </a:rPr>
              <a:t>0</a:t>
            </a:r>
            <a:r>
              <a:rPr lang="zh-CN" altLang="en-US" sz="2000" b="1" dirty="0" smtClean="0">
                <a:latin typeface="微软雅黑" pitchFamily="34" charset="-122"/>
                <a:ea typeface="微软雅黑" pitchFamily="34" charset="-122"/>
              </a:rPr>
              <a:t>，对应于主机</a:t>
            </a:r>
            <a:r>
              <a:rPr lang="zh-CN" altLang="en-US" sz="2000" b="1" dirty="0">
                <a:latin typeface="微软雅黑" pitchFamily="34" charset="-122"/>
                <a:ea typeface="微软雅黑" pitchFamily="34" charset="-122"/>
              </a:rPr>
              <a:t>号 </a:t>
            </a:r>
          </a:p>
        </p:txBody>
      </p:sp>
      <p:sp>
        <p:nvSpPr>
          <p:cNvPr id="3" name="AutoShape 5"/>
          <p:cNvSpPr>
            <a:spLocks noChangeArrowheads="1"/>
          </p:cNvSpPr>
          <p:nvPr/>
        </p:nvSpPr>
        <p:spPr bwMode="auto">
          <a:xfrm>
            <a:off x="545144" y="727743"/>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69453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子网掩码</a:t>
            </a:r>
          </a:p>
        </p:txBody>
      </p:sp>
    </p:spTree>
    <p:extLst>
      <p:ext uri="{BB962C8B-B14F-4D97-AF65-F5344CB8AC3E}">
        <p14:creationId xmlns:p14="http://schemas.microsoft.com/office/powerpoint/2010/main" val="362800036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AutoShape 5"/>
          <p:cNvSpPr>
            <a:spLocks noChangeArrowheads="1"/>
          </p:cNvSpPr>
          <p:nvPr/>
        </p:nvSpPr>
        <p:spPr bwMode="auto">
          <a:xfrm>
            <a:off x="545144" y="624674"/>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65906"/>
            <a:ext cx="3337773" cy="400110"/>
          </a:xfrm>
          <a:prstGeom prst="rect">
            <a:avLst/>
          </a:prstGeom>
        </p:spPr>
        <p:txBody>
          <a:bodyPr wrap="none">
            <a:spAutoFit/>
          </a:bodyPr>
          <a:lstStyle/>
          <a:p>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地址的各字段和子网</a:t>
            </a:r>
            <a:r>
              <a:rPr lang="zh-CN" altLang="en-US" sz="2000" b="1" dirty="0" smtClean="0">
                <a:latin typeface="微软雅黑" pitchFamily="34" charset="-122"/>
                <a:ea typeface="微软雅黑" pitchFamily="34" charset="-122"/>
              </a:rPr>
              <a:t>掩码</a:t>
            </a:r>
            <a:endParaRPr lang="zh-CN" altLang="en-US" sz="2000" b="1" dirty="0">
              <a:latin typeface="微软雅黑" pitchFamily="34" charset="-122"/>
              <a:ea typeface="微软雅黑" pitchFamily="34" charset="-122"/>
            </a:endParaRPr>
          </a:p>
        </p:txBody>
      </p:sp>
      <p:sp>
        <p:nvSpPr>
          <p:cNvPr id="6" name="Rectangle 3"/>
          <p:cNvSpPr>
            <a:spLocks noChangeArrowheads="1"/>
          </p:cNvSpPr>
          <p:nvPr/>
        </p:nvSpPr>
        <p:spPr bwMode="auto">
          <a:xfrm>
            <a:off x="2399173" y="1556268"/>
            <a:ext cx="5072155" cy="305233"/>
          </a:xfrm>
          <a:prstGeom prst="rect">
            <a:avLst/>
          </a:prstGeom>
          <a:solidFill>
            <a:srgbClr val="00FFFF"/>
          </a:solidFill>
          <a:ln w="12700">
            <a:solidFill>
              <a:srgbClr val="333399"/>
            </a:solidFill>
            <a:miter lim="800000"/>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9" name="Rectangle 8"/>
          <p:cNvSpPr>
            <a:spLocks noChangeArrowheads="1"/>
          </p:cNvSpPr>
          <p:nvPr/>
        </p:nvSpPr>
        <p:spPr bwMode="auto">
          <a:xfrm>
            <a:off x="2409365" y="1564631"/>
            <a:ext cx="2490214" cy="291645"/>
          </a:xfrm>
          <a:prstGeom prst="rect">
            <a:avLst/>
          </a:prstGeom>
          <a:solidFill>
            <a:srgbClr val="00FF99"/>
          </a:solidFill>
          <a:ln>
            <a:noFill/>
          </a:ln>
          <a:effectLst/>
          <a:extLst/>
        </p:spPr>
        <p:txBody>
          <a:bodyPr wrap="none" anchor="ctr"/>
          <a:lstStyle/>
          <a:p>
            <a:endParaRPr lang="zh-CN" altLang="en-US" sz="1200" b="1">
              <a:latin typeface="微软雅黑" pitchFamily="34" charset="-122"/>
              <a:ea typeface="微软雅黑" pitchFamily="34" charset="-122"/>
            </a:endParaRPr>
          </a:p>
        </p:txBody>
      </p:sp>
      <p:sp>
        <p:nvSpPr>
          <p:cNvPr id="10" name="Rectangle 9"/>
          <p:cNvSpPr>
            <a:spLocks noChangeArrowheads="1"/>
          </p:cNvSpPr>
          <p:nvPr/>
        </p:nvSpPr>
        <p:spPr bwMode="auto">
          <a:xfrm>
            <a:off x="2837424" y="1577846"/>
            <a:ext cx="2043830"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145        .        13            .</a:t>
            </a:r>
          </a:p>
        </p:txBody>
      </p:sp>
      <p:sp>
        <p:nvSpPr>
          <p:cNvPr id="11" name="Rectangle 10"/>
          <p:cNvSpPr>
            <a:spLocks noChangeArrowheads="1"/>
          </p:cNvSpPr>
          <p:nvPr/>
        </p:nvSpPr>
        <p:spPr bwMode="auto">
          <a:xfrm>
            <a:off x="5508826" y="1577846"/>
            <a:ext cx="1346523"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3         .         10</a:t>
            </a:r>
          </a:p>
        </p:txBody>
      </p:sp>
      <p:sp>
        <p:nvSpPr>
          <p:cNvPr id="12" name="Rectangle 11"/>
          <p:cNvSpPr>
            <a:spLocks noChangeArrowheads="1"/>
          </p:cNvSpPr>
          <p:nvPr/>
        </p:nvSpPr>
        <p:spPr bwMode="auto">
          <a:xfrm>
            <a:off x="1351461" y="1564631"/>
            <a:ext cx="104355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两级 </a:t>
            </a:r>
            <a:r>
              <a:rPr kumimoji="1" lang="en-US" altLang="zh-CN" sz="1200" b="1">
                <a:latin typeface="微软雅黑" pitchFamily="34" charset="-122"/>
                <a:ea typeface="微软雅黑" pitchFamily="34" charset="-122"/>
              </a:rPr>
              <a:t>IP </a:t>
            </a:r>
            <a:r>
              <a:rPr kumimoji="1" lang="zh-CN" altLang="en-US" sz="1200" b="1">
                <a:latin typeface="微软雅黑" pitchFamily="34" charset="-122"/>
                <a:ea typeface="微软雅黑" pitchFamily="34" charset="-122"/>
              </a:rPr>
              <a:t>地址</a:t>
            </a:r>
          </a:p>
        </p:txBody>
      </p:sp>
      <p:sp>
        <p:nvSpPr>
          <p:cNvPr id="14" name="Line 13"/>
          <p:cNvSpPr>
            <a:spLocks noChangeShapeType="1"/>
          </p:cNvSpPr>
          <p:nvPr/>
        </p:nvSpPr>
        <p:spPr bwMode="auto">
          <a:xfrm>
            <a:off x="4905242" y="1561496"/>
            <a:ext cx="0" cy="2989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nvGrpSpPr>
          <p:cNvPr id="63" name="组合 62"/>
          <p:cNvGrpSpPr/>
          <p:nvPr/>
        </p:nvGrpSpPr>
        <p:grpSpPr>
          <a:xfrm>
            <a:off x="1351461" y="2063249"/>
            <a:ext cx="6119868" cy="1001418"/>
            <a:chOff x="1351461" y="2063249"/>
            <a:chExt cx="6119868" cy="1001418"/>
          </a:xfrm>
        </p:grpSpPr>
        <p:grpSp>
          <p:nvGrpSpPr>
            <p:cNvPr id="62" name="组合 61"/>
            <p:cNvGrpSpPr/>
            <p:nvPr/>
          </p:nvGrpSpPr>
          <p:grpSpPr>
            <a:xfrm>
              <a:off x="1351461" y="2063249"/>
              <a:ext cx="6119868" cy="1001418"/>
              <a:chOff x="1351461" y="2063249"/>
              <a:chExt cx="6119868" cy="1001418"/>
            </a:xfrm>
          </p:grpSpPr>
          <p:sp>
            <p:nvSpPr>
              <p:cNvPr id="23" name="Line 28"/>
              <p:cNvSpPr>
                <a:spLocks noChangeShapeType="1"/>
              </p:cNvSpPr>
              <p:nvPr/>
            </p:nvSpPr>
            <p:spPr bwMode="auto">
              <a:xfrm>
                <a:off x="6188285" y="2063249"/>
                <a:ext cx="0" cy="286418"/>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2" name="Line 37"/>
              <p:cNvSpPr>
                <a:spLocks noChangeShapeType="1"/>
              </p:cNvSpPr>
              <p:nvPr/>
            </p:nvSpPr>
            <p:spPr bwMode="auto">
              <a:xfrm flipV="1">
                <a:off x="2408233" y="2196004"/>
                <a:ext cx="2493611" cy="8363"/>
              </a:xfrm>
              <a:prstGeom prst="line">
                <a:avLst/>
              </a:prstGeom>
              <a:noFill/>
              <a:ln w="12700">
                <a:solidFill>
                  <a:srgbClr val="0000CC"/>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3" name="Line 38"/>
              <p:cNvSpPr>
                <a:spLocks noChangeShapeType="1"/>
              </p:cNvSpPr>
              <p:nvPr/>
            </p:nvSpPr>
            <p:spPr bwMode="auto">
              <a:xfrm>
                <a:off x="2408233" y="2065339"/>
                <a:ext cx="0" cy="263421"/>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4" name="Line 39"/>
              <p:cNvSpPr>
                <a:spLocks noChangeShapeType="1"/>
              </p:cNvSpPr>
              <p:nvPr/>
            </p:nvSpPr>
            <p:spPr bwMode="auto">
              <a:xfrm>
                <a:off x="7471329" y="2065340"/>
                <a:ext cx="0" cy="252967"/>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5" name="Line 41"/>
              <p:cNvSpPr>
                <a:spLocks noChangeShapeType="1"/>
              </p:cNvSpPr>
              <p:nvPr/>
            </p:nvSpPr>
            <p:spPr bwMode="auto">
              <a:xfrm flipV="1">
                <a:off x="4924493" y="2196004"/>
                <a:ext cx="2546836" cy="8363"/>
              </a:xfrm>
              <a:prstGeom prst="line">
                <a:avLst/>
              </a:prstGeom>
              <a:noFill/>
              <a:ln w="12700">
                <a:solidFill>
                  <a:srgbClr val="0000CC"/>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6" name="Line 43"/>
              <p:cNvSpPr>
                <a:spLocks noChangeShapeType="1"/>
              </p:cNvSpPr>
              <p:nvPr/>
            </p:nvSpPr>
            <p:spPr bwMode="auto">
              <a:xfrm>
                <a:off x="4905242" y="2065339"/>
                <a:ext cx="0" cy="263421"/>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61" name="组合 60"/>
              <p:cNvGrpSpPr/>
              <p:nvPr/>
            </p:nvGrpSpPr>
            <p:grpSpPr>
              <a:xfrm>
                <a:off x="1351461" y="2063249"/>
                <a:ext cx="6119868" cy="1001418"/>
                <a:chOff x="1351461" y="2063249"/>
                <a:chExt cx="6119868" cy="1001418"/>
              </a:xfrm>
            </p:grpSpPr>
            <p:grpSp>
              <p:nvGrpSpPr>
                <p:cNvPr id="57" name="组合 56"/>
                <p:cNvGrpSpPr/>
                <p:nvPr/>
              </p:nvGrpSpPr>
              <p:grpSpPr>
                <a:xfrm>
                  <a:off x="1351461" y="2394616"/>
                  <a:ext cx="6119868" cy="670051"/>
                  <a:chOff x="1351461" y="2394616"/>
                  <a:chExt cx="6119868" cy="670051"/>
                </a:xfrm>
              </p:grpSpPr>
              <p:sp>
                <p:nvSpPr>
                  <p:cNvPr id="5" name="Rectangle 2"/>
                  <p:cNvSpPr>
                    <a:spLocks noChangeArrowheads="1"/>
                  </p:cNvSpPr>
                  <p:nvPr/>
                </p:nvSpPr>
                <p:spPr bwMode="auto">
                  <a:xfrm>
                    <a:off x="2399173" y="2394616"/>
                    <a:ext cx="5072155" cy="311505"/>
                  </a:xfrm>
                  <a:prstGeom prst="rect">
                    <a:avLst/>
                  </a:prstGeom>
                  <a:solidFill>
                    <a:srgbClr val="00FFFF"/>
                  </a:solidFill>
                  <a:ln w="12700">
                    <a:solidFill>
                      <a:schemeClr val="tx1"/>
                    </a:solidFill>
                    <a:miter lim="800000"/>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7" name="Line 5"/>
                  <p:cNvSpPr>
                    <a:spLocks noChangeShapeType="1"/>
                  </p:cNvSpPr>
                  <p:nvPr/>
                </p:nvSpPr>
                <p:spPr bwMode="auto">
                  <a:xfrm>
                    <a:off x="2424086" y="2897414"/>
                    <a:ext cx="3741550" cy="4181"/>
                  </a:xfrm>
                  <a:prstGeom prst="line">
                    <a:avLst/>
                  </a:prstGeom>
                  <a:noFill/>
                  <a:ln w="12700">
                    <a:solidFill>
                      <a:srgbClr val="0000CC"/>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 name="Line 6"/>
                  <p:cNvSpPr>
                    <a:spLocks noChangeShapeType="1"/>
                  </p:cNvSpPr>
                  <p:nvPr/>
                </p:nvSpPr>
                <p:spPr bwMode="auto">
                  <a:xfrm flipV="1">
                    <a:off x="6188285" y="2897414"/>
                    <a:ext cx="1268322" cy="0"/>
                  </a:xfrm>
                  <a:prstGeom prst="line">
                    <a:avLst/>
                  </a:prstGeom>
                  <a:noFill/>
                  <a:ln w="12700">
                    <a:solidFill>
                      <a:srgbClr val="0000CC"/>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 name="Rectangle 14"/>
                  <p:cNvSpPr>
                    <a:spLocks noChangeArrowheads="1"/>
                  </p:cNvSpPr>
                  <p:nvPr/>
                </p:nvSpPr>
                <p:spPr bwMode="auto">
                  <a:xfrm>
                    <a:off x="3197536" y="2769885"/>
                    <a:ext cx="2063066" cy="27443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子网号为 </a:t>
                    </a:r>
                    <a:r>
                      <a:rPr kumimoji="1" lang="en-US" altLang="zh-CN" sz="1200" b="1" dirty="0">
                        <a:solidFill>
                          <a:srgbClr val="0000FF"/>
                        </a:solidFill>
                        <a:latin typeface="微软雅黑" pitchFamily="34" charset="-122"/>
                        <a:ea typeface="微软雅黑" pitchFamily="34" charset="-122"/>
                      </a:rPr>
                      <a:t>3 </a:t>
                    </a:r>
                    <a:r>
                      <a:rPr kumimoji="1" lang="zh-CN" altLang="en-US" sz="1200" b="1" dirty="0">
                        <a:solidFill>
                          <a:srgbClr val="0000FF"/>
                        </a:solidFill>
                        <a:latin typeface="微软雅黑" pitchFamily="34" charset="-122"/>
                        <a:ea typeface="微软雅黑" pitchFamily="34" charset="-122"/>
                      </a:rPr>
                      <a:t>的网络的网络号</a:t>
                    </a:r>
                  </a:p>
                </p:txBody>
              </p:sp>
              <p:sp>
                <p:nvSpPr>
                  <p:cNvPr id="16" name="Rectangle 15"/>
                  <p:cNvSpPr>
                    <a:spLocks noChangeArrowheads="1"/>
                  </p:cNvSpPr>
                  <p:nvPr/>
                </p:nvSpPr>
                <p:spPr bwMode="auto">
                  <a:xfrm>
                    <a:off x="2418424" y="2408204"/>
                    <a:ext cx="3758536" cy="291644"/>
                  </a:xfrm>
                  <a:prstGeom prst="rect">
                    <a:avLst/>
                  </a:prstGeom>
                  <a:solidFill>
                    <a:srgbClr val="00FF99"/>
                  </a:solidFill>
                  <a:ln>
                    <a:noFill/>
                  </a:ln>
                  <a:effectLst/>
                  <a:extLst/>
                </p:spPr>
                <p:txBody>
                  <a:bodyPr wrap="none" anchor="ctr"/>
                  <a:lstStyle/>
                  <a:p>
                    <a:endParaRPr lang="zh-CN" altLang="en-US" sz="1200" b="1">
                      <a:latin typeface="微软雅黑" pitchFamily="34" charset="-122"/>
                      <a:ea typeface="微软雅黑" pitchFamily="34" charset="-122"/>
                    </a:endParaRPr>
                  </a:p>
                </p:txBody>
              </p:sp>
              <p:sp>
                <p:nvSpPr>
                  <p:cNvPr id="17" name="Rectangle 18"/>
                  <p:cNvSpPr>
                    <a:spLocks noChangeArrowheads="1"/>
                  </p:cNvSpPr>
                  <p:nvPr/>
                </p:nvSpPr>
                <p:spPr bwMode="auto">
                  <a:xfrm>
                    <a:off x="1351461" y="2408204"/>
                    <a:ext cx="104355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三级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p:txBody>
              </p:sp>
              <p:sp>
                <p:nvSpPr>
                  <p:cNvPr id="20" name="Rectangle 21"/>
                  <p:cNvSpPr>
                    <a:spLocks noChangeArrowheads="1"/>
                  </p:cNvSpPr>
                  <p:nvPr/>
                </p:nvSpPr>
                <p:spPr bwMode="auto">
                  <a:xfrm>
                    <a:off x="6558571" y="2781345"/>
                    <a:ext cx="644408" cy="274434"/>
                  </a:xfrm>
                  <a:prstGeom prst="rect">
                    <a:avLst/>
                  </a:prstGeom>
                  <a:solidFill>
                    <a:schemeClr val="bg1"/>
                  </a:solidFill>
                  <a:ln>
                    <a:noFill/>
                  </a:ln>
                  <a:effectLs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主机号</a:t>
                    </a:r>
                  </a:p>
                </p:txBody>
              </p:sp>
              <p:sp>
                <p:nvSpPr>
                  <p:cNvPr id="22" name="Line 27"/>
                  <p:cNvSpPr>
                    <a:spLocks noChangeShapeType="1"/>
                  </p:cNvSpPr>
                  <p:nvPr/>
                </p:nvSpPr>
                <p:spPr bwMode="auto">
                  <a:xfrm>
                    <a:off x="2408233" y="2731208"/>
                    <a:ext cx="0" cy="259239"/>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7" name="Line 44"/>
                  <p:cNvSpPr>
                    <a:spLocks noChangeShapeType="1"/>
                  </p:cNvSpPr>
                  <p:nvPr/>
                </p:nvSpPr>
                <p:spPr bwMode="auto">
                  <a:xfrm>
                    <a:off x="6176960" y="2765705"/>
                    <a:ext cx="0" cy="298962"/>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8" name="Line 45"/>
                  <p:cNvSpPr>
                    <a:spLocks noChangeShapeType="1"/>
                  </p:cNvSpPr>
                  <p:nvPr/>
                </p:nvSpPr>
                <p:spPr bwMode="auto">
                  <a:xfrm>
                    <a:off x="7471329" y="2731209"/>
                    <a:ext cx="0" cy="298962"/>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sp>
              <p:nvSpPr>
                <p:cNvPr id="52" name="Rectangle 17"/>
                <p:cNvSpPr>
                  <a:spLocks noChangeArrowheads="1"/>
                </p:cNvSpPr>
                <p:nvPr/>
              </p:nvSpPr>
              <p:spPr bwMode="auto">
                <a:xfrm>
                  <a:off x="6515558" y="2063249"/>
                  <a:ext cx="644408" cy="27443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主机号</a:t>
                  </a:r>
                </a:p>
              </p:txBody>
            </p:sp>
          </p:grpSp>
        </p:grpSp>
        <p:sp>
          <p:nvSpPr>
            <p:cNvPr id="19" name="Line 20"/>
            <p:cNvSpPr>
              <a:spLocks noChangeShapeType="1"/>
            </p:cNvSpPr>
            <p:nvPr/>
          </p:nvSpPr>
          <p:spPr bwMode="auto">
            <a:xfrm>
              <a:off x="4905242" y="2407159"/>
              <a:ext cx="0" cy="29687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1" name="Line 23"/>
            <p:cNvSpPr>
              <a:spLocks noChangeShapeType="1"/>
            </p:cNvSpPr>
            <p:nvPr/>
          </p:nvSpPr>
          <p:spPr bwMode="auto">
            <a:xfrm>
              <a:off x="6188285" y="2398796"/>
              <a:ext cx="0" cy="2979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sp>
        <p:nvSpPr>
          <p:cNvPr id="25" name="Line 30"/>
          <p:cNvSpPr>
            <a:spLocks noChangeShapeType="1"/>
          </p:cNvSpPr>
          <p:nvPr/>
        </p:nvSpPr>
        <p:spPr bwMode="auto">
          <a:xfrm>
            <a:off x="2408233" y="1372292"/>
            <a:ext cx="2484552" cy="0"/>
          </a:xfrm>
          <a:prstGeom prst="line">
            <a:avLst/>
          </a:prstGeom>
          <a:noFill/>
          <a:ln w="12700">
            <a:solidFill>
              <a:srgbClr val="0000CC"/>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6" name="Line 31"/>
          <p:cNvSpPr>
            <a:spLocks noChangeShapeType="1"/>
          </p:cNvSpPr>
          <p:nvPr/>
        </p:nvSpPr>
        <p:spPr bwMode="auto">
          <a:xfrm>
            <a:off x="2408233" y="1233265"/>
            <a:ext cx="0" cy="263421"/>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7" name="Line 32"/>
          <p:cNvSpPr>
            <a:spLocks noChangeShapeType="1"/>
          </p:cNvSpPr>
          <p:nvPr/>
        </p:nvSpPr>
        <p:spPr bwMode="auto">
          <a:xfrm>
            <a:off x="7471329" y="1233265"/>
            <a:ext cx="0" cy="252967"/>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8" name="Rectangle 33"/>
          <p:cNvSpPr>
            <a:spLocks noChangeArrowheads="1"/>
          </p:cNvSpPr>
          <p:nvPr/>
        </p:nvSpPr>
        <p:spPr bwMode="auto">
          <a:xfrm>
            <a:off x="3334561" y="1209222"/>
            <a:ext cx="644408" cy="27443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网络号</a:t>
            </a:r>
          </a:p>
        </p:txBody>
      </p:sp>
      <p:sp>
        <p:nvSpPr>
          <p:cNvPr id="29" name="Line 34"/>
          <p:cNvSpPr>
            <a:spLocks noChangeShapeType="1"/>
          </p:cNvSpPr>
          <p:nvPr/>
        </p:nvSpPr>
        <p:spPr bwMode="auto">
          <a:xfrm>
            <a:off x="4924493" y="1372292"/>
            <a:ext cx="2555895" cy="0"/>
          </a:xfrm>
          <a:prstGeom prst="line">
            <a:avLst/>
          </a:prstGeom>
          <a:noFill/>
          <a:ln w="12700">
            <a:solidFill>
              <a:srgbClr val="0000CC"/>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0" name="Rectangle 35"/>
          <p:cNvSpPr>
            <a:spLocks noChangeArrowheads="1"/>
          </p:cNvSpPr>
          <p:nvPr/>
        </p:nvSpPr>
        <p:spPr bwMode="auto">
          <a:xfrm>
            <a:off x="5863279" y="1209222"/>
            <a:ext cx="644408" cy="27443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solidFill>
                  <a:srgbClr val="0000FF"/>
                </a:solidFill>
                <a:latin typeface="微软雅黑" pitchFamily="34" charset="-122"/>
                <a:ea typeface="微软雅黑" pitchFamily="34" charset="-122"/>
              </a:rPr>
              <a:t>主机号</a:t>
            </a:r>
          </a:p>
        </p:txBody>
      </p:sp>
      <p:sp>
        <p:nvSpPr>
          <p:cNvPr id="31" name="Line 36"/>
          <p:cNvSpPr>
            <a:spLocks noChangeShapeType="1"/>
          </p:cNvSpPr>
          <p:nvPr/>
        </p:nvSpPr>
        <p:spPr bwMode="auto">
          <a:xfrm>
            <a:off x="4905242" y="1233265"/>
            <a:ext cx="0" cy="263421"/>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9" name="Rectangle 46"/>
          <p:cNvSpPr>
            <a:spLocks noChangeArrowheads="1"/>
          </p:cNvSpPr>
          <p:nvPr/>
        </p:nvSpPr>
        <p:spPr bwMode="auto">
          <a:xfrm>
            <a:off x="1603701" y="3654897"/>
            <a:ext cx="79829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200" b="1" dirty="0">
                <a:latin typeface="微软雅黑" pitchFamily="34" charset="-122"/>
                <a:ea typeface="微软雅黑" pitchFamily="34" charset="-122"/>
              </a:rPr>
              <a:t>子网的</a:t>
            </a:r>
          </a:p>
          <a:p>
            <a:pPr algn="r" defTabSz="762000" eaLnBrk="0" hangingPunct="0"/>
            <a:r>
              <a:rPr kumimoji="1" lang="zh-CN" altLang="en-US" sz="1200" b="1" dirty="0">
                <a:latin typeface="微软雅黑" pitchFamily="34" charset="-122"/>
                <a:ea typeface="微软雅黑" pitchFamily="34" charset="-122"/>
              </a:rPr>
              <a:t>网络地址</a:t>
            </a:r>
          </a:p>
        </p:txBody>
      </p:sp>
      <p:grpSp>
        <p:nvGrpSpPr>
          <p:cNvPr id="64" name="组合 63"/>
          <p:cNvGrpSpPr/>
          <p:nvPr/>
        </p:nvGrpSpPr>
        <p:grpSpPr>
          <a:xfrm>
            <a:off x="1351461" y="3094605"/>
            <a:ext cx="6109676" cy="459100"/>
            <a:chOff x="1351461" y="3094605"/>
            <a:chExt cx="6109676" cy="459100"/>
          </a:xfrm>
        </p:grpSpPr>
        <p:sp>
          <p:nvSpPr>
            <p:cNvPr id="24" name="Rectangle 29"/>
            <p:cNvSpPr>
              <a:spLocks noChangeArrowheads="1"/>
            </p:cNvSpPr>
            <p:nvPr/>
          </p:nvSpPr>
          <p:spPr bwMode="auto">
            <a:xfrm>
              <a:off x="1351461" y="3094605"/>
              <a:ext cx="104355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200" b="1" dirty="0">
                  <a:latin typeface="微软雅黑" pitchFamily="34" charset="-122"/>
                  <a:ea typeface="微软雅黑" pitchFamily="34" charset="-122"/>
                </a:rPr>
                <a:t>三级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a:p>
              <a:pPr algn="r" defTabSz="762000" eaLnBrk="0" hangingPunct="0"/>
              <a:r>
                <a:rPr kumimoji="1" lang="zh-CN" altLang="en-US" sz="1200" b="1" dirty="0">
                  <a:latin typeface="微软雅黑" pitchFamily="34" charset="-122"/>
                  <a:ea typeface="微软雅黑" pitchFamily="34" charset="-122"/>
                </a:rPr>
                <a:t>的子网掩码</a:t>
              </a:r>
            </a:p>
          </p:txBody>
        </p:sp>
        <p:sp>
          <p:nvSpPr>
            <p:cNvPr id="40" name="Rectangle 47"/>
            <p:cNvSpPr>
              <a:spLocks noChangeArrowheads="1"/>
            </p:cNvSpPr>
            <p:nvPr/>
          </p:nvSpPr>
          <p:spPr bwMode="auto">
            <a:xfrm>
              <a:off x="6176961" y="3153517"/>
              <a:ext cx="1284176" cy="331367"/>
            </a:xfrm>
            <a:prstGeom prst="rect">
              <a:avLst/>
            </a:prstGeom>
            <a:solidFill>
              <a:srgbClr val="00FFFF"/>
            </a:solidFill>
            <a:ln w="12700">
              <a:solidFill>
                <a:schemeClr val="tx1"/>
              </a:solidFill>
              <a:miter lim="800000"/>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41" name="Rectangle 48"/>
            <p:cNvSpPr>
              <a:spLocks noChangeArrowheads="1"/>
            </p:cNvSpPr>
            <p:nvPr/>
          </p:nvSpPr>
          <p:spPr bwMode="auto">
            <a:xfrm>
              <a:off x="2426351" y="3153517"/>
              <a:ext cx="3750609" cy="331367"/>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42" name="Group 49"/>
          <p:cNvGrpSpPr>
            <a:grpSpLocks/>
          </p:cNvGrpSpPr>
          <p:nvPr/>
        </p:nvGrpSpPr>
        <p:grpSpPr bwMode="auto">
          <a:xfrm>
            <a:off x="2495429" y="3192199"/>
            <a:ext cx="4941927" cy="274920"/>
            <a:chOff x="1205" y="3129"/>
            <a:chExt cx="4364" cy="263"/>
          </a:xfrm>
        </p:grpSpPr>
        <p:sp>
          <p:nvSpPr>
            <p:cNvPr id="43" name="Rectangle 50"/>
            <p:cNvSpPr>
              <a:spLocks noChangeArrowheads="1"/>
            </p:cNvSpPr>
            <p:nvPr/>
          </p:nvSpPr>
          <p:spPr bwMode="auto">
            <a:xfrm>
              <a:off x="1205" y="3129"/>
              <a:ext cx="3274"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1 1 1 1 1 1 1 1 1 1 1 1 1 1 1 1 </a:t>
              </a:r>
              <a:r>
                <a:rPr kumimoji="1" lang="en-US" altLang="zh-CN" sz="1200" b="1" dirty="0" smtClean="0">
                  <a:latin typeface="微软雅黑" pitchFamily="34" charset="-122"/>
                  <a:ea typeface="微软雅黑" pitchFamily="34" charset="-122"/>
                </a:rPr>
                <a:t>    </a:t>
              </a:r>
              <a:r>
                <a:rPr kumimoji="1" lang="en-US" altLang="zh-CN" sz="1200" b="1" dirty="0">
                  <a:latin typeface="微软雅黑" pitchFamily="34" charset="-122"/>
                  <a:ea typeface="微软雅黑" pitchFamily="34" charset="-122"/>
                </a:rPr>
                <a:t>1 1 1 1 1 1 1 1</a:t>
              </a:r>
            </a:p>
          </p:txBody>
        </p:sp>
        <p:sp>
          <p:nvSpPr>
            <p:cNvPr id="44" name="Rectangle 51"/>
            <p:cNvSpPr>
              <a:spLocks noChangeArrowheads="1"/>
            </p:cNvSpPr>
            <p:nvPr/>
          </p:nvSpPr>
          <p:spPr bwMode="auto">
            <a:xfrm>
              <a:off x="4452" y="3129"/>
              <a:ext cx="1117" cy="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0 0 0 0 0 0 0 0</a:t>
              </a:r>
            </a:p>
          </p:txBody>
        </p:sp>
      </p:grpSp>
      <p:sp>
        <p:nvSpPr>
          <p:cNvPr id="45" name="Line 52"/>
          <p:cNvSpPr>
            <a:spLocks noChangeShapeType="1"/>
          </p:cNvSpPr>
          <p:nvPr/>
        </p:nvSpPr>
        <p:spPr bwMode="auto">
          <a:xfrm>
            <a:off x="4905242" y="3153517"/>
            <a:ext cx="1132" cy="3313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nvGrpSpPr>
          <p:cNvPr id="65" name="组合 64"/>
          <p:cNvGrpSpPr/>
          <p:nvPr/>
        </p:nvGrpSpPr>
        <p:grpSpPr>
          <a:xfrm>
            <a:off x="2426351" y="3722171"/>
            <a:ext cx="5034786" cy="331367"/>
            <a:chOff x="2426351" y="3722171"/>
            <a:chExt cx="5034786" cy="331367"/>
          </a:xfrm>
        </p:grpSpPr>
        <p:sp>
          <p:nvSpPr>
            <p:cNvPr id="46" name="Rectangle 53"/>
            <p:cNvSpPr>
              <a:spLocks noChangeArrowheads="1"/>
            </p:cNvSpPr>
            <p:nvPr/>
          </p:nvSpPr>
          <p:spPr bwMode="auto">
            <a:xfrm>
              <a:off x="6176961" y="3722171"/>
              <a:ext cx="1284176" cy="331367"/>
            </a:xfrm>
            <a:prstGeom prst="rect">
              <a:avLst/>
            </a:prstGeom>
            <a:solidFill>
              <a:srgbClr val="00FFFF"/>
            </a:solidFill>
            <a:ln w="12700">
              <a:solidFill>
                <a:schemeClr val="tx1"/>
              </a:solidFill>
              <a:miter lim="800000"/>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47" name="Rectangle 54"/>
            <p:cNvSpPr>
              <a:spLocks noChangeArrowheads="1"/>
            </p:cNvSpPr>
            <p:nvPr/>
          </p:nvSpPr>
          <p:spPr bwMode="auto">
            <a:xfrm>
              <a:off x="2426351" y="3722171"/>
              <a:ext cx="3750609" cy="331367"/>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sp>
        <p:nvSpPr>
          <p:cNvPr id="48" name="Line 55"/>
          <p:cNvSpPr>
            <a:spLocks noChangeShapeType="1"/>
          </p:cNvSpPr>
          <p:nvPr/>
        </p:nvSpPr>
        <p:spPr bwMode="auto">
          <a:xfrm>
            <a:off x="4905242" y="3722171"/>
            <a:ext cx="1132" cy="3313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9" name="Rectangle 58"/>
          <p:cNvSpPr>
            <a:spLocks noChangeArrowheads="1"/>
          </p:cNvSpPr>
          <p:nvPr/>
        </p:nvSpPr>
        <p:spPr bwMode="auto">
          <a:xfrm>
            <a:off x="6689951" y="3783116"/>
            <a:ext cx="277321"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0</a:t>
            </a:r>
          </a:p>
        </p:txBody>
      </p:sp>
      <p:sp>
        <p:nvSpPr>
          <p:cNvPr id="53" name="Rectangle 61"/>
          <p:cNvSpPr>
            <a:spLocks noChangeArrowheads="1"/>
          </p:cNvSpPr>
          <p:nvPr/>
        </p:nvSpPr>
        <p:spPr bwMode="auto">
          <a:xfrm>
            <a:off x="2837424" y="2412721"/>
            <a:ext cx="2043830"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145        .        13            .</a:t>
            </a:r>
          </a:p>
        </p:txBody>
      </p:sp>
      <p:sp>
        <p:nvSpPr>
          <p:cNvPr id="54" name="Rectangle 63"/>
          <p:cNvSpPr>
            <a:spLocks noChangeArrowheads="1"/>
          </p:cNvSpPr>
          <p:nvPr/>
        </p:nvSpPr>
        <p:spPr bwMode="auto">
          <a:xfrm>
            <a:off x="2837424" y="3767437"/>
            <a:ext cx="2649765"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145        .        13            .           3</a:t>
            </a:r>
          </a:p>
        </p:txBody>
      </p:sp>
      <p:sp>
        <p:nvSpPr>
          <p:cNvPr id="55" name="Rectangle 64"/>
          <p:cNvSpPr>
            <a:spLocks noChangeArrowheads="1"/>
          </p:cNvSpPr>
          <p:nvPr/>
        </p:nvSpPr>
        <p:spPr bwMode="auto">
          <a:xfrm>
            <a:off x="5508826" y="2412721"/>
            <a:ext cx="1346523"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3         .         10</a:t>
            </a:r>
          </a:p>
        </p:txBody>
      </p:sp>
      <p:sp>
        <p:nvSpPr>
          <p:cNvPr id="51" name="Rectangle 25"/>
          <p:cNvSpPr>
            <a:spLocks noChangeArrowheads="1"/>
          </p:cNvSpPr>
          <p:nvPr/>
        </p:nvSpPr>
        <p:spPr bwMode="auto">
          <a:xfrm>
            <a:off x="5247236" y="2063249"/>
            <a:ext cx="644408" cy="27443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solidFill>
                  <a:srgbClr val="0000FF"/>
                </a:solidFill>
                <a:latin typeface="微软雅黑" pitchFamily="34" charset="-122"/>
                <a:ea typeface="微软雅黑" pitchFamily="34" charset="-122"/>
              </a:rPr>
              <a:t>子网号</a:t>
            </a:r>
          </a:p>
        </p:txBody>
      </p:sp>
      <p:sp>
        <p:nvSpPr>
          <p:cNvPr id="50" name="Rectangle 60"/>
          <p:cNvSpPr>
            <a:spLocks noChangeArrowheads="1"/>
          </p:cNvSpPr>
          <p:nvPr/>
        </p:nvSpPr>
        <p:spPr bwMode="auto">
          <a:xfrm>
            <a:off x="3351547" y="2063249"/>
            <a:ext cx="644408" cy="27443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solidFill>
                  <a:srgbClr val="0000FF"/>
                </a:solidFill>
                <a:latin typeface="微软雅黑" pitchFamily="34" charset="-122"/>
                <a:ea typeface="微软雅黑" pitchFamily="34" charset="-122"/>
              </a:rPr>
              <a:t>网络号</a:t>
            </a:r>
          </a:p>
        </p:txBody>
      </p:sp>
    </p:spTree>
    <p:extLst>
      <p:ext uri="{BB962C8B-B14F-4D97-AF65-F5344CB8AC3E}">
        <p14:creationId xmlns:p14="http://schemas.microsoft.com/office/powerpoint/2010/main" val="428793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9"/>
                                          </p:stCondLst>
                                        </p:cTn>
                                        <p:tgtEl>
                                          <p:spTgt spid="42"/>
                                        </p:tgtEl>
                                        <p:attrNameLst>
                                          <p:attrName>style.visibility</p:attrName>
                                        </p:attrNameLst>
                                      </p:cBhvr>
                                      <p:to>
                                        <p:strVal val="visible"/>
                                      </p:to>
                                    </p:set>
                                  </p:childTnLst>
                                </p:cTn>
                              </p:par>
                            </p:childTnLst>
                          </p:cTn>
                        </p:par>
                        <p:par>
                          <p:cTn id="13" fill="hold">
                            <p:stCondLst>
                              <p:cond delay="10"/>
                            </p:stCondLst>
                            <p:childTnLst>
                              <p:par>
                                <p:cTn id="14" presetID="35" presetClass="emph" presetSubtype="0" repeatCount="3000" fill="hold" nodeType="afterEffect">
                                  <p:stCondLst>
                                    <p:cond delay="0"/>
                                  </p:stCondLst>
                                  <p:childTnLst>
                                    <p:anim calcmode="discrete" valueType="str">
                                      <p:cBhvr>
                                        <p:cTn id="15" dur="10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5"/>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par>
                          <p:cTn id="23" fill="hold">
                            <p:stCondLst>
                              <p:cond delay="0"/>
                            </p:stCondLst>
                            <p:childTnLst>
                              <p:par>
                                <p:cTn id="24" presetID="35" presetClass="emph" presetSubtype="0" repeatCount="3000" fill="hold" grpId="1" nodeType="afterEffect">
                                  <p:stCondLst>
                                    <p:cond delay="0"/>
                                  </p:stCondLst>
                                  <p:childTnLst>
                                    <p:anim calcmode="discrete" valueType="str">
                                      <p:cBhvr>
                                        <p:cTn id="25"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 Box 155"/>
          <p:cNvSpPr txBox="1">
            <a:spLocks noChangeArrowheads="1"/>
          </p:cNvSpPr>
          <p:nvPr/>
        </p:nvSpPr>
        <p:spPr bwMode="auto">
          <a:xfrm>
            <a:off x="1288036" y="846401"/>
            <a:ext cx="6593695" cy="375809"/>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en-US" altLang="zh-CN" b="1" dirty="0">
                <a:solidFill>
                  <a:schemeClr val="bg1"/>
                </a:solidFill>
                <a:latin typeface="微软雅黑" pitchFamily="34" charset="-122"/>
                <a:ea typeface="微软雅黑" pitchFamily="34" charset="-122"/>
              </a:rPr>
              <a:t>(IP </a:t>
            </a:r>
            <a:r>
              <a:rPr lang="zh-CN" altLang="en-US" b="1" dirty="0">
                <a:solidFill>
                  <a:schemeClr val="bg1"/>
                </a:solidFill>
                <a:latin typeface="微软雅黑" pitchFamily="34" charset="-122"/>
                <a:ea typeface="微软雅黑" pitchFamily="34" charset="-122"/>
              </a:rPr>
              <a:t>地址</a:t>
            </a:r>
            <a:r>
              <a:rPr lang="en-US" altLang="zh-CN" b="1" dirty="0">
                <a:solidFill>
                  <a:schemeClr val="bg1"/>
                </a:solidFill>
                <a:latin typeface="微软雅黑" pitchFamily="34" charset="-122"/>
                <a:ea typeface="微软雅黑" pitchFamily="34" charset="-122"/>
              </a:rPr>
              <a:t>) AND (</a:t>
            </a:r>
            <a:r>
              <a:rPr lang="zh-CN" altLang="en-US" b="1" dirty="0">
                <a:solidFill>
                  <a:schemeClr val="bg1"/>
                </a:solidFill>
                <a:latin typeface="微软雅黑" pitchFamily="34" charset="-122"/>
                <a:ea typeface="微软雅黑" pitchFamily="34" charset="-122"/>
              </a:rPr>
              <a:t>子网掩码</a:t>
            </a:r>
            <a:r>
              <a:rPr lang="en-US" altLang="zh-CN" b="1" dirty="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网络地址</a:t>
            </a:r>
          </a:p>
        </p:txBody>
      </p:sp>
      <p:sp>
        <p:nvSpPr>
          <p:cNvPr id="4" name="Rectangle 2"/>
          <p:cNvSpPr>
            <a:spLocks noChangeArrowheads="1"/>
          </p:cNvSpPr>
          <p:nvPr/>
        </p:nvSpPr>
        <p:spPr bwMode="auto">
          <a:xfrm>
            <a:off x="2348381" y="2291782"/>
            <a:ext cx="5470145" cy="329184"/>
          </a:xfrm>
          <a:prstGeom prst="rect">
            <a:avLst/>
          </a:prstGeom>
          <a:solidFill>
            <a:srgbClr val="00FFFF"/>
          </a:solidFill>
          <a:ln w="12700">
            <a:solidFill>
              <a:schemeClr val="tx1"/>
            </a:solidFill>
            <a:miter lim="800000"/>
            <a:headEnd/>
            <a:tailEnd/>
          </a:ln>
          <a:effectLs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5" name="Rectangle 3"/>
          <p:cNvSpPr>
            <a:spLocks noChangeArrowheads="1"/>
          </p:cNvSpPr>
          <p:nvPr/>
        </p:nvSpPr>
        <p:spPr bwMode="auto">
          <a:xfrm>
            <a:off x="2348381" y="1380890"/>
            <a:ext cx="5470145" cy="329184"/>
          </a:xfrm>
          <a:prstGeom prst="rect">
            <a:avLst/>
          </a:prstGeom>
          <a:solidFill>
            <a:srgbClr val="00FFFF"/>
          </a:solidFill>
          <a:ln w="12700">
            <a:solidFill>
              <a:srgbClr val="333399"/>
            </a:solidFill>
            <a:miter lim="800000"/>
            <a:headEnd/>
            <a:tailEnd/>
          </a:ln>
          <a:effectLs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6" name="Line 5"/>
          <p:cNvSpPr>
            <a:spLocks noChangeShapeType="1"/>
          </p:cNvSpPr>
          <p:nvPr/>
        </p:nvSpPr>
        <p:spPr bwMode="auto">
          <a:xfrm flipV="1">
            <a:off x="2375249" y="2827270"/>
            <a:ext cx="267584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CC"/>
              </a:solidFill>
              <a:latin typeface="微软雅黑" pitchFamily="34" charset="-122"/>
              <a:ea typeface="微软雅黑" pitchFamily="34" charset="-122"/>
            </a:endParaRPr>
          </a:p>
        </p:txBody>
      </p:sp>
      <p:sp>
        <p:nvSpPr>
          <p:cNvPr id="7" name="Line 6"/>
          <p:cNvSpPr>
            <a:spLocks noChangeShapeType="1"/>
          </p:cNvSpPr>
          <p:nvPr/>
        </p:nvSpPr>
        <p:spPr bwMode="auto">
          <a:xfrm flipV="1">
            <a:off x="6434806" y="2827270"/>
            <a:ext cx="1367842" cy="0"/>
          </a:xfrm>
          <a:prstGeom prst="line">
            <a:avLst/>
          </a:prstGeom>
          <a:noFill/>
          <a:ln w="1270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CC"/>
              </a:solidFill>
              <a:latin typeface="微软雅黑" pitchFamily="34" charset="-122"/>
              <a:ea typeface="微软雅黑" pitchFamily="34" charset="-122"/>
            </a:endParaRPr>
          </a:p>
        </p:txBody>
      </p:sp>
      <p:sp>
        <p:nvSpPr>
          <p:cNvPr id="8" name="Line 7"/>
          <p:cNvSpPr>
            <a:spLocks noChangeShapeType="1"/>
          </p:cNvSpPr>
          <p:nvPr/>
        </p:nvSpPr>
        <p:spPr bwMode="auto">
          <a:xfrm flipV="1">
            <a:off x="5051089" y="2827270"/>
            <a:ext cx="1377612"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CC"/>
              </a:solidFill>
              <a:latin typeface="微软雅黑" pitchFamily="34" charset="-122"/>
              <a:ea typeface="微软雅黑" pitchFamily="34" charset="-122"/>
            </a:endParaRPr>
          </a:p>
        </p:txBody>
      </p:sp>
      <p:sp>
        <p:nvSpPr>
          <p:cNvPr id="9" name="Rectangle 8"/>
          <p:cNvSpPr>
            <a:spLocks noChangeArrowheads="1"/>
          </p:cNvSpPr>
          <p:nvPr/>
        </p:nvSpPr>
        <p:spPr bwMode="auto">
          <a:xfrm>
            <a:off x="2359372" y="1389909"/>
            <a:ext cx="2685610" cy="314529"/>
          </a:xfrm>
          <a:prstGeom prst="rect">
            <a:avLst/>
          </a:prstGeom>
          <a:solidFill>
            <a:srgbClr val="00FF99"/>
          </a:solidFill>
          <a:ln>
            <a:noFill/>
          </a:ln>
          <a:effectLs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10" name="Rectangle 9"/>
          <p:cNvSpPr>
            <a:spLocks noChangeArrowheads="1"/>
          </p:cNvSpPr>
          <p:nvPr/>
        </p:nvSpPr>
        <p:spPr bwMode="auto">
          <a:xfrm>
            <a:off x="3314419" y="1402993"/>
            <a:ext cx="682880" cy="289823"/>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300" b="1" dirty="0">
                <a:latin typeface="微软雅黑" pitchFamily="34" charset="-122"/>
                <a:ea typeface="微软雅黑" pitchFamily="34" charset="-122"/>
              </a:rPr>
              <a:t>网络号</a:t>
            </a:r>
          </a:p>
        </p:txBody>
      </p:sp>
      <p:sp>
        <p:nvSpPr>
          <p:cNvPr id="11" name="Rectangle 10"/>
          <p:cNvSpPr>
            <a:spLocks noChangeArrowheads="1"/>
          </p:cNvSpPr>
          <p:nvPr/>
        </p:nvSpPr>
        <p:spPr bwMode="auto">
          <a:xfrm>
            <a:off x="6084298" y="1402993"/>
            <a:ext cx="682880" cy="2898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300" b="1">
                <a:latin typeface="微软雅黑" pitchFamily="34" charset="-122"/>
                <a:ea typeface="微软雅黑" pitchFamily="34" charset="-122"/>
              </a:rPr>
              <a:t>主机号</a:t>
            </a:r>
          </a:p>
        </p:txBody>
      </p:sp>
      <p:sp>
        <p:nvSpPr>
          <p:cNvPr id="12" name="Rectangle 11"/>
          <p:cNvSpPr>
            <a:spLocks noChangeArrowheads="1"/>
          </p:cNvSpPr>
          <p:nvPr/>
        </p:nvSpPr>
        <p:spPr bwMode="auto">
          <a:xfrm>
            <a:off x="1284583" y="1389909"/>
            <a:ext cx="104355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200" b="1">
                <a:solidFill>
                  <a:srgbClr val="0000CC"/>
                </a:solidFill>
                <a:latin typeface="微软雅黑" pitchFamily="34" charset="-122"/>
                <a:ea typeface="微软雅黑" pitchFamily="34" charset="-122"/>
              </a:rPr>
              <a:t>两级 </a:t>
            </a:r>
            <a:r>
              <a:rPr kumimoji="1" lang="en-US" altLang="zh-CN" sz="1200" b="1">
                <a:solidFill>
                  <a:srgbClr val="0000CC"/>
                </a:solidFill>
                <a:latin typeface="微软雅黑" pitchFamily="34" charset="-122"/>
                <a:ea typeface="微软雅黑" pitchFamily="34" charset="-122"/>
              </a:rPr>
              <a:t>IP </a:t>
            </a:r>
            <a:r>
              <a:rPr kumimoji="1" lang="zh-CN" altLang="en-US" sz="1200" b="1">
                <a:solidFill>
                  <a:srgbClr val="0000CC"/>
                </a:solidFill>
                <a:latin typeface="微软雅黑" pitchFamily="34" charset="-122"/>
                <a:ea typeface="微软雅黑" pitchFamily="34" charset="-122"/>
              </a:rPr>
              <a:t>地址</a:t>
            </a:r>
          </a:p>
        </p:txBody>
      </p:sp>
      <p:sp>
        <p:nvSpPr>
          <p:cNvPr id="13" name="Rectangle 12"/>
          <p:cNvSpPr>
            <a:spLocks noChangeArrowheads="1"/>
          </p:cNvSpPr>
          <p:nvPr/>
        </p:nvSpPr>
        <p:spPr bwMode="auto">
          <a:xfrm>
            <a:off x="3239920" y="2752866"/>
            <a:ext cx="892761" cy="18601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5051089" y="1386528"/>
            <a:ext cx="0" cy="3224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15" name="Rectangle 14"/>
          <p:cNvSpPr>
            <a:spLocks noChangeArrowheads="1"/>
          </p:cNvSpPr>
          <p:nvPr/>
        </p:nvSpPr>
        <p:spPr bwMode="auto">
          <a:xfrm>
            <a:off x="3304649" y="2697625"/>
            <a:ext cx="682880" cy="289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300" b="1" dirty="0">
                <a:solidFill>
                  <a:srgbClr val="0000FF"/>
                </a:solidFill>
                <a:latin typeface="微软雅黑" pitchFamily="34" charset="-122"/>
                <a:ea typeface="微软雅黑" pitchFamily="34" charset="-122"/>
              </a:rPr>
              <a:t>网络号</a:t>
            </a:r>
          </a:p>
        </p:txBody>
      </p:sp>
      <p:sp>
        <p:nvSpPr>
          <p:cNvPr id="16" name="Rectangle 15"/>
          <p:cNvSpPr>
            <a:spLocks noChangeArrowheads="1"/>
          </p:cNvSpPr>
          <p:nvPr/>
        </p:nvSpPr>
        <p:spPr bwMode="auto">
          <a:xfrm>
            <a:off x="2369142" y="2299674"/>
            <a:ext cx="2666069" cy="314528"/>
          </a:xfrm>
          <a:prstGeom prst="rect">
            <a:avLst/>
          </a:prstGeom>
          <a:solidFill>
            <a:srgbClr val="00FF99"/>
          </a:solidFill>
          <a:ln>
            <a:noFill/>
          </a:ln>
          <a:effectLs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17" name="Rectangle 16"/>
          <p:cNvSpPr>
            <a:spLocks noChangeArrowheads="1"/>
          </p:cNvSpPr>
          <p:nvPr/>
        </p:nvSpPr>
        <p:spPr bwMode="auto">
          <a:xfrm>
            <a:off x="1284583" y="2326050"/>
            <a:ext cx="104355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200" b="1" dirty="0">
                <a:solidFill>
                  <a:srgbClr val="0000CC"/>
                </a:solidFill>
                <a:latin typeface="微软雅黑" pitchFamily="34" charset="-122"/>
                <a:ea typeface="微软雅黑" pitchFamily="34" charset="-122"/>
              </a:rPr>
              <a:t>三级 </a:t>
            </a:r>
            <a:r>
              <a:rPr kumimoji="1" lang="en-US" altLang="zh-CN" sz="1200" b="1" dirty="0">
                <a:solidFill>
                  <a:srgbClr val="0000CC"/>
                </a:solidFill>
                <a:latin typeface="微软雅黑" pitchFamily="34" charset="-122"/>
                <a:ea typeface="微软雅黑" pitchFamily="34" charset="-122"/>
              </a:rPr>
              <a:t>IP </a:t>
            </a:r>
            <a:r>
              <a:rPr kumimoji="1" lang="zh-CN" altLang="en-US" sz="1200" b="1" dirty="0">
                <a:solidFill>
                  <a:srgbClr val="0000CC"/>
                </a:solidFill>
                <a:latin typeface="微软雅黑" pitchFamily="34" charset="-122"/>
                <a:ea typeface="微软雅黑" pitchFamily="34" charset="-122"/>
              </a:rPr>
              <a:t>地址</a:t>
            </a:r>
          </a:p>
        </p:txBody>
      </p:sp>
      <p:sp>
        <p:nvSpPr>
          <p:cNvPr id="18" name="Rectangle 17"/>
          <p:cNvSpPr>
            <a:spLocks noChangeArrowheads="1"/>
          </p:cNvSpPr>
          <p:nvPr/>
        </p:nvSpPr>
        <p:spPr bwMode="auto">
          <a:xfrm>
            <a:off x="6808770" y="2735282"/>
            <a:ext cx="683920" cy="20292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5051089" y="2298546"/>
            <a:ext cx="0" cy="3201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20" name="Rectangle 19"/>
          <p:cNvSpPr>
            <a:spLocks noChangeArrowheads="1"/>
          </p:cNvSpPr>
          <p:nvPr/>
        </p:nvSpPr>
        <p:spPr bwMode="auto">
          <a:xfrm>
            <a:off x="6774325" y="2689734"/>
            <a:ext cx="682880" cy="289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300" b="1">
                <a:solidFill>
                  <a:srgbClr val="0000FF"/>
                </a:solidFill>
                <a:latin typeface="微软雅黑" pitchFamily="34" charset="-122"/>
                <a:ea typeface="微软雅黑" pitchFamily="34" charset="-122"/>
              </a:rPr>
              <a:t>主机号</a:t>
            </a:r>
          </a:p>
        </p:txBody>
      </p:sp>
      <p:sp>
        <p:nvSpPr>
          <p:cNvPr id="21" name="Rectangle 20"/>
          <p:cNvSpPr>
            <a:spLocks noChangeArrowheads="1"/>
          </p:cNvSpPr>
          <p:nvPr/>
        </p:nvSpPr>
        <p:spPr bwMode="auto">
          <a:xfrm>
            <a:off x="5379621" y="2744974"/>
            <a:ext cx="683920" cy="20292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22" name="Line 21"/>
          <p:cNvSpPr>
            <a:spLocks noChangeShapeType="1"/>
          </p:cNvSpPr>
          <p:nvPr/>
        </p:nvSpPr>
        <p:spPr bwMode="auto">
          <a:xfrm>
            <a:off x="6434806" y="2289528"/>
            <a:ext cx="0" cy="32129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23" name="Rectangle 23"/>
          <p:cNvSpPr>
            <a:spLocks noChangeArrowheads="1"/>
          </p:cNvSpPr>
          <p:nvPr/>
        </p:nvSpPr>
        <p:spPr bwMode="auto">
          <a:xfrm>
            <a:off x="3319304" y="2313202"/>
            <a:ext cx="682880" cy="289823"/>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300" b="1" dirty="0">
                <a:latin typeface="微软雅黑" pitchFamily="34" charset="-122"/>
                <a:ea typeface="微软雅黑" pitchFamily="34" charset="-122"/>
              </a:rPr>
              <a:t>网络号</a:t>
            </a:r>
          </a:p>
        </p:txBody>
      </p:sp>
      <p:sp>
        <p:nvSpPr>
          <p:cNvPr id="24" name="Rectangle 24"/>
          <p:cNvSpPr>
            <a:spLocks noChangeArrowheads="1"/>
          </p:cNvSpPr>
          <p:nvPr/>
        </p:nvSpPr>
        <p:spPr bwMode="auto">
          <a:xfrm>
            <a:off x="6757227" y="2313202"/>
            <a:ext cx="682880" cy="2898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300" b="1">
                <a:latin typeface="微软雅黑" pitchFamily="34" charset="-122"/>
                <a:ea typeface="微软雅黑" pitchFamily="34" charset="-122"/>
              </a:rPr>
              <a:t>主机号</a:t>
            </a:r>
          </a:p>
        </p:txBody>
      </p:sp>
      <p:sp>
        <p:nvSpPr>
          <p:cNvPr id="25" name="Rectangle 25"/>
          <p:cNvSpPr>
            <a:spLocks noChangeArrowheads="1"/>
          </p:cNvSpPr>
          <p:nvPr/>
        </p:nvSpPr>
        <p:spPr bwMode="auto">
          <a:xfrm>
            <a:off x="5419918" y="2313202"/>
            <a:ext cx="682880" cy="289823"/>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300" b="1">
                <a:latin typeface="微软雅黑" pitchFamily="34" charset="-122"/>
                <a:ea typeface="微软雅黑" pitchFamily="34" charset="-122"/>
              </a:rPr>
              <a:t>子网号</a:t>
            </a:r>
          </a:p>
        </p:txBody>
      </p:sp>
      <p:sp>
        <p:nvSpPr>
          <p:cNvPr id="26" name="Rectangle 26"/>
          <p:cNvSpPr>
            <a:spLocks noChangeArrowheads="1"/>
          </p:cNvSpPr>
          <p:nvPr/>
        </p:nvSpPr>
        <p:spPr bwMode="auto">
          <a:xfrm>
            <a:off x="5379366" y="2697625"/>
            <a:ext cx="682880" cy="289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300" b="1" dirty="0">
                <a:solidFill>
                  <a:srgbClr val="0000FF"/>
                </a:solidFill>
                <a:latin typeface="微软雅黑" pitchFamily="34" charset="-122"/>
                <a:ea typeface="微软雅黑" pitchFamily="34" charset="-122"/>
              </a:rPr>
              <a:t>子网号</a:t>
            </a:r>
          </a:p>
        </p:txBody>
      </p:sp>
      <p:sp>
        <p:nvSpPr>
          <p:cNvPr id="27" name="Line 28"/>
          <p:cNvSpPr>
            <a:spLocks noChangeShapeType="1"/>
          </p:cNvSpPr>
          <p:nvPr/>
        </p:nvSpPr>
        <p:spPr bwMode="auto">
          <a:xfrm>
            <a:off x="6434806" y="2648023"/>
            <a:ext cx="0" cy="3088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CC"/>
              </a:solidFill>
              <a:latin typeface="微软雅黑" pitchFamily="34" charset="-122"/>
              <a:ea typeface="微软雅黑" pitchFamily="34" charset="-122"/>
            </a:endParaRPr>
          </a:p>
        </p:txBody>
      </p:sp>
      <p:sp>
        <p:nvSpPr>
          <p:cNvPr id="28" name="Rectangle 29"/>
          <p:cNvSpPr>
            <a:spLocks noChangeArrowheads="1"/>
          </p:cNvSpPr>
          <p:nvPr/>
        </p:nvSpPr>
        <p:spPr bwMode="auto">
          <a:xfrm>
            <a:off x="1284583" y="3051612"/>
            <a:ext cx="104355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200" b="1" dirty="0">
                <a:solidFill>
                  <a:srgbClr val="0000CC"/>
                </a:solidFill>
                <a:latin typeface="微软雅黑" pitchFamily="34" charset="-122"/>
                <a:ea typeface="微软雅黑" pitchFamily="34" charset="-122"/>
              </a:rPr>
              <a:t>三级 </a:t>
            </a:r>
            <a:r>
              <a:rPr kumimoji="1" lang="en-US" altLang="zh-CN" sz="1200" b="1" dirty="0">
                <a:solidFill>
                  <a:srgbClr val="0000CC"/>
                </a:solidFill>
                <a:latin typeface="微软雅黑" pitchFamily="34" charset="-122"/>
                <a:ea typeface="微软雅黑" pitchFamily="34" charset="-122"/>
              </a:rPr>
              <a:t>IP </a:t>
            </a:r>
            <a:r>
              <a:rPr kumimoji="1" lang="zh-CN" altLang="en-US" sz="1200" b="1" dirty="0">
                <a:solidFill>
                  <a:srgbClr val="0000CC"/>
                </a:solidFill>
                <a:latin typeface="微软雅黑" pitchFamily="34" charset="-122"/>
                <a:ea typeface="微软雅黑" pitchFamily="34" charset="-122"/>
              </a:rPr>
              <a:t>地址</a:t>
            </a:r>
          </a:p>
          <a:p>
            <a:pPr algn="r" defTabSz="762000" eaLnBrk="0" hangingPunct="0"/>
            <a:r>
              <a:rPr kumimoji="1" lang="zh-CN" altLang="en-US" sz="1200" b="1" dirty="0">
                <a:solidFill>
                  <a:srgbClr val="0000CC"/>
                </a:solidFill>
                <a:latin typeface="微软雅黑" pitchFamily="34" charset="-122"/>
                <a:ea typeface="微软雅黑" pitchFamily="34" charset="-122"/>
              </a:rPr>
              <a:t>的子网掩码</a:t>
            </a:r>
          </a:p>
        </p:txBody>
      </p:sp>
      <p:sp>
        <p:nvSpPr>
          <p:cNvPr id="29" name="Line 44"/>
          <p:cNvSpPr>
            <a:spLocks noChangeShapeType="1"/>
          </p:cNvSpPr>
          <p:nvPr/>
        </p:nvSpPr>
        <p:spPr bwMode="auto">
          <a:xfrm>
            <a:off x="5051089" y="2685226"/>
            <a:ext cx="0" cy="3224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30" name="Rectangle 46"/>
          <p:cNvSpPr>
            <a:spLocks noChangeArrowheads="1"/>
          </p:cNvSpPr>
          <p:nvPr/>
        </p:nvSpPr>
        <p:spPr bwMode="auto">
          <a:xfrm>
            <a:off x="1529843" y="3649096"/>
            <a:ext cx="79829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200" b="1" dirty="0">
                <a:solidFill>
                  <a:srgbClr val="0000CC"/>
                </a:solidFill>
                <a:latin typeface="微软雅黑" pitchFamily="34" charset="-122"/>
                <a:ea typeface="微软雅黑" pitchFamily="34" charset="-122"/>
              </a:rPr>
              <a:t>子网的</a:t>
            </a:r>
          </a:p>
          <a:p>
            <a:pPr algn="r" defTabSz="762000" eaLnBrk="0" hangingPunct="0"/>
            <a:r>
              <a:rPr kumimoji="1" lang="zh-CN" altLang="en-US" sz="1200" b="1" dirty="0">
                <a:solidFill>
                  <a:srgbClr val="0000CC"/>
                </a:solidFill>
                <a:latin typeface="微软雅黑" pitchFamily="34" charset="-122"/>
                <a:ea typeface="微软雅黑" pitchFamily="34" charset="-122"/>
              </a:rPr>
              <a:t>网络地址</a:t>
            </a:r>
          </a:p>
        </p:txBody>
      </p:sp>
      <p:sp>
        <p:nvSpPr>
          <p:cNvPr id="31" name="Rectangle 47"/>
          <p:cNvSpPr>
            <a:spLocks noChangeArrowheads="1"/>
          </p:cNvSpPr>
          <p:nvPr/>
        </p:nvSpPr>
        <p:spPr bwMode="auto">
          <a:xfrm>
            <a:off x="6422594" y="3103469"/>
            <a:ext cx="1384940" cy="357368"/>
          </a:xfrm>
          <a:prstGeom prst="rect">
            <a:avLst/>
          </a:prstGeom>
          <a:solidFill>
            <a:srgbClr val="00FFFF"/>
          </a:solidFill>
          <a:ln w="9525">
            <a:solidFill>
              <a:schemeClr val="tx1"/>
            </a:solidFill>
            <a:miter lim="800000"/>
            <a:headEnd/>
            <a:tailEnd/>
          </a:ln>
          <a:effectLs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32" name="Rectangle 48"/>
          <p:cNvSpPr>
            <a:spLocks noChangeArrowheads="1"/>
          </p:cNvSpPr>
          <p:nvPr/>
        </p:nvSpPr>
        <p:spPr bwMode="auto">
          <a:xfrm>
            <a:off x="2377691" y="3103469"/>
            <a:ext cx="4044903" cy="357368"/>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CC"/>
              </a:solidFill>
              <a:latin typeface="微软雅黑" pitchFamily="34" charset="-122"/>
              <a:ea typeface="微软雅黑" pitchFamily="34" charset="-122"/>
            </a:endParaRPr>
          </a:p>
        </p:txBody>
      </p:sp>
      <p:grpSp>
        <p:nvGrpSpPr>
          <p:cNvPr id="33" name="Group 49"/>
          <p:cNvGrpSpPr>
            <a:grpSpLocks/>
          </p:cNvGrpSpPr>
          <p:nvPr/>
        </p:nvGrpSpPr>
        <p:grpSpPr bwMode="auto">
          <a:xfrm>
            <a:off x="2399675" y="3148568"/>
            <a:ext cx="5424957" cy="289727"/>
            <a:chOff x="1174" y="3062"/>
            <a:chExt cx="4442" cy="257"/>
          </a:xfrm>
        </p:grpSpPr>
        <p:sp>
          <p:nvSpPr>
            <p:cNvPr id="34" name="Rectangle 50"/>
            <p:cNvSpPr>
              <a:spLocks noChangeArrowheads="1"/>
            </p:cNvSpPr>
            <p:nvPr/>
          </p:nvSpPr>
          <p:spPr bwMode="auto">
            <a:xfrm>
              <a:off x="1174" y="3062"/>
              <a:ext cx="3346"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300" b="1" dirty="0">
                  <a:latin typeface="微软雅黑" pitchFamily="34" charset="-122"/>
                  <a:ea typeface="微软雅黑" pitchFamily="34" charset="-122"/>
                </a:rPr>
                <a:t>1 1 1 1 1 1 1 1 1 1 1 1 1 1 1 1  </a:t>
              </a:r>
              <a:r>
                <a:rPr kumimoji="1" lang="en-US" altLang="zh-CN" sz="1300" b="1" dirty="0" smtClean="0">
                  <a:latin typeface="微软雅黑" pitchFamily="34" charset="-122"/>
                  <a:ea typeface="微软雅黑" pitchFamily="34" charset="-122"/>
                </a:rPr>
                <a:t>     </a:t>
              </a:r>
              <a:r>
                <a:rPr kumimoji="1" lang="en-US" altLang="zh-CN" sz="1300" b="1" dirty="0">
                  <a:latin typeface="微软雅黑" pitchFamily="34" charset="-122"/>
                  <a:ea typeface="微软雅黑" pitchFamily="34" charset="-122"/>
                </a:rPr>
                <a:t>1 1 1 1 1 1 1 1</a:t>
              </a:r>
            </a:p>
          </p:txBody>
        </p:sp>
        <p:sp>
          <p:nvSpPr>
            <p:cNvPr id="35" name="Rectangle 51"/>
            <p:cNvSpPr>
              <a:spLocks noChangeArrowheads="1"/>
            </p:cNvSpPr>
            <p:nvPr/>
          </p:nvSpPr>
          <p:spPr bwMode="auto">
            <a:xfrm>
              <a:off x="4510" y="3062"/>
              <a:ext cx="1106" cy="2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300" b="1" dirty="0">
                  <a:latin typeface="微软雅黑" pitchFamily="34" charset="-122"/>
                  <a:ea typeface="微软雅黑" pitchFamily="34" charset="-122"/>
                </a:rPr>
                <a:t>0 0 0 0 0 0 0 0</a:t>
              </a:r>
            </a:p>
          </p:txBody>
        </p:sp>
      </p:grpSp>
      <p:sp>
        <p:nvSpPr>
          <p:cNvPr id="36" name="Line 52"/>
          <p:cNvSpPr>
            <a:spLocks noChangeShapeType="1"/>
          </p:cNvSpPr>
          <p:nvPr/>
        </p:nvSpPr>
        <p:spPr bwMode="auto">
          <a:xfrm>
            <a:off x="5051089" y="3103469"/>
            <a:ext cx="1221" cy="3573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37" name="Rectangle 53"/>
          <p:cNvSpPr>
            <a:spLocks noChangeArrowheads="1"/>
          </p:cNvSpPr>
          <p:nvPr/>
        </p:nvSpPr>
        <p:spPr bwMode="auto">
          <a:xfrm>
            <a:off x="6422594" y="3716743"/>
            <a:ext cx="1384940" cy="357368"/>
          </a:xfrm>
          <a:prstGeom prst="rect">
            <a:avLst/>
          </a:prstGeom>
          <a:solidFill>
            <a:srgbClr val="00FFFF"/>
          </a:solidFill>
          <a:ln w="9525">
            <a:solidFill>
              <a:schemeClr val="tx1"/>
            </a:solidFill>
            <a:miter lim="800000"/>
            <a:headEnd/>
            <a:tailEnd/>
          </a:ln>
          <a:effectLs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38" name="Rectangle 54"/>
          <p:cNvSpPr>
            <a:spLocks noChangeArrowheads="1"/>
          </p:cNvSpPr>
          <p:nvPr/>
        </p:nvSpPr>
        <p:spPr bwMode="auto">
          <a:xfrm>
            <a:off x="2377691" y="3716743"/>
            <a:ext cx="4044903" cy="357368"/>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39" name="Line 55"/>
          <p:cNvSpPr>
            <a:spLocks noChangeShapeType="1"/>
          </p:cNvSpPr>
          <p:nvPr/>
        </p:nvSpPr>
        <p:spPr bwMode="auto">
          <a:xfrm>
            <a:off x="5051089" y="3716743"/>
            <a:ext cx="1221" cy="3573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40" name="Rectangle 57"/>
          <p:cNvSpPr>
            <a:spLocks noChangeArrowheads="1"/>
          </p:cNvSpPr>
          <p:nvPr/>
        </p:nvSpPr>
        <p:spPr bwMode="auto">
          <a:xfrm>
            <a:off x="3375483" y="3733653"/>
            <a:ext cx="682880" cy="289823"/>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300" b="1" dirty="0">
                <a:latin typeface="微软雅黑" pitchFamily="34" charset="-122"/>
                <a:ea typeface="微软雅黑" pitchFamily="34" charset="-122"/>
              </a:rPr>
              <a:t>网络号</a:t>
            </a:r>
          </a:p>
        </p:txBody>
      </p:sp>
      <p:sp>
        <p:nvSpPr>
          <p:cNvPr id="41" name="Rectangle 58"/>
          <p:cNvSpPr>
            <a:spLocks noChangeArrowheads="1"/>
          </p:cNvSpPr>
          <p:nvPr/>
        </p:nvSpPr>
        <p:spPr bwMode="auto">
          <a:xfrm>
            <a:off x="5363739" y="3733653"/>
            <a:ext cx="682880" cy="289823"/>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300" b="1">
                <a:latin typeface="微软雅黑" pitchFamily="34" charset="-122"/>
                <a:ea typeface="微软雅黑" pitchFamily="34" charset="-122"/>
              </a:rPr>
              <a:t>子网号</a:t>
            </a:r>
          </a:p>
        </p:txBody>
      </p:sp>
      <p:sp>
        <p:nvSpPr>
          <p:cNvPr id="42" name="Rectangle 59"/>
          <p:cNvSpPr>
            <a:spLocks noChangeArrowheads="1"/>
          </p:cNvSpPr>
          <p:nvPr/>
        </p:nvSpPr>
        <p:spPr bwMode="auto">
          <a:xfrm>
            <a:off x="7005148" y="3733653"/>
            <a:ext cx="285336" cy="2898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300" b="1">
                <a:latin typeface="微软雅黑" pitchFamily="34" charset="-122"/>
                <a:ea typeface="微软雅黑" pitchFamily="34" charset="-122"/>
              </a:rPr>
              <a:t>0</a:t>
            </a:r>
          </a:p>
        </p:txBody>
      </p:sp>
      <p:sp>
        <p:nvSpPr>
          <p:cNvPr id="44" name="AutoShape 61"/>
          <p:cNvSpPr>
            <a:spLocks noChangeArrowheads="1"/>
          </p:cNvSpPr>
          <p:nvPr/>
        </p:nvSpPr>
        <p:spPr bwMode="auto">
          <a:xfrm>
            <a:off x="4704243" y="3512695"/>
            <a:ext cx="665601" cy="357367"/>
          </a:xfrm>
          <a:prstGeom prst="downArrow">
            <a:avLst>
              <a:gd name="adj1" fmla="val 50000"/>
              <a:gd name="adj2" fmla="val 25000"/>
            </a:avLst>
          </a:prstGeom>
          <a:solidFill>
            <a:srgbClr val="00FF99"/>
          </a:solidFill>
          <a:ln w="9525">
            <a:solidFill>
              <a:schemeClr val="tx1"/>
            </a:solidFill>
            <a:miter lim="800000"/>
            <a:headEnd/>
            <a:tailEnd/>
          </a:ln>
          <a:effectLst/>
          <a:extLst/>
        </p:spPr>
        <p:txBody>
          <a:bodyPr vert="eaVert" wrap="none" anchor="ctr"/>
          <a:lstStyle/>
          <a:p>
            <a:endParaRPr lang="zh-CN" altLang="en-US" sz="1300" b="1">
              <a:solidFill>
                <a:srgbClr val="0000CC"/>
              </a:solidFill>
              <a:latin typeface="微软雅黑" pitchFamily="34" charset="-122"/>
              <a:ea typeface="微软雅黑" pitchFamily="34" charset="-122"/>
            </a:endParaRPr>
          </a:p>
        </p:txBody>
      </p:sp>
      <p:sp>
        <p:nvSpPr>
          <p:cNvPr id="47" name="Rectangle 60"/>
          <p:cNvSpPr>
            <a:spLocks noChangeArrowheads="1"/>
          </p:cNvSpPr>
          <p:nvPr/>
        </p:nvSpPr>
        <p:spPr bwMode="auto">
          <a:xfrm>
            <a:off x="2353290" y="2652306"/>
            <a:ext cx="5476251" cy="426135"/>
          </a:xfrm>
          <a:prstGeom prst="rect">
            <a:avLst/>
          </a:prstGeom>
          <a:solidFill>
            <a:srgbClr val="0000CC"/>
          </a:solidFill>
          <a:ln>
            <a:noFill/>
          </a:ln>
          <a:effectLst/>
          <a:extLst/>
        </p:spPr>
        <p:txBody>
          <a:bodyPr wrap="none" anchor="ctr"/>
          <a:lstStyle/>
          <a:p>
            <a:pPr algn="ctr"/>
            <a:r>
              <a:rPr lang="zh-CN" altLang="en-US" b="1" dirty="0">
                <a:solidFill>
                  <a:schemeClr val="bg1"/>
                </a:solidFill>
                <a:latin typeface="微软雅黑" pitchFamily="34" charset="-122"/>
                <a:ea typeface="微软雅黑" pitchFamily="34" charset="-122"/>
              </a:rPr>
              <a:t>逐位进行 </a:t>
            </a:r>
            <a:r>
              <a:rPr lang="en-US" altLang="zh-CN" b="1" dirty="0">
                <a:solidFill>
                  <a:schemeClr val="bg1"/>
                </a:solidFill>
                <a:latin typeface="微软雅黑" pitchFamily="34" charset="-122"/>
                <a:ea typeface="微软雅黑" pitchFamily="34" charset="-122"/>
              </a:rPr>
              <a:t>AND </a:t>
            </a:r>
            <a:r>
              <a:rPr lang="zh-CN" altLang="en-US" b="1" dirty="0">
                <a:solidFill>
                  <a:schemeClr val="bg1"/>
                </a:solidFill>
                <a:latin typeface="微软雅黑" pitchFamily="34" charset="-122"/>
                <a:ea typeface="微软雅黑" pitchFamily="34" charset="-122"/>
              </a:rPr>
              <a:t>运算</a:t>
            </a:r>
          </a:p>
        </p:txBody>
      </p:sp>
    </p:spTree>
    <p:extLst>
      <p:ext uri="{BB962C8B-B14F-4D97-AF65-F5344CB8AC3E}">
        <p14:creationId xmlns:p14="http://schemas.microsoft.com/office/powerpoint/2010/main" val="42397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1" presetClass="entr" presetSubtype="0" fill="hold" grpId="0" nodeType="afterEffect">
                                  <p:stCondLst>
                                    <p:cond delay="1000"/>
                                  </p:stCondLst>
                                  <p:childTnLst>
                                    <p:set>
                                      <p:cBhvr>
                                        <p:cTn id="9" dur="1" fill="hold">
                                          <p:stCondLst>
                                            <p:cond delay="0"/>
                                          </p:stCondLst>
                                        </p:cTn>
                                        <p:tgtEl>
                                          <p:spTgt spid="47"/>
                                        </p:tgtEl>
                                        <p:attrNameLst>
                                          <p:attrName>style.visibility</p:attrName>
                                        </p:attrNameLst>
                                      </p:cBhvr>
                                      <p:to>
                                        <p:strVal val="visible"/>
                                      </p:to>
                                    </p:set>
                                  </p:childTnLst>
                                </p:cTn>
                              </p:par>
                            </p:childTnLst>
                          </p:cTn>
                        </p:par>
                        <p:par>
                          <p:cTn id="10" fill="hold">
                            <p:stCondLst>
                              <p:cond delay="4000"/>
                            </p:stCondLst>
                            <p:childTnLst>
                              <p:par>
                                <p:cTn id="11" presetID="35" presetClass="emph" presetSubtype="0" repeatCount="4000" fill="hold" nodeType="afterEffect">
                                  <p:stCondLst>
                                    <p:cond delay="1000"/>
                                  </p:stCondLst>
                                  <p:childTnLst>
                                    <p:anim calcmode="discrete" valueType="str">
                                      <p:cBhvr>
                                        <p:cTn id="12" dur="1000" fill="hold"/>
                                        <p:tgtEl>
                                          <p:spTgt spid="33"/>
                                        </p:tgtEl>
                                        <p:attrNameLst>
                                          <p:attrName>style.visibility</p:attrName>
                                        </p:attrNameLst>
                                      </p:cBhvr>
                                      <p:tavLst>
                                        <p:tav tm="0">
                                          <p:val>
                                            <p:strVal val="hidden"/>
                                          </p:val>
                                        </p:tav>
                                        <p:tav tm="50000">
                                          <p:val>
                                            <p:strVal val="visible"/>
                                          </p:val>
                                        </p:tav>
                                      </p:tavLst>
                                    </p:anim>
                                  </p:childTnLst>
                                </p:cTn>
                              </p:par>
                            </p:childTnLst>
                          </p:cTn>
                        </p:par>
                        <p:par>
                          <p:cTn id="13" fill="hold">
                            <p:stCondLst>
                              <p:cond delay="9000"/>
                            </p:stCondLst>
                            <p:childTnLst>
                              <p:par>
                                <p:cTn id="14" presetID="22" presetClass="entr" presetSubtype="1"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up)">
                                      <p:cBhvr>
                                        <p:cTn id="16" dur="1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4" grpId="0" animBg="1"/>
      <p:bldP spid="47"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24674"/>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65906"/>
            <a:ext cx="1723549" cy="400110"/>
          </a:xfrm>
          <a:prstGeom prst="rect">
            <a:avLst/>
          </a:prstGeom>
        </p:spPr>
        <p:txBody>
          <a:bodyPr wrap="none">
            <a:spAutoFit/>
          </a:bodyPr>
          <a:lstStyle/>
          <a:p>
            <a:r>
              <a:rPr lang="zh-CN" altLang="en-US" sz="2000" b="1" dirty="0">
                <a:latin typeface="微软雅黑" pitchFamily="34" charset="-122"/>
                <a:ea typeface="微软雅黑" pitchFamily="34" charset="-122"/>
              </a:rPr>
              <a:t>默认子网</a:t>
            </a:r>
            <a:r>
              <a:rPr lang="zh-CN" altLang="en-US" sz="2000" b="1" dirty="0" smtClean="0">
                <a:latin typeface="微软雅黑" pitchFamily="34" charset="-122"/>
                <a:ea typeface="微软雅黑" pitchFamily="34" charset="-122"/>
              </a:rPr>
              <a:t>掩码</a:t>
            </a:r>
            <a:endParaRPr lang="zh-CN" altLang="en-US" sz="2000" b="1" dirty="0">
              <a:latin typeface="微软雅黑" pitchFamily="34" charset="-122"/>
              <a:ea typeface="微软雅黑" pitchFamily="34" charset="-122"/>
            </a:endParaRPr>
          </a:p>
        </p:txBody>
      </p:sp>
      <p:grpSp>
        <p:nvGrpSpPr>
          <p:cNvPr id="60" name="组合 59"/>
          <p:cNvGrpSpPr/>
          <p:nvPr/>
        </p:nvGrpSpPr>
        <p:grpSpPr>
          <a:xfrm>
            <a:off x="1754779" y="1135078"/>
            <a:ext cx="5621952" cy="3137965"/>
            <a:chOff x="416496" y="1196752"/>
            <a:chExt cx="9249180" cy="5162550"/>
          </a:xfrm>
        </p:grpSpPr>
        <p:sp>
          <p:nvSpPr>
            <p:cNvPr id="73" name="Rectangle 2"/>
            <p:cNvSpPr>
              <a:spLocks noChangeArrowheads="1"/>
            </p:cNvSpPr>
            <p:nvPr/>
          </p:nvSpPr>
          <p:spPr bwMode="auto">
            <a:xfrm>
              <a:off x="416496" y="1196752"/>
              <a:ext cx="9249180" cy="516255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1" name="Rectangle 54"/>
            <p:cNvSpPr>
              <a:spLocks noChangeArrowheads="1"/>
            </p:cNvSpPr>
            <p:nvPr/>
          </p:nvSpPr>
          <p:spPr bwMode="auto">
            <a:xfrm>
              <a:off x="7780473" y="5621114"/>
              <a:ext cx="1721512" cy="496888"/>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2" name="Rectangle 35"/>
            <p:cNvSpPr>
              <a:spLocks noChangeArrowheads="1"/>
            </p:cNvSpPr>
            <p:nvPr/>
          </p:nvSpPr>
          <p:spPr bwMode="auto">
            <a:xfrm>
              <a:off x="2712247" y="5633814"/>
              <a:ext cx="5069946" cy="496888"/>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3" name="Rectangle 39"/>
            <p:cNvSpPr>
              <a:spLocks noChangeArrowheads="1"/>
            </p:cNvSpPr>
            <p:nvPr/>
          </p:nvSpPr>
          <p:spPr bwMode="auto">
            <a:xfrm>
              <a:off x="2619907" y="5676676"/>
              <a:ext cx="5295589" cy="42617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1 1 1 1 1 1 1 1 1 1 1 1 1 1 1 1 1 1 1 1 1 1 1 1</a:t>
              </a:r>
            </a:p>
          </p:txBody>
        </p:sp>
        <p:sp>
          <p:nvSpPr>
            <p:cNvPr id="64" name="Rectangle 44"/>
            <p:cNvSpPr>
              <a:spLocks noChangeArrowheads="1"/>
            </p:cNvSpPr>
            <p:nvPr/>
          </p:nvSpPr>
          <p:spPr bwMode="auto">
            <a:xfrm>
              <a:off x="7682253" y="5676676"/>
              <a:ext cx="1919916" cy="426178"/>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0 0 0 0 0 0 0 0</a:t>
              </a:r>
            </a:p>
          </p:txBody>
        </p:sp>
        <p:sp>
          <p:nvSpPr>
            <p:cNvPr id="65" name="Rectangle 53"/>
            <p:cNvSpPr>
              <a:spLocks noChangeArrowheads="1"/>
            </p:cNvSpPr>
            <p:nvPr/>
          </p:nvSpPr>
          <p:spPr bwMode="auto">
            <a:xfrm>
              <a:off x="6043483" y="3870102"/>
              <a:ext cx="3455062" cy="493712"/>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6" name="Rectangle 42"/>
            <p:cNvSpPr>
              <a:spLocks noChangeArrowheads="1"/>
            </p:cNvSpPr>
            <p:nvPr/>
          </p:nvSpPr>
          <p:spPr bwMode="auto">
            <a:xfrm>
              <a:off x="6005455" y="3909789"/>
              <a:ext cx="3607752" cy="426178"/>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0 0 0 0 0 0 0 0 0 0 0 0 0 0 0 0</a:t>
              </a:r>
            </a:p>
          </p:txBody>
        </p:sp>
        <p:sp>
          <p:nvSpPr>
            <p:cNvPr id="67" name="Rectangle 29"/>
            <p:cNvSpPr>
              <a:spLocks noChangeArrowheads="1"/>
            </p:cNvSpPr>
            <p:nvPr/>
          </p:nvSpPr>
          <p:spPr bwMode="auto">
            <a:xfrm>
              <a:off x="2719127" y="3876452"/>
              <a:ext cx="3331236" cy="493712"/>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8" name="Rectangle 41"/>
            <p:cNvSpPr>
              <a:spLocks noChangeArrowheads="1"/>
            </p:cNvSpPr>
            <p:nvPr/>
          </p:nvSpPr>
          <p:spPr bwMode="auto">
            <a:xfrm>
              <a:off x="2609844" y="3909789"/>
              <a:ext cx="3607752" cy="42617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1 1 1 1 1 1 1 1 1 1 1 1 1 1 1 1</a:t>
              </a:r>
            </a:p>
          </p:txBody>
        </p:sp>
        <p:sp>
          <p:nvSpPr>
            <p:cNvPr id="69" name="Rectangle 19"/>
            <p:cNvSpPr>
              <a:spLocks noChangeArrowheads="1"/>
            </p:cNvSpPr>
            <p:nvPr/>
          </p:nvSpPr>
          <p:spPr bwMode="auto">
            <a:xfrm>
              <a:off x="2719127" y="2119090"/>
              <a:ext cx="1736990" cy="493713"/>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0" name="Rectangle 52"/>
            <p:cNvSpPr>
              <a:spLocks noChangeArrowheads="1"/>
            </p:cNvSpPr>
            <p:nvPr/>
          </p:nvSpPr>
          <p:spPr bwMode="auto">
            <a:xfrm>
              <a:off x="4433759" y="2120678"/>
              <a:ext cx="5059626" cy="493712"/>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1" name="Rectangle 43"/>
            <p:cNvSpPr>
              <a:spLocks noChangeArrowheads="1"/>
            </p:cNvSpPr>
            <p:nvPr/>
          </p:nvSpPr>
          <p:spPr bwMode="auto">
            <a:xfrm>
              <a:off x="2623602" y="2168303"/>
              <a:ext cx="1919916" cy="426178"/>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1 1 1 1 1 1 1 1</a:t>
              </a:r>
            </a:p>
          </p:txBody>
        </p:sp>
        <p:sp>
          <p:nvSpPr>
            <p:cNvPr id="72" name="Rectangle 40"/>
            <p:cNvSpPr>
              <a:spLocks noChangeArrowheads="1"/>
            </p:cNvSpPr>
            <p:nvPr/>
          </p:nvSpPr>
          <p:spPr bwMode="auto">
            <a:xfrm>
              <a:off x="4359615" y="2168303"/>
              <a:ext cx="5295589" cy="426178"/>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0 0 0 0 0 0 0 0 0 0 0 0 0 0 0 0 0 0 0 0 0 0 0 0</a:t>
              </a:r>
            </a:p>
          </p:txBody>
        </p:sp>
        <p:sp>
          <p:nvSpPr>
            <p:cNvPr id="74" name="Rectangle 3"/>
            <p:cNvSpPr>
              <a:spLocks noChangeArrowheads="1"/>
            </p:cNvSpPr>
            <p:nvPr/>
          </p:nvSpPr>
          <p:spPr bwMode="auto">
            <a:xfrm>
              <a:off x="2715687" y="4836889"/>
              <a:ext cx="5069946" cy="496888"/>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5" name="Rectangle 4"/>
            <p:cNvSpPr>
              <a:spLocks noChangeArrowheads="1"/>
            </p:cNvSpPr>
            <p:nvPr/>
          </p:nvSpPr>
          <p:spPr bwMode="auto">
            <a:xfrm>
              <a:off x="4745171" y="4857528"/>
              <a:ext cx="1060174" cy="451496"/>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网络号</a:t>
              </a:r>
            </a:p>
          </p:txBody>
        </p:sp>
        <p:sp>
          <p:nvSpPr>
            <p:cNvPr id="76" name="Line 5"/>
            <p:cNvSpPr>
              <a:spLocks noChangeShapeType="1"/>
            </p:cNvSpPr>
            <p:nvPr/>
          </p:nvSpPr>
          <p:spPr bwMode="auto">
            <a:xfrm>
              <a:off x="7790791" y="4821015"/>
              <a:ext cx="0" cy="5064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7" name="Rectangle 6"/>
            <p:cNvSpPr>
              <a:spLocks noChangeArrowheads="1"/>
            </p:cNvSpPr>
            <p:nvPr/>
          </p:nvSpPr>
          <p:spPr bwMode="auto">
            <a:xfrm>
              <a:off x="2710528" y="4824190"/>
              <a:ext cx="6800056" cy="5191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8" name="Rectangle 7"/>
            <p:cNvSpPr>
              <a:spLocks noChangeArrowheads="1"/>
            </p:cNvSpPr>
            <p:nvPr/>
          </p:nvSpPr>
          <p:spPr bwMode="auto">
            <a:xfrm>
              <a:off x="2720845" y="1388840"/>
              <a:ext cx="1700875" cy="493713"/>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9" name="Rectangle 8"/>
            <p:cNvSpPr>
              <a:spLocks noChangeArrowheads="1"/>
            </p:cNvSpPr>
            <p:nvPr/>
          </p:nvSpPr>
          <p:spPr bwMode="auto">
            <a:xfrm>
              <a:off x="4457835" y="1384077"/>
              <a:ext cx="5035550" cy="506413"/>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0" name="Rectangle 9"/>
            <p:cNvSpPr>
              <a:spLocks noChangeArrowheads="1"/>
            </p:cNvSpPr>
            <p:nvPr/>
          </p:nvSpPr>
          <p:spPr bwMode="auto">
            <a:xfrm>
              <a:off x="3076859" y="1405124"/>
              <a:ext cx="1060174" cy="451496"/>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网络号</a:t>
              </a:r>
            </a:p>
          </p:txBody>
        </p:sp>
        <p:sp>
          <p:nvSpPr>
            <p:cNvPr id="81" name="Rectangle 10"/>
            <p:cNvSpPr>
              <a:spLocks noChangeArrowheads="1"/>
            </p:cNvSpPr>
            <p:nvPr/>
          </p:nvSpPr>
          <p:spPr bwMode="auto">
            <a:xfrm>
              <a:off x="6115729" y="1405124"/>
              <a:ext cx="1798602" cy="4514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主机号为全 </a:t>
              </a:r>
              <a:r>
                <a:rPr kumimoji="1" lang="en-US" altLang="zh-CN" sz="1200" b="1">
                  <a:latin typeface="微软雅黑" pitchFamily="34" charset="-122"/>
                  <a:ea typeface="微软雅黑" pitchFamily="34" charset="-122"/>
                </a:rPr>
                <a:t>0</a:t>
              </a:r>
            </a:p>
          </p:txBody>
        </p:sp>
        <p:sp>
          <p:nvSpPr>
            <p:cNvPr id="82" name="Line 11"/>
            <p:cNvSpPr>
              <a:spLocks noChangeShapeType="1"/>
            </p:cNvSpPr>
            <p:nvPr/>
          </p:nvSpPr>
          <p:spPr bwMode="auto">
            <a:xfrm>
              <a:off x="4437198" y="1384077"/>
              <a:ext cx="0" cy="50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3" name="Rectangle 12"/>
            <p:cNvSpPr>
              <a:spLocks noChangeArrowheads="1"/>
            </p:cNvSpPr>
            <p:nvPr/>
          </p:nvSpPr>
          <p:spPr bwMode="auto">
            <a:xfrm>
              <a:off x="2712247" y="1374552"/>
              <a:ext cx="6803496" cy="5207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4" name="Rectangle 13"/>
            <p:cNvSpPr>
              <a:spLocks noChangeArrowheads="1"/>
            </p:cNvSpPr>
            <p:nvPr/>
          </p:nvSpPr>
          <p:spPr bwMode="auto">
            <a:xfrm>
              <a:off x="2715687" y="3098577"/>
              <a:ext cx="3334676" cy="493712"/>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5" name="Rectangle 14"/>
            <p:cNvSpPr>
              <a:spLocks noChangeArrowheads="1"/>
            </p:cNvSpPr>
            <p:nvPr/>
          </p:nvSpPr>
          <p:spPr bwMode="auto">
            <a:xfrm>
              <a:off x="3893765" y="3121210"/>
              <a:ext cx="1060174" cy="451496"/>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网络号</a:t>
              </a:r>
            </a:p>
          </p:txBody>
        </p:sp>
        <p:sp>
          <p:nvSpPr>
            <p:cNvPr id="86" name="Line 15"/>
            <p:cNvSpPr>
              <a:spLocks noChangeShapeType="1"/>
            </p:cNvSpPr>
            <p:nvPr/>
          </p:nvSpPr>
          <p:spPr bwMode="auto">
            <a:xfrm>
              <a:off x="6071000" y="3093814"/>
              <a:ext cx="0" cy="50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7" name="Rectangle 16"/>
            <p:cNvSpPr>
              <a:spLocks noChangeArrowheads="1"/>
            </p:cNvSpPr>
            <p:nvPr/>
          </p:nvSpPr>
          <p:spPr bwMode="auto">
            <a:xfrm>
              <a:off x="2708807" y="3084289"/>
              <a:ext cx="6801776" cy="5191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8" name="Rectangle 18"/>
            <p:cNvSpPr>
              <a:spLocks noChangeArrowheads="1"/>
            </p:cNvSpPr>
            <p:nvPr/>
          </p:nvSpPr>
          <p:spPr bwMode="auto">
            <a:xfrm>
              <a:off x="7801109" y="4836887"/>
              <a:ext cx="1700876" cy="499123"/>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9" name="Rectangle 21"/>
            <p:cNvSpPr>
              <a:spLocks noChangeArrowheads="1"/>
            </p:cNvSpPr>
            <p:nvPr/>
          </p:nvSpPr>
          <p:spPr bwMode="auto">
            <a:xfrm>
              <a:off x="2710527" y="2104802"/>
              <a:ext cx="6803496" cy="5191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0" name="Rectangle 22"/>
            <p:cNvSpPr>
              <a:spLocks noChangeArrowheads="1"/>
            </p:cNvSpPr>
            <p:nvPr/>
          </p:nvSpPr>
          <p:spPr bwMode="auto">
            <a:xfrm>
              <a:off x="1305200" y="1441227"/>
              <a:ext cx="1228957" cy="42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100" b="1" dirty="0">
                  <a:solidFill>
                    <a:schemeClr val="bg1"/>
                  </a:solidFill>
                  <a:latin typeface="微软雅黑" pitchFamily="34" charset="-122"/>
                  <a:ea typeface="微软雅黑" pitchFamily="34" charset="-122"/>
                </a:rPr>
                <a:t>网络地址</a:t>
              </a:r>
            </a:p>
          </p:txBody>
        </p:sp>
        <p:sp>
          <p:nvSpPr>
            <p:cNvPr id="91" name="Text Box 23"/>
            <p:cNvSpPr txBox="1">
              <a:spLocks noChangeArrowheads="1"/>
            </p:cNvSpPr>
            <p:nvPr/>
          </p:nvSpPr>
          <p:spPr bwMode="auto">
            <a:xfrm>
              <a:off x="430584" y="1429298"/>
              <a:ext cx="556986" cy="1184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kumimoji="1" lang="en-US" altLang="zh-CN" sz="1200" b="1" dirty="0">
                  <a:solidFill>
                    <a:schemeClr val="bg1"/>
                  </a:solidFill>
                  <a:latin typeface="微软雅黑" pitchFamily="34" charset="-122"/>
                  <a:ea typeface="微软雅黑" pitchFamily="34" charset="-122"/>
                </a:rPr>
                <a:t>A</a:t>
              </a:r>
            </a:p>
            <a:p>
              <a:pPr algn="ctr">
                <a:lnSpc>
                  <a:spcPct val="85000"/>
                </a:lnSpc>
              </a:pPr>
              <a:r>
                <a:rPr kumimoji="1" lang="zh-CN" altLang="en-US" sz="1200" b="1" dirty="0">
                  <a:solidFill>
                    <a:schemeClr val="bg1"/>
                  </a:solidFill>
                  <a:latin typeface="微软雅黑" pitchFamily="34" charset="-122"/>
                  <a:ea typeface="微软雅黑" pitchFamily="34" charset="-122"/>
                </a:rPr>
                <a:t>类</a:t>
              </a:r>
            </a:p>
            <a:p>
              <a:pPr algn="ctr">
                <a:lnSpc>
                  <a:spcPct val="85000"/>
                </a:lnSpc>
              </a:pPr>
              <a:r>
                <a:rPr kumimoji="1" lang="zh-CN" altLang="en-US" sz="1200" b="1" dirty="0">
                  <a:solidFill>
                    <a:schemeClr val="bg1"/>
                  </a:solidFill>
                  <a:latin typeface="微软雅黑" pitchFamily="34" charset="-122"/>
                  <a:ea typeface="微软雅黑" pitchFamily="34" charset="-122"/>
                </a:rPr>
                <a:t>地</a:t>
              </a:r>
            </a:p>
            <a:p>
              <a:pPr algn="ctr">
                <a:lnSpc>
                  <a:spcPct val="85000"/>
                </a:lnSpc>
              </a:pPr>
              <a:r>
                <a:rPr kumimoji="1" lang="zh-CN" altLang="en-US" sz="1200" b="1" dirty="0">
                  <a:solidFill>
                    <a:schemeClr val="bg1"/>
                  </a:solidFill>
                  <a:latin typeface="微软雅黑" pitchFamily="34" charset="-122"/>
                  <a:ea typeface="微软雅黑" pitchFamily="34" charset="-122"/>
                </a:rPr>
                <a:t>址</a:t>
              </a:r>
            </a:p>
          </p:txBody>
        </p:sp>
        <p:sp>
          <p:nvSpPr>
            <p:cNvPr id="92" name="Rectangle 24"/>
            <p:cNvSpPr>
              <a:spLocks noChangeArrowheads="1"/>
            </p:cNvSpPr>
            <p:nvPr/>
          </p:nvSpPr>
          <p:spPr bwMode="auto">
            <a:xfrm>
              <a:off x="1050765" y="2076228"/>
              <a:ext cx="1693113" cy="648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zh-CN" altLang="en-US" sz="1100" b="1">
                  <a:solidFill>
                    <a:schemeClr val="bg1"/>
                  </a:solidFill>
                  <a:latin typeface="微软雅黑" pitchFamily="34" charset="-122"/>
                  <a:ea typeface="微软雅黑" pitchFamily="34" charset="-122"/>
                </a:rPr>
                <a:t>默认子网掩码</a:t>
              </a:r>
            </a:p>
            <a:p>
              <a:pPr algn="ctr" defTabSz="762000" eaLnBrk="0" hangingPunct="0">
                <a:lnSpc>
                  <a:spcPct val="90000"/>
                </a:lnSpc>
              </a:pPr>
              <a:r>
                <a:rPr kumimoji="1" lang="en-US" altLang="zh-CN" sz="1100" b="1">
                  <a:solidFill>
                    <a:schemeClr val="bg1"/>
                  </a:solidFill>
                  <a:latin typeface="微软雅黑" pitchFamily="34" charset="-122"/>
                  <a:ea typeface="微软雅黑" pitchFamily="34" charset="-122"/>
                </a:rPr>
                <a:t>255.0.0.0</a:t>
              </a:r>
            </a:p>
          </p:txBody>
        </p:sp>
        <p:sp>
          <p:nvSpPr>
            <p:cNvPr id="93" name="Rectangle 25"/>
            <p:cNvSpPr>
              <a:spLocks noChangeArrowheads="1"/>
            </p:cNvSpPr>
            <p:nvPr/>
          </p:nvSpPr>
          <p:spPr bwMode="auto">
            <a:xfrm>
              <a:off x="1313798" y="3157314"/>
              <a:ext cx="1228957" cy="42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100" b="1">
                  <a:solidFill>
                    <a:schemeClr val="bg1"/>
                  </a:solidFill>
                  <a:latin typeface="微软雅黑" pitchFamily="34" charset="-122"/>
                  <a:ea typeface="微软雅黑" pitchFamily="34" charset="-122"/>
                </a:rPr>
                <a:t>网络地址</a:t>
              </a:r>
            </a:p>
          </p:txBody>
        </p:sp>
        <p:sp>
          <p:nvSpPr>
            <p:cNvPr id="94" name="Text Box 26"/>
            <p:cNvSpPr txBox="1">
              <a:spLocks noChangeArrowheads="1"/>
            </p:cNvSpPr>
            <p:nvPr/>
          </p:nvSpPr>
          <p:spPr bwMode="auto">
            <a:xfrm>
              <a:off x="433162" y="3094328"/>
              <a:ext cx="556986" cy="1184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kumimoji="1" lang="en-US" altLang="zh-CN" sz="1200" b="1" dirty="0">
                  <a:solidFill>
                    <a:schemeClr val="bg1"/>
                  </a:solidFill>
                  <a:latin typeface="微软雅黑" pitchFamily="34" charset="-122"/>
                  <a:ea typeface="微软雅黑" pitchFamily="34" charset="-122"/>
                </a:rPr>
                <a:t>B</a:t>
              </a:r>
            </a:p>
            <a:p>
              <a:pPr algn="ctr">
                <a:lnSpc>
                  <a:spcPct val="85000"/>
                </a:lnSpc>
              </a:pPr>
              <a:r>
                <a:rPr kumimoji="1" lang="zh-CN" altLang="en-US" sz="1200" b="1" dirty="0">
                  <a:solidFill>
                    <a:schemeClr val="bg1"/>
                  </a:solidFill>
                  <a:latin typeface="微软雅黑" pitchFamily="34" charset="-122"/>
                  <a:ea typeface="微软雅黑" pitchFamily="34" charset="-122"/>
                </a:rPr>
                <a:t>类</a:t>
              </a:r>
            </a:p>
            <a:p>
              <a:pPr algn="ctr">
                <a:lnSpc>
                  <a:spcPct val="85000"/>
                </a:lnSpc>
              </a:pPr>
              <a:r>
                <a:rPr kumimoji="1" lang="zh-CN" altLang="en-US" sz="1200" b="1" dirty="0">
                  <a:solidFill>
                    <a:schemeClr val="bg1"/>
                  </a:solidFill>
                  <a:latin typeface="微软雅黑" pitchFamily="34" charset="-122"/>
                  <a:ea typeface="微软雅黑" pitchFamily="34" charset="-122"/>
                </a:rPr>
                <a:t>地</a:t>
              </a:r>
            </a:p>
            <a:p>
              <a:pPr algn="ctr">
                <a:lnSpc>
                  <a:spcPct val="85000"/>
                </a:lnSpc>
              </a:pPr>
              <a:r>
                <a:rPr kumimoji="1" lang="zh-CN" altLang="en-US" sz="1200" b="1" dirty="0">
                  <a:solidFill>
                    <a:schemeClr val="bg1"/>
                  </a:solidFill>
                  <a:latin typeface="微软雅黑" pitchFamily="34" charset="-122"/>
                  <a:ea typeface="微软雅黑" pitchFamily="34" charset="-122"/>
                </a:rPr>
                <a:t>址</a:t>
              </a:r>
            </a:p>
          </p:txBody>
        </p:sp>
        <p:sp>
          <p:nvSpPr>
            <p:cNvPr id="95" name="Rectangle 27"/>
            <p:cNvSpPr>
              <a:spLocks noChangeArrowheads="1"/>
            </p:cNvSpPr>
            <p:nvPr/>
          </p:nvSpPr>
          <p:spPr bwMode="auto">
            <a:xfrm>
              <a:off x="1014649" y="3766915"/>
              <a:ext cx="1693113" cy="648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zh-CN" altLang="en-US" sz="1100" b="1">
                  <a:solidFill>
                    <a:schemeClr val="bg1"/>
                  </a:solidFill>
                  <a:latin typeface="微软雅黑" pitchFamily="34" charset="-122"/>
                  <a:ea typeface="微软雅黑" pitchFamily="34" charset="-122"/>
                </a:rPr>
                <a:t>默认子网掩码</a:t>
              </a:r>
            </a:p>
            <a:p>
              <a:pPr algn="ctr" defTabSz="762000" eaLnBrk="0" hangingPunct="0">
                <a:lnSpc>
                  <a:spcPct val="90000"/>
                </a:lnSpc>
              </a:pPr>
              <a:r>
                <a:rPr kumimoji="1" lang="en-US" altLang="zh-CN" sz="1100" b="1">
                  <a:solidFill>
                    <a:schemeClr val="bg1"/>
                  </a:solidFill>
                  <a:latin typeface="微软雅黑" pitchFamily="34" charset="-122"/>
                  <a:ea typeface="微软雅黑" pitchFamily="34" charset="-122"/>
                </a:rPr>
                <a:t>255.255.0.0</a:t>
              </a:r>
            </a:p>
          </p:txBody>
        </p:sp>
        <p:sp>
          <p:nvSpPr>
            <p:cNvPr id="96" name="Rectangle 31"/>
            <p:cNvSpPr>
              <a:spLocks noChangeArrowheads="1"/>
            </p:cNvSpPr>
            <p:nvPr/>
          </p:nvSpPr>
          <p:spPr bwMode="auto">
            <a:xfrm>
              <a:off x="2710527" y="3862164"/>
              <a:ext cx="6803496" cy="5207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CCE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7" name="Rectangle 32"/>
            <p:cNvSpPr>
              <a:spLocks noChangeArrowheads="1"/>
            </p:cNvSpPr>
            <p:nvPr/>
          </p:nvSpPr>
          <p:spPr bwMode="auto">
            <a:xfrm>
              <a:off x="1313798" y="4884514"/>
              <a:ext cx="1228957" cy="42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100" b="1" dirty="0">
                  <a:solidFill>
                    <a:schemeClr val="bg1"/>
                  </a:solidFill>
                  <a:latin typeface="微软雅黑" pitchFamily="34" charset="-122"/>
                  <a:ea typeface="微软雅黑" pitchFamily="34" charset="-122"/>
                </a:rPr>
                <a:t>网络地址</a:t>
              </a:r>
            </a:p>
          </p:txBody>
        </p:sp>
        <p:sp>
          <p:nvSpPr>
            <p:cNvPr id="98" name="Text Box 33"/>
            <p:cNvSpPr txBox="1">
              <a:spLocks noChangeArrowheads="1"/>
            </p:cNvSpPr>
            <p:nvPr/>
          </p:nvSpPr>
          <p:spPr bwMode="auto">
            <a:xfrm>
              <a:off x="433162" y="4868488"/>
              <a:ext cx="556986" cy="1184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kumimoji="1" lang="en-US" altLang="zh-CN" sz="1200" b="1" dirty="0">
                  <a:solidFill>
                    <a:schemeClr val="bg1"/>
                  </a:solidFill>
                  <a:latin typeface="微软雅黑" pitchFamily="34" charset="-122"/>
                  <a:ea typeface="微软雅黑" pitchFamily="34" charset="-122"/>
                </a:rPr>
                <a:t>C</a:t>
              </a:r>
            </a:p>
            <a:p>
              <a:pPr algn="ctr">
                <a:lnSpc>
                  <a:spcPct val="85000"/>
                </a:lnSpc>
              </a:pPr>
              <a:r>
                <a:rPr kumimoji="1" lang="zh-CN" altLang="en-US" sz="1200" b="1" dirty="0">
                  <a:solidFill>
                    <a:schemeClr val="bg1"/>
                  </a:solidFill>
                  <a:latin typeface="微软雅黑" pitchFamily="34" charset="-122"/>
                  <a:ea typeface="微软雅黑" pitchFamily="34" charset="-122"/>
                </a:rPr>
                <a:t>类</a:t>
              </a:r>
            </a:p>
            <a:p>
              <a:pPr algn="ctr">
                <a:lnSpc>
                  <a:spcPct val="85000"/>
                </a:lnSpc>
              </a:pPr>
              <a:r>
                <a:rPr kumimoji="1" lang="zh-CN" altLang="en-US" sz="1200" b="1" dirty="0">
                  <a:solidFill>
                    <a:schemeClr val="bg1"/>
                  </a:solidFill>
                  <a:latin typeface="微软雅黑" pitchFamily="34" charset="-122"/>
                  <a:ea typeface="微软雅黑" pitchFamily="34" charset="-122"/>
                </a:rPr>
                <a:t>地</a:t>
              </a:r>
            </a:p>
            <a:p>
              <a:pPr algn="ctr">
                <a:lnSpc>
                  <a:spcPct val="85000"/>
                </a:lnSpc>
              </a:pPr>
              <a:r>
                <a:rPr kumimoji="1" lang="zh-CN" altLang="en-US" sz="1200" b="1" dirty="0">
                  <a:solidFill>
                    <a:schemeClr val="bg1"/>
                  </a:solidFill>
                  <a:latin typeface="微软雅黑" pitchFamily="34" charset="-122"/>
                  <a:ea typeface="微软雅黑" pitchFamily="34" charset="-122"/>
                </a:rPr>
                <a:t>址</a:t>
              </a:r>
            </a:p>
          </p:txBody>
        </p:sp>
        <p:sp>
          <p:nvSpPr>
            <p:cNvPr id="99" name="Rectangle 34"/>
            <p:cNvSpPr>
              <a:spLocks noChangeArrowheads="1"/>
            </p:cNvSpPr>
            <p:nvPr/>
          </p:nvSpPr>
          <p:spPr bwMode="auto">
            <a:xfrm>
              <a:off x="899927" y="5575078"/>
              <a:ext cx="1922553" cy="648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zh-CN" altLang="en-US" sz="1100" b="1">
                  <a:solidFill>
                    <a:schemeClr val="bg1"/>
                  </a:solidFill>
                  <a:latin typeface="微软雅黑" pitchFamily="34" charset="-122"/>
                  <a:ea typeface="微软雅黑" pitchFamily="34" charset="-122"/>
                </a:rPr>
                <a:t>默认子网掩码</a:t>
              </a:r>
            </a:p>
            <a:p>
              <a:pPr algn="ctr" defTabSz="762000" eaLnBrk="0" hangingPunct="0">
                <a:lnSpc>
                  <a:spcPct val="90000"/>
                </a:lnSpc>
              </a:pPr>
              <a:r>
                <a:rPr kumimoji="1" lang="en-US" altLang="zh-CN" sz="1100" b="1">
                  <a:solidFill>
                    <a:schemeClr val="bg1"/>
                  </a:solidFill>
                  <a:latin typeface="微软雅黑" pitchFamily="34" charset="-122"/>
                  <a:ea typeface="微软雅黑" pitchFamily="34" charset="-122"/>
                </a:rPr>
                <a:t>255.255.255.0</a:t>
              </a:r>
            </a:p>
          </p:txBody>
        </p:sp>
        <p:sp>
          <p:nvSpPr>
            <p:cNvPr id="100" name="Rectangle 37"/>
            <p:cNvSpPr>
              <a:spLocks noChangeArrowheads="1"/>
            </p:cNvSpPr>
            <p:nvPr/>
          </p:nvSpPr>
          <p:spPr bwMode="auto">
            <a:xfrm>
              <a:off x="2705368" y="5619527"/>
              <a:ext cx="6801776" cy="5207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CCE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1" name="Rectangle 45"/>
            <p:cNvSpPr>
              <a:spLocks noChangeArrowheads="1"/>
            </p:cNvSpPr>
            <p:nvPr/>
          </p:nvSpPr>
          <p:spPr bwMode="auto">
            <a:xfrm>
              <a:off x="6081318" y="3096989"/>
              <a:ext cx="3412067" cy="48260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2" name="Rectangle 46"/>
            <p:cNvSpPr>
              <a:spLocks noChangeArrowheads="1"/>
            </p:cNvSpPr>
            <p:nvPr/>
          </p:nvSpPr>
          <p:spPr bwMode="auto">
            <a:xfrm>
              <a:off x="7752956" y="4862289"/>
              <a:ext cx="1798602" cy="4514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主机号为全 </a:t>
              </a:r>
              <a:r>
                <a:rPr kumimoji="1" lang="en-US" altLang="zh-CN" sz="1200" b="1">
                  <a:latin typeface="微软雅黑" pitchFamily="34" charset="-122"/>
                  <a:ea typeface="微软雅黑" pitchFamily="34" charset="-122"/>
                </a:rPr>
                <a:t>0</a:t>
              </a:r>
            </a:p>
          </p:txBody>
        </p:sp>
        <p:sp>
          <p:nvSpPr>
            <p:cNvPr id="103" name="Rectangle 47"/>
            <p:cNvSpPr>
              <a:spLocks noChangeArrowheads="1"/>
            </p:cNvSpPr>
            <p:nvPr/>
          </p:nvSpPr>
          <p:spPr bwMode="auto">
            <a:xfrm>
              <a:off x="6836327" y="3121210"/>
              <a:ext cx="1798602" cy="4514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主机号为全 </a:t>
              </a:r>
              <a:r>
                <a:rPr kumimoji="1" lang="en-US" altLang="zh-CN" sz="1200" b="1">
                  <a:latin typeface="微软雅黑" pitchFamily="34" charset="-122"/>
                  <a:ea typeface="微软雅黑" pitchFamily="34" charset="-122"/>
                </a:rPr>
                <a:t>0</a:t>
              </a:r>
            </a:p>
          </p:txBody>
        </p:sp>
        <p:grpSp>
          <p:nvGrpSpPr>
            <p:cNvPr id="104" name="组合 103"/>
            <p:cNvGrpSpPr/>
            <p:nvPr/>
          </p:nvGrpSpPr>
          <p:grpSpPr>
            <a:xfrm>
              <a:off x="416496" y="2844577"/>
              <a:ext cx="9249180" cy="1757362"/>
              <a:chOff x="24077" y="2916585"/>
              <a:chExt cx="9785615" cy="1757362"/>
            </a:xfrm>
          </p:grpSpPr>
          <p:sp>
            <p:nvSpPr>
              <p:cNvPr id="106" name="Line 48"/>
              <p:cNvSpPr>
                <a:spLocks noChangeShapeType="1"/>
              </p:cNvSpPr>
              <p:nvPr/>
            </p:nvSpPr>
            <p:spPr bwMode="auto">
              <a:xfrm>
                <a:off x="24077" y="2916585"/>
                <a:ext cx="978561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07" name="Line 49"/>
              <p:cNvSpPr>
                <a:spLocks noChangeShapeType="1"/>
              </p:cNvSpPr>
              <p:nvPr/>
            </p:nvSpPr>
            <p:spPr bwMode="auto">
              <a:xfrm>
                <a:off x="24077" y="4673947"/>
                <a:ext cx="978561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105" name="Line 50"/>
            <p:cNvSpPr>
              <a:spLocks noChangeShapeType="1"/>
            </p:cNvSpPr>
            <p:nvPr/>
          </p:nvSpPr>
          <p:spPr bwMode="auto">
            <a:xfrm>
              <a:off x="992560" y="1196752"/>
              <a:ext cx="0" cy="5162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Tree>
    <p:extLst>
      <p:ext uri="{BB962C8B-B14F-4D97-AF65-F5344CB8AC3E}">
        <p14:creationId xmlns:p14="http://schemas.microsoft.com/office/powerpoint/2010/main" val="303536146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48300"/>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807116"/>
            <a:ext cx="3005951" cy="400110"/>
          </a:xfrm>
          <a:prstGeom prst="rect">
            <a:avLst/>
          </a:prstGeom>
        </p:spPr>
        <p:txBody>
          <a:bodyPr wrap="none">
            <a:spAutoFit/>
          </a:bodyPr>
          <a:lstStyle/>
          <a:p>
            <a:r>
              <a:rPr lang="zh-CN" altLang="en-US" sz="2000" b="1" dirty="0">
                <a:latin typeface="微软雅黑" pitchFamily="34" charset="-122"/>
                <a:ea typeface="微软雅黑" pitchFamily="34" charset="-122"/>
              </a:rPr>
              <a:t>子网掩码是一个重要属性</a:t>
            </a:r>
          </a:p>
        </p:txBody>
      </p:sp>
      <p:sp>
        <p:nvSpPr>
          <p:cNvPr id="4" name="矩形 3"/>
          <p:cNvSpPr/>
          <p:nvPr/>
        </p:nvSpPr>
        <p:spPr>
          <a:xfrm>
            <a:off x="545144" y="1199444"/>
            <a:ext cx="8141656"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子网掩码是一个网络或一个子网的重要属性。</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路由器在和相邻路由器交换路由信息时，必须把自己所在网络（或子网）的子网掩码告诉相邻路由器。</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路由器的路由表中的每一个项目，除了要给出目的网络地址外，还必须同时给出该网络的子网掩码。</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若一个路由器连接在两个子</a:t>
            </a:r>
            <a:r>
              <a:rPr lang="zh-CN" altLang="en-US" sz="2000" b="1" dirty="0" smtClean="0">
                <a:latin typeface="微软雅黑" pitchFamily="34" charset="-122"/>
                <a:ea typeface="微软雅黑" pitchFamily="34" charset="-122"/>
              </a:rPr>
              <a:t>网上，就</a:t>
            </a:r>
            <a:r>
              <a:rPr lang="zh-CN" altLang="en-US" sz="2000" b="1" dirty="0">
                <a:latin typeface="微软雅黑" pitchFamily="34" charset="-122"/>
                <a:ea typeface="微软雅黑" pitchFamily="34" charset="-122"/>
              </a:rPr>
              <a:t>拥有两个网络地址和两个子网掩码。</a:t>
            </a:r>
          </a:p>
        </p:txBody>
      </p:sp>
    </p:spTree>
    <p:extLst>
      <p:ext uri="{BB962C8B-B14F-4D97-AF65-F5344CB8AC3E}">
        <p14:creationId xmlns:p14="http://schemas.microsoft.com/office/powerpoint/2010/main" val="212412450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616085" y="620432"/>
            <a:ext cx="7853464"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70456"/>
            <a:ext cx="1723549" cy="400110"/>
          </a:xfrm>
          <a:prstGeom prst="rect">
            <a:avLst/>
          </a:prstGeom>
        </p:spPr>
        <p:txBody>
          <a:bodyPr wrap="none">
            <a:spAutoFit/>
          </a:bodyPr>
          <a:lstStyle/>
          <a:p>
            <a:r>
              <a:rPr lang="zh-CN" altLang="en-US" sz="2000" b="1" dirty="0">
                <a:latin typeface="微软雅黑" pitchFamily="34" charset="-122"/>
                <a:ea typeface="微软雅黑" pitchFamily="34" charset="-122"/>
              </a:rPr>
              <a:t>子网划分方法</a:t>
            </a:r>
          </a:p>
        </p:txBody>
      </p:sp>
      <p:sp>
        <p:nvSpPr>
          <p:cNvPr id="4" name="矩形 3"/>
          <p:cNvSpPr/>
          <p:nvPr/>
        </p:nvSpPr>
        <p:spPr>
          <a:xfrm>
            <a:off x="616084" y="971576"/>
            <a:ext cx="7957547" cy="3006913"/>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1900" b="1" dirty="0">
                <a:latin typeface="微软雅黑" pitchFamily="34" charset="-122"/>
                <a:ea typeface="微软雅黑" pitchFamily="34" charset="-122"/>
              </a:rPr>
              <a:t>有</a:t>
            </a:r>
            <a:r>
              <a:rPr lang="zh-CN" altLang="en-US" sz="1900" b="1" dirty="0">
                <a:solidFill>
                  <a:srgbClr val="0000FF"/>
                </a:solidFill>
                <a:latin typeface="微软雅黑" pitchFamily="34" charset="-122"/>
                <a:ea typeface="微软雅黑" pitchFamily="34" charset="-122"/>
              </a:rPr>
              <a:t>固定长度子网</a:t>
            </a:r>
            <a:r>
              <a:rPr lang="zh-CN" altLang="en-US" sz="1900" b="1" dirty="0">
                <a:latin typeface="微软雅黑" pitchFamily="34" charset="-122"/>
                <a:ea typeface="微软雅黑" pitchFamily="34" charset="-122"/>
              </a:rPr>
              <a:t>和</a:t>
            </a:r>
            <a:r>
              <a:rPr lang="zh-CN" altLang="en-US" sz="1900" b="1" dirty="0">
                <a:solidFill>
                  <a:srgbClr val="0000FF"/>
                </a:solidFill>
                <a:latin typeface="微软雅黑" pitchFamily="34" charset="-122"/>
                <a:ea typeface="微软雅黑" pitchFamily="34" charset="-122"/>
              </a:rPr>
              <a:t>变长子网</a:t>
            </a:r>
            <a:r>
              <a:rPr lang="zh-CN" altLang="en-US" sz="1900" b="1" dirty="0">
                <a:latin typeface="微软雅黑" pitchFamily="34" charset="-122"/>
                <a:ea typeface="微软雅黑" pitchFamily="34" charset="-122"/>
              </a:rPr>
              <a:t>两种子网划分方法。</a:t>
            </a:r>
          </a:p>
          <a:p>
            <a:pPr marL="285750" indent="-285750">
              <a:lnSpc>
                <a:spcPts val="33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在采用固定长度子网时，所划分的所有子网的子网掩码都是相同的。</a:t>
            </a:r>
          </a:p>
          <a:p>
            <a:pPr marL="285750" indent="-285750">
              <a:lnSpc>
                <a:spcPts val="3300"/>
              </a:lnSpc>
              <a:buClr>
                <a:srgbClr val="0070C0"/>
              </a:buClr>
              <a:buFont typeface="Wingdings" pitchFamily="2" charset="2"/>
              <a:buChar char="l"/>
            </a:pPr>
            <a:r>
              <a:rPr lang="zh-CN" altLang="en-US" sz="1900" b="1" dirty="0">
                <a:latin typeface="微软雅黑" pitchFamily="34" charset="-122"/>
                <a:ea typeface="微软雅黑" pitchFamily="34" charset="-122"/>
              </a:rPr>
              <a:t>虽然根据已成为互联网标准协议的 </a:t>
            </a:r>
            <a:r>
              <a:rPr lang="en-US" altLang="zh-CN" sz="1900" b="1" dirty="0">
                <a:latin typeface="微软雅黑" pitchFamily="34" charset="-122"/>
                <a:ea typeface="微软雅黑" pitchFamily="34" charset="-122"/>
              </a:rPr>
              <a:t>RFC 950 </a:t>
            </a:r>
            <a:r>
              <a:rPr lang="zh-CN" altLang="en-US" sz="1900" b="1" dirty="0">
                <a:latin typeface="微软雅黑" pitchFamily="34" charset="-122"/>
                <a:ea typeface="微软雅黑" pitchFamily="34" charset="-122"/>
              </a:rPr>
              <a:t>文档，子网号不能为</a:t>
            </a:r>
            <a:r>
              <a:rPr lang="zh-CN" altLang="en-US" sz="1900" b="1" dirty="0">
                <a:solidFill>
                  <a:srgbClr val="0000FF"/>
                </a:solidFill>
                <a:latin typeface="微软雅黑" pitchFamily="34" charset="-122"/>
                <a:ea typeface="微软雅黑" pitchFamily="34" charset="-122"/>
              </a:rPr>
              <a:t>全 </a:t>
            </a:r>
            <a:r>
              <a:rPr lang="en-US" altLang="zh-CN" sz="1900" b="1" dirty="0">
                <a:solidFill>
                  <a:srgbClr val="0000FF"/>
                </a:solidFill>
                <a:latin typeface="微软雅黑" pitchFamily="34" charset="-122"/>
                <a:ea typeface="微软雅黑" pitchFamily="34" charset="-122"/>
              </a:rPr>
              <a:t>1</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或</a:t>
            </a:r>
            <a:r>
              <a:rPr lang="zh-CN" altLang="en-US" sz="1900" b="1" dirty="0">
                <a:solidFill>
                  <a:srgbClr val="0000FF"/>
                </a:solidFill>
                <a:latin typeface="微软雅黑" pitchFamily="34" charset="-122"/>
                <a:ea typeface="微软雅黑" pitchFamily="34" charset="-122"/>
              </a:rPr>
              <a:t>全 </a:t>
            </a:r>
            <a:r>
              <a:rPr lang="en-US" altLang="zh-CN" sz="1900" b="1" dirty="0">
                <a:solidFill>
                  <a:srgbClr val="0000FF"/>
                </a:solidFill>
                <a:latin typeface="微软雅黑" pitchFamily="34" charset="-122"/>
                <a:ea typeface="微软雅黑" pitchFamily="34" charset="-122"/>
              </a:rPr>
              <a:t>0</a:t>
            </a:r>
            <a:r>
              <a:rPr lang="zh-CN" altLang="en-US" sz="1900" b="1" dirty="0">
                <a:latin typeface="微软雅黑" pitchFamily="34" charset="-122"/>
                <a:ea typeface="微软雅黑" pitchFamily="34" charset="-122"/>
              </a:rPr>
              <a:t>，但随着无分类域间路由选择 </a:t>
            </a:r>
            <a:r>
              <a:rPr lang="en-US" altLang="zh-CN" sz="1900" b="1" dirty="0">
                <a:latin typeface="微软雅黑" pitchFamily="34" charset="-122"/>
                <a:ea typeface="微软雅黑" pitchFamily="34" charset="-122"/>
              </a:rPr>
              <a:t>CIDR </a:t>
            </a:r>
            <a:r>
              <a:rPr lang="zh-CN" altLang="en-US" sz="1900" b="1" dirty="0">
                <a:latin typeface="微软雅黑" pitchFamily="34" charset="-122"/>
                <a:ea typeface="微软雅黑" pitchFamily="34" charset="-122"/>
              </a:rPr>
              <a:t>的广泛使用，现在全 </a:t>
            </a:r>
            <a:r>
              <a:rPr lang="en-US" altLang="zh-CN" sz="1900" b="1" dirty="0">
                <a:latin typeface="微软雅黑" pitchFamily="34" charset="-122"/>
                <a:ea typeface="微软雅黑" pitchFamily="34" charset="-122"/>
              </a:rPr>
              <a:t>1 </a:t>
            </a:r>
            <a:r>
              <a:rPr lang="zh-CN" altLang="en-US" sz="1900" b="1" dirty="0">
                <a:latin typeface="微软雅黑" pitchFamily="34" charset="-122"/>
                <a:ea typeface="微软雅黑" pitchFamily="34" charset="-122"/>
              </a:rPr>
              <a:t>和全 </a:t>
            </a:r>
            <a:r>
              <a:rPr lang="en-US" altLang="zh-CN" sz="1900" b="1" dirty="0">
                <a:latin typeface="微软雅黑" pitchFamily="34" charset="-122"/>
                <a:ea typeface="微软雅黑" pitchFamily="34" charset="-122"/>
              </a:rPr>
              <a:t>0 </a:t>
            </a:r>
            <a:r>
              <a:rPr lang="zh-CN" altLang="en-US" sz="1900" b="1" dirty="0">
                <a:latin typeface="微软雅黑" pitchFamily="34" charset="-122"/>
                <a:ea typeface="微软雅黑" pitchFamily="34" charset="-122"/>
              </a:rPr>
              <a:t>的子网号也可以使用了，但一定要谨慎使用，确认你的路由器所用的路由选择软件是否支持全 </a:t>
            </a:r>
            <a:r>
              <a:rPr lang="en-US" altLang="zh-CN" sz="1900" b="1" dirty="0">
                <a:latin typeface="微软雅黑" pitchFamily="34" charset="-122"/>
                <a:ea typeface="微软雅黑" pitchFamily="34" charset="-122"/>
              </a:rPr>
              <a:t>0 </a:t>
            </a:r>
            <a:r>
              <a:rPr lang="zh-CN" altLang="en-US" sz="1900" b="1" dirty="0">
                <a:latin typeface="微软雅黑" pitchFamily="34" charset="-122"/>
                <a:ea typeface="微软雅黑" pitchFamily="34" charset="-122"/>
              </a:rPr>
              <a:t>或全 </a:t>
            </a:r>
            <a:r>
              <a:rPr lang="en-US" altLang="zh-CN" sz="1900" b="1" dirty="0">
                <a:latin typeface="微软雅黑" pitchFamily="34" charset="-122"/>
                <a:ea typeface="微软雅黑" pitchFamily="34" charset="-122"/>
              </a:rPr>
              <a:t>1 </a:t>
            </a:r>
            <a:r>
              <a:rPr lang="zh-CN" altLang="en-US" sz="1900" b="1" dirty="0">
                <a:latin typeface="微软雅黑" pitchFamily="34" charset="-122"/>
                <a:ea typeface="微软雅黑" pitchFamily="34" charset="-122"/>
              </a:rPr>
              <a:t>的子网号这种较新的用法。</a:t>
            </a:r>
          </a:p>
          <a:p>
            <a:pPr marL="285750" indent="-285750">
              <a:lnSpc>
                <a:spcPts val="33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划分子网增加了灵活性，但却减少了能够连接在网络上的主机总数。</a:t>
            </a:r>
          </a:p>
        </p:txBody>
      </p:sp>
    </p:spTree>
    <p:extLst>
      <p:ext uri="{BB962C8B-B14F-4D97-AF65-F5344CB8AC3E}">
        <p14:creationId xmlns:p14="http://schemas.microsoft.com/office/powerpoint/2010/main" val="361100651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03584" y="559082"/>
            <a:ext cx="4572000" cy="338554"/>
          </a:xfrm>
          <a:prstGeom prst="rect">
            <a:avLst/>
          </a:prstGeom>
        </p:spPr>
        <p:txBody>
          <a:bodyPr>
            <a:spAutoFit/>
          </a:bodyPr>
          <a:lstStyle/>
          <a:p>
            <a:pPr algn="ctr"/>
            <a:r>
              <a:rPr lang="en-US" altLang="zh-CN" sz="1600" b="1" dirty="0">
                <a:latin typeface="微软雅黑" pitchFamily="34" charset="-122"/>
                <a:ea typeface="微软雅黑" pitchFamily="34" charset="-122"/>
              </a:rPr>
              <a:t>B </a:t>
            </a:r>
            <a:r>
              <a:rPr lang="zh-CN" altLang="zh-CN" sz="1600" b="1" dirty="0">
                <a:latin typeface="微软雅黑" pitchFamily="34" charset="-122"/>
                <a:ea typeface="微软雅黑" pitchFamily="34" charset="-122"/>
              </a:rPr>
              <a:t>类地址的子网划分选择（使用固定长度子网）</a:t>
            </a:r>
            <a:endParaRPr lang="zh-CN" altLang="en-US" sz="1600" b="1" dirty="0">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438343152"/>
              </p:ext>
            </p:extLst>
          </p:nvPr>
        </p:nvGraphicFramePr>
        <p:xfrm>
          <a:off x="545146" y="899652"/>
          <a:ext cx="8053710" cy="3047896"/>
        </p:xfrm>
        <a:graphic>
          <a:graphicData uri="http://schemas.openxmlformats.org/drawingml/2006/table">
            <a:tbl>
              <a:tblPr>
                <a:tableStyleId>{5C22544A-7EE6-4342-B048-85BDC9FD1C3A}</a:tableStyleId>
              </a:tblPr>
              <a:tblGrid>
                <a:gridCol w="1767887"/>
                <a:gridCol w="2422660"/>
                <a:gridCol w="1636933"/>
                <a:gridCol w="2226230"/>
              </a:tblGrid>
              <a:tr h="215892">
                <a:tc>
                  <a:txBody>
                    <a:bodyPr/>
                    <a:lstStyle/>
                    <a:p>
                      <a:pPr algn="ctr">
                        <a:lnSpc>
                          <a:spcPts val="1900"/>
                        </a:lnSpc>
                        <a:spcBef>
                          <a:spcPts val="0"/>
                        </a:spcBef>
                        <a:spcAft>
                          <a:spcPts val="0"/>
                        </a:spcAft>
                      </a:pPr>
                      <a:r>
                        <a:rPr lang="zh-CN" sz="1200" b="1" dirty="0">
                          <a:solidFill>
                            <a:schemeClr val="bg1"/>
                          </a:solidFill>
                          <a:effectLst/>
                          <a:latin typeface="微软雅黑" pitchFamily="34" charset="-122"/>
                          <a:ea typeface="微软雅黑" pitchFamily="34" charset="-122"/>
                        </a:rPr>
                        <a:t>子网号的位数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ts val="1900"/>
                        </a:lnSpc>
                        <a:spcBef>
                          <a:spcPts val="0"/>
                        </a:spcBef>
                        <a:spcAft>
                          <a:spcPts val="0"/>
                        </a:spcAft>
                      </a:pPr>
                      <a:r>
                        <a:rPr lang="zh-CN" sz="1200" b="1" dirty="0">
                          <a:solidFill>
                            <a:schemeClr val="bg1"/>
                          </a:solidFill>
                          <a:effectLst/>
                          <a:latin typeface="微软雅黑" pitchFamily="34" charset="-122"/>
                          <a:ea typeface="微软雅黑" pitchFamily="34" charset="-122"/>
                        </a:rPr>
                        <a:t>子网掩码</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ts val="1900"/>
                        </a:lnSpc>
                        <a:spcBef>
                          <a:spcPts val="0"/>
                        </a:spcBef>
                        <a:spcAft>
                          <a:spcPts val="0"/>
                        </a:spcAft>
                      </a:pPr>
                      <a:r>
                        <a:rPr lang="zh-CN" sz="1200" b="1" dirty="0">
                          <a:solidFill>
                            <a:schemeClr val="bg1"/>
                          </a:solidFill>
                          <a:effectLst/>
                          <a:latin typeface="微软雅黑" pitchFamily="34" charset="-122"/>
                          <a:ea typeface="微软雅黑" pitchFamily="34" charset="-122"/>
                        </a:rPr>
                        <a:t>子网数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ts val="1900"/>
                        </a:lnSpc>
                        <a:spcBef>
                          <a:spcPts val="0"/>
                        </a:spcBef>
                        <a:spcAft>
                          <a:spcPts val="0"/>
                        </a:spcAft>
                      </a:pPr>
                      <a:r>
                        <a:rPr lang="zh-CN" sz="1200" b="1" dirty="0">
                          <a:solidFill>
                            <a:schemeClr val="bg1"/>
                          </a:solidFill>
                          <a:effectLst/>
                          <a:latin typeface="微软雅黑" pitchFamily="34" charset="-122"/>
                          <a:ea typeface="微软雅黑" pitchFamily="34" charset="-122"/>
                        </a:rPr>
                        <a:t>每个子网的主机数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r>
              <a:tr h="215892">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255.255.192.0</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2</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16382</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5892">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3</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255.255.224.0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6</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8190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15892">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4</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255.255.240.0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14</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4094</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5892">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5</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255.255.248.0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30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2046</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15892">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6</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255.255.252.0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62</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1022</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5892">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7</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255.255.254.0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126</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510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15892">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8</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255.255.255.0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254</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254</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5892">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9</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255.255.255.128</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510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126</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15892">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10</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255.255.255.192</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1022</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62</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5892">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11</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255.255.255.224</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2046</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30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15892">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12</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255.255.255.240</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4094</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14</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5892">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13</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255.255.255.248</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8190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6</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15892">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14</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2637155" algn="ctr"/>
                          <a:tab pos="5274310" algn="r"/>
                          <a:tab pos="266700" algn="l"/>
                        </a:tabLst>
                      </a:pPr>
                      <a:r>
                        <a:rPr lang="en-US" sz="1100" b="1" dirty="0">
                          <a:solidFill>
                            <a:schemeClr val="tx1"/>
                          </a:solidFill>
                          <a:effectLst/>
                          <a:latin typeface="微软雅黑" pitchFamily="34" charset="-122"/>
                          <a:ea typeface="微软雅黑" pitchFamily="34" charset="-122"/>
                        </a:rPr>
                        <a:t>255.255.255.252</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16382</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4" name="矩形 3"/>
          <p:cNvSpPr/>
          <p:nvPr/>
        </p:nvSpPr>
        <p:spPr>
          <a:xfrm>
            <a:off x="529002" y="3999710"/>
            <a:ext cx="8085911" cy="329321"/>
          </a:xfrm>
          <a:prstGeom prst="rect">
            <a:avLst/>
          </a:prstGeom>
          <a:solidFill>
            <a:srgbClr val="00B050"/>
          </a:solidFill>
          <a:ln w="9525">
            <a:noFill/>
            <a:miter lim="800000"/>
            <a:headEnd/>
            <a:tailEnd/>
          </a:ln>
          <a:effectLst/>
        </p:spPr>
        <p:txBody>
          <a:bodyPr wrap="square">
            <a:spAutoFit/>
          </a:bodyPr>
          <a:lstStyle/>
          <a:p>
            <a:pPr algn="ctr">
              <a:lnSpc>
                <a:spcPct val="110000"/>
              </a:lnSpc>
            </a:pPr>
            <a:r>
              <a:rPr lang="zh-CN" altLang="zh-CN" sz="1400" b="1" dirty="0">
                <a:solidFill>
                  <a:schemeClr val="bg1"/>
                </a:solidFill>
                <a:latin typeface="微软雅黑" pitchFamily="34" charset="-122"/>
                <a:ea typeface="微软雅黑" pitchFamily="34" charset="-122"/>
              </a:rPr>
              <a:t>表中的“子网号的位数”中没有</a:t>
            </a:r>
            <a:r>
              <a:rPr lang="en-US" altLang="zh-CN" sz="1400" b="1" dirty="0">
                <a:solidFill>
                  <a:schemeClr val="bg1"/>
                </a:solidFill>
                <a:latin typeface="微软雅黑" pitchFamily="34" charset="-122"/>
                <a:ea typeface="微软雅黑" pitchFamily="34" charset="-122"/>
              </a:rPr>
              <a:t> 0, 1, 15 </a:t>
            </a:r>
            <a:r>
              <a:rPr lang="zh-CN" altLang="zh-CN" sz="1400" b="1" dirty="0">
                <a:solidFill>
                  <a:schemeClr val="bg1"/>
                </a:solidFill>
                <a:latin typeface="微软雅黑" pitchFamily="34" charset="-122"/>
                <a:ea typeface="微软雅黑" pitchFamily="34" charset="-122"/>
              </a:rPr>
              <a:t>和</a:t>
            </a:r>
            <a:r>
              <a:rPr lang="en-US" altLang="zh-CN" sz="1400" b="1" dirty="0">
                <a:solidFill>
                  <a:schemeClr val="bg1"/>
                </a:solidFill>
                <a:latin typeface="微软雅黑" pitchFamily="34" charset="-122"/>
                <a:ea typeface="微软雅黑" pitchFamily="34" charset="-122"/>
              </a:rPr>
              <a:t> 16 </a:t>
            </a:r>
            <a:r>
              <a:rPr lang="zh-CN" altLang="zh-CN" sz="1400" b="1" dirty="0">
                <a:solidFill>
                  <a:schemeClr val="bg1"/>
                </a:solidFill>
                <a:latin typeface="微软雅黑" pitchFamily="34" charset="-122"/>
                <a:ea typeface="微软雅黑" pitchFamily="34" charset="-122"/>
              </a:rPr>
              <a:t>这四种情况，因为这没有意义。</a:t>
            </a:r>
            <a:r>
              <a:rPr lang="en-US" altLang="zh-CN" sz="1400" b="1" dirty="0">
                <a:solidFill>
                  <a:schemeClr val="bg1"/>
                </a:solidFill>
                <a:latin typeface="微软雅黑" pitchFamily="34" charset="-122"/>
                <a:ea typeface="微软雅黑" pitchFamily="34" charset="-122"/>
              </a:rPr>
              <a:t> </a:t>
            </a:r>
            <a:endParaRPr lang="zh-CN" altLang="en-US" sz="1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49071267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1" name="组合 30"/>
          <p:cNvGrpSpPr/>
          <p:nvPr/>
        </p:nvGrpSpPr>
        <p:grpSpPr>
          <a:xfrm>
            <a:off x="1365921" y="1769796"/>
            <a:ext cx="6612794" cy="2174472"/>
            <a:chOff x="127704" y="1785938"/>
            <a:chExt cx="9638166" cy="3169299"/>
          </a:xfrm>
        </p:grpSpPr>
        <p:sp>
          <p:nvSpPr>
            <p:cNvPr id="24" name="Rectangle 53"/>
            <p:cNvSpPr>
              <a:spLocks noChangeArrowheads="1"/>
            </p:cNvSpPr>
            <p:nvPr/>
          </p:nvSpPr>
          <p:spPr bwMode="auto">
            <a:xfrm>
              <a:off x="3802459" y="2419351"/>
              <a:ext cx="5822054" cy="3603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Rectangle 40"/>
            <p:cNvSpPr>
              <a:spLocks noChangeArrowheads="1"/>
            </p:cNvSpPr>
            <p:nvPr/>
          </p:nvSpPr>
          <p:spPr bwMode="auto">
            <a:xfrm>
              <a:off x="3805897" y="3074989"/>
              <a:ext cx="5818614" cy="3603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Rectangle 44"/>
            <p:cNvSpPr>
              <a:spLocks noChangeArrowheads="1"/>
            </p:cNvSpPr>
            <p:nvPr/>
          </p:nvSpPr>
          <p:spPr bwMode="auto">
            <a:xfrm>
              <a:off x="3816218" y="3789363"/>
              <a:ext cx="5808294" cy="3603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 name="Freeform 57"/>
            <p:cNvSpPr>
              <a:spLocks/>
            </p:cNvSpPr>
            <p:nvPr/>
          </p:nvSpPr>
          <p:spPr bwMode="auto">
            <a:xfrm>
              <a:off x="6610881" y="2132013"/>
              <a:ext cx="1325960" cy="306387"/>
            </a:xfrm>
            <a:custGeom>
              <a:avLst/>
              <a:gdLst>
                <a:gd name="T0" fmla="*/ 181 w 771"/>
                <a:gd name="T1" fmla="*/ 0 h 181"/>
                <a:gd name="T2" fmla="*/ 589 w 771"/>
                <a:gd name="T3" fmla="*/ 0 h 181"/>
                <a:gd name="T4" fmla="*/ 771 w 771"/>
                <a:gd name="T5" fmla="*/ 181 h 181"/>
                <a:gd name="T6" fmla="*/ 0 w 771"/>
                <a:gd name="T7" fmla="*/ 181 h 181"/>
                <a:gd name="T8" fmla="*/ 181 w 771"/>
                <a:gd name="T9" fmla="*/ 0 h 181"/>
              </a:gdLst>
              <a:ahLst/>
              <a:cxnLst>
                <a:cxn ang="0">
                  <a:pos x="T0" y="T1"/>
                </a:cxn>
                <a:cxn ang="0">
                  <a:pos x="T2" y="T3"/>
                </a:cxn>
                <a:cxn ang="0">
                  <a:pos x="T4" y="T5"/>
                </a:cxn>
                <a:cxn ang="0">
                  <a:pos x="T6" y="T7"/>
                </a:cxn>
                <a:cxn ang="0">
                  <a:pos x="T8" y="T9"/>
                </a:cxn>
              </a:cxnLst>
              <a:rect l="0" t="0" r="r" b="b"/>
              <a:pathLst>
                <a:path w="771" h="181">
                  <a:moveTo>
                    <a:pt x="181" y="0"/>
                  </a:moveTo>
                  <a:lnTo>
                    <a:pt x="589" y="0"/>
                  </a:lnTo>
                  <a:lnTo>
                    <a:pt x="771" y="181"/>
                  </a:lnTo>
                  <a:lnTo>
                    <a:pt x="0" y="181"/>
                  </a:lnTo>
                  <a:lnTo>
                    <a:pt x="181" y="0"/>
                  </a:lnTo>
                  <a:close/>
                </a:path>
              </a:pathLst>
            </a:custGeom>
            <a:solidFill>
              <a:srgbClr val="FF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4" name="Rectangle 43"/>
            <p:cNvSpPr>
              <a:spLocks noChangeArrowheads="1"/>
            </p:cNvSpPr>
            <p:nvPr/>
          </p:nvSpPr>
          <p:spPr bwMode="auto">
            <a:xfrm>
              <a:off x="3821379" y="3798889"/>
              <a:ext cx="3169168" cy="344487"/>
            </a:xfrm>
            <a:prstGeom prst="rect">
              <a:avLst/>
            </a:prstGeom>
            <a:solidFill>
              <a:srgbClr val="FF99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 name="Text Box 49"/>
            <p:cNvSpPr txBox="1">
              <a:spLocks noChangeArrowheads="1"/>
            </p:cNvSpPr>
            <p:nvPr/>
          </p:nvSpPr>
          <p:spPr bwMode="auto">
            <a:xfrm>
              <a:off x="4250443" y="3784371"/>
              <a:ext cx="4091471"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141       .        14      </a:t>
              </a:r>
              <a:r>
                <a:rPr kumimoji="1" lang="en-US" altLang="zh-CN" sz="1100" b="1" dirty="0" smtClean="0">
                  <a:latin typeface="微软雅黑" pitchFamily="34" charset="-122"/>
                  <a:ea typeface="微软雅黑" pitchFamily="34" charset="-122"/>
                </a:rPr>
                <a:t>  </a:t>
              </a:r>
              <a:r>
                <a:rPr kumimoji="1" lang="en-US" altLang="zh-CN" sz="1100" b="1" dirty="0">
                  <a:latin typeface="微软雅黑" pitchFamily="34" charset="-122"/>
                  <a:ea typeface="微软雅黑" pitchFamily="34" charset="-122"/>
                </a:rPr>
                <a:t>. </a:t>
              </a:r>
              <a:r>
                <a:rPr kumimoji="1" lang="en-US" altLang="zh-CN" sz="1100" b="1" dirty="0" smtClean="0">
                  <a:latin typeface="微软雅黑" pitchFamily="34" charset="-122"/>
                  <a:ea typeface="微软雅黑" pitchFamily="34" charset="-122"/>
                </a:rPr>
                <a:t> 0 </a:t>
              </a:r>
              <a:r>
                <a:rPr kumimoji="1" lang="en-US" altLang="zh-CN" sz="1100" b="1" dirty="0">
                  <a:latin typeface="微软雅黑" pitchFamily="34" charset="-122"/>
                  <a:ea typeface="微软雅黑" pitchFamily="34" charset="-122"/>
                </a:rPr>
                <a:t>1 </a:t>
              </a:r>
              <a:r>
                <a:rPr kumimoji="1" lang="en-US" altLang="zh-CN" sz="1100" b="1" dirty="0" smtClean="0">
                  <a:latin typeface="微软雅黑" pitchFamily="34" charset="-122"/>
                  <a:ea typeface="微软雅黑" pitchFamily="34" charset="-122"/>
                </a:rPr>
                <a:t> 0 </a:t>
              </a:r>
              <a:r>
                <a:rPr kumimoji="1" lang="en-US" altLang="zh-CN" sz="1100" b="1" dirty="0">
                  <a:latin typeface="微软雅黑" pitchFamily="34" charset="-122"/>
                  <a:ea typeface="微软雅黑" pitchFamily="34" charset="-122"/>
                </a:rPr>
                <a:t>0 0 0 0 0 </a:t>
              </a:r>
            </a:p>
          </p:txBody>
        </p:sp>
        <p:sp>
          <p:nvSpPr>
            <p:cNvPr id="6" name="Rectangle 36"/>
            <p:cNvSpPr>
              <a:spLocks noChangeArrowheads="1"/>
            </p:cNvSpPr>
            <p:nvPr/>
          </p:nvSpPr>
          <p:spPr bwMode="auto">
            <a:xfrm>
              <a:off x="3812778" y="3084513"/>
              <a:ext cx="3177769" cy="342899"/>
            </a:xfrm>
            <a:prstGeom prst="rect">
              <a:avLst/>
            </a:prstGeom>
            <a:solidFill>
              <a:srgbClr val="FF99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41"/>
            <p:cNvSpPr>
              <a:spLocks noChangeArrowheads="1"/>
            </p:cNvSpPr>
            <p:nvPr/>
          </p:nvSpPr>
          <p:spPr bwMode="auto">
            <a:xfrm>
              <a:off x="3722909" y="3068640"/>
              <a:ext cx="4691455" cy="377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1 1 1 1 1 1 1 1 1 1 1 1 1 1 1 1 </a:t>
              </a:r>
              <a:r>
                <a:rPr kumimoji="1" lang="en-US" altLang="zh-CN" sz="1050" b="1" dirty="0" smtClean="0">
                  <a:latin typeface="微软雅黑" pitchFamily="34" charset="-122"/>
                  <a:ea typeface="微软雅黑" pitchFamily="34" charset="-122"/>
                </a:rPr>
                <a:t>1 </a:t>
              </a:r>
              <a:r>
                <a:rPr kumimoji="1" lang="en-US" altLang="zh-CN" sz="1050" b="1" dirty="0">
                  <a:latin typeface="微软雅黑" pitchFamily="34" charset="-122"/>
                  <a:ea typeface="微软雅黑" pitchFamily="34" charset="-122"/>
                </a:rPr>
                <a:t>1 0 0 0 0 0 0</a:t>
              </a:r>
            </a:p>
          </p:txBody>
        </p:sp>
        <p:sp>
          <p:nvSpPr>
            <p:cNvPr id="8" name="Rectangle 33"/>
            <p:cNvSpPr>
              <a:spLocks noChangeArrowheads="1"/>
            </p:cNvSpPr>
            <p:nvPr/>
          </p:nvSpPr>
          <p:spPr bwMode="auto">
            <a:xfrm>
              <a:off x="3805898" y="1785938"/>
              <a:ext cx="5818616" cy="3603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 name="Rectangle 34"/>
            <p:cNvSpPr>
              <a:spLocks noChangeArrowheads="1"/>
            </p:cNvSpPr>
            <p:nvPr/>
          </p:nvSpPr>
          <p:spPr bwMode="auto">
            <a:xfrm>
              <a:off x="127704" y="1795463"/>
              <a:ext cx="3421432" cy="42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点分十进制表示的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p:txBody>
        </p:sp>
        <p:sp>
          <p:nvSpPr>
            <p:cNvPr id="10" name="Rectangle 35"/>
            <p:cNvSpPr>
              <a:spLocks noChangeArrowheads="1"/>
            </p:cNvSpPr>
            <p:nvPr/>
          </p:nvSpPr>
          <p:spPr bwMode="auto">
            <a:xfrm>
              <a:off x="3805898" y="4508501"/>
              <a:ext cx="5818613" cy="360363"/>
            </a:xfrm>
            <a:prstGeom prst="rect">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1" name="Rectangle 37"/>
            <p:cNvSpPr>
              <a:spLocks noChangeArrowheads="1"/>
            </p:cNvSpPr>
            <p:nvPr/>
          </p:nvSpPr>
          <p:spPr bwMode="auto">
            <a:xfrm>
              <a:off x="127706" y="3068639"/>
              <a:ext cx="3574594" cy="42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(c) </a:t>
              </a:r>
              <a:r>
                <a:rPr kumimoji="1" lang="zh-CN" altLang="en-US" sz="1200" b="1">
                  <a:latin typeface="微软雅黑" pitchFamily="34" charset="-122"/>
                  <a:ea typeface="微软雅黑" pitchFamily="34" charset="-122"/>
                </a:rPr>
                <a:t>子网掩码是 </a:t>
              </a:r>
              <a:r>
                <a:rPr kumimoji="1" lang="en-US" altLang="zh-CN" sz="1200" b="1">
                  <a:latin typeface="微软雅黑" pitchFamily="34" charset="-122"/>
                  <a:ea typeface="微软雅黑" pitchFamily="34" charset="-122"/>
                </a:rPr>
                <a:t>255.255.192.0</a:t>
              </a:r>
            </a:p>
          </p:txBody>
        </p:sp>
        <p:sp>
          <p:nvSpPr>
            <p:cNvPr id="12" name="Line 38"/>
            <p:cNvSpPr>
              <a:spLocks noChangeShapeType="1"/>
            </p:cNvSpPr>
            <p:nvPr/>
          </p:nvSpPr>
          <p:spPr bwMode="auto">
            <a:xfrm>
              <a:off x="6676876" y="3081339"/>
              <a:ext cx="0" cy="35242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3" name="Line 39"/>
            <p:cNvSpPr>
              <a:spLocks noChangeShapeType="1"/>
            </p:cNvSpPr>
            <p:nvPr/>
          </p:nvSpPr>
          <p:spPr bwMode="auto">
            <a:xfrm>
              <a:off x="8130421" y="3071814"/>
              <a:ext cx="0" cy="3571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Rectangle 42"/>
            <p:cNvSpPr>
              <a:spLocks noChangeArrowheads="1"/>
            </p:cNvSpPr>
            <p:nvPr/>
          </p:nvSpPr>
          <p:spPr bwMode="auto">
            <a:xfrm>
              <a:off x="8064983" y="3060358"/>
              <a:ext cx="1700887" cy="37755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0 0 0 0 0 0 0 0</a:t>
              </a:r>
            </a:p>
          </p:txBody>
        </p:sp>
        <p:sp>
          <p:nvSpPr>
            <p:cNvPr id="17" name="Text Box 45"/>
            <p:cNvSpPr txBox="1">
              <a:spLocks noChangeArrowheads="1"/>
            </p:cNvSpPr>
            <p:nvPr/>
          </p:nvSpPr>
          <p:spPr bwMode="auto">
            <a:xfrm>
              <a:off x="4250443" y="1795463"/>
              <a:ext cx="2413950"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141       .        14     </a:t>
              </a:r>
              <a:r>
                <a:rPr kumimoji="1" lang="en-US" altLang="zh-CN" sz="1100" b="1" dirty="0" smtClean="0">
                  <a:latin typeface="微软雅黑" pitchFamily="34" charset="-122"/>
                  <a:ea typeface="微软雅黑" pitchFamily="34" charset="-122"/>
                </a:rPr>
                <a:t>   </a:t>
              </a:r>
              <a:r>
                <a:rPr kumimoji="1" lang="en-US" altLang="zh-CN" sz="1100" b="1" dirty="0">
                  <a:latin typeface="微软雅黑" pitchFamily="34" charset="-122"/>
                  <a:ea typeface="微软雅黑" pitchFamily="34" charset="-122"/>
                </a:rPr>
                <a:t>.</a:t>
              </a:r>
            </a:p>
          </p:txBody>
        </p:sp>
        <p:sp>
          <p:nvSpPr>
            <p:cNvPr id="18" name="Text Box 46"/>
            <p:cNvSpPr txBox="1">
              <a:spLocks noChangeArrowheads="1"/>
            </p:cNvSpPr>
            <p:nvPr/>
          </p:nvSpPr>
          <p:spPr bwMode="auto">
            <a:xfrm>
              <a:off x="6739110" y="1795463"/>
              <a:ext cx="2411613"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 </a:t>
              </a:r>
              <a:r>
                <a:rPr kumimoji="1" lang="en-US" altLang="zh-CN" sz="1100" b="1" dirty="0" smtClean="0">
                  <a:latin typeface="微软雅黑" pitchFamily="34" charset="-122"/>
                  <a:ea typeface="微软雅黑" pitchFamily="34" charset="-122"/>
                </a:rPr>
                <a:t>   72            </a:t>
              </a:r>
              <a:r>
                <a:rPr kumimoji="1" lang="en-US" altLang="zh-CN" sz="1100" b="1" dirty="0">
                  <a:latin typeface="微软雅黑" pitchFamily="34" charset="-122"/>
                  <a:ea typeface="微软雅黑" pitchFamily="34" charset="-122"/>
                </a:rPr>
                <a:t>.          24</a:t>
              </a:r>
            </a:p>
          </p:txBody>
        </p:sp>
        <p:sp>
          <p:nvSpPr>
            <p:cNvPr id="19" name="Text Box 47"/>
            <p:cNvSpPr txBox="1">
              <a:spLocks noChangeArrowheads="1"/>
            </p:cNvSpPr>
            <p:nvPr/>
          </p:nvSpPr>
          <p:spPr bwMode="auto">
            <a:xfrm>
              <a:off x="4250443" y="4490694"/>
              <a:ext cx="2474696"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141       .        14        </a:t>
              </a:r>
              <a:r>
                <a:rPr kumimoji="1" lang="en-US" altLang="zh-CN" sz="1100" b="1" dirty="0" smtClean="0">
                  <a:latin typeface="微软雅黑" pitchFamily="34" charset="-122"/>
                  <a:ea typeface="微软雅黑" pitchFamily="34" charset="-122"/>
                </a:rPr>
                <a:t> </a:t>
              </a:r>
              <a:r>
                <a:rPr kumimoji="1" lang="en-US" altLang="zh-CN" sz="1100" b="1" dirty="0">
                  <a:latin typeface="微软雅黑" pitchFamily="34" charset="-122"/>
                  <a:ea typeface="微软雅黑" pitchFamily="34" charset="-122"/>
                </a:rPr>
                <a:t>.</a:t>
              </a:r>
            </a:p>
          </p:txBody>
        </p:sp>
        <p:sp>
          <p:nvSpPr>
            <p:cNvPr id="20" name="Text Box 48"/>
            <p:cNvSpPr txBox="1">
              <a:spLocks noChangeArrowheads="1"/>
            </p:cNvSpPr>
            <p:nvPr/>
          </p:nvSpPr>
          <p:spPr bwMode="auto">
            <a:xfrm>
              <a:off x="7115280" y="4490694"/>
              <a:ext cx="2042466"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64          .            0</a:t>
              </a:r>
            </a:p>
          </p:txBody>
        </p:sp>
        <p:sp>
          <p:nvSpPr>
            <p:cNvPr id="21" name="Text Box 50"/>
            <p:cNvSpPr txBox="1">
              <a:spLocks noChangeArrowheads="1"/>
            </p:cNvSpPr>
            <p:nvPr/>
          </p:nvSpPr>
          <p:spPr bwMode="auto">
            <a:xfrm>
              <a:off x="7966829" y="3784371"/>
              <a:ext cx="1182678"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smtClean="0">
                  <a:latin typeface="微软雅黑" pitchFamily="34" charset="-122"/>
                  <a:ea typeface="微软雅黑" pitchFamily="34" charset="-122"/>
                </a:rPr>
                <a:t> .           </a:t>
              </a:r>
              <a:r>
                <a:rPr kumimoji="1" lang="en-US" altLang="zh-CN" sz="1100" b="1" dirty="0">
                  <a:latin typeface="微软雅黑" pitchFamily="34" charset="-122"/>
                  <a:ea typeface="微软雅黑" pitchFamily="34" charset="-122"/>
                </a:rPr>
                <a:t>0</a:t>
              </a:r>
            </a:p>
          </p:txBody>
        </p:sp>
        <p:sp>
          <p:nvSpPr>
            <p:cNvPr id="22" name="Line 51"/>
            <p:cNvSpPr>
              <a:spLocks noChangeShapeType="1"/>
            </p:cNvSpPr>
            <p:nvPr/>
          </p:nvSpPr>
          <p:spPr bwMode="auto">
            <a:xfrm>
              <a:off x="5231439" y="3071814"/>
              <a:ext cx="0" cy="35242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Rectangle 52"/>
            <p:cNvSpPr>
              <a:spLocks noChangeArrowheads="1"/>
            </p:cNvSpPr>
            <p:nvPr/>
          </p:nvSpPr>
          <p:spPr bwMode="auto">
            <a:xfrm>
              <a:off x="6379043" y="2433639"/>
              <a:ext cx="1761633" cy="37755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smtClean="0">
                  <a:latin typeface="微软雅黑" pitchFamily="34" charset="-122"/>
                  <a:ea typeface="微软雅黑" pitchFamily="34" charset="-122"/>
                </a:rPr>
                <a:t> 0 </a:t>
              </a:r>
              <a:r>
                <a:rPr kumimoji="1" lang="en-US" altLang="zh-CN" sz="1100" b="1" dirty="0">
                  <a:latin typeface="微软雅黑" pitchFamily="34" charset="-122"/>
                  <a:ea typeface="微软雅黑" pitchFamily="34" charset="-122"/>
                </a:rPr>
                <a:t>1 0 0 1 0 0 </a:t>
              </a:r>
              <a:r>
                <a:rPr kumimoji="1" lang="en-US" altLang="zh-CN" sz="1100" b="1" dirty="0" smtClean="0">
                  <a:latin typeface="微软雅黑" pitchFamily="34" charset="-122"/>
                  <a:ea typeface="微软雅黑" pitchFamily="34" charset="-122"/>
                </a:rPr>
                <a:t>0</a:t>
              </a:r>
              <a:endParaRPr kumimoji="1" lang="en-US" altLang="zh-CN" sz="1100" b="1" dirty="0">
                <a:latin typeface="微软雅黑" pitchFamily="34" charset="-122"/>
                <a:ea typeface="微软雅黑" pitchFamily="34" charset="-122"/>
              </a:endParaRPr>
            </a:p>
          </p:txBody>
        </p:sp>
        <p:sp>
          <p:nvSpPr>
            <p:cNvPr id="25" name="Text Box 54"/>
            <p:cNvSpPr txBox="1">
              <a:spLocks noChangeArrowheads="1"/>
            </p:cNvSpPr>
            <p:nvPr/>
          </p:nvSpPr>
          <p:spPr bwMode="auto">
            <a:xfrm>
              <a:off x="4250443" y="2430463"/>
              <a:ext cx="2413950"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141       .        14        </a:t>
              </a:r>
              <a:r>
                <a:rPr kumimoji="1" lang="en-US" altLang="zh-CN" sz="1100" b="1" dirty="0" smtClean="0">
                  <a:latin typeface="微软雅黑" pitchFamily="34" charset="-122"/>
                  <a:ea typeface="微软雅黑" pitchFamily="34" charset="-122"/>
                </a:rPr>
                <a:t>.</a:t>
              </a:r>
              <a:endParaRPr kumimoji="1" lang="en-US" altLang="zh-CN" sz="1100" b="1" dirty="0">
                <a:latin typeface="微软雅黑" pitchFamily="34" charset="-122"/>
                <a:ea typeface="微软雅黑" pitchFamily="34" charset="-122"/>
              </a:endParaRPr>
            </a:p>
          </p:txBody>
        </p:sp>
        <p:sp>
          <p:nvSpPr>
            <p:cNvPr id="26" name="Text Box 55"/>
            <p:cNvSpPr txBox="1">
              <a:spLocks noChangeArrowheads="1"/>
            </p:cNvSpPr>
            <p:nvPr/>
          </p:nvSpPr>
          <p:spPr bwMode="auto">
            <a:xfrm>
              <a:off x="7917647" y="2430463"/>
              <a:ext cx="1248096"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smtClean="0">
                  <a:latin typeface="微软雅黑" pitchFamily="34" charset="-122"/>
                  <a:ea typeface="微软雅黑" pitchFamily="34" charset="-122"/>
                </a:rPr>
                <a:t> .          </a:t>
              </a:r>
              <a:r>
                <a:rPr kumimoji="1" lang="en-US" altLang="zh-CN" sz="1100" b="1" dirty="0">
                  <a:latin typeface="微软雅黑" pitchFamily="34" charset="-122"/>
                  <a:ea typeface="微软雅黑" pitchFamily="34" charset="-122"/>
                </a:rPr>
                <a:t>24</a:t>
              </a:r>
            </a:p>
          </p:txBody>
        </p:sp>
        <p:sp>
          <p:nvSpPr>
            <p:cNvPr id="27" name="Rectangle 56"/>
            <p:cNvSpPr>
              <a:spLocks noChangeArrowheads="1"/>
            </p:cNvSpPr>
            <p:nvPr/>
          </p:nvSpPr>
          <p:spPr bwMode="auto">
            <a:xfrm>
              <a:off x="6922162" y="1795463"/>
              <a:ext cx="701675" cy="360362"/>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8" name="Rectangle 58"/>
            <p:cNvSpPr>
              <a:spLocks noChangeArrowheads="1"/>
            </p:cNvSpPr>
            <p:nvPr/>
          </p:nvSpPr>
          <p:spPr bwMode="auto">
            <a:xfrm>
              <a:off x="127706" y="2419350"/>
              <a:ext cx="3661054" cy="42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(b) IP </a:t>
              </a:r>
              <a:r>
                <a:rPr kumimoji="1" lang="zh-CN" altLang="en-US" sz="1200" b="1">
                  <a:latin typeface="微软雅黑" pitchFamily="34" charset="-122"/>
                  <a:ea typeface="微软雅黑" pitchFamily="34" charset="-122"/>
                </a:rPr>
                <a:t>地址的第 </a:t>
              </a:r>
              <a:r>
                <a:rPr kumimoji="1" lang="en-US" altLang="zh-CN" sz="1200" b="1">
                  <a:latin typeface="微软雅黑" pitchFamily="34" charset="-122"/>
                  <a:ea typeface="微软雅黑" pitchFamily="34" charset="-122"/>
                </a:rPr>
                <a:t>3 </a:t>
              </a:r>
              <a:r>
                <a:rPr kumimoji="1" lang="zh-CN" altLang="en-US" sz="1200" b="1">
                  <a:latin typeface="微软雅黑" pitchFamily="34" charset="-122"/>
                  <a:ea typeface="微软雅黑" pitchFamily="34" charset="-122"/>
                </a:rPr>
                <a:t>字节是二进制</a:t>
              </a:r>
            </a:p>
          </p:txBody>
        </p:sp>
        <p:sp>
          <p:nvSpPr>
            <p:cNvPr id="29" name="Rectangle 59"/>
            <p:cNvSpPr>
              <a:spLocks noChangeArrowheads="1"/>
            </p:cNvSpPr>
            <p:nvPr/>
          </p:nvSpPr>
          <p:spPr bwMode="auto">
            <a:xfrm>
              <a:off x="127704" y="3787776"/>
              <a:ext cx="3609178" cy="42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(d) IP </a:t>
              </a:r>
              <a:r>
                <a:rPr kumimoji="1" lang="zh-CN" altLang="en-US" sz="1200" b="1">
                  <a:latin typeface="微软雅黑" pitchFamily="34" charset="-122"/>
                  <a:ea typeface="微软雅黑" pitchFamily="34" charset="-122"/>
                </a:rPr>
                <a:t>地址与子网掩码逐位相与</a:t>
              </a:r>
            </a:p>
          </p:txBody>
        </p:sp>
        <p:sp>
          <p:nvSpPr>
            <p:cNvPr id="30" name="Rectangle 60"/>
            <p:cNvSpPr>
              <a:spLocks noChangeArrowheads="1"/>
            </p:cNvSpPr>
            <p:nvPr/>
          </p:nvSpPr>
          <p:spPr bwMode="auto">
            <a:xfrm>
              <a:off x="127706" y="4532314"/>
              <a:ext cx="3757399" cy="42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(e) </a:t>
              </a:r>
              <a:r>
                <a:rPr kumimoji="1" lang="zh-CN" altLang="en-US" sz="1200" b="1">
                  <a:latin typeface="微软雅黑" pitchFamily="34" charset="-122"/>
                  <a:ea typeface="微软雅黑" pitchFamily="34" charset="-122"/>
                </a:rPr>
                <a:t>网络地址（点分十进制表示）</a:t>
              </a:r>
            </a:p>
          </p:txBody>
        </p:sp>
      </p:grpSp>
      <p:sp>
        <p:nvSpPr>
          <p:cNvPr id="32" name="Text Box 155"/>
          <p:cNvSpPr txBox="1">
            <a:spLocks noChangeArrowheads="1"/>
          </p:cNvSpPr>
          <p:nvPr/>
        </p:nvSpPr>
        <p:spPr bwMode="auto">
          <a:xfrm>
            <a:off x="1288036" y="1024796"/>
            <a:ext cx="6593695" cy="634020"/>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例</a:t>
            </a:r>
            <a:r>
              <a:rPr lang="en-US" altLang="zh-CN" sz="1600" b="1" dirty="0">
                <a:solidFill>
                  <a:schemeClr val="bg1"/>
                </a:solidFill>
                <a:latin typeface="微软雅黑" pitchFamily="34" charset="-122"/>
                <a:ea typeface="微软雅黑" pitchFamily="34" charset="-122"/>
              </a:rPr>
              <a:t>4-2】</a:t>
            </a:r>
            <a:r>
              <a:rPr lang="zh-CN" altLang="en-US" sz="1600" b="1" dirty="0">
                <a:solidFill>
                  <a:schemeClr val="bg1"/>
                </a:solidFill>
                <a:latin typeface="微软雅黑" pitchFamily="34" charset="-122"/>
                <a:ea typeface="微软雅黑" pitchFamily="34" charset="-122"/>
              </a:rPr>
              <a:t>已知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地址是 </a:t>
            </a:r>
            <a:r>
              <a:rPr lang="en-US" altLang="zh-CN" sz="1600" b="1" dirty="0">
                <a:solidFill>
                  <a:schemeClr val="bg1"/>
                </a:solidFill>
                <a:latin typeface="微软雅黑" pitchFamily="34" charset="-122"/>
                <a:ea typeface="微软雅黑" pitchFamily="34" charset="-122"/>
              </a:rPr>
              <a:t>141.14.72.24</a:t>
            </a:r>
            <a:r>
              <a:rPr lang="zh-CN" altLang="en-US" sz="1600" b="1" dirty="0">
                <a:solidFill>
                  <a:schemeClr val="bg1"/>
                </a:solidFill>
                <a:latin typeface="微软雅黑" pitchFamily="34" charset="-122"/>
                <a:ea typeface="微软雅黑" pitchFamily="34" charset="-122"/>
              </a:rPr>
              <a:t>，子网掩码是 </a:t>
            </a:r>
            <a:r>
              <a:rPr lang="en-US" altLang="zh-CN" sz="1600" b="1" dirty="0" smtClean="0">
                <a:solidFill>
                  <a:schemeClr val="bg1"/>
                </a:solidFill>
                <a:latin typeface="微软雅黑" pitchFamily="34" charset="-122"/>
                <a:ea typeface="微软雅黑" pitchFamily="34" charset="-122"/>
              </a:rPr>
              <a:t>255.255.224.0</a:t>
            </a:r>
            <a:r>
              <a:rPr lang="zh-CN" altLang="en-US" sz="1600" b="1" dirty="0">
                <a:solidFill>
                  <a:schemeClr val="bg1"/>
                </a:solidFill>
                <a:latin typeface="微软雅黑" pitchFamily="34" charset="-122"/>
                <a:ea typeface="微软雅黑" pitchFamily="34" charset="-122"/>
              </a:rPr>
              <a:t>。试求网络地址。 </a:t>
            </a:r>
          </a:p>
        </p:txBody>
      </p:sp>
    </p:spTree>
    <p:extLst>
      <p:ext uri="{BB962C8B-B14F-4D97-AF65-F5344CB8AC3E}">
        <p14:creationId xmlns:p14="http://schemas.microsoft.com/office/powerpoint/2010/main" val="158837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3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 Box 155"/>
          <p:cNvSpPr txBox="1">
            <a:spLocks noChangeArrowheads="1"/>
          </p:cNvSpPr>
          <p:nvPr/>
        </p:nvSpPr>
        <p:spPr bwMode="auto">
          <a:xfrm>
            <a:off x="1288036" y="3651870"/>
            <a:ext cx="6593695" cy="634020"/>
          </a:xfrm>
          <a:prstGeom prst="rect">
            <a:avLst/>
          </a:prstGeom>
          <a:solidFill>
            <a:srgbClr val="00B050"/>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不同的子网掩码得出相同的网络地址。</a:t>
            </a:r>
          </a:p>
          <a:p>
            <a:pPr algn="ctr">
              <a:lnSpc>
                <a:spcPct val="110000"/>
              </a:lnSpc>
            </a:pPr>
            <a:r>
              <a:rPr lang="zh-CN" altLang="en-US" sz="1600" b="1" dirty="0">
                <a:solidFill>
                  <a:schemeClr val="bg1"/>
                </a:solidFill>
                <a:latin typeface="微软雅黑" pitchFamily="34" charset="-122"/>
                <a:ea typeface="微软雅黑" pitchFamily="34" charset="-122"/>
              </a:rPr>
              <a:t>但不同的掩码的效果是不同的。 </a:t>
            </a:r>
          </a:p>
        </p:txBody>
      </p:sp>
      <p:grpSp>
        <p:nvGrpSpPr>
          <p:cNvPr id="4" name="组合 3"/>
          <p:cNvGrpSpPr/>
          <p:nvPr/>
        </p:nvGrpSpPr>
        <p:grpSpPr>
          <a:xfrm>
            <a:off x="1365921" y="1415561"/>
            <a:ext cx="6612794" cy="2174472"/>
            <a:chOff x="127704" y="1785938"/>
            <a:chExt cx="9638166" cy="3169299"/>
          </a:xfrm>
        </p:grpSpPr>
        <p:sp>
          <p:nvSpPr>
            <p:cNvPr id="5" name="Rectangle 53"/>
            <p:cNvSpPr>
              <a:spLocks noChangeArrowheads="1"/>
            </p:cNvSpPr>
            <p:nvPr/>
          </p:nvSpPr>
          <p:spPr bwMode="auto">
            <a:xfrm>
              <a:off x="3802459" y="2419351"/>
              <a:ext cx="5822054" cy="3603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 name="Rectangle 40"/>
            <p:cNvSpPr>
              <a:spLocks noChangeArrowheads="1"/>
            </p:cNvSpPr>
            <p:nvPr/>
          </p:nvSpPr>
          <p:spPr bwMode="auto">
            <a:xfrm>
              <a:off x="3805897" y="3074989"/>
              <a:ext cx="5818614" cy="3603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44"/>
            <p:cNvSpPr>
              <a:spLocks noChangeArrowheads="1"/>
            </p:cNvSpPr>
            <p:nvPr/>
          </p:nvSpPr>
          <p:spPr bwMode="auto">
            <a:xfrm>
              <a:off x="3816218" y="3789363"/>
              <a:ext cx="5808294" cy="3603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8" name="Freeform 57"/>
            <p:cNvSpPr>
              <a:spLocks/>
            </p:cNvSpPr>
            <p:nvPr/>
          </p:nvSpPr>
          <p:spPr bwMode="auto">
            <a:xfrm>
              <a:off x="6610881" y="2132013"/>
              <a:ext cx="1325960" cy="306387"/>
            </a:xfrm>
            <a:custGeom>
              <a:avLst/>
              <a:gdLst>
                <a:gd name="T0" fmla="*/ 181 w 771"/>
                <a:gd name="T1" fmla="*/ 0 h 181"/>
                <a:gd name="T2" fmla="*/ 589 w 771"/>
                <a:gd name="T3" fmla="*/ 0 h 181"/>
                <a:gd name="T4" fmla="*/ 771 w 771"/>
                <a:gd name="T5" fmla="*/ 181 h 181"/>
                <a:gd name="T6" fmla="*/ 0 w 771"/>
                <a:gd name="T7" fmla="*/ 181 h 181"/>
                <a:gd name="T8" fmla="*/ 181 w 771"/>
                <a:gd name="T9" fmla="*/ 0 h 181"/>
              </a:gdLst>
              <a:ahLst/>
              <a:cxnLst>
                <a:cxn ang="0">
                  <a:pos x="T0" y="T1"/>
                </a:cxn>
                <a:cxn ang="0">
                  <a:pos x="T2" y="T3"/>
                </a:cxn>
                <a:cxn ang="0">
                  <a:pos x="T4" y="T5"/>
                </a:cxn>
                <a:cxn ang="0">
                  <a:pos x="T6" y="T7"/>
                </a:cxn>
                <a:cxn ang="0">
                  <a:pos x="T8" y="T9"/>
                </a:cxn>
              </a:cxnLst>
              <a:rect l="0" t="0" r="r" b="b"/>
              <a:pathLst>
                <a:path w="771" h="181">
                  <a:moveTo>
                    <a:pt x="181" y="0"/>
                  </a:moveTo>
                  <a:lnTo>
                    <a:pt x="589" y="0"/>
                  </a:lnTo>
                  <a:lnTo>
                    <a:pt x="771" y="181"/>
                  </a:lnTo>
                  <a:lnTo>
                    <a:pt x="0" y="181"/>
                  </a:lnTo>
                  <a:lnTo>
                    <a:pt x="181" y="0"/>
                  </a:lnTo>
                  <a:close/>
                </a:path>
              </a:pathLst>
            </a:custGeom>
            <a:solidFill>
              <a:srgbClr val="FF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9" name="Rectangle 43"/>
            <p:cNvSpPr>
              <a:spLocks noChangeArrowheads="1"/>
            </p:cNvSpPr>
            <p:nvPr/>
          </p:nvSpPr>
          <p:spPr bwMode="auto">
            <a:xfrm>
              <a:off x="3821378" y="3798889"/>
              <a:ext cx="3367022" cy="344487"/>
            </a:xfrm>
            <a:prstGeom prst="rect">
              <a:avLst/>
            </a:prstGeom>
            <a:solidFill>
              <a:srgbClr val="FF99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 name="Text Box 49"/>
            <p:cNvSpPr txBox="1">
              <a:spLocks noChangeArrowheads="1"/>
            </p:cNvSpPr>
            <p:nvPr/>
          </p:nvSpPr>
          <p:spPr bwMode="auto">
            <a:xfrm>
              <a:off x="4250443" y="3784371"/>
              <a:ext cx="4091471"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141       .        14      </a:t>
              </a:r>
              <a:r>
                <a:rPr kumimoji="1" lang="en-US" altLang="zh-CN" sz="1100" b="1" dirty="0" smtClean="0">
                  <a:latin typeface="微软雅黑" pitchFamily="34" charset="-122"/>
                  <a:ea typeface="微软雅黑" pitchFamily="34" charset="-122"/>
                </a:rPr>
                <a:t>  </a:t>
              </a:r>
              <a:r>
                <a:rPr kumimoji="1" lang="en-US" altLang="zh-CN" sz="1100" b="1" dirty="0">
                  <a:latin typeface="微软雅黑" pitchFamily="34" charset="-122"/>
                  <a:ea typeface="微软雅黑" pitchFamily="34" charset="-122"/>
                </a:rPr>
                <a:t>. </a:t>
              </a:r>
              <a:r>
                <a:rPr kumimoji="1" lang="en-US" altLang="zh-CN" sz="1100" b="1" dirty="0" smtClean="0">
                  <a:latin typeface="微软雅黑" pitchFamily="34" charset="-122"/>
                  <a:ea typeface="微软雅黑" pitchFamily="34" charset="-122"/>
                </a:rPr>
                <a:t> 0 </a:t>
              </a:r>
              <a:r>
                <a:rPr kumimoji="1" lang="en-US" altLang="zh-CN" sz="1100" b="1" dirty="0">
                  <a:latin typeface="微软雅黑" pitchFamily="34" charset="-122"/>
                  <a:ea typeface="微软雅黑" pitchFamily="34" charset="-122"/>
                </a:rPr>
                <a:t>1 </a:t>
              </a:r>
              <a:r>
                <a:rPr kumimoji="1" lang="en-US" altLang="zh-CN" sz="1100" b="1" dirty="0" smtClean="0">
                  <a:latin typeface="微软雅黑" pitchFamily="34" charset="-122"/>
                  <a:ea typeface="微软雅黑" pitchFamily="34" charset="-122"/>
                </a:rPr>
                <a:t>0  </a:t>
              </a:r>
              <a:r>
                <a:rPr kumimoji="1" lang="en-US" altLang="zh-CN" sz="1100" b="1" dirty="0">
                  <a:latin typeface="微软雅黑" pitchFamily="34" charset="-122"/>
                  <a:ea typeface="微软雅黑" pitchFamily="34" charset="-122"/>
                </a:rPr>
                <a:t>0 0 0 0 0 </a:t>
              </a:r>
            </a:p>
          </p:txBody>
        </p:sp>
        <p:sp>
          <p:nvSpPr>
            <p:cNvPr id="11" name="Rectangle 36"/>
            <p:cNvSpPr>
              <a:spLocks noChangeArrowheads="1"/>
            </p:cNvSpPr>
            <p:nvPr/>
          </p:nvSpPr>
          <p:spPr bwMode="auto">
            <a:xfrm>
              <a:off x="3812778" y="3084513"/>
              <a:ext cx="3375622" cy="342899"/>
            </a:xfrm>
            <a:prstGeom prst="rect">
              <a:avLst/>
            </a:prstGeom>
            <a:solidFill>
              <a:srgbClr val="FF99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 name="Rectangle 41"/>
            <p:cNvSpPr>
              <a:spLocks noChangeArrowheads="1"/>
            </p:cNvSpPr>
            <p:nvPr/>
          </p:nvSpPr>
          <p:spPr bwMode="auto">
            <a:xfrm>
              <a:off x="3722909" y="3068640"/>
              <a:ext cx="4691455" cy="377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1 1 1 1 1 1 1 1 1 1 1 1 1 1 1 1 </a:t>
              </a:r>
              <a:r>
                <a:rPr kumimoji="1" lang="en-US" altLang="zh-CN" sz="1050" b="1" dirty="0" smtClean="0">
                  <a:latin typeface="微软雅黑" pitchFamily="34" charset="-122"/>
                  <a:ea typeface="微软雅黑" pitchFamily="34" charset="-122"/>
                </a:rPr>
                <a:t>1 </a:t>
              </a:r>
              <a:r>
                <a:rPr kumimoji="1" lang="en-US" altLang="zh-CN" sz="1050" b="1" dirty="0">
                  <a:latin typeface="微软雅黑" pitchFamily="34" charset="-122"/>
                  <a:ea typeface="微软雅黑" pitchFamily="34" charset="-122"/>
                </a:rPr>
                <a:t>1 </a:t>
              </a:r>
              <a:r>
                <a:rPr kumimoji="1" lang="en-US" altLang="zh-CN" sz="1050" b="1" dirty="0" smtClean="0">
                  <a:latin typeface="微软雅黑" pitchFamily="34" charset="-122"/>
                  <a:ea typeface="微软雅黑" pitchFamily="34" charset="-122"/>
                </a:rPr>
                <a:t>1 </a:t>
              </a:r>
              <a:r>
                <a:rPr kumimoji="1" lang="en-US" altLang="zh-CN" sz="1050" b="1" dirty="0">
                  <a:latin typeface="微软雅黑" pitchFamily="34" charset="-122"/>
                  <a:ea typeface="微软雅黑" pitchFamily="34" charset="-122"/>
                </a:rPr>
                <a:t>0 0 0 0 0</a:t>
              </a:r>
            </a:p>
          </p:txBody>
        </p:sp>
        <p:sp>
          <p:nvSpPr>
            <p:cNvPr id="13" name="Rectangle 33"/>
            <p:cNvSpPr>
              <a:spLocks noChangeArrowheads="1"/>
            </p:cNvSpPr>
            <p:nvPr/>
          </p:nvSpPr>
          <p:spPr bwMode="auto">
            <a:xfrm>
              <a:off x="3805898" y="1785938"/>
              <a:ext cx="5818616" cy="3603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Rectangle 34"/>
            <p:cNvSpPr>
              <a:spLocks noChangeArrowheads="1"/>
            </p:cNvSpPr>
            <p:nvPr/>
          </p:nvSpPr>
          <p:spPr bwMode="auto">
            <a:xfrm>
              <a:off x="127704" y="1795463"/>
              <a:ext cx="3421432" cy="42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点分十进制表示的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p:txBody>
        </p:sp>
        <p:sp>
          <p:nvSpPr>
            <p:cNvPr id="15" name="Rectangle 35"/>
            <p:cNvSpPr>
              <a:spLocks noChangeArrowheads="1"/>
            </p:cNvSpPr>
            <p:nvPr/>
          </p:nvSpPr>
          <p:spPr bwMode="auto">
            <a:xfrm>
              <a:off x="3805898" y="4508501"/>
              <a:ext cx="5818613" cy="360363"/>
            </a:xfrm>
            <a:prstGeom prst="rect">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Rectangle 37"/>
            <p:cNvSpPr>
              <a:spLocks noChangeArrowheads="1"/>
            </p:cNvSpPr>
            <p:nvPr/>
          </p:nvSpPr>
          <p:spPr bwMode="auto">
            <a:xfrm>
              <a:off x="127705" y="3068640"/>
              <a:ext cx="3380746" cy="39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(c) </a:t>
              </a:r>
              <a:r>
                <a:rPr kumimoji="1" lang="zh-CN" altLang="en-US" sz="1200" b="1" dirty="0">
                  <a:latin typeface="微软雅黑" pitchFamily="34" charset="-122"/>
                  <a:ea typeface="微软雅黑" pitchFamily="34" charset="-122"/>
                </a:rPr>
                <a:t>子网掩码是 </a:t>
              </a:r>
              <a:r>
                <a:rPr kumimoji="1" lang="en-US" altLang="zh-CN" sz="1200" b="1" dirty="0" smtClean="0">
                  <a:latin typeface="微软雅黑" pitchFamily="34" charset="-122"/>
                  <a:ea typeface="微软雅黑" pitchFamily="34" charset="-122"/>
                </a:rPr>
                <a:t>255.255.224.0</a:t>
              </a:r>
              <a:endParaRPr kumimoji="1" lang="en-US" altLang="zh-CN" sz="1200" b="1" dirty="0">
                <a:latin typeface="微软雅黑" pitchFamily="34" charset="-122"/>
                <a:ea typeface="微软雅黑" pitchFamily="34" charset="-122"/>
              </a:endParaRPr>
            </a:p>
          </p:txBody>
        </p:sp>
        <p:sp>
          <p:nvSpPr>
            <p:cNvPr id="17" name="Line 38"/>
            <p:cNvSpPr>
              <a:spLocks noChangeShapeType="1"/>
            </p:cNvSpPr>
            <p:nvPr/>
          </p:nvSpPr>
          <p:spPr bwMode="auto">
            <a:xfrm>
              <a:off x="6686132" y="3081339"/>
              <a:ext cx="0" cy="35242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39"/>
            <p:cNvSpPr>
              <a:spLocks noChangeShapeType="1"/>
            </p:cNvSpPr>
            <p:nvPr/>
          </p:nvSpPr>
          <p:spPr bwMode="auto">
            <a:xfrm>
              <a:off x="8130421" y="3071814"/>
              <a:ext cx="0" cy="3571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Rectangle 42"/>
            <p:cNvSpPr>
              <a:spLocks noChangeArrowheads="1"/>
            </p:cNvSpPr>
            <p:nvPr/>
          </p:nvSpPr>
          <p:spPr bwMode="auto">
            <a:xfrm>
              <a:off x="8064983" y="3060358"/>
              <a:ext cx="1700887" cy="37755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0 0 0 0 0 0 0 0</a:t>
              </a:r>
            </a:p>
          </p:txBody>
        </p:sp>
        <p:sp>
          <p:nvSpPr>
            <p:cNvPr id="20" name="Text Box 45"/>
            <p:cNvSpPr txBox="1">
              <a:spLocks noChangeArrowheads="1"/>
            </p:cNvSpPr>
            <p:nvPr/>
          </p:nvSpPr>
          <p:spPr bwMode="auto">
            <a:xfrm>
              <a:off x="4250443" y="1795463"/>
              <a:ext cx="2413950"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141       .        14     </a:t>
              </a:r>
              <a:r>
                <a:rPr kumimoji="1" lang="en-US" altLang="zh-CN" sz="1100" b="1" dirty="0" smtClean="0">
                  <a:latin typeface="微软雅黑" pitchFamily="34" charset="-122"/>
                  <a:ea typeface="微软雅黑" pitchFamily="34" charset="-122"/>
                </a:rPr>
                <a:t>   </a:t>
              </a:r>
              <a:r>
                <a:rPr kumimoji="1" lang="en-US" altLang="zh-CN" sz="1100" b="1" dirty="0">
                  <a:latin typeface="微软雅黑" pitchFamily="34" charset="-122"/>
                  <a:ea typeface="微软雅黑" pitchFamily="34" charset="-122"/>
                </a:rPr>
                <a:t>.</a:t>
              </a:r>
            </a:p>
          </p:txBody>
        </p:sp>
        <p:sp>
          <p:nvSpPr>
            <p:cNvPr id="21" name="Text Box 46"/>
            <p:cNvSpPr txBox="1">
              <a:spLocks noChangeArrowheads="1"/>
            </p:cNvSpPr>
            <p:nvPr/>
          </p:nvSpPr>
          <p:spPr bwMode="auto">
            <a:xfrm>
              <a:off x="6739110" y="1795463"/>
              <a:ext cx="2411613"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 </a:t>
              </a:r>
              <a:r>
                <a:rPr kumimoji="1" lang="en-US" altLang="zh-CN" sz="1100" b="1" dirty="0" smtClean="0">
                  <a:latin typeface="微软雅黑" pitchFamily="34" charset="-122"/>
                  <a:ea typeface="微软雅黑" pitchFamily="34" charset="-122"/>
                </a:rPr>
                <a:t>   72            </a:t>
              </a:r>
              <a:r>
                <a:rPr kumimoji="1" lang="en-US" altLang="zh-CN" sz="1100" b="1" dirty="0">
                  <a:latin typeface="微软雅黑" pitchFamily="34" charset="-122"/>
                  <a:ea typeface="微软雅黑" pitchFamily="34" charset="-122"/>
                </a:rPr>
                <a:t>.          24</a:t>
              </a:r>
            </a:p>
          </p:txBody>
        </p:sp>
        <p:sp>
          <p:nvSpPr>
            <p:cNvPr id="22" name="Text Box 47"/>
            <p:cNvSpPr txBox="1">
              <a:spLocks noChangeArrowheads="1"/>
            </p:cNvSpPr>
            <p:nvPr/>
          </p:nvSpPr>
          <p:spPr bwMode="auto">
            <a:xfrm>
              <a:off x="4250443" y="4490694"/>
              <a:ext cx="2474696"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141       .        14        </a:t>
              </a:r>
              <a:r>
                <a:rPr kumimoji="1" lang="en-US" altLang="zh-CN" sz="1100" b="1" dirty="0" smtClean="0">
                  <a:latin typeface="微软雅黑" pitchFamily="34" charset="-122"/>
                  <a:ea typeface="微软雅黑" pitchFamily="34" charset="-122"/>
                </a:rPr>
                <a:t> </a:t>
              </a:r>
              <a:r>
                <a:rPr kumimoji="1" lang="en-US" altLang="zh-CN" sz="1100" b="1" dirty="0">
                  <a:latin typeface="微软雅黑" pitchFamily="34" charset="-122"/>
                  <a:ea typeface="微软雅黑" pitchFamily="34" charset="-122"/>
                </a:rPr>
                <a:t>.</a:t>
              </a:r>
            </a:p>
          </p:txBody>
        </p:sp>
        <p:sp>
          <p:nvSpPr>
            <p:cNvPr id="23" name="Text Box 48"/>
            <p:cNvSpPr txBox="1">
              <a:spLocks noChangeArrowheads="1"/>
            </p:cNvSpPr>
            <p:nvPr/>
          </p:nvSpPr>
          <p:spPr bwMode="auto">
            <a:xfrm>
              <a:off x="7115280" y="4490694"/>
              <a:ext cx="2042466"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64          .            0</a:t>
              </a:r>
            </a:p>
          </p:txBody>
        </p:sp>
        <p:sp>
          <p:nvSpPr>
            <p:cNvPr id="24" name="Text Box 50"/>
            <p:cNvSpPr txBox="1">
              <a:spLocks noChangeArrowheads="1"/>
            </p:cNvSpPr>
            <p:nvPr/>
          </p:nvSpPr>
          <p:spPr bwMode="auto">
            <a:xfrm>
              <a:off x="7966829" y="3784371"/>
              <a:ext cx="1182678"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smtClean="0">
                  <a:latin typeface="微软雅黑" pitchFamily="34" charset="-122"/>
                  <a:ea typeface="微软雅黑" pitchFamily="34" charset="-122"/>
                </a:rPr>
                <a:t> .           </a:t>
              </a:r>
              <a:r>
                <a:rPr kumimoji="1" lang="en-US" altLang="zh-CN" sz="1100" b="1" dirty="0">
                  <a:latin typeface="微软雅黑" pitchFamily="34" charset="-122"/>
                  <a:ea typeface="微软雅黑" pitchFamily="34" charset="-122"/>
                </a:rPr>
                <a:t>0</a:t>
              </a:r>
            </a:p>
          </p:txBody>
        </p:sp>
        <p:sp>
          <p:nvSpPr>
            <p:cNvPr id="25" name="Line 51"/>
            <p:cNvSpPr>
              <a:spLocks noChangeShapeType="1"/>
            </p:cNvSpPr>
            <p:nvPr/>
          </p:nvSpPr>
          <p:spPr bwMode="auto">
            <a:xfrm>
              <a:off x="5231439" y="3071814"/>
              <a:ext cx="0" cy="35242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Rectangle 52"/>
            <p:cNvSpPr>
              <a:spLocks noChangeArrowheads="1"/>
            </p:cNvSpPr>
            <p:nvPr/>
          </p:nvSpPr>
          <p:spPr bwMode="auto">
            <a:xfrm>
              <a:off x="6379043" y="2433639"/>
              <a:ext cx="1761633" cy="37755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smtClean="0">
                  <a:latin typeface="微软雅黑" pitchFamily="34" charset="-122"/>
                  <a:ea typeface="微软雅黑" pitchFamily="34" charset="-122"/>
                </a:rPr>
                <a:t> 0 </a:t>
              </a:r>
              <a:r>
                <a:rPr kumimoji="1" lang="en-US" altLang="zh-CN" sz="1100" b="1" dirty="0">
                  <a:latin typeface="微软雅黑" pitchFamily="34" charset="-122"/>
                  <a:ea typeface="微软雅黑" pitchFamily="34" charset="-122"/>
                </a:rPr>
                <a:t>1 0 0 1 0 0 </a:t>
              </a:r>
              <a:r>
                <a:rPr kumimoji="1" lang="en-US" altLang="zh-CN" sz="1100" b="1" dirty="0" smtClean="0">
                  <a:latin typeface="微软雅黑" pitchFamily="34" charset="-122"/>
                  <a:ea typeface="微软雅黑" pitchFamily="34" charset="-122"/>
                </a:rPr>
                <a:t>0</a:t>
              </a:r>
              <a:endParaRPr kumimoji="1" lang="en-US" altLang="zh-CN" sz="1100" b="1" dirty="0">
                <a:latin typeface="微软雅黑" pitchFamily="34" charset="-122"/>
                <a:ea typeface="微软雅黑" pitchFamily="34" charset="-122"/>
              </a:endParaRPr>
            </a:p>
          </p:txBody>
        </p:sp>
        <p:sp>
          <p:nvSpPr>
            <p:cNvPr id="27" name="Text Box 54"/>
            <p:cNvSpPr txBox="1">
              <a:spLocks noChangeArrowheads="1"/>
            </p:cNvSpPr>
            <p:nvPr/>
          </p:nvSpPr>
          <p:spPr bwMode="auto">
            <a:xfrm>
              <a:off x="4250443" y="2430463"/>
              <a:ext cx="2413950"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141       .        14        </a:t>
              </a:r>
              <a:r>
                <a:rPr kumimoji="1" lang="en-US" altLang="zh-CN" sz="1100" b="1" dirty="0" smtClean="0">
                  <a:latin typeface="微软雅黑" pitchFamily="34" charset="-122"/>
                  <a:ea typeface="微软雅黑" pitchFamily="34" charset="-122"/>
                </a:rPr>
                <a:t>.</a:t>
              </a:r>
              <a:endParaRPr kumimoji="1" lang="en-US" altLang="zh-CN" sz="1100" b="1" dirty="0">
                <a:latin typeface="微软雅黑" pitchFamily="34" charset="-122"/>
                <a:ea typeface="微软雅黑" pitchFamily="34" charset="-122"/>
              </a:endParaRPr>
            </a:p>
          </p:txBody>
        </p:sp>
        <p:sp>
          <p:nvSpPr>
            <p:cNvPr id="28" name="Text Box 55"/>
            <p:cNvSpPr txBox="1">
              <a:spLocks noChangeArrowheads="1"/>
            </p:cNvSpPr>
            <p:nvPr/>
          </p:nvSpPr>
          <p:spPr bwMode="auto">
            <a:xfrm>
              <a:off x="7917647" y="2430463"/>
              <a:ext cx="1248096"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smtClean="0">
                  <a:latin typeface="微软雅黑" pitchFamily="34" charset="-122"/>
                  <a:ea typeface="微软雅黑" pitchFamily="34" charset="-122"/>
                </a:rPr>
                <a:t> .          </a:t>
              </a:r>
              <a:r>
                <a:rPr kumimoji="1" lang="en-US" altLang="zh-CN" sz="1100" b="1" dirty="0">
                  <a:latin typeface="微软雅黑" pitchFamily="34" charset="-122"/>
                  <a:ea typeface="微软雅黑" pitchFamily="34" charset="-122"/>
                </a:rPr>
                <a:t>24</a:t>
              </a:r>
            </a:p>
          </p:txBody>
        </p:sp>
        <p:sp>
          <p:nvSpPr>
            <p:cNvPr id="29" name="Rectangle 56"/>
            <p:cNvSpPr>
              <a:spLocks noChangeArrowheads="1"/>
            </p:cNvSpPr>
            <p:nvPr/>
          </p:nvSpPr>
          <p:spPr bwMode="auto">
            <a:xfrm>
              <a:off x="6922162" y="1795463"/>
              <a:ext cx="701675" cy="360362"/>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0" name="Rectangle 58"/>
            <p:cNvSpPr>
              <a:spLocks noChangeArrowheads="1"/>
            </p:cNvSpPr>
            <p:nvPr/>
          </p:nvSpPr>
          <p:spPr bwMode="auto">
            <a:xfrm>
              <a:off x="127706" y="2419350"/>
              <a:ext cx="3661054" cy="42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(b) IP </a:t>
              </a:r>
              <a:r>
                <a:rPr kumimoji="1" lang="zh-CN" altLang="en-US" sz="1200" b="1">
                  <a:latin typeface="微软雅黑" pitchFamily="34" charset="-122"/>
                  <a:ea typeface="微软雅黑" pitchFamily="34" charset="-122"/>
                </a:rPr>
                <a:t>地址的第 </a:t>
              </a:r>
              <a:r>
                <a:rPr kumimoji="1" lang="en-US" altLang="zh-CN" sz="1200" b="1">
                  <a:latin typeface="微软雅黑" pitchFamily="34" charset="-122"/>
                  <a:ea typeface="微软雅黑" pitchFamily="34" charset="-122"/>
                </a:rPr>
                <a:t>3 </a:t>
              </a:r>
              <a:r>
                <a:rPr kumimoji="1" lang="zh-CN" altLang="en-US" sz="1200" b="1">
                  <a:latin typeface="微软雅黑" pitchFamily="34" charset="-122"/>
                  <a:ea typeface="微软雅黑" pitchFamily="34" charset="-122"/>
                </a:rPr>
                <a:t>字节是二进制</a:t>
              </a:r>
            </a:p>
          </p:txBody>
        </p:sp>
        <p:sp>
          <p:nvSpPr>
            <p:cNvPr id="31" name="Rectangle 59"/>
            <p:cNvSpPr>
              <a:spLocks noChangeArrowheads="1"/>
            </p:cNvSpPr>
            <p:nvPr/>
          </p:nvSpPr>
          <p:spPr bwMode="auto">
            <a:xfrm>
              <a:off x="127704" y="3787776"/>
              <a:ext cx="3609178" cy="42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(d) IP </a:t>
              </a:r>
              <a:r>
                <a:rPr kumimoji="1" lang="zh-CN" altLang="en-US" sz="1200" b="1">
                  <a:latin typeface="微软雅黑" pitchFamily="34" charset="-122"/>
                  <a:ea typeface="微软雅黑" pitchFamily="34" charset="-122"/>
                </a:rPr>
                <a:t>地址与子网掩码逐位相与</a:t>
              </a:r>
            </a:p>
          </p:txBody>
        </p:sp>
        <p:sp>
          <p:nvSpPr>
            <p:cNvPr id="32" name="Rectangle 60"/>
            <p:cNvSpPr>
              <a:spLocks noChangeArrowheads="1"/>
            </p:cNvSpPr>
            <p:nvPr/>
          </p:nvSpPr>
          <p:spPr bwMode="auto">
            <a:xfrm>
              <a:off x="127706" y="4532314"/>
              <a:ext cx="3757399" cy="42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(e) </a:t>
              </a:r>
              <a:r>
                <a:rPr kumimoji="1" lang="zh-CN" altLang="en-US" sz="1200" b="1">
                  <a:latin typeface="微软雅黑" pitchFamily="34" charset="-122"/>
                  <a:ea typeface="微软雅黑" pitchFamily="34" charset="-122"/>
                </a:rPr>
                <a:t>网络地址（点分十进制表示）</a:t>
              </a:r>
            </a:p>
          </p:txBody>
        </p:sp>
      </p:grpSp>
      <p:sp>
        <p:nvSpPr>
          <p:cNvPr id="33" name="Text Box 155"/>
          <p:cNvSpPr txBox="1">
            <a:spLocks noChangeArrowheads="1"/>
          </p:cNvSpPr>
          <p:nvPr/>
        </p:nvSpPr>
        <p:spPr bwMode="auto">
          <a:xfrm>
            <a:off x="1288036" y="714521"/>
            <a:ext cx="6593695" cy="634020"/>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例</a:t>
            </a:r>
            <a:r>
              <a:rPr lang="en-US" altLang="zh-CN" sz="1600" b="1" dirty="0">
                <a:solidFill>
                  <a:schemeClr val="bg1"/>
                </a:solidFill>
                <a:latin typeface="微软雅黑" pitchFamily="34" charset="-122"/>
                <a:ea typeface="微软雅黑" pitchFamily="34" charset="-122"/>
              </a:rPr>
              <a:t>4-3】</a:t>
            </a:r>
            <a:r>
              <a:rPr lang="zh-CN" altLang="en-US" sz="1600" b="1" dirty="0">
                <a:solidFill>
                  <a:schemeClr val="bg1"/>
                </a:solidFill>
                <a:latin typeface="微软雅黑" pitchFamily="34" charset="-122"/>
                <a:ea typeface="微软雅黑" pitchFamily="34" charset="-122"/>
              </a:rPr>
              <a:t>上例中，若子网掩码改为 </a:t>
            </a:r>
            <a:r>
              <a:rPr lang="en-US" altLang="zh-CN" sz="1600" b="1" dirty="0">
                <a:solidFill>
                  <a:schemeClr val="bg1"/>
                </a:solidFill>
                <a:latin typeface="微软雅黑" pitchFamily="34" charset="-122"/>
                <a:ea typeface="微软雅黑" pitchFamily="34" charset="-122"/>
              </a:rPr>
              <a:t>255.255.224.0</a:t>
            </a:r>
            <a:r>
              <a:rPr lang="zh-CN" altLang="en-US" sz="1600" b="1" dirty="0">
                <a:solidFill>
                  <a:schemeClr val="bg1"/>
                </a:solidFill>
                <a:latin typeface="微软雅黑" pitchFamily="34" charset="-122"/>
                <a:ea typeface="微软雅黑" pitchFamily="34" charset="-122"/>
              </a:rPr>
              <a:t>，试求网络地址，讨论所得结果。 </a:t>
            </a:r>
          </a:p>
        </p:txBody>
      </p:sp>
    </p:spTree>
    <p:extLst>
      <p:ext uri="{BB962C8B-B14F-4D97-AF65-F5344CB8AC3E}">
        <p14:creationId xmlns:p14="http://schemas.microsoft.com/office/powerpoint/2010/main" val="312950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33"/>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35" presetClass="emph" presetSubtype="0" repeatCount="3000" fill="hold" grpId="0" nodeType="afterEffect">
                                  <p:stCondLst>
                                    <p:cond delay="0"/>
                                  </p:stCondLst>
                                  <p:childTnLst>
                                    <p:anim calcmode="discrete" valueType="str">
                                      <p:cBhvr>
                                        <p:cTn id="9"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矩形 34"/>
          <p:cNvSpPr/>
          <p:nvPr/>
        </p:nvSpPr>
        <p:spPr>
          <a:xfrm>
            <a:off x="545144" y="1170432"/>
            <a:ext cx="8053712"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Rectangle 5"/>
          <p:cNvSpPr>
            <a:spLocks noChangeArrowheads="1"/>
          </p:cNvSpPr>
          <p:nvPr/>
        </p:nvSpPr>
        <p:spPr bwMode="auto">
          <a:xfrm>
            <a:off x="3721771" y="1403723"/>
            <a:ext cx="2874412" cy="2223514"/>
          </a:xfrm>
          <a:prstGeom prst="rect">
            <a:avLst/>
          </a:prstGeom>
          <a:solidFill>
            <a:srgbClr val="00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1600" b="1">
              <a:solidFill>
                <a:srgbClr val="000099"/>
              </a:solidFill>
              <a:latin typeface="微软雅黑" pitchFamily="34" charset="-122"/>
              <a:ea typeface="微软雅黑" pitchFamily="34" charset="-122"/>
            </a:endParaRPr>
          </a:p>
        </p:txBody>
      </p:sp>
      <p:sp>
        <p:nvSpPr>
          <p:cNvPr id="2" name="矩形 1"/>
          <p:cNvSpPr/>
          <p:nvPr/>
        </p:nvSpPr>
        <p:spPr>
          <a:xfrm>
            <a:off x="3721771" y="2313013"/>
            <a:ext cx="2874412" cy="960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AutoShape 5"/>
          <p:cNvSpPr>
            <a:spLocks noChangeArrowheads="1"/>
          </p:cNvSpPr>
          <p:nvPr/>
        </p:nvSpPr>
        <p:spPr bwMode="auto">
          <a:xfrm>
            <a:off x="545144" y="666751"/>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4" name="Rectangle 6"/>
          <p:cNvSpPr>
            <a:spLocks noChangeArrowheads="1"/>
          </p:cNvSpPr>
          <p:nvPr/>
        </p:nvSpPr>
        <p:spPr bwMode="auto">
          <a:xfrm>
            <a:off x="2543241" y="634680"/>
            <a:ext cx="40575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网际层的 </a:t>
            </a:r>
            <a:r>
              <a:rPr lang="en-US" altLang="zh-CN" sz="2400" b="1" dirty="0">
                <a:solidFill>
                  <a:schemeClr val="bg1"/>
                </a:solidFill>
                <a:latin typeface="微软雅黑" pitchFamily="34" charset="-122"/>
                <a:ea typeface="微软雅黑" pitchFamily="34" charset="-122"/>
              </a:rPr>
              <a:t>IP </a:t>
            </a:r>
            <a:r>
              <a:rPr lang="zh-CN" altLang="en-US" sz="2400" b="1" dirty="0">
                <a:solidFill>
                  <a:schemeClr val="bg1"/>
                </a:solidFill>
                <a:latin typeface="微软雅黑" pitchFamily="34" charset="-122"/>
                <a:ea typeface="微软雅黑" pitchFamily="34" charset="-122"/>
              </a:rPr>
              <a:t>协议及配套协议</a:t>
            </a:r>
          </a:p>
        </p:txBody>
      </p:sp>
      <p:sp>
        <p:nvSpPr>
          <p:cNvPr id="80" name="Rectangle 4"/>
          <p:cNvSpPr>
            <a:spLocks noChangeArrowheads="1"/>
          </p:cNvSpPr>
          <p:nvPr/>
        </p:nvSpPr>
        <p:spPr bwMode="auto">
          <a:xfrm>
            <a:off x="3721771" y="2313013"/>
            <a:ext cx="2874412" cy="960036"/>
          </a:xfrm>
          <a:prstGeom prst="rect">
            <a:avLst/>
          </a:prstGeom>
          <a:solidFill>
            <a:srgbClr val="FFFF66"/>
          </a:solidFill>
          <a:ln>
            <a:noFill/>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82" name="Line 6"/>
          <p:cNvSpPr>
            <a:spLocks noChangeShapeType="1"/>
          </p:cNvSpPr>
          <p:nvPr/>
        </p:nvSpPr>
        <p:spPr bwMode="auto">
          <a:xfrm>
            <a:off x="3721771" y="1959860"/>
            <a:ext cx="287441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83" name="Line 7"/>
          <p:cNvSpPr>
            <a:spLocks noChangeShapeType="1"/>
          </p:cNvSpPr>
          <p:nvPr/>
        </p:nvSpPr>
        <p:spPr bwMode="auto">
          <a:xfrm>
            <a:off x="3721771" y="2313013"/>
            <a:ext cx="2874412"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84" name="Text Box 8"/>
          <p:cNvSpPr txBox="1">
            <a:spLocks noChangeArrowheads="1"/>
          </p:cNvSpPr>
          <p:nvPr/>
        </p:nvSpPr>
        <p:spPr bwMode="auto">
          <a:xfrm>
            <a:off x="4410642" y="1385884"/>
            <a:ext cx="16209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dirty="0">
                <a:latin typeface="微软雅黑" pitchFamily="34" charset="-122"/>
                <a:ea typeface="微软雅黑" pitchFamily="34" charset="-122"/>
              </a:rPr>
              <a:t>各种应用层协议</a:t>
            </a:r>
          </a:p>
        </p:txBody>
      </p:sp>
      <p:sp>
        <p:nvSpPr>
          <p:cNvPr id="85" name="Text Box 9"/>
          <p:cNvSpPr txBox="1">
            <a:spLocks noChangeArrowheads="1"/>
          </p:cNvSpPr>
          <p:nvPr/>
        </p:nvSpPr>
        <p:spPr bwMode="auto">
          <a:xfrm>
            <a:off x="2372076" y="3355900"/>
            <a:ext cx="133241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75000"/>
              </a:lnSpc>
            </a:pPr>
            <a:r>
              <a:rPr kumimoji="1" lang="en-US" altLang="zh-CN" sz="1600" b="1">
                <a:latin typeface="微软雅黑" pitchFamily="34" charset="-122"/>
                <a:ea typeface="微软雅黑" pitchFamily="34" charset="-122"/>
              </a:rPr>
              <a:t>  </a:t>
            </a:r>
            <a:r>
              <a:rPr kumimoji="1" lang="zh-CN" altLang="en-US" sz="1600" b="1">
                <a:latin typeface="微软雅黑" pitchFamily="34" charset="-122"/>
                <a:ea typeface="微软雅黑" pitchFamily="34" charset="-122"/>
              </a:rPr>
              <a:t>网络接口层</a:t>
            </a:r>
          </a:p>
        </p:txBody>
      </p:sp>
      <p:sp>
        <p:nvSpPr>
          <p:cNvPr id="86" name="Text Box 10"/>
          <p:cNvSpPr txBox="1">
            <a:spLocks noChangeArrowheads="1"/>
          </p:cNvSpPr>
          <p:nvPr/>
        </p:nvSpPr>
        <p:spPr bwMode="auto">
          <a:xfrm>
            <a:off x="4044889" y="1628492"/>
            <a:ext cx="231710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latin typeface="微软雅黑" pitchFamily="34" charset="-122"/>
                <a:ea typeface="微软雅黑" pitchFamily="34" charset="-122"/>
              </a:rPr>
              <a:t>(HTTP, FTP, SMTP </a:t>
            </a:r>
            <a:r>
              <a:rPr kumimoji="1" lang="zh-CN" altLang="zh-CN" sz="1600" b="1" dirty="0">
                <a:latin typeface="微软雅黑" pitchFamily="34" charset="-122"/>
                <a:ea typeface="微软雅黑" pitchFamily="34" charset="-122"/>
              </a:rPr>
              <a:t>等</a:t>
            </a:r>
            <a:r>
              <a:rPr kumimoji="1" lang="en-US" altLang="zh-CN" sz="1600" b="1" dirty="0">
                <a:latin typeface="微软雅黑" pitchFamily="34" charset="-122"/>
                <a:ea typeface="微软雅黑" pitchFamily="34" charset="-122"/>
              </a:rPr>
              <a:t>)</a:t>
            </a:r>
          </a:p>
        </p:txBody>
      </p:sp>
      <p:sp>
        <p:nvSpPr>
          <p:cNvPr id="87" name="Rectangle 11"/>
          <p:cNvSpPr>
            <a:spLocks noChangeArrowheads="1"/>
          </p:cNvSpPr>
          <p:nvPr/>
        </p:nvSpPr>
        <p:spPr bwMode="auto">
          <a:xfrm>
            <a:off x="3718405" y="3677984"/>
            <a:ext cx="2877778" cy="476393"/>
          </a:xfrm>
          <a:prstGeom prst="rect">
            <a:avLst/>
          </a:prstGeom>
          <a:solidFill>
            <a:srgbClr val="00B0F0">
              <a:alpha val="49001"/>
            </a:srgbClr>
          </a:solidFill>
          <a:ln w="19050">
            <a:solidFill>
              <a:schemeClr val="tx1"/>
            </a:solidFill>
            <a:prstDash val="dash"/>
            <a:miter lim="800000"/>
            <a:headEnd/>
            <a:tailEnd/>
          </a:ln>
          <a:effectLst/>
          <a:extLst/>
        </p:spPr>
        <p:txBody>
          <a:bodyPr wrap="none" anchor="ctr"/>
          <a:lstStyle/>
          <a:p>
            <a:endParaRPr lang="zh-CN" altLang="en-US" sz="1600" b="1">
              <a:latin typeface="微软雅黑" pitchFamily="34" charset="-122"/>
              <a:ea typeface="微软雅黑" pitchFamily="34" charset="-122"/>
            </a:endParaRPr>
          </a:p>
        </p:txBody>
      </p:sp>
      <p:sp>
        <p:nvSpPr>
          <p:cNvPr id="88" name="Text Box 12"/>
          <p:cNvSpPr txBox="1">
            <a:spLocks noChangeArrowheads="1"/>
          </p:cNvSpPr>
          <p:nvPr/>
        </p:nvSpPr>
        <p:spPr bwMode="auto">
          <a:xfrm>
            <a:off x="4661957" y="3734711"/>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dirty="0">
                <a:latin typeface="微软雅黑" pitchFamily="34" charset="-122"/>
                <a:ea typeface="微软雅黑" pitchFamily="34" charset="-122"/>
              </a:rPr>
              <a:t>物理硬件</a:t>
            </a:r>
          </a:p>
        </p:txBody>
      </p:sp>
      <p:sp>
        <p:nvSpPr>
          <p:cNvPr id="89" name="Text Box 13"/>
          <p:cNvSpPr txBox="1">
            <a:spLocks noChangeArrowheads="1"/>
          </p:cNvSpPr>
          <p:nvPr/>
        </p:nvSpPr>
        <p:spPr bwMode="auto">
          <a:xfrm>
            <a:off x="2714268" y="1977466"/>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a:latin typeface="微软雅黑" pitchFamily="34" charset="-122"/>
                <a:ea typeface="微软雅黑" pitchFamily="34" charset="-122"/>
              </a:rPr>
              <a:t>运输层</a:t>
            </a:r>
          </a:p>
        </p:txBody>
      </p:sp>
      <p:sp>
        <p:nvSpPr>
          <p:cNvPr id="90" name="Text Box 14"/>
          <p:cNvSpPr txBox="1">
            <a:spLocks noChangeArrowheads="1"/>
          </p:cNvSpPr>
          <p:nvPr/>
        </p:nvSpPr>
        <p:spPr bwMode="auto">
          <a:xfrm>
            <a:off x="4739371" y="1993001"/>
            <a:ext cx="11151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latin typeface="微软雅黑" pitchFamily="34" charset="-122"/>
                <a:ea typeface="微软雅黑" pitchFamily="34" charset="-122"/>
              </a:rPr>
              <a:t>TCP, UDP</a:t>
            </a:r>
          </a:p>
        </p:txBody>
      </p:sp>
      <p:sp>
        <p:nvSpPr>
          <p:cNvPr id="91" name="Text Box 15"/>
          <p:cNvSpPr txBox="1">
            <a:spLocks noChangeArrowheads="1"/>
          </p:cNvSpPr>
          <p:nvPr/>
        </p:nvSpPr>
        <p:spPr bwMode="auto">
          <a:xfrm>
            <a:off x="2747925" y="152075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dirty="0">
                <a:latin typeface="微软雅黑" pitchFamily="34" charset="-122"/>
                <a:ea typeface="微软雅黑" pitchFamily="34" charset="-122"/>
              </a:rPr>
              <a:t>应用层</a:t>
            </a:r>
          </a:p>
        </p:txBody>
      </p:sp>
      <p:sp>
        <p:nvSpPr>
          <p:cNvPr id="92" name="Rectangle 16"/>
          <p:cNvSpPr>
            <a:spLocks noChangeArrowheads="1"/>
          </p:cNvSpPr>
          <p:nvPr/>
        </p:nvSpPr>
        <p:spPr bwMode="auto">
          <a:xfrm>
            <a:off x="3781234" y="2343046"/>
            <a:ext cx="685505" cy="243375"/>
          </a:xfrm>
          <a:prstGeom prst="rect">
            <a:avLst/>
          </a:prstGeom>
          <a:solidFill>
            <a:srgbClr val="00FF99"/>
          </a:solidFill>
          <a:ln w="9525">
            <a:solidFill>
              <a:schemeClr val="tx1"/>
            </a:solidFill>
            <a:miter lim="800000"/>
            <a:headEnd/>
            <a:tailEnd/>
          </a:ln>
          <a:effectLst/>
          <a:extLst/>
        </p:spPr>
        <p:txBody>
          <a:bodyPr wrap="none" anchor="ctr"/>
          <a:lstStyle/>
          <a:p>
            <a:pPr algn="ctr"/>
            <a:r>
              <a:rPr kumimoji="1" lang="en-US" altLang="zh-CN" sz="1600" b="1" dirty="0">
                <a:solidFill>
                  <a:srgbClr val="0000FF"/>
                </a:solidFill>
                <a:latin typeface="微软雅黑" pitchFamily="34" charset="-122"/>
                <a:ea typeface="微软雅黑" pitchFamily="34" charset="-122"/>
              </a:rPr>
              <a:t>ICMP</a:t>
            </a:r>
          </a:p>
        </p:txBody>
      </p:sp>
      <p:sp>
        <p:nvSpPr>
          <p:cNvPr id="93" name="Text Box 17"/>
          <p:cNvSpPr txBox="1">
            <a:spLocks noChangeArrowheads="1"/>
          </p:cNvSpPr>
          <p:nvPr/>
        </p:nvSpPr>
        <p:spPr bwMode="auto">
          <a:xfrm>
            <a:off x="5073709" y="2652750"/>
            <a:ext cx="38824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微软雅黑" pitchFamily="34" charset="-122"/>
                <a:ea typeface="微软雅黑" pitchFamily="34" charset="-122"/>
              </a:rPr>
              <a:t>IP</a:t>
            </a:r>
          </a:p>
        </p:txBody>
      </p:sp>
      <p:sp>
        <p:nvSpPr>
          <p:cNvPr id="94" name="Rectangle 19"/>
          <p:cNvSpPr>
            <a:spLocks noChangeArrowheads="1"/>
          </p:cNvSpPr>
          <p:nvPr/>
        </p:nvSpPr>
        <p:spPr bwMode="auto">
          <a:xfrm>
            <a:off x="5910678" y="2970643"/>
            <a:ext cx="624920" cy="243375"/>
          </a:xfrm>
          <a:prstGeom prst="rect">
            <a:avLst/>
          </a:prstGeom>
          <a:solidFill>
            <a:srgbClr val="00FF99"/>
          </a:solidFill>
          <a:ln w="9525">
            <a:solidFill>
              <a:schemeClr val="tx1"/>
            </a:solidFill>
            <a:miter lim="800000"/>
            <a:headEnd/>
            <a:tailEnd/>
          </a:ln>
          <a:effectLst/>
          <a:extLst/>
        </p:spPr>
        <p:txBody>
          <a:bodyPr wrap="none" anchor="ctr"/>
          <a:lstStyle/>
          <a:p>
            <a:pPr algn="ctr"/>
            <a:r>
              <a:rPr kumimoji="1" lang="en-US" altLang="zh-CN" sz="1600" b="1">
                <a:solidFill>
                  <a:srgbClr val="0000FF"/>
                </a:solidFill>
                <a:latin typeface="微软雅黑" pitchFamily="34" charset="-122"/>
                <a:ea typeface="微软雅黑" pitchFamily="34" charset="-122"/>
              </a:rPr>
              <a:t>ARP</a:t>
            </a:r>
          </a:p>
        </p:txBody>
      </p:sp>
      <p:sp>
        <p:nvSpPr>
          <p:cNvPr id="95" name="Text Box 20"/>
          <p:cNvSpPr txBox="1">
            <a:spLocks noChangeArrowheads="1"/>
          </p:cNvSpPr>
          <p:nvPr/>
        </p:nvSpPr>
        <p:spPr bwMode="auto">
          <a:xfrm>
            <a:off x="4375862" y="3273085"/>
            <a:ext cx="16209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dirty="0">
                <a:latin typeface="微软雅黑" pitchFamily="34" charset="-122"/>
                <a:ea typeface="微软雅黑" pitchFamily="34" charset="-122"/>
              </a:rPr>
              <a:t>与各种网络接口</a:t>
            </a:r>
          </a:p>
        </p:txBody>
      </p:sp>
      <p:sp>
        <p:nvSpPr>
          <p:cNvPr id="96" name="Line 21"/>
          <p:cNvSpPr>
            <a:spLocks noChangeShapeType="1"/>
          </p:cNvSpPr>
          <p:nvPr/>
        </p:nvSpPr>
        <p:spPr bwMode="auto">
          <a:xfrm>
            <a:off x="3721771" y="3273049"/>
            <a:ext cx="2874412"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97" name="Line 22"/>
          <p:cNvSpPr>
            <a:spLocks noChangeShapeType="1"/>
          </p:cNvSpPr>
          <p:nvPr/>
        </p:nvSpPr>
        <p:spPr bwMode="auto">
          <a:xfrm>
            <a:off x="2562806" y="1959860"/>
            <a:ext cx="109838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98" name="Line 23"/>
          <p:cNvSpPr>
            <a:spLocks noChangeShapeType="1"/>
          </p:cNvSpPr>
          <p:nvPr/>
        </p:nvSpPr>
        <p:spPr bwMode="auto">
          <a:xfrm>
            <a:off x="2562806" y="2313013"/>
            <a:ext cx="109838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99" name="Line 24"/>
          <p:cNvSpPr>
            <a:spLocks noChangeShapeType="1"/>
          </p:cNvSpPr>
          <p:nvPr/>
        </p:nvSpPr>
        <p:spPr bwMode="auto">
          <a:xfrm>
            <a:off x="2581879" y="3270978"/>
            <a:ext cx="1079307" cy="207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00" name="Line 25"/>
          <p:cNvSpPr>
            <a:spLocks noChangeShapeType="1"/>
          </p:cNvSpPr>
          <p:nvPr/>
        </p:nvSpPr>
        <p:spPr bwMode="auto">
          <a:xfrm>
            <a:off x="3094606" y="2313013"/>
            <a:ext cx="0" cy="960036"/>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01" name="Text Box 26"/>
          <p:cNvSpPr txBox="1">
            <a:spLocks noChangeArrowheads="1"/>
          </p:cNvSpPr>
          <p:nvPr/>
        </p:nvSpPr>
        <p:spPr bwMode="auto">
          <a:xfrm>
            <a:off x="2514069" y="2497357"/>
            <a:ext cx="1165222" cy="584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600" b="1" dirty="0" smtClean="0">
                <a:solidFill>
                  <a:srgbClr val="0000FF"/>
                </a:solidFill>
                <a:latin typeface="微软雅黑" pitchFamily="34" charset="-122"/>
                <a:ea typeface="微软雅黑" pitchFamily="34" charset="-122"/>
              </a:rPr>
              <a:t>网络层</a:t>
            </a:r>
            <a:endParaRPr kumimoji="1" lang="en-US" altLang="zh-CN" sz="1600" b="1" dirty="0" smtClean="0">
              <a:solidFill>
                <a:srgbClr val="0000FF"/>
              </a:solidFill>
              <a:latin typeface="微软雅黑" pitchFamily="34" charset="-122"/>
              <a:ea typeface="微软雅黑" pitchFamily="34" charset="-122"/>
            </a:endParaRPr>
          </a:p>
          <a:p>
            <a:pPr algn="ctr"/>
            <a:r>
              <a:rPr kumimoji="1" lang="zh-CN" altLang="en-US" sz="1600" b="1" dirty="0" smtClean="0">
                <a:solidFill>
                  <a:srgbClr val="0000FF"/>
                </a:solidFill>
                <a:latin typeface="微软雅黑" pitchFamily="34" charset="-122"/>
                <a:ea typeface="微软雅黑" pitchFamily="34" charset="-122"/>
              </a:rPr>
              <a:t>（网</a:t>
            </a:r>
            <a:r>
              <a:rPr kumimoji="1" lang="zh-CN" altLang="en-US" sz="1600" b="1" dirty="0">
                <a:solidFill>
                  <a:srgbClr val="0000FF"/>
                </a:solidFill>
                <a:latin typeface="微软雅黑" pitchFamily="34" charset="-122"/>
                <a:ea typeface="微软雅黑" pitchFamily="34" charset="-122"/>
              </a:rPr>
              <a:t>际</a:t>
            </a:r>
            <a:r>
              <a:rPr kumimoji="1" lang="zh-CN" altLang="en-US" sz="1600" b="1" dirty="0" smtClean="0">
                <a:solidFill>
                  <a:srgbClr val="0000FF"/>
                </a:solidFill>
                <a:latin typeface="微软雅黑" pitchFamily="34" charset="-122"/>
                <a:ea typeface="微软雅黑" pitchFamily="34" charset="-122"/>
              </a:rPr>
              <a:t>层）</a:t>
            </a:r>
            <a:endParaRPr kumimoji="1" lang="zh-CN" altLang="en-US" sz="1600" b="1" dirty="0">
              <a:solidFill>
                <a:srgbClr val="0000FF"/>
              </a:solidFill>
              <a:latin typeface="微软雅黑" pitchFamily="34" charset="-122"/>
              <a:ea typeface="微软雅黑" pitchFamily="34" charset="-122"/>
            </a:endParaRPr>
          </a:p>
        </p:txBody>
      </p:sp>
      <p:sp>
        <p:nvSpPr>
          <p:cNvPr id="102" name="Rectangle 27"/>
          <p:cNvSpPr>
            <a:spLocks noChangeArrowheads="1"/>
          </p:cNvSpPr>
          <p:nvPr/>
        </p:nvSpPr>
        <p:spPr bwMode="auto">
          <a:xfrm>
            <a:off x="4500398" y="2343046"/>
            <a:ext cx="684384" cy="243375"/>
          </a:xfrm>
          <a:prstGeom prst="rect">
            <a:avLst/>
          </a:prstGeom>
          <a:solidFill>
            <a:srgbClr val="00FF99"/>
          </a:solidFill>
          <a:ln w="9525">
            <a:solidFill>
              <a:schemeClr val="tx1"/>
            </a:solidFill>
            <a:miter lim="800000"/>
            <a:headEnd/>
            <a:tailEnd/>
          </a:ln>
          <a:effectLst/>
          <a:extLst/>
        </p:spPr>
        <p:txBody>
          <a:bodyPr wrap="none" anchor="ctr"/>
          <a:lstStyle/>
          <a:p>
            <a:pPr algn="ctr"/>
            <a:r>
              <a:rPr kumimoji="1" lang="en-US" altLang="zh-CN" sz="1600" b="1">
                <a:solidFill>
                  <a:srgbClr val="0000FF"/>
                </a:solidFill>
                <a:latin typeface="微软雅黑" pitchFamily="34" charset="-122"/>
                <a:ea typeface="微软雅黑" pitchFamily="34" charset="-122"/>
              </a:rPr>
              <a:t>IGMP</a:t>
            </a:r>
          </a:p>
        </p:txBody>
      </p:sp>
      <p:sp>
        <p:nvSpPr>
          <p:cNvPr id="103" name="Line 28"/>
          <p:cNvSpPr>
            <a:spLocks noChangeShapeType="1"/>
          </p:cNvSpPr>
          <p:nvPr/>
        </p:nvSpPr>
        <p:spPr bwMode="auto">
          <a:xfrm flipV="1">
            <a:off x="2571782" y="1403723"/>
            <a:ext cx="10894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04" name="Line 29"/>
          <p:cNvSpPr>
            <a:spLocks noChangeShapeType="1"/>
          </p:cNvSpPr>
          <p:nvPr/>
        </p:nvSpPr>
        <p:spPr bwMode="auto">
          <a:xfrm>
            <a:off x="2552708" y="3627237"/>
            <a:ext cx="1108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Tree>
    <p:extLst>
      <p:ext uri="{BB962C8B-B14F-4D97-AF65-F5344CB8AC3E}">
        <p14:creationId xmlns:p14="http://schemas.microsoft.com/office/powerpoint/2010/main" val="211704890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986785"/>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477517" y="945922"/>
            <a:ext cx="41889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4.3.2  </a:t>
            </a:r>
            <a:r>
              <a:rPr lang="zh-CN" altLang="en-US" sz="2400" b="1" dirty="0">
                <a:solidFill>
                  <a:schemeClr val="bg1"/>
                </a:solidFill>
                <a:latin typeface="微软雅黑" pitchFamily="34" charset="-122"/>
                <a:ea typeface="微软雅黑" pitchFamily="34" charset="-122"/>
              </a:rPr>
              <a:t>使用子网时分组的转发</a:t>
            </a:r>
          </a:p>
        </p:txBody>
      </p:sp>
      <p:sp>
        <p:nvSpPr>
          <p:cNvPr id="4" name="Rectangle 8"/>
          <p:cNvSpPr>
            <a:spLocks noChangeArrowheads="1"/>
          </p:cNvSpPr>
          <p:nvPr/>
        </p:nvSpPr>
        <p:spPr bwMode="auto">
          <a:xfrm>
            <a:off x="545144" y="1479641"/>
            <a:ext cx="805371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在不划分子网的两级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地址下，从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地址得出网络地址是个很简单的事。</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但在划分子网的情况下，从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地址却不能唯一地得出网络地址来，这是因为网络地址取决于那个网络所采用的子网掩码，但</a:t>
            </a:r>
            <a:r>
              <a:rPr lang="zh-CN" altLang="en-US" sz="2000" b="1" dirty="0">
                <a:solidFill>
                  <a:srgbClr val="0000FF"/>
                </a:solidFill>
                <a:latin typeface="微软雅黑" pitchFamily="34" charset="-122"/>
                <a:ea typeface="微软雅黑" pitchFamily="34" charset="-122"/>
              </a:rPr>
              <a:t>数据报的首部并没有提供子网掩码的信息</a:t>
            </a:r>
            <a:r>
              <a:rPr lang="zh-CN" altLang="en-US" sz="2000" b="1" dirty="0">
                <a:latin typeface="微软雅黑" pitchFamily="34" charset="-122"/>
                <a:ea typeface="微软雅黑" pitchFamily="34" charset="-122"/>
              </a:rPr>
              <a:t>。</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因此分组转发的算法也必须做相应的改动。 </a:t>
            </a:r>
          </a:p>
        </p:txBody>
      </p:sp>
    </p:spTree>
    <p:extLst>
      <p:ext uri="{BB962C8B-B14F-4D97-AF65-F5344CB8AC3E}">
        <p14:creationId xmlns:p14="http://schemas.microsoft.com/office/powerpoint/2010/main" val="294089618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8"/>
          <p:cNvSpPr>
            <a:spLocks noChangeArrowheads="1"/>
          </p:cNvSpPr>
          <p:nvPr/>
        </p:nvSpPr>
        <p:spPr bwMode="auto">
          <a:xfrm>
            <a:off x="483572" y="1057711"/>
            <a:ext cx="8317523" cy="3298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2500"/>
              </a:lnSpc>
              <a:buClr>
                <a:srgbClr val="0070C0"/>
              </a:buClr>
              <a:buFont typeface="+mj-lt"/>
              <a:buAutoNum type="arabicPeriod"/>
            </a:pPr>
            <a:r>
              <a:rPr lang="zh-CN" altLang="en-US" sz="1750" b="1" dirty="0" smtClean="0">
                <a:latin typeface="微软雅黑" pitchFamily="34" charset="-122"/>
                <a:ea typeface="微软雅黑" pitchFamily="34" charset="-122"/>
              </a:rPr>
              <a:t>从</a:t>
            </a:r>
            <a:r>
              <a:rPr lang="zh-CN" altLang="en-US" sz="1750" b="1" dirty="0">
                <a:latin typeface="微软雅黑" pitchFamily="34" charset="-122"/>
                <a:ea typeface="微软雅黑" pitchFamily="34" charset="-122"/>
              </a:rPr>
              <a:t>收到的分组的首部提取</a:t>
            </a:r>
            <a:r>
              <a:rPr lang="zh-CN" altLang="en-US" sz="1750" b="1" dirty="0">
                <a:solidFill>
                  <a:srgbClr val="0000FF"/>
                </a:solidFill>
                <a:latin typeface="微软雅黑" pitchFamily="34" charset="-122"/>
                <a:ea typeface="微软雅黑" pitchFamily="34" charset="-122"/>
              </a:rPr>
              <a:t>目的 </a:t>
            </a:r>
            <a:r>
              <a:rPr lang="en-US" altLang="zh-CN" sz="1750" b="1" dirty="0">
                <a:solidFill>
                  <a:srgbClr val="0000FF"/>
                </a:solidFill>
                <a:latin typeface="微软雅黑" pitchFamily="34" charset="-122"/>
                <a:ea typeface="微软雅黑" pitchFamily="34" charset="-122"/>
              </a:rPr>
              <a:t>IP </a:t>
            </a:r>
            <a:r>
              <a:rPr lang="zh-CN" altLang="en-US" sz="1750" b="1" dirty="0">
                <a:solidFill>
                  <a:srgbClr val="0000FF"/>
                </a:solidFill>
                <a:latin typeface="微软雅黑" pitchFamily="34" charset="-122"/>
                <a:ea typeface="微软雅黑" pitchFamily="34" charset="-122"/>
              </a:rPr>
              <a:t>地址 </a:t>
            </a:r>
            <a:r>
              <a:rPr lang="en-US" altLang="zh-CN" sz="1750" b="1" i="1" dirty="0">
                <a:solidFill>
                  <a:srgbClr val="0000FF"/>
                </a:solidFill>
                <a:latin typeface="微软雅黑" pitchFamily="34" charset="-122"/>
                <a:ea typeface="微软雅黑" pitchFamily="34" charset="-122"/>
              </a:rPr>
              <a:t>D</a:t>
            </a:r>
            <a:r>
              <a:rPr lang="zh-CN" altLang="en-US" sz="1750" b="1" dirty="0">
                <a:latin typeface="微软雅黑" pitchFamily="34" charset="-122"/>
                <a:ea typeface="微软雅黑" pitchFamily="34" charset="-122"/>
              </a:rPr>
              <a:t>。</a:t>
            </a:r>
          </a:p>
          <a:p>
            <a:pPr marL="342900" indent="-342900">
              <a:lnSpc>
                <a:spcPts val="2500"/>
              </a:lnSpc>
              <a:buClr>
                <a:srgbClr val="0070C0"/>
              </a:buClr>
              <a:buFont typeface="+mj-lt"/>
              <a:buAutoNum type="arabicPeriod"/>
            </a:pPr>
            <a:r>
              <a:rPr lang="zh-CN" altLang="en-US" sz="1750" b="1" dirty="0" smtClean="0">
                <a:latin typeface="微软雅黑" pitchFamily="34" charset="-122"/>
                <a:ea typeface="微软雅黑" pitchFamily="34" charset="-122"/>
              </a:rPr>
              <a:t>先</a:t>
            </a:r>
            <a:r>
              <a:rPr lang="zh-CN" altLang="en-US" sz="1750" b="1" dirty="0">
                <a:latin typeface="微软雅黑" pitchFamily="34" charset="-122"/>
                <a:ea typeface="微软雅黑" pitchFamily="34" charset="-122"/>
              </a:rPr>
              <a:t>用各网络的</a:t>
            </a:r>
            <a:r>
              <a:rPr lang="zh-CN" altLang="en-US" sz="1750" b="1" dirty="0">
                <a:solidFill>
                  <a:srgbClr val="0000FF"/>
                </a:solidFill>
                <a:latin typeface="微软雅黑" pitchFamily="34" charset="-122"/>
                <a:ea typeface="微软雅黑" pitchFamily="34" charset="-122"/>
              </a:rPr>
              <a:t>子网掩码和 </a:t>
            </a:r>
            <a:r>
              <a:rPr lang="en-US" altLang="zh-CN" sz="1750" b="1" i="1" dirty="0">
                <a:solidFill>
                  <a:srgbClr val="0000FF"/>
                </a:solidFill>
                <a:latin typeface="微软雅黑" pitchFamily="34" charset="-122"/>
                <a:ea typeface="微软雅黑" pitchFamily="34" charset="-122"/>
              </a:rPr>
              <a:t>D</a:t>
            </a:r>
            <a:r>
              <a:rPr lang="en-US" altLang="zh-CN" sz="1750" b="1" dirty="0">
                <a:solidFill>
                  <a:srgbClr val="0000FF"/>
                </a:solidFill>
                <a:latin typeface="微软雅黑" pitchFamily="34" charset="-122"/>
                <a:ea typeface="微软雅黑" pitchFamily="34" charset="-122"/>
              </a:rPr>
              <a:t> </a:t>
            </a:r>
            <a:r>
              <a:rPr lang="zh-CN" altLang="en-US" sz="1750" b="1" dirty="0">
                <a:solidFill>
                  <a:srgbClr val="0000FF"/>
                </a:solidFill>
                <a:latin typeface="微软雅黑" pitchFamily="34" charset="-122"/>
                <a:ea typeface="微软雅黑" pitchFamily="34" charset="-122"/>
              </a:rPr>
              <a:t>逐位相“与”</a:t>
            </a:r>
            <a:r>
              <a:rPr lang="zh-CN" altLang="en-US" sz="1750" b="1" dirty="0">
                <a:latin typeface="微软雅黑" pitchFamily="34" charset="-122"/>
                <a:ea typeface="微软雅黑" pitchFamily="34" charset="-122"/>
              </a:rPr>
              <a:t>，看是否和相应的</a:t>
            </a:r>
            <a:r>
              <a:rPr lang="zh-CN" altLang="en-US" sz="1750" b="1" dirty="0" smtClean="0">
                <a:latin typeface="微软雅黑" pitchFamily="34" charset="-122"/>
                <a:ea typeface="微软雅黑" pitchFamily="34" charset="-122"/>
              </a:rPr>
              <a:t>网络</a:t>
            </a:r>
            <a:r>
              <a:rPr lang="zh-CN" altLang="en-US" sz="1750" b="1" dirty="0">
                <a:latin typeface="微软雅黑" pitchFamily="34" charset="-122"/>
                <a:ea typeface="微软雅黑" pitchFamily="34" charset="-122"/>
              </a:rPr>
              <a:t>地址匹配。若匹配，则将分组直接交付。否则就是间接</a:t>
            </a:r>
            <a:r>
              <a:rPr lang="zh-CN" altLang="en-US" sz="1750" b="1" dirty="0">
                <a:solidFill>
                  <a:srgbClr val="0000FF"/>
                </a:solidFill>
                <a:latin typeface="微软雅黑" pitchFamily="34" charset="-122"/>
                <a:ea typeface="微软雅黑" pitchFamily="34" charset="-122"/>
              </a:rPr>
              <a:t>交付</a:t>
            </a:r>
            <a:r>
              <a:rPr lang="zh-CN" altLang="en-US" sz="1750" b="1" dirty="0" smtClean="0">
                <a:latin typeface="微软雅黑" pitchFamily="34" charset="-122"/>
                <a:ea typeface="微软雅黑" pitchFamily="34" charset="-122"/>
              </a:rPr>
              <a:t>，执行</a:t>
            </a:r>
            <a:r>
              <a:rPr lang="en-US" altLang="zh-CN" sz="1750" b="1" dirty="0" smtClean="0">
                <a:latin typeface="微软雅黑" pitchFamily="34" charset="-122"/>
                <a:ea typeface="微软雅黑" pitchFamily="34" charset="-122"/>
              </a:rPr>
              <a:t>(</a:t>
            </a:r>
            <a:r>
              <a:rPr lang="en-US" altLang="zh-CN" sz="1750" b="1" dirty="0">
                <a:latin typeface="微软雅黑" pitchFamily="34" charset="-122"/>
                <a:ea typeface="微软雅黑" pitchFamily="34" charset="-122"/>
              </a:rPr>
              <a:t>3)</a:t>
            </a:r>
            <a:r>
              <a:rPr lang="zh-CN" altLang="en-US" sz="1750" b="1" dirty="0">
                <a:latin typeface="微软雅黑" pitchFamily="34" charset="-122"/>
                <a:ea typeface="微软雅黑" pitchFamily="34" charset="-122"/>
              </a:rPr>
              <a:t>。</a:t>
            </a:r>
          </a:p>
          <a:p>
            <a:pPr marL="342900" indent="-342900">
              <a:lnSpc>
                <a:spcPts val="2500"/>
              </a:lnSpc>
              <a:buClr>
                <a:srgbClr val="0070C0"/>
              </a:buClr>
              <a:buFont typeface="+mj-lt"/>
              <a:buAutoNum type="arabicPeriod"/>
            </a:pPr>
            <a:r>
              <a:rPr lang="zh-CN" altLang="en-US" sz="1750" b="1" dirty="0" smtClean="0">
                <a:latin typeface="微软雅黑" pitchFamily="34" charset="-122"/>
                <a:ea typeface="微软雅黑" pitchFamily="34" charset="-122"/>
              </a:rPr>
              <a:t>若</a:t>
            </a:r>
            <a:r>
              <a:rPr lang="zh-CN" altLang="en-US" sz="1750" b="1" dirty="0">
                <a:latin typeface="微软雅黑" pitchFamily="34" charset="-122"/>
                <a:ea typeface="微软雅黑" pitchFamily="34" charset="-122"/>
              </a:rPr>
              <a:t>路由表中有目的地址为 </a:t>
            </a:r>
            <a:r>
              <a:rPr lang="en-US" altLang="zh-CN" sz="1750" b="1" i="1" dirty="0">
                <a:latin typeface="微软雅黑" pitchFamily="34" charset="-122"/>
                <a:ea typeface="微软雅黑" pitchFamily="34" charset="-122"/>
              </a:rPr>
              <a:t>D</a:t>
            </a:r>
            <a:r>
              <a:rPr lang="en-US" altLang="zh-CN" sz="1750" b="1" dirty="0">
                <a:latin typeface="微软雅黑" pitchFamily="34" charset="-122"/>
                <a:ea typeface="微软雅黑" pitchFamily="34" charset="-122"/>
              </a:rPr>
              <a:t> </a:t>
            </a:r>
            <a:r>
              <a:rPr lang="zh-CN" altLang="en-US" sz="1750" b="1" dirty="0">
                <a:latin typeface="微软雅黑" pitchFamily="34" charset="-122"/>
                <a:ea typeface="微软雅黑" pitchFamily="34" charset="-122"/>
              </a:rPr>
              <a:t>的</a:t>
            </a:r>
            <a:r>
              <a:rPr lang="zh-CN" altLang="en-US" sz="1750" b="1" dirty="0">
                <a:solidFill>
                  <a:srgbClr val="0000FF"/>
                </a:solidFill>
                <a:latin typeface="微软雅黑" pitchFamily="34" charset="-122"/>
                <a:ea typeface="微软雅黑" pitchFamily="34" charset="-122"/>
              </a:rPr>
              <a:t>特定主机路由</a:t>
            </a:r>
            <a:r>
              <a:rPr lang="zh-CN" altLang="en-US" sz="1750" b="1" dirty="0">
                <a:latin typeface="微软雅黑" pitchFamily="34" charset="-122"/>
                <a:ea typeface="微软雅黑" pitchFamily="34" charset="-122"/>
              </a:rPr>
              <a:t>，则将分组传送</a:t>
            </a:r>
            <a:r>
              <a:rPr lang="zh-CN" altLang="en-US" sz="1750" b="1" dirty="0" smtClean="0">
                <a:latin typeface="微软雅黑" pitchFamily="34" charset="-122"/>
                <a:ea typeface="微软雅黑" pitchFamily="34" charset="-122"/>
              </a:rPr>
              <a:t>给指明</a:t>
            </a:r>
            <a:r>
              <a:rPr lang="zh-CN" altLang="en-US" sz="1750" b="1" dirty="0">
                <a:latin typeface="微软雅黑" pitchFamily="34" charset="-122"/>
                <a:ea typeface="微软雅黑" pitchFamily="34" charset="-122"/>
              </a:rPr>
              <a:t>的下一跳路由器；否则，执行 </a:t>
            </a:r>
            <a:r>
              <a:rPr lang="en-US" altLang="zh-CN" sz="1750" b="1" dirty="0">
                <a:latin typeface="微软雅黑" pitchFamily="34" charset="-122"/>
                <a:ea typeface="微软雅黑" pitchFamily="34" charset="-122"/>
              </a:rPr>
              <a:t>(4)</a:t>
            </a:r>
            <a:r>
              <a:rPr lang="zh-CN" altLang="en-US" sz="1750" b="1" dirty="0">
                <a:latin typeface="微软雅黑" pitchFamily="34" charset="-122"/>
                <a:ea typeface="微软雅黑" pitchFamily="34" charset="-122"/>
              </a:rPr>
              <a:t>。</a:t>
            </a:r>
          </a:p>
          <a:p>
            <a:pPr marL="342900" indent="-342900">
              <a:lnSpc>
                <a:spcPts val="2500"/>
              </a:lnSpc>
              <a:buClr>
                <a:srgbClr val="0070C0"/>
              </a:buClr>
              <a:buFont typeface="+mj-lt"/>
              <a:buAutoNum type="arabicPeriod"/>
            </a:pPr>
            <a:r>
              <a:rPr lang="zh-CN" altLang="en-US" sz="1750" b="1" dirty="0" smtClean="0">
                <a:latin typeface="微软雅黑" pitchFamily="34" charset="-122"/>
                <a:ea typeface="微软雅黑" pitchFamily="34" charset="-122"/>
              </a:rPr>
              <a:t>对</a:t>
            </a:r>
            <a:r>
              <a:rPr lang="zh-CN" altLang="en-US" sz="1750" b="1" dirty="0">
                <a:latin typeface="微软雅黑" pitchFamily="34" charset="-122"/>
                <a:ea typeface="微软雅黑" pitchFamily="34" charset="-122"/>
              </a:rPr>
              <a:t>路由表中的每一行，将</a:t>
            </a:r>
            <a:r>
              <a:rPr lang="zh-CN" altLang="en-US" sz="1750" b="1" dirty="0">
                <a:solidFill>
                  <a:srgbClr val="0000FF"/>
                </a:solidFill>
                <a:latin typeface="微软雅黑" pitchFamily="34" charset="-122"/>
                <a:ea typeface="微软雅黑" pitchFamily="34" charset="-122"/>
              </a:rPr>
              <a:t>子网掩码和 </a:t>
            </a:r>
            <a:r>
              <a:rPr lang="en-US" altLang="zh-CN" sz="1750" b="1" i="1" dirty="0">
                <a:solidFill>
                  <a:srgbClr val="0000FF"/>
                </a:solidFill>
                <a:latin typeface="微软雅黑" pitchFamily="34" charset="-122"/>
                <a:ea typeface="微软雅黑" pitchFamily="34" charset="-122"/>
              </a:rPr>
              <a:t>D</a:t>
            </a:r>
            <a:r>
              <a:rPr lang="en-US" altLang="zh-CN" sz="1750" b="1" dirty="0">
                <a:solidFill>
                  <a:srgbClr val="0000FF"/>
                </a:solidFill>
                <a:latin typeface="微软雅黑" pitchFamily="34" charset="-122"/>
                <a:ea typeface="微软雅黑" pitchFamily="34" charset="-122"/>
              </a:rPr>
              <a:t> </a:t>
            </a:r>
            <a:r>
              <a:rPr lang="zh-CN" altLang="en-US" sz="1750" b="1" dirty="0">
                <a:solidFill>
                  <a:srgbClr val="0000FF"/>
                </a:solidFill>
                <a:latin typeface="微软雅黑" pitchFamily="34" charset="-122"/>
                <a:ea typeface="微软雅黑" pitchFamily="34" charset="-122"/>
              </a:rPr>
              <a:t>逐位相“与”</a:t>
            </a:r>
            <a:r>
              <a:rPr lang="zh-CN" altLang="en-US" sz="1750" b="1" dirty="0">
                <a:latin typeface="微软雅黑" pitchFamily="34" charset="-122"/>
                <a:ea typeface="微软雅黑" pitchFamily="34" charset="-122"/>
              </a:rPr>
              <a:t>。若结果与该行的目的网络地址匹配，则将分组传送给该行指明的下一跳路由器；否则，执行 </a:t>
            </a:r>
            <a:r>
              <a:rPr lang="en-US" altLang="zh-CN" sz="1750" b="1" dirty="0">
                <a:latin typeface="微软雅黑" pitchFamily="34" charset="-122"/>
                <a:ea typeface="微软雅黑" pitchFamily="34" charset="-122"/>
              </a:rPr>
              <a:t>(5)</a:t>
            </a:r>
            <a:r>
              <a:rPr lang="zh-CN" altLang="en-US" sz="1750" b="1" dirty="0">
                <a:latin typeface="微软雅黑" pitchFamily="34" charset="-122"/>
                <a:ea typeface="微软雅黑" pitchFamily="34" charset="-122"/>
              </a:rPr>
              <a:t>。</a:t>
            </a:r>
          </a:p>
          <a:p>
            <a:pPr marL="342900" indent="-342900">
              <a:lnSpc>
                <a:spcPts val="2500"/>
              </a:lnSpc>
              <a:buClr>
                <a:srgbClr val="0070C0"/>
              </a:buClr>
              <a:buFont typeface="+mj-lt"/>
              <a:buAutoNum type="arabicPeriod"/>
            </a:pPr>
            <a:r>
              <a:rPr lang="zh-CN" altLang="en-US" sz="1750" b="1" dirty="0" smtClean="0">
                <a:latin typeface="微软雅黑" pitchFamily="34" charset="-122"/>
                <a:ea typeface="微软雅黑" pitchFamily="34" charset="-122"/>
              </a:rPr>
              <a:t>若</a:t>
            </a:r>
            <a:r>
              <a:rPr lang="zh-CN" altLang="en-US" sz="1750" b="1" dirty="0">
                <a:latin typeface="微软雅黑" pitchFamily="34" charset="-122"/>
                <a:ea typeface="微软雅黑" pitchFamily="34" charset="-122"/>
              </a:rPr>
              <a:t>路由表中有一个</a:t>
            </a:r>
            <a:r>
              <a:rPr lang="zh-CN" altLang="en-US" sz="1750" b="1" dirty="0">
                <a:solidFill>
                  <a:srgbClr val="0000FF"/>
                </a:solidFill>
                <a:latin typeface="微软雅黑" pitchFamily="34" charset="-122"/>
                <a:ea typeface="微软雅黑" pitchFamily="34" charset="-122"/>
              </a:rPr>
              <a:t>默认路由</a:t>
            </a:r>
            <a:r>
              <a:rPr lang="zh-CN" altLang="en-US" sz="1750" b="1" dirty="0">
                <a:latin typeface="微软雅黑" pitchFamily="34" charset="-122"/>
                <a:ea typeface="微软雅黑" pitchFamily="34" charset="-122"/>
              </a:rPr>
              <a:t>，则将分组传送给路由表中所</a:t>
            </a:r>
            <a:r>
              <a:rPr lang="zh-CN" altLang="en-US" sz="1750" b="1" dirty="0" smtClean="0">
                <a:latin typeface="微软雅黑" pitchFamily="34" charset="-122"/>
                <a:ea typeface="微软雅黑" pitchFamily="34" charset="-122"/>
              </a:rPr>
              <a:t>指明的</a:t>
            </a:r>
            <a:r>
              <a:rPr lang="zh-CN" altLang="en-US" sz="1750" b="1" dirty="0">
                <a:latin typeface="微软雅黑" pitchFamily="34" charset="-122"/>
                <a:ea typeface="微软雅黑" pitchFamily="34" charset="-122"/>
              </a:rPr>
              <a:t>默认路由器；否则，执行 </a:t>
            </a:r>
            <a:r>
              <a:rPr lang="en-US" altLang="zh-CN" sz="1750" b="1" dirty="0">
                <a:latin typeface="微软雅黑" pitchFamily="34" charset="-122"/>
                <a:ea typeface="微软雅黑" pitchFamily="34" charset="-122"/>
              </a:rPr>
              <a:t>(6)</a:t>
            </a:r>
            <a:r>
              <a:rPr lang="zh-CN" altLang="en-US" sz="1750" b="1" dirty="0">
                <a:latin typeface="微软雅黑" pitchFamily="34" charset="-122"/>
                <a:ea typeface="微软雅黑" pitchFamily="34" charset="-122"/>
              </a:rPr>
              <a:t>。</a:t>
            </a:r>
          </a:p>
          <a:p>
            <a:pPr marL="342900" indent="-342900">
              <a:lnSpc>
                <a:spcPts val="2500"/>
              </a:lnSpc>
              <a:buClr>
                <a:srgbClr val="0070C0"/>
              </a:buClr>
              <a:buFont typeface="+mj-lt"/>
              <a:buAutoNum type="arabicPeriod"/>
            </a:pPr>
            <a:r>
              <a:rPr lang="zh-CN" altLang="en-US" sz="1750" b="1" dirty="0" smtClean="0">
                <a:latin typeface="微软雅黑" pitchFamily="34" charset="-122"/>
                <a:ea typeface="微软雅黑" pitchFamily="34" charset="-122"/>
              </a:rPr>
              <a:t>报告</a:t>
            </a:r>
            <a:r>
              <a:rPr lang="zh-CN" altLang="en-US" sz="1750" b="1" dirty="0">
                <a:latin typeface="微软雅黑" pitchFamily="34" charset="-122"/>
                <a:ea typeface="微软雅黑" pitchFamily="34" charset="-122"/>
              </a:rPr>
              <a:t>转发分组出错。</a:t>
            </a:r>
          </a:p>
        </p:txBody>
      </p:sp>
      <p:sp>
        <p:nvSpPr>
          <p:cNvPr id="50" name="AutoShape 5"/>
          <p:cNvSpPr>
            <a:spLocks noChangeArrowheads="1"/>
          </p:cNvSpPr>
          <p:nvPr/>
        </p:nvSpPr>
        <p:spPr bwMode="auto">
          <a:xfrm>
            <a:off x="571495" y="683783"/>
            <a:ext cx="8000999"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51" name="Rectangle 6"/>
          <p:cNvSpPr>
            <a:spLocks noChangeArrowheads="1"/>
          </p:cNvSpPr>
          <p:nvPr/>
        </p:nvSpPr>
        <p:spPr bwMode="auto">
          <a:xfrm>
            <a:off x="1941962" y="65057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在划分子网情况下路由器转发分组的</a:t>
            </a:r>
            <a:r>
              <a:rPr lang="zh-CN" altLang="en-US" sz="2000" b="1" dirty="0" smtClean="0">
                <a:solidFill>
                  <a:schemeClr val="bg1"/>
                </a:solidFill>
                <a:latin typeface="微软雅黑" pitchFamily="34" charset="-122"/>
                <a:ea typeface="微软雅黑" pitchFamily="34" charset="-122"/>
              </a:rPr>
              <a:t>算法</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93413153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Text Box 155"/>
          <p:cNvSpPr txBox="1">
            <a:spLocks noChangeArrowheads="1"/>
          </p:cNvSpPr>
          <p:nvPr/>
        </p:nvSpPr>
        <p:spPr bwMode="auto">
          <a:xfrm>
            <a:off x="1288036" y="652977"/>
            <a:ext cx="6593695" cy="904863"/>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例</a:t>
            </a:r>
            <a:r>
              <a:rPr lang="en-US" altLang="zh-CN" sz="1600" b="1" dirty="0">
                <a:solidFill>
                  <a:schemeClr val="bg1"/>
                </a:solidFill>
                <a:latin typeface="微软雅黑" pitchFamily="34" charset="-122"/>
                <a:ea typeface="微软雅黑" pitchFamily="34" charset="-122"/>
              </a:rPr>
              <a:t>4-4】</a:t>
            </a:r>
            <a:r>
              <a:rPr lang="zh-CN" altLang="en-US" sz="1600" b="1" dirty="0">
                <a:solidFill>
                  <a:schemeClr val="bg1"/>
                </a:solidFill>
                <a:latin typeface="微软雅黑" pitchFamily="34" charset="-122"/>
                <a:ea typeface="微软雅黑" pitchFamily="34" charset="-122"/>
              </a:rPr>
              <a:t>已知互联网和路由器 </a:t>
            </a:r>
            <a:r>
              <a:rPr lang="en-US" altLang="zh-CN" sz="1600" b="1" dirty="0">
                <a:solidFill>
                  <a:schemeClr val="bg1"/>
                </a:solidFill>
                <a:latin typeface="微软雅黑" pitchFamily="34" charset="-122"/>
                <a:ea typeface="微软雅黑" pitchFamily="34" charset="-122"/>
              </a:rPr>
              <a:t>R</a:t>
            </a:r>
            <a:r>
              <a:rPr lang="en-US" altLang="zh-CN" sz="1600" b="1" baseline="-25000" dirty="0">
                <a:solidFill>
                  <a:schemeClr val="bg1"/>
                </a:solidFill>
                <a:latin typeface="微软雅黑" pitchFamily="34" charset="-122"/>
                <a:ea typeface="微软雅黑" pitchFamily="34" charset="-122"/>
              </a:rPr>
              <a:t>1</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中的路由表。</a:t>
            </a:r>
            <a:br>
              <a:rPr lang="zh-CN" altLang="en-US" sz="1600" b="1" dirty="0">
                <a:solidFill>
                  <a:schemeClr val="bg1"/>
                </a:solidFill>
                <a:latin typeface="微软雅黑" pitchFamily="34" charset="-122"/>
                <a:ea typeface="微软雅黑" pitchFamily="34" charset="-122"/>
              </a:rPr>
            </a:br>
            <a:r>
              <a:rPr lang="zh-CN" altLang="en-US" sz="1600" b="1" dirty="0">
                <a:solidFill>
                  <a:schemeClr val="bg1"/>
                </a:solidFill>
                <a:latin typeface="微软雅黑" pitchFamily="34" charset="-122"/>
                <a:ea typeface="微软雅黑" pitchFamily="34" charset="-122"/>
              </a:rPr>
              <a:t>主机 </a:t>
            </a:r>
            <a:r>
              <a:rPr lang="en-US" altLang="zh-CN" sz="1600" b="1" dirty="0">
                <a:solidFill>
                  <a:schemeClr val="bg1"/>
                </a:solidFill>
                <a:latin typeface="微软雅黑" pitchFamily="34" charset="-122"/>
                <a:ea typeface="微软雅黑" pitchFamily="34" charset="-122"/>
              </a:rPr>
              <a:t>H</a:t>
            </a:r>
            <a:r>
              <a:rPr lang="en-US" altLang="zh-CN" sz="1600" b="1" baseline="-25000" dirty="0">
                <a:solidFill>
                  <a:schemeClr val="bg1"/>
                </a:solidFill>
                <a:latin typeface="微软雅黑" pitchFamily="34" charset="-122"/>
                <a:ea typeface="微软雅黑" pitchFamily="34" charset="-122"/>
              </a:rPr>
              <a:t>1</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向 </a:t>
            </a:r>
            <a:r>
              <a:rPr lang="en-US" altLang="zh-CN" sz="1600" b="1" dirty="0">
                <a:solidFill>
                  <a:schemeClr val="bg1"/>
                </a:solidFill>
                <a:latin typeface="微软雅黑" pitchFamily="34" charset="-122"/>
                <a:ea typeface="微软雅黑" pitchFamily="34" charset="-122"/>
              </a:rPr>
              <a:t>H</a:t>
            </a:r>
            <a:r>
              <a:rPr lang="en-US" altLang="zh-CN" sz="1600" b="1" baseline="-25000" dirty="0">
                <a:solidFill>
                  <a:schemeClr val="bg1"/>
                </a:solidFill>
                <a:latin typeface="微软雅黑" pitchFamily="34" charset="-122"/>
                <a:ea typeface="微软雅黑" pitchFamily="34" charset="-122"/>
              </a:rPr>
              <a:t>2</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发送分组。</a:t>
            </a:r>
            <a:br>
              <a:rPr lang="zh-CN" altLang="en-US" sz="1600" b="1" dirty="0">
                <a:solidFill>
                  <a:schemeClr val="bg1"/>
                </a:solidFill>
                <a:latin typeface="微软雅黑" pitchFamily="34" charset="-122"/>
                <a:ea typeface="微软雅黑" pitchFamily="34" charset="-122"/>
              </a:rPr>
            </a:br>
            <a:r>
              <a:rPr lang="zh-CN" altLang="en-US" sz="1600" b="1" dirty="0">
                <a:solidFill>
                  <a:schemeClr val="bg1"/>
                </a:solidFill>
                <a:latin typeface="微软雅黑" pitchFamily="34" charset="-122"/>
                <a:ea typeface="微软雅黑" pitchFamily="34" charset="-122"/>
              </a:rPr>
              <a:t>试讨论 </a:t>
            </a:r>
            <a:r>
              <a:rPr lang="en-US" altLang="zh-CN" sz="1600" b="1" dirty="0">
                <a:solidFill>
                  <a:schemeClr val="bg1"/>
                </a:solidFill>
                <a:latin typeface="微软雅黑" pitchFamily="34" charset="-122"/>
                <a:ea typeface="微软雅黑" pitchFamily="34" charset="-122"/>
              </a:rPr>
              <a:t>R</a:t>
            </a:r>
            <a:r>
              <a:rPr lang="en-US" altLang="zh-CN" sz="1600" b="1" baseline="-25000" dirty="0">
                <a:solidFill>
                  <a:schemeClr val="bg1"/>
                </a:solidFill>
                <a:latin typeface="微软雅黑" pitchFamily="34" charset="-122"/>
                <a:ea typeface="微软雅黑" pitchFamily="34" charset="-122"/>
              </a:rPr>
              <a:t>1 </a:t>
            </a:r>
            <a:r>
              <a:rPr lang="zh-CN" altLang="en-US" sz="1600" b="1" dirty="0">
                <a:solidFill>
                  <a:schemeClr val="bg1"/>
                </a:solidFill>
                <a:latin typeface="微软雅黑" pitchFamily="34" charset="-122"/>
                <a:ea typeface="微软雅黑" pitchFamily="34" charset="-122"/>
              </a:rPr>
              <a:t>收到 </a:t>
            </a:r>
            <a:r>
              <a:rPr lang="en-US" altLang="zh-CN" sz="1600" b="1" dirty="0">
                <a:solidFill>
                  <a:schemeClr val="bg1"/>
                </a:solidFill>
                <a:latin typeface="微软雅黑" pitchFamily="34" charset="-122"/>
                <a:ea typeface="微软雅黑" pitchFamily="34" charset="-122"/>
              </a:rPr>
              <a:t>H</a:t>
            </a:r>
            <a:r>
              <a:rPr lang="en-US" altLang="zh-CN" sz="1600" b="1" baseline="-25000" dirty="0">
                <a:solidFill>
                  <a:schemeClr val="bg1"/>
                </a:solidFill>
                <a:latin typeface="微软雅黑" pitchFamily="34" charset="-122"/>
                <a:ea typeface="微软雅黑" pitchFamily="34" charset="-122"/>
              </a:rPr>
              <a:t>1 </a:t>
            </a:r>
            <a:r>
              <a:rPr lang="zh-CN" altLang="en-US" sz="1600" b="1" dirty="0">
                <a:solidFill>
                  <a:schemeClr val="bg1"/>
                </a:solidFill>
                <a:latin typeface="微软雅黑" pitchFamily="34" charset="-122"/>
                <a:ea typeface="微软雅黑" pitchFamily="34" charset="-122"/>
              </a:rPr>
              <a:t>向 </a:t>
            </a:r>
            <a:r>
              <a:rPr lang="en-US" altLang="zh-CN" sz="1600" b="1" dirty="0">
                <a:solidFill>
                  <a:schemeClr val="bg1"/>
                </a:solidFill>
                <a:latin typeface="微软雅黑" pitchFamily="34" charset="-122"/>
                <a:ea typeface="微软雅黑" pitchFamily="34" charset="-122"/>
              </a:rPr>
              <a:t>H</a:t>
            </a:r>
            <a:r>
              <a:rPr lang="en-US" altLang="zh-CN" sz="1600" b="1" baseline="-25000" dirty="0">
                <a:solidFill>
                  <a:schemeClr val="bg1"/>
                </a:solidFill>
                <a:latin typeface="微软雅黑" pitchFamily="34" charset="-122"/>
                <a:ea typeface="微软雅黑" pitchFamily="34" charset="-122"/>
              </a:rPr>
              <a:t>2</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发送的分组后查找路由表的过程。 </a:t>
            </a:r>
          </a:p>
        </p:txBody>
      </p:sp>
      <p:sp>
        <p:nvSpPr>
          <p:cNvPr id="4" name="Freeform 2"/>
          <p:cNvSpPr>
            <a:spLocks/>
          </p:cNvSpPr>
          <p:nvPr/>
        </p:nvSpPr>
        <p:spPr bwMode="auto">
          <a:xfrm>
            <a:off x="3409126" y="1860387"/>
            <a:ext cx="1413039" cy="785165"/>
          </a:xfrm>
          <a:custGeom>
            <a:avLst/>
            <a:gdLst>
              <a:gd name="T0" fmla="*/ 5 w 1059"/>
              <a:gd name="T1" fmla="*/ 1146 h 1146"/>
              <a:gd name="T2" fmla="*/ 1048 w 1059"/>
              <a:gd name="T3" fmla="*/ 0 h 1146"/>
              <a:gd name="T4" fmla="*/ 1059 w 1059"/>
              <a:gd name="T5" fmla="*/ 880 h 1146"/>
              <a:gd name="T6" fmla="*/ 0 w 1059"/>
              <a:gd name="T7" fmla="*/ 1111 h 1146"/>
              <a:gd name="connsiteX0" fmla="*/ 0 w 9953"/>
              <a:gd name="connsiteY0" fmla="*/ 10000 h 10000"/>
              <a:gd name="connsiteX1" fmla="*/ 9849 w 9953"/>
              <a:gd name="connsiteY1" fmla="*/ 0 h 10000"/>
              <a:gd name="connsiteX2" fmla="*/ 9953 w 9953"/>
              <a:gd name="connsiteY2" fmla="*/ 7679 h 10000"/>
              <a:gd name="connsiteX3" fmla="*/ 15 w 9953"/>
              <a:gd name="connsiteY3" fmla="*/ 7999 h 10000"/>
              <a:gd name="connsiteX0" fmla="*/ 0 w 10250"/>
              <a:gd name="connsiteY0" fmla="*/ 8125 h 8125"/>
              <a:gd name="connsiteX1" fmla="*/ 10146 w 10250"/>
              <a:gd name="connsiteY1" fmla="*/ 0 h 8125"/>
              <a:gd name="connsiteX2" fmla="*/ 10250 w 10250"/>
              <a:gd name="connsiteY2" fmla="*/ 7679 h 8125"/>
              <a:gd name="connsiteX3" fmla="*/ 265 w 10250"/>
              <a:gd name="connsiteY3" fmla="*/ 7999 h 8125"/>
            </a:gdLst>
            <a:ahLst/>
            <a:cxnLst>
              <a:cxn ang="0">
                <a:pos x="connsiteX0" y="connsiteY0"/>
              </a:cxn>
              <a:cxn ang="0">
                <a:pos x="connsiteX1" y="connsiteY1"/>
              </a:cxn>
              <a:cxn ang="0">
                <a:pos x="connsiteX2" y="connsiteY2"/>
              </a:cxn>
              <a:cxn ang="0">
                <a:pos x="connsiteX3" y="connsiteY3"/>
              </a:cxn>
            </a:cxnLst>
            <a:rect l="l" t="t" r="r" b="b"/>
            <a:pathLst>
              <a:path w="10250" h="8125">
                <a:moveTo>
                  <a:pt x="0" y="8125"/>
                </a:moveTo>
                <a:lnTo>
                  <a:pt x="10146" y="0"/>
                </a:lnTo>
                <a:cubicBezTo>
                  <a:pt x="10181" y="2560"/>
                  <a:pt x="10215" y="5119"/>
                  <a:pt x="10250" y="7679"/>
                </a:cubicBezTo>
                <a:cubicBezTo>
                  <a:pt x="6901" y="8351"/>
                  <a:pt x="3614" y="7327"/>
                  <a:pt x="265" y="7999"/>
                </a:cubicBezTo>
              </a:path>
            </a:pathLst>
          </a:custGeom>
          <a:gradFill rotWithShape="1">
            <a:gsLst>
              <a:gs pos="0">
                <a:srgbClr val="0000FF"/>
              </a:gs>
              <a:gs pos="100000">
                <a:srgbClr val="00FFFF"/>
              </a:gs>
            </a:gsLst>
            <a:lin ang="0" scaled="1"/>
          </a:gradFill>
          <a:ln>
            <a:noFill/>
          </a:ln>
          <a:effectLst/>
        </p:spPr>
        <p:txBody>
          <a:bodyPr/>
          <a:lstStyle/>
          <a:p>
            <a:endParaRPr lang="zh-CN" altLang="en-US" sz="1100" b="1" dirty="0">
              <a:latin typeface="微软雅黑" pitchFamily="34" charset="-122"/>
              <a:ea typeface="微软雅黑" pitchFamily="34" charset="-122"/>
            </a:endParaRPr>
          </a:p>
        </p:txBody>
      </p:sp>
      <p:sp>
        <p:nvSpPr>
          <p:cNvPr id="5" name="Text Box 4"/>
          <p:cNvSpPr txBox="1">
            <a:spLocks noChangeArrowheads="1"/>
          </p:cNvSpPr>
          <p:nvPr/>
        </p:nvSpPr>
        <p:spPr bwMode="auto">
          <a:xfrm>
            <a:off x="3420587" y="2321661"/>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0</a:t>
            </a:r>
            <a:endParaRPr kumimoji="1" lang="en-US" altLang="zh-CN" sz="1100" b="1" baseline="-25000">
              <a:latin typeface="微软雅黑" pitchFamily="34" charset="-122"/>
              <a:ea typeface="微软雅黑" pitchFamily="34" charset="-122"/>
            </a:endParaRPr>
          </a:p>
        </p:txBody>
      </p:sp>
      <p:sp>
        <p:nvSpPr>
          <p:cNvPr id="6" name="Line 19"/>
          <p:cNvSpPr>
            <a:spLocks noChangeShapeType="1"/>
          </p:cNvSpPr>
          <p:nvPr/>
        </p:nvSpPr>
        <p:spPr bwMode="auto">
          <a:xfrm>
            <a:off x="3404148" y="2309164"/>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7" name="Line 20"/>
          <p:cNvSpPr>
            <a:spLocks noChangeShapeType="1"/>
          </p:cNvSpPr>
          <p:nvPr/>
        </p:nvSpPr>
        <p:spPr bwMode="auto">
          <a:xfrm>
            <a:off x="1455222" y="2299344"/>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8" name="Line 21"/>
          <p:cNvSpPr>
            <a:spLocks noChangeShapeType="1"/>
          </p:cNvSpPr>
          <p:nvPr/>
        </p:nvSpPr>
        <p:spPr bwMode="auto">
          <a:xfrm flipV="1">
            <a:off x="1322742" y="2310948"/>
            <a:ext cx="288616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9" name="Line 22"/>
          <p:cNvSpPr>
            <a:spLocks noChangeShapeType="1"/>
          </p:cNvSpPr>
          <p:nvPr/>
        </p:nvSpPr>
        <p:spPr bwMode="auto">
          <a:xfrm>
            <a:off x="1979150" y="1988713"/>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1" name="Text Box 24"/>
          <p:cNvSpPr txBox="1">
            <a:spLocks noChangeArrowheads="1"/>
          </p:cNvSpPr>
          <p:nvPr/>
        </p:nvSpPr>
        <p:spPr bwMode="auto">
          <a:xfrm>
            <a:off x="1624533" y="1583780"/>
            <a:ext cx="1146097"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128.30.33.13</a:t>
            </a:r>
          </a:p>
        </p:txBody>
      </p:sp>
      <p:sp>
        <p:nvSpPr>
          <p:cNvPr id="12" name="Text Box 25"/>
          <p:cNvSpPr txBox="1">
            <a:spLocks noChangeArrowheads="1"/>
          </p:cNvSpPr>
          <p:nvPr/>
        </p:nvSpPr>
        <p:spPr bwMode="auto">
          <a:xfrm>
            <a:off x="1277662" y="1803048"/>
            <a:ext cx="60785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a:solidFill>
                  <a:srgbClr val="CC00CC"/>
                </a:solidFill>
                <a:latin typeface="微软雅黑" pitchFamily="34" charset="-122"/>
                <a:ea typeface="微软雅黑" pitchFamily="34" charset="-122"/>
              </a:rPr>
              <a:t>源主机</a:t>
            </a:r>
          </a:p>
          <a:p>
            <a:pPr algn="ctr"/>
            <a:r>
              <a:rPr kumimoji="1" lang="en-US" altLang="zh-CN" sz="1100" b="1" dirty="0">
                <a:solidFill>
                  <a:srgbClr val="CC00CC"/>
                </a:solidFill>
                <a:latin typeface="微软雅黑" pitchFamily="34" charset="-122"/>
                <a:ea typeface="微软雅黑" pitchFamily="34" charset="-122"/>
              </a:rPr>
              <a:t>H</a:t>
            </a:r>
            <a:r>
              <a:rPr kumimoji="1" lang="en-US" altLang="zh-CN" sz="1100" b="1" baseline="-25000" dirty="0">
                <a:solidFill>
                  <a:srgbClr val="CC00CC"/>
                </a:solidFill>
                <a:latin typeface="微软雅黑" pitchFamily="34" charset="-122"/>
                <a:ea typeface="微软雅黑" pitchFamily="34" charset="-122"/>
              </a:rPr>
              <a:t>1</a:t>
            </a:r>
          </a:p>
        </p:txBody>
      </p:sp>
      <p:sp>
        <p:nvSpPr>
          <p:cNvPr id="13" name="Line 27"/>
          <p:cNvSpPr>
            <a:spLocks noChangeShapeType="1"/>
          </p:cNvSpPr>
          <p:nvPr/>
        </p:nvSpPr>
        <p:spPr bwMode="auto">
          <a:xfrm>
            <a:off x="2255903" y="3381199"/>
            <a:ext cx="967" cy="39543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4" name="Line 28"/>
          <p:cNvSpPr>
            <a:spLocks noChangeShapeType="1"/>
          </p:cNvSpPr>
          <p:nvPr/>
        </p:nvSpPr>
        <p:spPr bwMode="auto">
          <a:xfrm>
            <a:off x="6161063" y="3037541"/>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5" name="Line 29"/>
          <p:cNvSpPr>
            <a:spLocks noChangeShapeType="1"/>
          </p:cNvSpPr>
          <p:nvPr/>
        </p:nvSpPr>
        <p:spPr bwMode="auto">
          <a:xfrm>
            <a:off x="1771434" y="3773060"/>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6" name="Line 30"/>
          <p:cNvSpPr>
            <a:spLocks noChangeShapeType="1"/>
          </p:cNvSpPr>
          <p:nvPr/>
        </p:nvSpPr>
        <p:spPr bwMode="auto">
          <a:xfrm>
            <a:off x="2255903" y="3037541"/>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7" name="Line 31"/>
          <p:cNvSpPr>
            <a:spLocks noChangeShapeType="1"/>
          </p:cNvSpPr>
          <p:nvPr/>
        </p:nvSpPr>
        <p:spPr bwMode="auto">
          <a:xfrm>
            <a:off x="3408016" y="2630507"/>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pic>
        <p:nvPicPr>
          <p:cNvPr id="24"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0445" y="2508218"/>
            <a:ext cx="373270" cy="25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6" name="Line 38"/>
          <p:cNvSpPr>
            <a:spLocks noChangeShapeType="1"/>
          </p:cNvSpPr>
          <p:nvPr/>
        </p:nvSpPr>
        <p:spPr bwMode="auto">
          <a:xfrm>
            <a:off x="1833321" y="3025937"/>
            <a:ext cx="525759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27" name="Line 39"/>
          <p:cNvSpPr>
            <a:spLocks noChangeShapeType="1"/>
          </p:cNvSpPr>
          <p:nvPr/>
        </p:nvSpPr>
        <p:spPr bwMode="auto">
          <a:xfrm>
            <a:off x="1580932" y="3784664"/>
            <a:ext cx="550998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28" name="Text Box 40"/>
          <p:cNvSpPr txBox="1">
            <a:spLocks noChangeArrowheads="1"/>
          </p:cNvSpPr>
          <p:nvPr/>
        </p:nvSpPr>
        <p:spPr bwMode="auto">
          <a:xfrm>
            <a:off x="2152459" y="2751010"/>
            <a:ext cx="1237621"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100" b="1" dirty="0">
                <a:latin typeface="微软雅黑" pitchFamily="34" charset="-122"/>
                <a:ea typeface="微软雅黑" pitchFamily="34" charset="-122"/>
              </a:rPr>
              <a:t>128.30.33.130</a:t>
            </a:r>
          </a:p>
        </p:txBody>
      </p:sp>
      <p:sp>
        <p:nvSpPr>
          <p:cNvPr id="30" name="Line 45"/>
          <p:cNvSpPr>
            <a:spLocks noChangeShapeType="1"/>
          </p:cNvSpPr>
          <p:nvPr/>
        </p:nvSpPr>
        <p:spPr bwMode="auto">
          <a:xfrm>
            <a:off x="4617944" y="3037541"/>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31" name="Group 46"/>
          <p:cNvGrpSpPr>
            <a:grpSpLocks/>
          </p:cNvGrpSpPr>
          <p:nvPr/>
        </p:nvGrpSpPr>
        <p:grpSpPr bwMode="auto">
          <a:xfrm>
            <a:off x="2097314" y="3286582"/>
            <a:ext cx="373265" cy="258860"/>
            <a:chOff x="864" y="1824"/>
            <a:chExt cx="432" cy="288"/>
          </a:xfrm>
        </p:grpSpPr>
        <p:pic>
          <p:nvPicPr>
            <p:cNvPr id="32"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3"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34" name="Text Box 49"/>
          <p:cNvSpPr txBox="1">
            <a:spLocks noChangeArrowheads="1"/>
          </p:cNvSpPr>
          <p:nvPr/>
        </p:nvSpPr>
        <p:spPr bwMode="auto">
          <a:xfrm>
            <a:off x="1803805" y="3276763"/>
            <a:ext cx="359660"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2</a:t>
            </a:r>
          </a:p>
        </p:txBody>
      </p:sp>
      <p:sp>
        <p:nvSpPr>
          <p:cNvPr id="35" name="Line 50"/>
          <p:cNvSpPr>
            <a:spLocks noChangeShapeType="1"/>
          </p:cNvSpPr>
          <p:nvPr/>
        </p:nvSpPr>
        <p:spPr bwMode="auto">
          <a:xfrm>
            <a:off x="2614663" y="3772167"/>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37" name="Text Box 52"/>
          <p:cNvSpPr txBox="1">
            <a:spLocks noChangeArrowheads="1"/>
          </p:cNvSpPr>
          <p:nvPr/>
        </p:nvSpPr>
        <p:spPr bwMode="auto">
          <a:xfrm>
            <a:off x="4654001" y="2633184"/>
            <a:ext cx="2790776" cy="45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100" b="1" dirty="0">
                <a:latin typeface="微软雅黑" pitchFamily="34" charset="-122"/>
                <a:ea typeface="微软雅黑" pitchFamily="34" charset="-122"/>
              </a:rPr>
              <a:t>子网</a:t>
            </a:r>
            <a:r>
              <a:rPr kumimoji="1" lang="en-US" altLang="zh-CN" sz="1100" b="1" dirty="0">
                <a:latin typeface="微软雅黑" pitchFamily="34" charset="-122"/>
                <a:ea typeface="微软雅黑" pitchFamily="34" charset="-122"/>
              </a:rPr>
              <a:t>2</a:t>
            </a:r>
            <a:r>
              <a:rPr kumimoji="1" lang="zh-CN" altLang="en-US" sz="1100" b="1" dirty="0">
                <a:latin typeface="微软雅黑" pitchFamily="34" charset="-122"/>
                <a:ea typeface="微软雅黑" pitchFamily="34" charset="-122"/>
              </a:rPr>
              <a:t>：网络地址 </a:t>
            </a:r>
            <a:r>
              <a:rPr kumimoji="1" lang="en-US" altLang="zh-CN" sz="1100" b="1" dirty="0">
                <a:latin typeface="微软雅黑" pitchFamily="34" charset="-122"/>
                <a:ea typeface="微软雅黑" pitchFamily="34" charset="-122"/>
              </a:rPr>
              <a:t>128.30.33.128</a:t>
            </a:r>
          </a:p>
          <a:p>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子网掩码 </a:t>
            </a:r>
            <a:r>
              <a:rPr kumimoji="1" lang="en-US" altLang="zh-CN" sz="1100" b="1" dirty="0">
                <a:latin typeface="微软雅黑" pitchFamily="34" charset="-122"/>
                <a:ea typeface="微软雅黑" pitchFamily="34" charset="-122"/>
              </a:rPr>
              <a:t>255.255.255.128</a:t>
            </a:r>
            <a:endParaRPr kumimoji="1" lang="en-US" altLang="zh-CN" sz="1100" b="1" baseline="-25000" dirty="0">
              <a:latin typeface="微软雅黑" pitchFamily="34" charset="-122"/>
              <a:ea typeface="微软雅黑" pitchFamily="34" charset="-122"/>
            </a:endParaRPr>
          </a:p>
        </p:txBody>
      </p:sp>
      <p:sp>
        <p:nvSpPr>
          <p:cNvPr id="38" name="Text Box 53"/>
          <p:cNvSpPr txBox="1">
            <a:spLocks noChangeArrowheads="1"/>
          </p:cNvSpPr>
          <p:nvPr/>
        </p:nvSpPr>
        <p:spPr bwMode="auto">
          <a:xfrm>
            <a:off x="4208902" y="3503487"/>
            <a:ext cx="96372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solidFill>
                  <a:srgbClr val="CC00CC"/>
                </a:solidFill>
                <a:latin typeface="微软雅黑" pitchFamily="34" charset="-122"/>
                <a:ea typeface="微软雅黑" pitchFamily="34" charset="-122"/>
              </a:rPr>
              <a:t>目的主机 </a:t>
            </a:r>
            <a:r>
              <a:rPr kumimoji="1" lang="en-US" altLang="zh-CN" sz="1100" b="1">
                <a:solidFill>
                  <a:srgbClr val="CC00CC"/>
                </a:solidFill>
                <a:latin typeface="微软雅黑" pitchFamily="34" charset="-122"/>
                <a:ea typeface="微软雅黑" pitchFamily="34" charset="-122"/>
              </a:rPr>
              <a:t>H</a:t>
            </a:r>
            <a:r>
              <a:rPr kumimoji="1" lang="en-US" altLang="zh-CN" sz="1100" b="1" baseline="-25000">
                <a:solidFill>
                  <a:srgbClr val="CC00CC"/>
                </a:solidFill>
                <a:latin typeface="微软雅黑" pitchFamily="34" charset="-122"/>
                <a:ea typeface="微软雅黑" pitchFamily="34" charset="-122"/>
              </a:rPr>
              <a:t>2</a:t>
            </a:r>
          </a:p>
        </p:txBody>
      </p:sp>
      <p:sp>
        <p:nvSpPr>
          <p:cNvPr id="39" name="Text Box 54"/>
          <p:cNvSpPr txBox="1">
            <a:spLocks noChangeArrowheads="1"/>
          </p:cNvSpPr>
          <p:nvPr/>
        </p:nvSpPr>
        <p:spPr bwMode="auto">
          <a:xfrm>
            <a:off x="4717317" y="3231541"/>
            <a:ext cx="123762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128.30.33.138</a:t>
            </a:r>
          </a:p>
        </p:txBody>
      </p:sp>
      <p:sp>
        <p:nvSpPr>
          <p:cNvPr id="40" name="Text Box 55"/>
          <p:cNvSpPr txBox="1">
            <a:spLocks noChangeArrowheads="1"/>
          </p:cNvSpPr>
          <p:nvPr/>
        </p:nvSpPr>
        <p:spPr bwMode="auto">
          <a:xfrm>
            <a:off x="2008811" y="3115198"/>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0</a:t>
            </a:r>
            <a:endParaRPr kumimoji="1" lang="en-US" altLang="zh-CN" sz="1100" b="1" baseline="-25000">
              <a:latin typeface="微软雅黑" pitchFamily="34" charset="-122"/>
              <a:ea typeface="微软雅黑" pitchFamily="34" charset="-122"/>
            </a:endParaRPr>
          </a:p>
        </p:txBody>
      </p:sp>
      <p:sp>
        <p:nvSpPr>
          <p:cNvPr id="41" name="Text Box 56"/>
          <p:cNvSpPr txBox="1">
            <a:spLocks noChangeArrowheads="1"/>
          </p:cNvSpPr>
          <p:nvPr/>
        </p:nvSpPr>
        <p:spPr bwMode="auto">
          <a:xfrm>
            <a:off x="2008811" y="3520448"/>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1</a:t>
            </a:r>
            <a:endParaRPr kumimoji="1" lang="en-US" altLang="zh-CN" sz="1100" b="1" baseline="-25000">
              <a:latin typeface="微软雅黑" pitchFamily="34" charset="-122"/>
              <a:ea typeface="微软雅黑" pitchFamily="34" charset="-122"/>
            </a:endParaRPr>
          </a:p>
        </p:txBody>
      </p:sp>
      <p:sp>
        <p:nvSpPr>
          <p:cNvPr id="42" name="Text Box 57"/>
          <p:cNvSpPr txBox="1">
            <a:spLocks noChangeArrowheads="1"/>
          </p:cNvSpPr>
          <p:nvPr/>
        </p:nvSpPr>
        <p:spPr bwMode="auto">
          <a:xfrm>
            <a:off x="2336362" y="3115198"/>
            <a:ext cx="123762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128.30.33.129</a:t>
            </a:r>
          </a:p>
        </p:txBody>
      </p:sp>
      <p:sp>
        <p:nvSpPr>
          <p:cNvPr id="44" name="Text Box 59"/>
          <p:cNvSpPr txBox="1">
            <a:spLocks noChangeArrowheads="1"/>
          </p:cNvSpPr>
          <p:nvPr/>
        </p:nvSpPr>
        <p:spPr bwMode="auto">
          <a:xfrm>
            <a:off x="2156568" y="3928376"/>
            <a:ext cx="378303"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3</a:t>
            </a:r>
          </a:p>
        </p:txBody>
      </p:sp>
      <p:sp>
        <p:nvSpPr>
          <p:cNvPr id="45" name="Text Box 60"/>
          <p:cNvSpPr txBox="1">
            <a:spLocks noChangeArrowheads="1"/>
          </p:cNvSpPr>
          <p:nvPr/>
        </p:nvSpPr>
        <p:spPr bwMode="auto">
          <a:xfrm>
            <a:off x="2352065" y="3519557"/>
            <a:ext cx="105457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128.30.36.2</a:t>
            </a:r>
          </a:p>
        </p:txBody>
      </p:sp>
      <p:sp>
        <p:nvSpPr>
          <p:cNvPr id="46" name="Text Box 61"/>
          <p:cNvSpPr txBox="1">
            <a:spLocks noChangeArrowheads="1"/>
          </p:cNvSpPr>
          <p:nvPr/>
        </p:nvSpPr>
        <p:spPr bwMode="auto">
          <a:xfrm>
            <a:off x="3712215" y="3817691"/>
            <a:ext cx="2407109" cy="45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子网</a:t>
            </a:r>
            <a:r>
              <a:rPr kumimoji="1" lang="en-US" altLang="zh-CN" sz="1100" b="1">
                <a:latin typeface="微软雅黑" pitchFamily="34" charset="-122"/>
                <a:ea typeface="微软雅黑" pitchFamily="34" charset="-122"/>
              </a:rPr>
              <a:t>3</a:t>
            </a:r>
            <a:r>
              <a:rPr kumimoji="1" lang="zh-CN" altLang="en-US" sz="1100" b="1">
                <a:latin typeface="微软雅黑" pitchFamily="34" charset="-122"/>
                <a:ea typeface="微软雅黑" pitchFamily="34" charset="-122"/>
              </a:rPr>
              <a:t>：网络地址 </a:t>
            </a:r>
            <a:r>
              <a:rPr kumimoji="1" lang="en-US" altLang="zh-CN" sz="1100" b="1">
                <a:latin typeface="微软雅黑" pitchFamily="34" charset="-122"/>
                <a:ea typeface="微软雅黑" pitchFamily="34" charset="-122"/>
              </a:rPr>
              <a:t>128.30.36.0</a:t>
            </a:r>
          </a:p>
          <a:p>
            <a:r>
              <a:rPr kumimoji="1" lang="en-US" altLang="zh-CN" sz="1100" b="1">
                <a:latin typeface="微软雅黑" pitchFamily="34" charset="-122"/>
                <a:ea typeface="微软雅黑" pitchFamily="34" charset="-122"/>
              </a:rPr>
              <a:t>            </a:t>
            </a:r>
            <a:r>
              <a:rPr kumimoji="1" lang="zh-CN" altLang="en-US" sz="1100" b="1">
                <a:latin typeface="微软雅黑" pitchFamily="34" charset="-122"/>
                <a:ea typeface="微软雅黑" pitchFamily="34" charset="-122"/>
              </a:rPr>
              <a:t>子网掩码 </a:t>
            </a:r>
            <a:r>
              <a:rPr kumimoji="1" lang="en-US" altLang="zh-CN" sz="1100" b="1">
                <a:latin typeface="微软雅黑" pitchFamily="34" charset="-122"/>
                <a:ea typeface="微软雅黑" pitchFamily="34" charset="-122"/>
              </a:rPr>
              <a:t>255.255.255.0</a:t>
            </a:r>
            <a:endParaRPr kumimoji="1" lang="en-US" altLang="zh-CN" sz="1100" b="1" baseline="-25000">
              <a:latin typeface="微软雅黑" pitchFamily="34" charset="-122"/>
              <a:ea typeface="微软雅黑" pitchFamily="34" charset="-122"/>
            </a:endParaRPr>
          </a:p>
        </p:txBody>
      </p:sp>
      <p:sp>
        <p:nvSpPr>
          <p:cNvPr id="47" name="Text Box 62"/>
          <p:cNvSpPr txBox="1">
            <a:spLocks noChangeArrowheads="1"/>
          </p:cNvSpPr>
          <p:nvPr/>
        </p:nvSpPr>
        <p:spPr bwMode="auto">
          <a:xfrm>
            <a:off x="2685253" y="3968543"/>
            <a:ext cx="1146097"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128.30.36.12</a:t>
            </a:r>
          </a:p>
        </p:txBody>
      </p:sp>
      <p:graphicFrame>
        <p:nvGraphicFramePr>
          <p:cNvPr id="51" name="Group 5"/>
          <p:cNvGraphicFramePr>
            <a:graphicFrameLocks noGrp="1"/>
          </p:cNvGraphicFramePr>
          <p:nvPr>
            <p:extLst>
              <p:ext uri="{D42A27DB-BD31-4B8C-83A1-F6EECF244321}">
                <p14:modId xmlns:p14="http://schemas.microsoft.com/office/powerpoint/2010/main" val="2564541821"/>
              </p:ext>
            </p:extLst>
          </p:nvPr>
        </p:nvGraphicFramePr>
        <p:xfrm>
          <a:off x="4830791" y="1854669"/>
          <a:ext cx="3286083" cy="759504"/>
        </p:xfrm>
        <a:graphic>
          <a:graphicData uri="http://schemas.openxmlformats.org/drawingml/2006/table">
            <a:tbl>
              <a:tblPr/>
              <a:tblGrid>
                <a:gridCol w="1180339"/>
                <a:gridCol w="1413937"/>
                <a:gridCol w="691807"/>
              </a:tblGrid>
              <a:tr h="203351">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目的网络地址</a:t>
                      </a:r>
                    </a:p>
                  </a:txBody>
                  <a:tcPr marL="64688" marR="64688" marT="29856" marB="2985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子网掩码</a:t>
                      </a:r>
                    </a:p>
                  </a:txBody>
                  <a:tcPr marL="64688" marR="64688" marT="29856" marB="2985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下一跳</a:t>
                      </a:r>
                    </a:p>
                  </a:txBody>
                  <a:tcPr marL="64688" marR="64688" marT="29856" marB="2985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r>
              <a:tr h="538697">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128.30.36.0</a:t>
                      </a:r>
                    </a:p>
                  </a:txBody>
                  <a:tcPr marL="64688" marR="64688" marT="29856" marB="298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255.255.255.0</a:t>
                      </a:r>
                    </a:p>
                  </a:txBody>
                  <a:tcPr marL="64688" marR="64688" marT="29856" marB="298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接口 </a:t>
                      </a:r>
                      <a:r>
                        <a:rPr kumimoji="0" lang="en-US" altLang="zh-CN" sz="1050" b="1" i="0" u="none" strike="noStrike" cap="none" normalizeH="0" baseline="0" dirty="0" smtClean="0">
                          <a:ln>
                            <a:noFill/>
                          </a:ln>
                          <a:solidFill>
                            <a:srgbClr val="000099"/>
                          </a:solidFill>
                          <a:effectLst/>
                          <a:latin typeface="微软雅黑" pitchFamily="34" charset="-122"/>
                          <a:ea typeface="微软雅黑" pitchFamily="34"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接口 </a:t>
                      </a:r>
                      <a:r>
                        <a:rPr kumimoji="0" lang="en-US" altLang="zh-CN" sz="1050" b="1" i="0" u="none" strike="noStrike" cap="none" normalizeH="0" baseline="0" dirty="0" smtClean="0">
                          <a:ln>
                            <a:noFill/>
                          </a:ln>
                          <a:solidFill>
                            <a:srgbClr val="000099"/>
                          </a:solidFill>
                          <a:effectLst/>
                          <a:latin typeface="微软雅黑" pitchFamily="34" charset="-122"/>
                          <a:ea typeface="微软雅黑" pitchFamily="34"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dirty="0" smtClean="0">
                          <a:ln>
                            <a:noFill/>
                          </a:ln>
                          <a:solidFill>
                            <a:srgbClr val="000099"/>
                          </a:solidFill>
                          <a:effectLst/>
                          <a:latin typeface="微软雅黑" pitchFamily="34" charset="-122"/>
                          <a:ea typeface="微软雅黑" pitchFamily="34" charset="-122"/>
                        </a:rPr>
                        <a:t>R</a:t>
                      </a:r>
                      <a:r>
                        <a:rPr kumimoji="0" lang="en-US" altLang="zh-CN" sz="1050" b="1" i="0" u="none" strike="noStrike" cap="none" normalizeH="0" baseline="-25000" dirty="0" smtClean="0">
                          <a:ln>
                            <a:noFill/>
                          </a:ln>
                          <a:solidFill>
                            <a:srgbClr val="000099"/>
                          </a:solidFill>
                          <a:effectLst/>
                          <a:latin typeface="微软雅黑" pitchFamily="34" charset="-122"/>
                          <a:ea typeface="微软雅黑" pitchFamily="34" charset="-122"/>
                        </a:rPr>
                        <a:t>2</a:t>
                      </a:r>
                    </a:p>
                  </a:txBody>
                  <a:tcPr marL="64688" marR="64688" marT="29856" marB="298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r>
            </a:tbl>
          </a:graphicData>
        </a:graphic>
      </p:graphicFrame>
      <p:pic>
        <p:nvPicPr>
          <p:cNvPr id="5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5168" y="3939902"/>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1096" y="3192561"/>
            <a:ext cx="352881" cy="352881"/>
          </a:xfrm>
          <a:prstGeom prst="rect">
            <a:avLst/>
          </a:prstGeom>
          <a:noFill/>
          <a:extLst>
            <a:ext uri="{909E8E84-426E-40DD-AFC4-6F175D3DCCD1}">
              <a14:hiddenFill xmlns:a14="http://schemas.microsoft.com/office/drawing/2010/main">
                <a:solidFill>
                  <a:srgbClr val="FFFFFF"/>
                </a:solidFill>
              </a14:hiddenFill>
            </a:ext>
          </a:extLst>
        </p:spPr>
      </p:pic>
      <p:sp>
        <p:nvSpPr>
          <p:cNvPr id="48" name="Line 64"/>
          <p:cNvSpPr>
            <a:spLocks noChangeShapeType="1"/>
          </p:cNvSpPr>
          <p:nvPr/>
        </p:nvSpPr>
        <p:spPr bwMode="auto">
          <a:xfrm>
            <a:off x="2035390" y="2025197"/>
            <a:ext cx="2549493" cy="1332795"/>
          </a:xfrm>
          <a:prstGeom prst="line">
            <a:avLst/>
          </a:prstGeom>
          <a:noFill/>
          <a:ln w="57150">
            <a:solidFill>
              <a:srgbClr val="CC00CC">
                <a:alpha val="80000"/>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pic>
        <p:nvPicPr>
          <p:cNvPr id="5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70" y="1883174"/>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8510" y="2473864"/>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012" y="3939902"/>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9443" y="3192561"/>
            <a:ext cx="352881" cy="352881"/>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3"/>
          <p:cNvSpPr txBox="1">
            <a:spLocks noChangeArrowheads="1"/>
          </p:cNvSpPr>
          <p:nvPr/>
        </p:nvSpPr>
        <p:spPr bwMode="auto">
          <a:xfrm>
            <a:off x="2318259" y="2305592"/>
            <a:ext cx="1054571"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100" b="1" dirty="0">
                <a:latin typeface="微软雅黑" pitchFamily="34" charset="-122"/>
                <a:ea typeface="微软雅黑" pitchFamily="34" charset="-122"/>
              </a:rPr>
              <a:t>128.30.33.1</a:t>
            </a:r>
          </a:p>
        </p:txBody>
      </p:sp>
      <p:sp>
        <p:nvSpPr>
          <p:cNvPr id="29" name="Text Box 44"/>
          <p:cNvSpPr txBox="1">
            <a:spLocks noChangeArrowheads="1"/>
          </p:cNvSpPr>
          <p:nvPr/>
        </p:nvSpPr>
        <p:spPr bwMode="auto">
          <a:xfrm>
            <a:off x="3410916" y="2754580"/>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a:t>
            </a:r>
            <a:endParaRPr kumimoji="1" lang="en-US" altLang="zh-CN" sz="1100" b="1" baseline="-25000" dirty="0">
              <a:latin typeface="微软雅黑" pitchFamily="34" charset="-122"/>
              <a:ea typeface="微软雅黑" pitchFamily="34" charset="-122"/>
            </a:endParaRPr>
          </a:p>
        </p:txBody>
      </p:sp>
      <p:grpSp>
        <p:nvGrpSpPr>
          <p:cNvPr id="3" name="组合 2"/>
          <p:cNvGrpSpPr/>
          <p:nvPr/>
        </p:nvGrpSpPr>
        <p:grpSpPr>
          <a:xfrm>
            <a:off x="3564782" y="1547964"/>
            <a:ext cx="4422879" cy="1343379"/>
            <a:chOff x="3564782" y="1547964"/>
            <a:chExt cx="4422879" cy="1343379"/>
          </a:xfrm>
        </p:grpSpPr>
        <p:sp>
          <p:nvSpPr>
            <p:cNvPr id="54" name="Text Box 43"/>
            <p:cNvSpPr txBox="1">
              <a:spLocks noChangeArrowheads="1"/>
            </p:cNvSpPr>
            <p:nvPr/>
          </p:nvSpPr>
          <p:spPr bwMode="auto">
            <a:xfrm>
              <a:off x="3564782" y="2552351"/>
              <a:ext cx="412164" cy="3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CC00CC"/>
                  </a:solidFill>
                  <a:latin typeface="微软雅黑" pitchFamily="34" charset="-122"/>
                  <a:ea typeface="微软雅黑" pitchFamily="34" charset="-122"/>
                </a:rPr>
                <a:t>R</a:t>
              </a:r>
              <a:r>
                <a:rPr kumimoji="1" lang="en-US" altLang="zh-CN" sz="1600" b="1" baseline="-25000" dirty="0">
                  <a:solidFill>
                    <a:srgbClr val="CC00CC"/>
                  </a:solidFill>
                  <a:latin typeface="微软雅黑" pitchFamily="34" charset="-122"/>
                  <a:ea typeface="微软雅黑" pitchFamily="34" charset="-122"/>
                </a:rPr>
                <a:t>1</a:t>
              </a:r>
            </a:p>
          </p:txBody>
        </p:sp>
        <p:sp>
          <p:nvSpPr>
            <p:cNvPr id="61" name="Text Box 42"/>
            <p:cNvSpPr txBox="1">
              <a:spLocks noChangeArrowheads="1"/>
            </p:cNvSpPr>
            <p:nvPr/>
          </p:nvSpPr>
          <p:spPr bwMode="auto">
            <a:xfrm>
              <a:off x="5037815" y="1547964"/>
              <a:ext cx="29498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rgbClr val="CC00CC"/>
                  </a:solidFill>
                  <a:latin typeface="微软雅黑" pitchFamily="34" charset="-122"/>
                  <a:ea typeface="微软雅黑" pitchFamily="34" charset="-122"/>
                </a:rPr>
                <a:t>R</a:t>
              </a:r>
              <a:r>
                <a:rPr kumimoji="1" lang="en-US" altLang="zh-CN" sz="1400" b="1" baseline="-25000" dirty="0">
                  <a:solidFill>
                    <a:srgbClr val="CC00CC"/>
                  </a:solidFill>
                  <a:latin typeface="微软雅黑" pitchFamily="34" charset="-122"/>
                  <a:ea typeface="微软雅黑" pitchFamily="34" charset="-122"/>
                </a:rPr>
                <a:t>1</a:t>
              </a:r>
              <a:r>
                <a:rPr kumimoji="1" lang="en-US" altLang="zh-CN" sz="1400" b="1" dirty="0">
                  <a:solidFill>
                    <a:srgbClr val="CC00CC"/>
                  </a:solidFill>
                  <a:latin typeface="微软雅黑" pitchFamily="34" charset="-122"/>
                  <a:ea typeface="微软雅黑" pitchFamily="34" charset="-122"/>
                </a:rPr>
                <a:t> </a:t>
              </a:r>
              <a:r>
                <a:rPr kumimoji="1" lang="zh-CN" altLang="en-US" sz="1400" b="1" dirty="0">
                  <a:solidFill>
                    <a:srgbClr val="CC00CC"/>
                  </a:solidFill>
                  <a:latin typeface="微软雅黑" pitchFamily="34" charset="-122"/>
                  <a:ea typeface="微软雅黑" pitchFamily="34" charset="-122"/>
                </a:rPr>
                <a:t>的路由表（未给出默认路由器）</a:t>
              </a:r>
              <a:endParaRPr kumimoji="1" lang="zh-CN" altLang="en-US" sz="1400" b="1" baseline="-25000" dirty="0">
                <a:solidFill>
                  <a:srgbClr val="CC00CC"/>
                </a:solidFill>
                <a:latin typeface="微软雅黑" pitchFamily="34" charset="-122"/>
                <a:ea typeface="微软雅黑" pitchFamily="34" charset="-122"/>
              </a:endParaRPr>
            </a:p>
          </p:txBody>
        </p:sp>
      </p:grpSp>
      <p:sp>
        <p:nvSpPr>
          <p:cNvPr id="62" name="Text Box 26"/>
          <p:cNvSpPr txBox="1">
            <a:spLocks noChangeArrowheads="1"/>
          </p:cNvSpPr>
          <p:nvPr/>
        </p:nvSpPr>
        <p:spPr bwMode="auto">
          <a:xfrm>
            <a:off x="2084219" y="1733740"/>
            <a:ext cx="234321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100" b="1" dirty="0">
                <a:latin typeface="微软雅黑" pitchFamily="34" charset="-122"/>
                <a:ea typeface="微软雅黑" pitchFamily="34" charset="-122"/>
              </a:rPr>
              <a:t>子网</a:t>
            </a:r>
            <a:r>
              <a:rPr kumimoji="1" lang="en-US" altLang="zh-CN" sz="1100" b="1" dirty="0">
                <a:latin typeface="微软雅黑" pitchFamily="34" charset="-122"/>
                <a:ea typeface="微软雅黑" pitchFamily="34" charset="-122"/>
              </a:rPr>
              <a:t>1</a:t>
            </a:r>
            <a:r>
              <a:rPr kumimoji="1" lang="zh-CN" altLang="en-US" sz="1100" b="1" dirty="0">
                <a:latin typeface="微软雅黑" pitchFamily="34" charset="-122"/>
                <a:ea typeface="微软雅黑" pitchFamily="34" charset="-122"/>
              </a:rPr>
              <a:t>：</a:t>
            </a:r>
          </a:p>
          <a:p>
            <a:pPr algn="ctr"/>
            <a:r>
              <a:rPr kumimoji="1" lang="zh-CN" altLang="en-US" sz="1100" b="1" dirty="0">
                <a:latin typeface="微软雅黑" pitchFamily="34" charset="-122"/>
                <a:ea typeface="微软雅黑" pitchFamily="34" charset="-122"/>
              </a:rPr>
              <a:t>    网络地址 </a:t>
            </a:r>
            <a:r>
              <a:rPr kumimoji="1" lang="en-US" altLang="zh-CN" sz="1100" b="1" dirty="0">
                <a:latin typeface="微软雅黑" pitchFamily="34" charset="-122"/>
                <a:ea typeface="微软雅黑" pitchFamily="34" charset="-122"/>
              </a:rPr>
              <a:t>128.30.33.0</a:t>
            </a:r>
          </a:p>
          <a:p>
            <a:pPr algn="ct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子网掩码 </a:t>
            </a:r>
            <a:r>
              <a:rPr kumimoji="1" lang="en-US" altLang="zh-CN" sz="1100" b="1" dirty="0">
                <a:latin typeface="微软雅黑" pitchFamily="34" charset="-122"/>
                <a:ea typeface="微软雅黑" pitchFamily="34" charset="-122"/>
              </a:rPr>
              <a:t>255.255.255.128</a:t>
            </a:r>
          </a:p>
        </p:txBody>
      </p:sp>
    </p:spTree>
    <p:extLst>
      <p:ext uri="{BB962C8B-B14F-4D97-AF65-F5344CB8AC3E}">
        <p14:creationId xmlns:p14="http://schemas.microsoft.com/office/powerpoint/2010/main" val="133505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圆角矩形 54"/>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 Box 155"/>
          <p:cNvSpPr txBox="1">
            <a:spLocks noChangeArrowheads="1"/>
          </p:cNvSpPr>
          <p:nvPr/>
        </p:nvSpPr>
        <p:spPr bwMode="auto">
          <a:xfrm>
            <a:off x="1288036" y="652977"/>
            <a:ext cx="6593695" cy="363176"/>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主机 </a:t>
            </a:r>
            <a:r>
              <a:rPr lang="en-US" altLang="zh-CN" sz="1600" b="1" dirty="0">
                <a:solidFill>
                  <a:schemeClr val="bg1"/>
                </a:solidFill>
                <a:latin typeface="微软雅黑" pitchFamily="34" charset="-122"/>
                <a:ea typeface="微软雅黑" pitchFamily="34" charset="-122"/>
              </a:rPr>
              <a:t>H</a:t>
            </a:r>
            <a:r>
              <a:rPr lang="en-US" altLang="zh-CN" sz="1600" b="1" baseline="-25000" dirty="0">
                <a:solidFill>
                  <a:schemeClr val="bg1"/>
                </a:solidFill>
                <a:latin typeface="微软雅黑" pitchFamily="34" charset="-122"/>
                <a:ea typeface="微软雅黑" pitchFamily="34" charset="-122"/>
              </a:rPr>
              <a:t>1</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要发送分组给 </a:t>
            </a:r>
            <a:r>
              <a:rPr lang="en-US" altLang="zh-CN" sz="1600" b="1" dirty="0">
                <a:solidFill>
                  <a:schemeClr val="bg1"/>
                </a:solidFill>
                <a:latin typeface="微软雅黑" pitchFamily="34" charset="-122"/>
                <a:ea typeface="微软雅黑" pitchFamily="34" charset="-122"/>
              </a:rPr>
              <a:t>H2 </a:t>
            </a:r>
            <a:endParaRPr lang="zh-CN" altLang="en-US" sz="1600" b="1" dirty="0">
              <a:solidFill>
                <a:schemeClr val="bg1"/>
              </a:solidFill>
              <a:latin typeface="微软雅黑" pitchFamily="34" charset="-122"/>
              <a:ea typeface="微软雅黑" pitchFamily="34" charset="-122"/>
            </a:endParaRPr>
          </a:p>
        </p:txBody>
      </p:sp>
      <p:sp>
        <p:nvSpPr>
          <p:cNvPr id="4" name="Freeform 2"/>
          <p:cNvSpPr>
            <a:spLocks/>
          </p:cNvSpPr>
          <p:nvPr/>
        </p:nvSpPr>
        <p:spPr bwMode="auto">
          <a:xfrm>
            <a:off x="3409126" y="1860387"/>
            <a:ext cx="1413039" cy="785165"/>
          </a:xfrm>
          <a:custGeom>
            <a:avLst/>
            <a:gdLst>
              <a:gd name="T0" fmla="*/ 5 w 1059"/>
              <a:gd name="T1" fmla="*/ 1146 h 1146"/>
              <a:gd name="T2" fmla="*/ 1048 w 1059"/>
              <a:gd name="T3" fmla="*/ 0 h 1146"/>
              <a:gd name="T4" fmla="*/ 1059 w 1059"/>
              <a:gd name="T5" fmla="*/ 880 h 1146"/>
              <a:gd name="T6" fmla="*/ 0 w 1059"/>
              <a:gd name="T7" fmla="*/ 1111 h 1146"/>
              <a:gd name="connsiteX0" fmla="*/ 0 w 9953"/>
              <a:gd name="connsiteY0" fmla="*/ 10000 h 10000"/>
              <a:gd name="connsiteX1" fmla="*/ 9849 w 9953"/>
              <a:gd name="connsiteY1" fmla="*/ 0 h 10000"/>
              <a:gd name="connsiteX2" fmla="*/ 9953 w 9953"/>
              <a:gd name="connsiteY2" fmla="*/ 7679 h 10000"/>
              <a:gd name="connsiteX3" fmla="*/ 15 w 9953"/>
              <a:gd name="connsiteY3" fmla="*/ 7999 h 10000"/>
              <a:gd name="connsiteX0" fmla="*/ 0 w 10250"/>
              <a:gd name="connsiteY0" fmla="*/ 8125 h 8125"/>
              <a:gd name="connsiteX1" fmla="*/ 10146 w 10250"/>
              <a:gd name="connsiteY1" fmla="*/ 0 h 8125"/>
              <a:gd name="connsiteX2" fmla="*/ 10250 w 10250"/>
              <a:gd name="connsiteY2" fmla="*/ 7679 h 8125"/>
              <a:gd name="connsiteX3" fmla="*/ 265 w 10250"/>
              <a:gd name="connsiteY3" fmla="*/ 7999 h 8125"/>
            </a:gdLst>
            <a:ahLst/>
            <a:cxnLst>
              <a:cxn ang="0">
                <a:pos x="connsiteX0" y="connsiteY0"/>
              </a:cxn>
              <a:cxn ang="0">
                <a:pos x="connsiteX1" y="connsiteY1"/>
              </a:cxn>
              <a:cxn ang="0">
                <a:pos x="connsiteX2" y="connsiteY2"/>
              </a:cxn>
              <a:cxn ang="0">
                <a:pos x="connsiteX3" y="connsiteY3"/>
              </a:cxn>
            </a:cxnLst>
            <a:rect l="l" t="t" r="r" b="b"/>
            <a:pathLst>
              <a:path w="10250" h="8125">
                <a:moveTo>
                  <a:pt x="0" y="8125"/>
                </a:moveTo>
                <a:lnTo>
                  <a:pt x="10146" y="0"/>
                </a:lnTo>
                <a:cubicBezTo>
                  <a:pt x="10181" y="2560"/>
                  <a:pt x="10215" y="5119"/>
                  <a:pt x="10250" y="7679"/>
                </a:cubicBezTo>
                <a:cubicBezTo>
                  <a:pt x="6901" y="8351"/>
                  <a:pt x="3614" y="7327"/>
                  <a:pt x="265" y="7999"/>
                </a:cubicBezTo>
              </a:path>
            </a:pathLst>
          </a:custGeom>
          <a:gradFill rotWithShape="1">
            <a:gsLst>
              <a:gs pos="0">
                <a:srgbClr val="0000FF"/>
              </a:gs>
              <a:gs pos="100000">
                <a:srgbClr val="00FFFF"/>
              </a:gs>
            </a:gsLst>
            <a:lin ang="0" scaled="1"/>
          </a:gradFill>
          <a:ln>
            <a:noFill/>
          </a:ln>
          <a:effectLst/>
        </p:spPr>
        <p:txBody>
          <a:bodyPr/>
          <a:lstStyle/>
          <a:p>
            <a:endParaRPr lang="zh-CN" altLang="en-US" sz="1100" b="1" dirty="0">
              <a:latin typeface="微软雅黑" pitchFamily="34" charset="-122"/>
              <a:ea typeface="微软雅黑" pitchFamily="34" charset="-122"/>
            </a:endParaRPr>
          </a:p>
        </p:txBody>
      </p:sp>
      <p:sp>
        <p:nvSpPr>
          <p:cNvPr id="5" name="Text Box 4"/>
          <p:cNvSpPr txBox="1">
            <a:spLocks noChangeArrowheads="1"/>
          </p:cNvSpPr>
          <p:nvPr/>
        </p:nvSpPr>
        <p:spPr bwMode="auto">
          <a:xfrm>
            <a:off x="3420587" y="2321661"/>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0</a:t>
            </a:r>
            <a:endParaRPr kumimoji="1" lang="en-US" altLang="zh-CN" sz="1100" b="1" baseline="-25000">
              <a:latin typeface="微软雅黑" pitchFamily="34" charset="-122"/>
              <a:ea typeface="微软雅黑" pitchFamily="34" charset="-122"/>
            </a:endParaRPr>
          </a:p>
        </p:txBody>
      </p:sp>
      <p:sp>
        <p:nvSpPr>
          <p:cNvPr id="6" name="Line 19"/>
          <p:cNvSpPr>
            <a:spLocks noChangeShapeType="1"/>
          </p:cNvSpPr>
          <p:nvPr/>
        </p:nvSpPr>
        <p:spPr bwMode="auto">
          <a:xfrm>
            <a:off x="3404148" y="2309164"/>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7" name="Line 20"/>
          <p:cNvSpPr>
            <a:spLocks noChangeShapeType="1"/>
          </p:cNvSpPr>
          <p:nvPr/>
        </p:nvSpPr>
        <p:spPr bwMode="auto">
          <a:xfrm>
            <a:off x="1455222" y="2299344"/>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8" name="Line 21"/>
          <p:cNvSpPr>
            <a:spLocks noChangeShapeType="1"/>
          </p:cNvSpPr>
          <p:nvPr/>
        </p:nvSpPr>
        <p:spPr bwMode="auto">
          <a:xfrm flipV="1">
            <a:off x="1322742" y="2310948"/>
            <a:ext cx="288616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9" name="Line 22"/>
          <p:cNvSpPr>
            <a:spLocks noChangeShapeType="1"/>
          </p:cNvSpPr>
          <p:nvPr/>
        </p:nvSpPr>
        <p:spPr bwMode="auto">
          <a:xfrm>
            <a:off x="1979150" y="1988713"/>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0" name="Text Box 24"/>
          <p:cNvSpPr txBox="1">
            <a:spLocks noChangeArrowheads="1"/>
          </p:cNvSpPr>
          <p:nvPr/>
        </p:nvSpPr>
        <p:spPr bwMode="auto">
          <a:xfrm>
            <a:off x="1624533" y="1583780"/>
            <a:ext cx="1146097"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128.30.33.13</a:t>
            </a:r>
          </a:p>
        </p:txBody>
      </p:sp>
      <p:sp>
        <p:nvSpPr>
          <p:cNvPr id="11" name="Text Box 25"/>
          <p:cNvSpPr txBox="1">
            <a:spLocks noChangeArrowheads="1"/>
          </p:cNvSpPr>
          <p:nvPr/>
        </p:nvSpPr>
        <p:spPr bwMode="auto">
          <a:xfrm>
            <a:off x="1277662" y="1803048"/>
            <a:ext cx="60785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a:solidFill>
                  <a:srgbClr val="CC00CC"/>
                </a:solidFill>
                <a:latin typeface="微软雅黑" pitchFamily="34" charset="-122"/>
                <a:ea typeface="微软雅黑" pitchFamily="34" charset="-122"/>
              </a:rPr>
              <a:t>源主机</a:t>
            </a:r>
          </a:p>
          <a:p>
            <a:pPr algn="ctr"/>
            <a:r>
              <a:rPr kumimoji="1" lang="en-US" altLang="zh-CN" sz="1100" b="1" dirty="0">
                <a:solidFill>
                  <a:srgbClr val="CC00CC"/>
                </a:solidFill>
                <a:latin typeface="微软雅黑" pitchFamily="34" charset="-122"/>
                <a:ea typeface="微软雅黑" pitchFamily="34" charset="-122"/>
              </a:rPr>
              <a:t>H</a:t>
            </a:r>
            <a:r>
              <a:rPr kumimoji="1" lang="en-US" altLang="zh-CN" sz="1100" b="1" baseline="-25000" dirty="0">
                <a:solidFill>
                  <a:srgbClr val="CC00CC"/>
                </a:solidFill>
                <a:latin typeface="微软雅黑" pitchFamily="34" charset="-122"/>
                <a:ea typeface="微软雅黑" pitchFamily="34" charset="-122"/>
              </a:rPr>
              <a:t>1</a:t>
            </a:r>
          </a:p>
        </p:txBody>
      </p:sp>
      <p:sp>
        <p:nvSpPr>
          <p:cNvPr id="12" name="Line 27"/>
          <p:cNvSpPr>
            <a:spLocks noChangeShapeType="1"/>
          </p:cNvSpPr>
          <p:nvPr/>
        </p:nvSpPr>
        <p:spPr bwMode="auto">
          <a:xfrm>
            <a:off x="2255903" y="3381199"/>
            <a:ext cx="967" cy="39543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3" name="Line 28"/>
          <p:cNvSpPr>
            <a:spLocks noChangeShapeType="1"/>
          </p:cNvSpPr>
          <p:nvPr/>
        </p:nvSpPr>
        <p:spPr bwMode="auto">
          <a:xfrm>
            <a:off x="6161063" y="3037541"/>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4" name="Line 29"/>
          <p:cNvSpPr>
            <a:spLocks noChangeShapeType="1"/>
          </p:cNvSpPr>
          <p:nvPr/>
        </p:nvSpPr>
        <p:spPr bwMode="auto">
          <a:xfrm>
            <a:off x="1771434" y="3773060"/>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5" name="Line 30"/>
          <p:cNvSpPr>
            <a:spLocks noChangeShapeType="1"/>
          </p:cNvSpPr>
          <p:nvPr/>
        </p:nvSpPr>
        <p:spPr bwMode="auto">
          <a:xfrm>
            <a:off x="2255903" y="3037541"/>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6" name="Line 31"/>
          <p:cNvSpPr>
            <a:spLocks noChangeShapeType="1"/>
          </p:cNvSpPr>
          <p:nvPr/>
        </p:nvSpPr>
        <p:spPr bwMode="auto">
          <a:xfrm>
            <a:off x="3408016" y="2630507"/>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pic>
        <p:nvPicPr>
          <p:cNvPr id="17"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0445" y="2508218"/>
            <a:ext cx="373270" cy="25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 name="Line 38"/>
          <p:cNvSpPr>
            <a:spLocks noChangeShapeType="1"/>
          </p:cNvSpPr>
          <p:nvPr/>
        </p:nvSpPr>
        <p:spPr bwMode="auto">
          <a:xfrm>
            <a:off x="1833321" y="3025937"/>
            <a:ext cx="525759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9" name="Line 39"/>
          <p:cNvSpPr>
            <a:spLocks noChangeShapeType="1"/>
          </p:cNvSpPr>
          <p:nvPr/>
        </p:nvSpPr>
        <p:spPr bwMode="auto">
          <a:xfrm>
            <a:off x="1580932" y="3784664"/>
            <a:ext cx="550998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20" name="Text Box 40"/>
          <p:cNvSpPr txBox="1">
            <a:spLocks noChangeArrowheads="1"/>
          </p:cNvSpPr>
          <p:nvPr/>
        </p:nvSpPr>
        <p:spPr bwMode="auto">
          <a:xfrm>
            <a:off x="2152459" y="2751010"/>
            <a:ext cx="1237621"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100" b="1" dirty="0">
                <a:latin typeface="微软雅黑" pitchFamily="34" charset="-122"/>
                <a:ea typeface="微软雅黑" pitchFamily="34" charset="-122"/>
              </a:rPr>
              <a:t>128.30.33.130</a:t>
            </a:r>
          </a:p>
        </p:txBody>
      </p:sp>
      <p:sp>
        <p:nvSpPr>
          <p:cNvPr id="21" name="Line 45"/>
          <p:cNvSpPr>
            <a:spLocks noChangeShapeType="1"/>
          </p:cNvSpPr>
          <p:nvPr/>
        </p:nvSpPr>
        <p:spPr bwMode="auto">
          <a:xfrm>
            <a:off x="4617944" y="3037541"/>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22" name="Group 46"/>
          <p:cNvGrpSpPr>
            <a:grpSpLocks/>
          </p:cNvGrpSpPr>
          <p:nvPr/>
        </p:nvGrpSpPr>
        <p:grpSpPr bwMode="auto">
          <a:xfrm>
            <a:off x="2097314" y="3286582"/>
            <a:ext cx="373265" cy="258860"/>
            <a:chOff x="864" y="1824"/>
            <a:chExt cx="432" cy="288"/>
          </a:xfrm>
        </p:grpSpPr>
        <p:pic>
          <p:nvPicPr>
            <p:cNvPr id="23"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4"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25" name="Text Box 49"/>
          <p:cNvSpPr txBox="1">
            <a:spLocks noChangeArrowheads="1"/>
          </p:cNvSpPr>
          <p:nvPr/>
        </p:nvSpPr>
        <p:spPr bwMode="auto">
          <a:xfrm>
            <a:off x="1803805" y="3276763"/>
            <a:ext cx="359660"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2</a:t>
            </a:r>
          </a:p>
        </p:txBody>
      </p:sp>
      <p:sp>
        <p:nvSpPr>
          <p:cNvPr id="26" name="Line 50"/>
          <p:cNvSpPr>
            <a:spLocks noChangeShapeType="1"/>
          </p:cNvSpPr>
          <p:nvPr/>
        </p:nvSpPr>
        <p:spPr bwMode="auto">
          <a:xfrm>
            <a:off x="2614663" y="3772167"/>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27" name="Text Box 52"/>
          <p:cNvSpPr txBox="1">
            <a:spLocks noChangeArrowheads="1"/>
          </p:cNvSpPr>
          <p:nvPr/>
        </p:nvSpPr>
        <p:spPr bwMode="auto">
          <a:xfrm>
            <a:off x="4654001" y="2633184"/>
            <a:ext cx="2790776" cy="45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100" b="1" dirty="0">
                <a:latin typeface="微软雅黑" pitchFamily="34" charset="-122"/>
                <a:ea typeface="微软雅黑" pitchFamily="34" charset="-122"/>
              </a:rPr>
              <a:t>子网</a:t>
            </a:r>
            <a:r>
              <a:rPr kumimoji="1" lang="en-US" altLang="zh-CN" sz="1100" b="1" dirty="0">
                <a:latin typeface="微软雅黑" pitchFamily="34" charset="-122"/>
                <a:ea typeface="微软雅黑" pitchFamily="34" charset="-122"/>
              </a:rPr>
              <a:t>2</a:t>
            </a:r>
            <a:r>
              <a:rPr kumimoji="1" lang="zh-CN" altLang="en-US" sz="1100" b="1" dirty="0">
                <a:latin typeface="微软雅黑" pitchFamily="34" charset="-122"/>
                <a:ea typeface="微软雅黑" pitchFamily="34" charset="-122"/>
              </a:rPr>
              <a:t>：网络地址 </a:t>
            </a:r>
            <a:r>
              <a:rPr kumimoji="1" lang="en-US" altLang="zh-CN" sz="1100" b="1" dirty="0">
                <a:latin typeface="微软雅黑" pitchFamily="34" charset="-122"/>
                <a:ea typeface="微软雅黑" pitchFamily="34" charset="-122"/>
              </a:rPr>
              <a:t>128.30.33.128</a:t>
            </a:r>
          </a:p>
          <a:p>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子网掩码 </a:t>
            </a:r>
            <a:r>
              <a:rPr kumimoji="1" lang="en-US" altLang="zh-CN" sz="1100" b="1" dirty="0">
                <a:latin typeface="微软雅黑" pitchFamily="34" charset="-122"/>
                <a:ea typeface="微软雅黑" pitchFamily="34" charset="-122"/>
              </a:rPr>
              <a:t>255.255.255.128</a:t>
            </a:r>
            <a:endParaRPr kumimoji="1" lang="en-US" altLang="zh-CN" sz="1100" b="1" baseline="-25000" dirty="0">
              <a:latin typeface="微软雅黑" pitchFamily="34" charset="-122"/>
              <a:ea typeface="微软雅黑" pitchFamily="34" charset="-122"/>
            </a:endParaRPr>
          </a:p>
        </p:txBody>
      </p:sp>
      <p:sp>
        <p:nvSpPr>
          <p:cNvPr id="28" name="Text Box 53"/>
          <p:cNvSpPr txBox="1">
            <a:spLocks noChangeArrowheads="1"/>
          </p:cNvSpPr>
          <p:nvPr/>
        </p:nvSpPr>
        <p:spPr bwMode="auto">
          <a:xfrm>
            <a:off x="4208902" y="3503487"/>
            <a:ext cx="96372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solidFill>
                  <a:srgbClr val="CC00CC"/>
                </a:solidFill>
                <a:latin typeface="微软雅黑" pitchFamily="34" charset="-122"/>
                <a:ea typeface="微软雅黑" pitchFamily="34" charset="-122"/>
              </a:rPr>
              <a:t>目的主机 </a:t>
            </a:r>
            <a:r>
              <a:rPr kumimoji="1" lang="en-US" altLang="zh-CN" sz="1100" b="1">
                <a:solidFill>
                  <a:srgbClr val="CC00CC"/>
                </a:solidFill>
                <a:latin typeface="微软雅黑" pitchFamily="34" charset="-122"/>
                <a:ea typeface="微软雅黑" pitchFamily="34" charset="-122"/>
              </a:rPr>
              <a:t>H</a:t>
            </a:r>
            <a:r>
              <a:rPr kumimoji="1" lang="en-US" altLang="zh-CN" sz="1100" b="1" baseline="-25000">
                <a:solidFill>
                  <a:srgbClr val="CC00CC"/>
                </a:solidFill>
                <a:latin typeface="微软雅黑" pitchFamily="34" charset="-122"/>
                <a:ea typeface="微软雅黑" pitchFamily="34" charset="-122"/>
              </a:rPr>
              <a:t>2</a:t>
            </a:r>
          </a:p>
        </p:txBody>
      </p:sp>
      <p:sp>
        <p:nvSpPr>
          <p:cNvPr id="29" name="Text Box 54"/>
          <p:cNvSpPr txBox="1">
            <a:spLocks noChangeArrowheads="1"/>
          </p:cNvSpPr>
          <p:nvPr/>
        </p:nvSpPr>
        <p:spPr bwMode="auto">
          <a:xfrm>
            <a:off x="4717317" y="3231541"/>
            <a:ext cx="123762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128.30.33.138</a:t>
            </a:r>
          </a:p>
        </p:txBody>
      </p:sp>
      <p:sp>
        <p:nvSpPr>
          <p:cNvPr id="30" name="Text Box 55"/>
          <p:cNvSpPr txBox="1">
            <a:spLocks noChangeArrowheads="1"/>
          </p:cNvSpPr>
          <p:nvPr/>
        </p:nvSpPr>
        <p:spPr bwMode="auto">
          <a:xfrm>
            <a:off x="2008811" y="3115198"/>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0</a:t>
            </a:r>
            <a:endParaRPr kumimoji="1" lang="en-US" altLang="zh-CN" sz="1100" b="1" baseline="-25000">
              <a:latin typeface="微软雅黑" pitchFamily="34" charset="-122"/>
              <a:ea typeface="微软雅黑" pitchFamily="34" charset="-122"/>
            </a:endParaRPr>
          </a:p>
        </p:txBody>
      </p:sp>
      <p:sp>
        <p:nvSpPr>
          <p:cNvPr id="31" name="Text Box 56"/>
          <p:cNvSpPr txBox="1">
            <a:spLocks noChangeArrowheads="1"/>
          </p:cNvSpPr>
          <p:nvPr/>
        </p:nvSpPr>
        <p:spPr bwMode="auto">
          <a:xfrm>
            <a:off x="2008811" y="3520448"/>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1</a:t>
            </a:r>
            <a:endParaRPr kumimoji="1" lang="en-US" altLang="zh-CN" sz="1100" b="1" baseline="-25000">
              <a:latin typeface="微软雅黑" pitchFamily="34" charset="-122"/>
              <a:ea typeface="微软雅黑" pitchFamily="34" charset="-122"/>
            </a:endParaRPr>
          </a:p>
        </p:txBody>
      </p:sp>
      <p:sp>
        <p:nvSpPr>
          <p:cNvPr id="32" name="Text Box 57"/>
          <p:cNvSpPr txBox="1">
            <a:spLocks noChangeArrowheads="1"/>
          </p:cNvSpPr>
          <p:nvPr/>
        </p:nvSpPr>
        <p:spPr bwMode="auto">
          <a:xfrm>
            <a:off x="2336362" y="3115198"/>
            <a:ext cx="123762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128.30.33.129</a:t>
            </a:r>
          </a:p>
        </p:txBody>
      </p:sp>
      <p:sp>
        <p:nvSpPr>
          <p:cNvPr id="33" name="Text Box 59"/>
          <p:cNvSpPr txBox="1">
            <a:spLocks noChangeArrowheads="1"/>
          </p:cNvSpPr>
          <p:nvPr/>
        </p:nvSpPr>
        <p:spPr bwMode="auto">
          <a:xfrm>
            <a:off x="2156568" y="3928376"/>
            <a:ext cx="378303"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3</a:t>
            </a:r>
          </a:p>
        </p:txBody>
      </p:sp>
      <p:sp>
        <p:nvSpPr>
          <p:cNvPr id="34" name="Text Box 60"/>
          <p:cNvSpPr txBox="1">
            <a:spLocks noChangeArrowheads="1"/>
          </p:cNvSpPr>
          <p:nvPr/>
        </p:nvSpPr>
        <p:spPr bwMode="auto">
          <a:xfrm>
            <a:off x="2352065" y="3519557"/>
            <a:ext cx="105457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128.30.36.2</a:t>
            </a:r>
          </a:p>
        </p:txBody>
      </p:sp>
      <p:sp>
        <p:nvSpPr>
          <p:cNvPr id="35" name="Text Box 61"/>
          <p:cNvSpPr txBox="1">
            <a:spLocks noChangeArrowheads="1"/>
          </p:cNvSpPr>
          <p:nvPr/>
        </p:nvSpPr>
        <p:spPr bwMode="auto">
          <a:xfrm>
            <a:off x="3712215" y="3817691"/>
            <a:ext cx="2407109" cy="45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子网</a:t>
            </a:r>
            <a:r>
              <a:rPr kumimoji="1" lang="en-US" altLang="zh-CN" sz="1100" b="1">
                <a:latin typeface="微软雅黑" pitchFamily="34" charset="-122"/>
                <a:ea typeface="微软雅黑" pitchFamily="34" charset="-122"/>
              </a:rPr>
              <a:t>3</a:t>
            </a:r>
            <a:r>
              <a:rPr kumimoji="1" lang="zh-CN" altLang="en-US" sz="1100" b="1">
                <a:latin typeface="微软雅黑" pitchFamily="34" charset="-122"/>
                <a:ea typeface="微软雅黑" pitchFamily="34" charset="-122"/>
              </a:rPr>
              <a:t>：网络地址 </a:t>
            </a:r>
            <a:r>
              <a:rPr kumimoji="1" lang="en-US" altLang="zh-CN" sz="1100" b="1">
                <a:latin typeface="微软雅黑" pitchFamily="34" charset="-122"/>
                <a:ea typeface="微软雅黑" pitchFamily="34" charset="-122"/>
              </a:rPr>
              <a:t>128.30.36.0</a:t>
            </a:r>
          </a:p>
          <a:p>
            <a:r>
              <a:rPr kumimoji="1" lang="en-US" altLang="zh-CN" sz="1100" b="1">
                <a:latin typeface="微软雅黑" pitchFamily="34" charset="-122"/>
                <a:ea typeface="微软雅黑" pitchFamily="34" charset="-122"/>
              </a:rPr>
              <a:t>            </a:t>
            </a:r>
            <a:r>
              <a:rPr kumimoji="1" lang="zh-CN" altLang="en-US" sz="1100" b="1">
                <a:latin typeface="微软雅黑" pitchFamily="34" charset="-122"/>
                <a:ea typeface="微软雅黑" pitchFamily="34" charset="-122"/>
              </a:rPr>
              <a:t>子网掩码 </a:t>
            </a:r>
            <a:r>
              <a:rPr kumimoji="1" lang="en-US" altLang="zh-CN" sz="1100" b="1">
                <a:latin typeface="微软雅黑" pitchFamily="34" charset="-122"/>
                <a:ea typeface="微软雅黑" pitchFamily="34" charset="-122"/>
              </a:rPr>
              <a:t>255.255.255.0</a:t>
            </a:r>
            <a:endParaRPr kumimoji="1" lang="en-US" altLang="zh-CN" sz="1100" b="1" baseline="-25000">
              <a:latin typeface="微软雅黑" pitchFamily="34" charset="-122"/>
              <a:ea typeface="微软雅黑" pitchFamily="34" charset="-122"/>
            </a:endParaRPr>
          </a:p>
        </p:txBody>
      </p:sp>
      <p:sp>
        <p:nvSpPr>
          <p:cNvPr id="36" name="Text Box 62"/>
          <p:cNvSpPr txBox="1">
            <a:spLocks noChangeArrowheads="1"/>
          </p:cNvSpPr>
          <p:nvPr/>
        </p:nvSpPr>
        <p:spPr bwMode="auto">
          <a:xfrm>
            <a:off x="2685253" y="3968543"/>
            <a:ext cx="1146097"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128.30.36.12</a:t>
            </a:r>
          </a:p>
        </p:txBody>
      </p:sp>
      <p:graphicFrame>
        <p:nvGraphicFramePr>
          <p:cNvPr id="38" name="Group 5"/>
          <p:cNvGraphicFramePr>
            <a:graphicFrameLocks noGrp="1"/>
          </p:cNvGraphicFramePr>
          <p:nvPr>
            <p:extLst>
              <p:ext uri="{D42A27DB-BD31-4B8C-83A1-F6EECF244321}">
                <p14:modId xmlns:p14="http://schemas.microsoft.com/office/powerpoint/2010/main" val="3187110672"/>
              </p:ext>
            </p:extLst>
          </p:nvPr>
        </p:nvGraphicFramePr>
        <p:xfrm>
          <a:off x="4830791" y="1854669"/>
          <a:ext cx="3286083" cy="759504"/>
        </p:xfrm>
        <a:graphic>
          <a:graphicData uri="http://schemas.openxmlformats.org/drawingml/2006/table">
            <a:tbl>
              <a:tblPr/>
              <a:tblGrid>
                <a:gridCol w="1180339"/>
                <a:gridCol w="1413937"/>
                <a:gridCol w="691807"/>
              </a:tblGrid>
              <a:tr h="203351">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目的网络地址</a:t>
                      </a:r>
                    </a:p>
                  </a:txBody>
                  <a:tcPr marL="64688" marR="64688" marT="29856" marB="2985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子网掩码</a:t>
                      </a:r>
                    </a:p>
                  </a:txBody>
                  <a:tcPr marL="64688" marR="64688" marT="29856" marB="2985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下一跳</a:t>
                      </a:r>
                    </a:p>
                  </a:txBody>
                  <a:tcPr marL="64688" marR="64688" marT="29856" marB="2985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r>
              <a:tr h="538697">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128.30.36.0</a:t>
                      </a:r>
                    </a:p>
                  </a:txBody>
                  <a:tcPr marL="64688" marR="64688" marT="29856" marB="298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255.255.255.0</a:t>
                      </a:r>
                    </a:p>
                  </a:txBody>
                  <a:tcPr marL="64688" marR="64688" marT="29856" marB="298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接口 </a:t>
                      </a:r>
                      <a:r>
                        <a:rPr kumimoji="0" lang="en-US" altLang="zh-CN" sz="1050" b="1" i="0" u="none" strike="noStrike" cap="none" normalizeH="0" baseline="0" dirty="0" smtClean="0">
                          <a:ln>
                            <a:noFill/>
                          </a:ln>
                          <a:solidFill>
                            <a:srgbClr val="000099"/>
                          </a:solidFill>
                          <a:effectLst/>
                          <a:latin typeface="微软雅黑" pitchFamily="34" charset="-122"/>
                          <a:ea typeface="微软雅黑" pitchFamily="34"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接口 </a:t>
                      </a:r>
                      <a:r>
                        <a:rPr kumimoji="0" lang="en-US" altLang="zh-CN" sz="1050" b="1" i="0" u="none" strike="noStrike" cap="none" normalizeH="0" baseline="0" dirty="0" smtClean="0">
                          <a:ln>
                            <a:noFill/>
                          </a:ln>
                          <a:solidFill>
                            <a:srgbClr val="000099"/>
                          </a:solidFill>
                          <a:effectLst/>
                          <a:latin typeface="微软雅黑" pitchFamily="34" charset="-122"/>
                          <a:ea typeface="微软雅黑" pitchFamily="34"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dirty="0" smtClean="0">
                          <a:ln>
                            <a:noFill/>
                          </a:ln>
                          <a:solidFill>
                            <a:srgbClr val="000099"/>
                          </a:solidFill>
                          <a:effectLst/>
                          <a:latin typeface="微软雅黑" pitchFamily="34" charset="-122"/>
                          <a:ea typeface="微软雅黑" pitchFamily="34" charset="-122"/>
                        </a:rPr>
                        <a:t>R</a:t>
                      </a:r>
                      <a:r>
                        <a:rPr kumimoji="0" lang="en-US" altLang="zh-CN" sz="1050" b="1" i="0" u="none" strike="noStrike" cap="none" normalizeH="0" baseline="-25000" dirty="0" smtClean="0">
                          <a:ln>
                            <a:noFill/>
                          </a:ln>
                          <a:solidFill>
                            <a:srgbClr val="000099"/>
                          </a:solidFill>
                          <a:effectLst/>
                          <a:latin typeface="微软雅黑" pitchFamily="34" charset="-122"/>
                          <a:ea typeface="微软雅黑" pitchFamily="34" charset="-122"/>
                        </a:rPr>
                        <a:t>2</a:t>
                      </a:r>
                    </a:p>
                  </a:txBody>
                  <a:tcPr marL="64688" marR="64688" marT="29856" marB="298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r>
            </a:tbl>
          </a:graphicData>
        </a:graphic>
      </p:graphicFrame>
      <p:pic>
        <p:nvPicPr>
          <p:cNvPr id="3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5168" y="3939902"/>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1096" y="3192561"/>
            <a:ext cx="352881" cy="352881"/>
          </a:xfrm>
          <a:prstGeom prst="rect">
            <a:avLst/>
          </a:prstGeom>
          <a:noFill/>
          <a:extLst>
            <a:ext uri="{909E8E84-426E-40DD-AFC4-6F175D3DCCD1}">
              <a14:hiddenFill xmlns:a14="http://schemas.microsoft.com/office/drawing/2010/main">
                <a:solidFill>
                  <a:srgbClr val="FFFFFF"/>
                </a:solidFill>
              </a14:hiddenFill>
            </a:ext>
          </a:extLst>
        </p:spPr>
      </p:pic>
      <p:sp>
        <p:nvSpPr>
          <p:cNvPr id="41" name="Line 64"/>
          <p:cNvSpPr>
            <a:spLocks noChangeShapeType="1"/>
          </p:cNvSpPr>
          <p:nvPr/>
        </p:nvSpPr>
        <p:spPr bwMode="auto">
          <a:xfrm>
            <a:off x="2035390" y="2025197"/>
            <a:ext cx="2549493" cy="1332795"/>
          </a:xfrm>
          <a:prstGeom prst="line">
            <a:avLst/>
          </a:prstGeom>
          <a:noFill/>
          <a:ln w="57150">
            <a:solidFill>
              <a:srgbClr val="CC00CC">
                <a:alpha val="80000"/>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pic>
        <p:nvPicPr>
          <p:cNvPr id="4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70" y="1883174"/>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8510" y="2473864"/>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012" y="3939902"/>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9443" y="3192561"/>
            <a:ext cx="352881" cy="352881"/>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3"/>
          <p:cNvSpPr txBox="1">
            <a:spLocks noChangeArrowheads="1"/>
          </p:cNvSpPr>
          <p:nvPr/>
        </p:nvSpPr>
        <p:spPr bwMode="auto">
          <a:xfrm>
            <a:off x="2318259" y="2305592"/>
            <a:ext cx="1054571"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100" b="1" dirty="0">
                <a:latin typeface="微软雅黑" pitchFamily="34" charset="-122"/>
                <a:ea typeface="微软雅黑" pitchFamily="34" charset="-122"/>
              </a:rPr>
              <a:t>128.30.33.1</a:t>
            </a:r>
          </a:p>
        </p:txBody>
      </p:sp>
      <p:sp>
        <p:nvSpPr>
          <p:cNvPr id="47" name="Text Box 44"/>
          <p:cNvSpPr txBox="1">
            <a:spLocks noChangeArrowheads="1"/>
          </p:cNvSpPr>
          <p:nvPr/>
        </p:nvSpPr>
        <p:spPr bwMode="auto">
          <a:xfrm>
            <a:off x="3410916" y="2754580"/>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a:t>
            </a:r>
            <a:endParaRPr kumimoji="1" lang="en-US" altLang="zh-CN" sz="1100" b="1" baseline="-25000" dirty="0">
              <a:latin typeface="微软雅黑" pitchFamily="34" charset="-122"/>
              <a:ea typeface="微软雅黑" pitchFamily="34" charset="-122"/>
            </a:endParaRPr>
          </a:p>
        </p:txBody>
      </p:sp>
      <p:grpSp>
        <p:nvGrpSpPr>
          <p:cNvPr id="48" name="组合 47"/>
          <p:cNvGrpSpPr/>
          <p:nvPr/>
        </p:nvGrpSpPr>
        <p:grpSpPr>
          <a:xfrm>
            <a:off x="3564782" y="1547964"/>
            <a:ext cx="4422879" cy="1343379"/>
            <a:chOff x="3564782" y="1547964"/>
            <a:chExt cx="4422879" cy="1343379"/>
          </a:xfrm>
        </p:grpSpPr>
        <p:sp>
          <p:nvSpPr>
            <p:cNvPr id="49" name="Text Box 43"/>
            <p:cNvSpPr txBox="1">
              <a:spLocks noChangeArrowheads="1"/>
            </p:cNvSpPr>
            <p:nvPr/>
          </p:nvSpPr>
          <p:spPr bwMode="auto">
            <a:xfrm>
              <a:off x="3564782" y="2552351"/>
              <a:ext cx="412164" cy="3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CC00CC"/>
                  </a:solidFill>
                  <a:latin typeface="微软雅黑" pitchFamily="34" charset="-122"/>
                  <a:ea typeface="微软雅黑" pitchFamily="34" charset="-122"/>
                </a:rPr>
                <a:t>R</a:t>
              </a:r>
              <a:r>
                <a:rPr kumimoji="1" lang="en-US" altLang="zh-CN" sz="1600" b="1" baseline="-25000" dirty="0">
                  <a:solidFill>
                    <a:srgbClr val="CC00CC"/>
                  </a:solidFill>
                  <a:latin typeface="微软雅黑" pitchFamily="34" charset="-122"/>
                  <a:ea typeface="微软雅黑" pitchFamily="34" charset="-122"/>
                </a:rPr>
                <a:t>1</a:t>
              </a:r>
            </a:p>
          </p:txBody>
        </p:sp>
        <p:sp>
          <p:nvSpPr>
            <p:cNvPr id="50" name="Text Box 42"/>
            <p:cNvSpPr txBox="1">
              <a:spLocks noChangeArrowheads="1"/>
            </p:cNvSpPr>
            <p:nvPr/>
          </p:nvSpPr>
          <p:spPr bwMode="auto">
            <a:xfrm>
              <a:off x="5037815" y="1547964"/>
              <a:ext cx="29498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rgbClr val="CC00CC"/>
                  </a:solidFill>
                  <a:latin typeface="微软雅黑" pitchFamily="34" charset="-122"/>
                  <a:ea typeface="微软雅黑" pitchFamily="34" charset="-122"/>
                </a:rPr>
                <a:t>R</a:t>
              </a:r>
              <a:r>
                <a:rPr kumimoji="1" lang="en-US" altLang="zh-CN" sz="1400" b="1" baseline="-25000" dirty="0">
                  <a:solidFill>
                    <a:srgbClr val="CC00CC"/>
                  </a:solidFill>
                  <a:latin typeface="微软雅黑" pitchFamily="34" charset="-122"/>
                  <a:ea typeface="微软雅黑" pitchFamily="34" charset="-122"/>
                </a:rPr>
                <a:t>1</a:t>
              </a:r>
              <a:r>
                <a:rPr kumimoji="1" lang="en-US" altLang="zh-CN" sz="1400" b="1" dirty="0">
                  <a:solidFill>
                    <a:srgbClr val="CC00CC"/>
                  </a:solidFill>
                  <a:latin typeface="微软雅黑" pitchFamily="34" charset="-122"/>
                  <a:ea typeface="微软雅黑" pitchFamily="34" charset="-122"/>
                </a:rPr>
                <a:t> </a:t>
              </a:r>
              <a:r>
                <a:rPr kumimoji="1" lang="zh-CN" altLang="en-US" sz="1400" b="1" dirty="0">
                  <a:solidFill>
                    <a:srgbClr val="CC00CC"/>
                  </a:solidFill>
                  <a:latin typeface="微软雅黑" pitchFamily="34" charset="-122"/>
                  <a:ea typeface="微软雅黑" pitchFamily="34" charset="-122"/>
                </a:rPr>
                <a:t>的路由表（未给出默认路由器）</a:t>
              </a:r>
              <a:endParaRPr kumimoji="1" lang="zh-CN" altLang="en-US" sz="1400" b="1" baseline="-25000" dirty="0">
                <a:solidFill>
                  <a:srgbClr val="CC00CC"/>
                </a:solidFill>
                <a:latin typeface="微软雅黑" pitchFamily="34" charset="-122"/>
                <a:ea typeface="微软雅黑" pitchFamily="34" charset="-122"/>
              </a:endParaRPr>
            </a:p>
          </p:txBody>
        </p:sp>
      </p:grpSp>
      <p:sp>
        <p:nvSpPr>
          <p:cNvPr id="52" name="Line 65"/>
          <p:cNvSpPr>
            <a:spLocks noChangeShapeType="1"/>
          </p:cNvSpPr>
          <p:nvPr/>
        </p:nvSpPr>
        <p:spPr bwMode="auto">
          <a:xfrm flipH="1">
            <a:off x="3186084" y="1456657"/>
            <a:ext cx="1042562" cy="1141613"/>
          </a:xfrm>
          <a:prstGeom prst="line">
            <a:avLst/>
          </a:prstGeom>
          <a:noFill/>
          <a:ln w="38100">
            <a:solidFill>
              <a:srgbClr val="CC00CC">
                <a:alpha val="80000"/>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Text Box 155"/>
          <p:cNvSpPr txBox="1">
            <a:spLocks noChangeArrowheads="1"/>
          </p:cNvSpPr>
          <p:nvPr/>
        </p:nvSpPr>
        <p:spPr bwMode="auto">
          <a:xfrm>
            <a:off x="1288036" y="3773008"/>
            <a:ext cx="6593695" cy="549766"/>
          </a:xfrm>
          <a:prstGeom prst="rect">
            <a:avLst/>
          </a:prstGeom>
          <a:solidFill>
            <a:srgbClr val="00B050"/>
          </a:solidFill>
          <a:ln w="9525">
            <a:noFill/>
            <a:miter lim="800000"/>
            <a:headEnd/>
            <a:tailEnd/>
          </a:ln>
          <a:effectLst/>
          <a:extLst/>
        </p:spPr>
        <p:txBody>
          <a:bodyPr wrap="square">
            <a:spAutoFit/>
          </a:bodyPr>
          <a:lstStyle/>
          <a:p>
            <a:pPr algn="ctr">
              <a:lnSpc>
                <a:spcPct val="110000"/>
              </a:lnSpc>
            </a:pPr>
            <a:r>
              <a:rPr lang="zh-CN" altLang="en-US" sz="1400" b="1" dirty="0">
                <a:solidFill>
                  <a:schemeClr val="bg1"/>
                </a:solidFill>
                <a:latin typeface="微软雅黑" pitchFamily="34" charset="-122"/>
                <a:ea typeface="微软雅黑" pitchFamily="34" charset="-122"/>
              </a:rPr>
              <a:t>因此 </a:t>
            </a:r>
            <a:r>
              <a:rPr lang="en-US" altLang="zh-CN" sz="1400" b="1" dirty="0">
                <a:solidFill>
                  <a:schemeClr val="bg1"/>
                </a:solidFill>
                <a:latin typeface="微软雅黑" pitchFamily="34" charset="-122"/>
                <a:ea typeface="微软雅黑" pitchFamily="34" charset="-122"/>
              </a:rPr>
              <a:t>H1 </a:t>
            </a:r>
            <a:r>
              <a:rPr lang="zh-CN" altLang="en-US" sz="1400" b="1" dirty="0">
                <a:solidFill>
                  <a:schemeClr val="bg1"/>
                </a:solidFill>
                <a:latin typeface="微软雅黑" pitchFamily="34" charset="-122"/>
                <a:ea typeface="微软雅黑" pitchFamily="34" charset="-122"/>
              </a:rPr>
              <a:t>首先检查主机 </a:t>
            </a:r>
            <a:r>
              <a:rPr lang="en-US" altLang="zh-CN" sz="1400" b="1" dirty="0">
                <a:solidFill>
                  <a:schemeClr val="bg1"/>
                </a:solidFill>
                <a:latin typeface="微软雅黑" pitchFamily="34" charset="-122"/>
                <a:ea typeface="微软雅黑" pitchFamily="34" charset="-122"/>
              </a:rPr>
              <a:t>128.30.33.138 </a:t>
            </a:r>
            <a:r>
              <a:rPr lang="zh-CN" altLang="en-US" sz="1400" b="1" dirty="0">
                <a:solidFill>
                  <a:schemeClr val="bg1"/>
                </a:solidFill>
                <a:latin typeface="微软雅黑" pitchFamily="34" charset="-122"/>
                <a:ea typeface="微软雅黑" pitchFamily="34" charset="-122"/>
              </a:rPr>
              <a:t>是否连接在本网络上</a:t>
            </a:r>
          </a:p>
          <a:p>
            <a:pPr algn="ctr">
              <a:lnSpc>
                <a:spcPct val="110000"/>
              </a:lnSpc>
            </a:pPr>
            <a:r>
              <a:rPr lang="zh-CN" altLang="en-US" sz="1400" b="1" dirty="0">
                <a:solidFill>
                  <a:schemeClr val="bg1"/>
                </a:solidFill>
                <a:latin typeface="微软雅黑" pitchFamily="34" charset="-122"/>
                <a:ea typeface="微软雅黑" pitchFamily="34" charset="-122"/>
              </a:rPr>
              <a:t>如果是，则直接交付</a:t>
            </a:r>
            <a:r>
              <a:rPr lang="zh-CN" altLang="en-US" sz="1400" b="1" dirty="0" smtClean="0">
                <a:solidFill>
                  <a:schemeClr val="bg1"/>
                </a:solidFill>
                <a:latin typeface="微软雅黑" pitchFamily="34" charset="-122"/>
                <a:ea typeface="微软雅黑" pitchFamily="34" charset="-122"/>
              </a:rPr>
              <a:t>；否则</a:t>
            </a:r>
            <a:r>
              <a:rPr lang="zh-CN" altLang="en-US" sz="1400" b="1" dirty="0">
                <a:solidFill>
                  <a:schemeClr val="bg1"/>
                </a:solidFill>
                <a:latin typeface="微软雅黑" pitchFamily="34" charset="-122"/>
                <a:ea typeface="微软雅黑" pitchFamily="34" charset="-122"/>
              </a:rPr>
              <a:t>，就送交路由器 </a:t>
            </a:r>
            <a:r>
              <a:rPr lang="en-US" altLang="zh-CN" sz="1400" b="1" dirty="0">
                <a:solidFill>
                  <a:schemeClr val="bg1"/>
                </a:solidFill>
                <a:latin typeface="微软雅黑" pitchFamily="34" charset="-122"/>
                <a:ea typeface="微软雅黑" pitchFamily="34" charset="-122"/>
              </a:rPr>
              <a:t>R1</a:t>
            </a:r>
            <a:r>
              <a:rPr lang="zh-CN" altLang="en-US" sz="1400" b="1" dirty="0">
                <a:solidFill>
                  <a:schemeClr val="bg1"/>
                </a:solidFill>
                <a:latin typeface="微软雅黑" pitchFamily="34" charset="-122"/>
                <a:ea typeface="微软雅黑" pitchFamily="34" charset="-122"/>
              </a:rPr>
              <a:t>，并逐项查找路由表。</a:t>
            </a:r>
          </a:p>
        </p:txBody>
      </p:sp>
      <p:sp>
        <p:nvSpPr>
          <p:cNvPr id="51" name="Text Box 155"/>
          <p:cNvSpPr txBox="1">
            <a:spLocks noChangeArrowheads="1"/>
          </p:cNvSpPr>
          <p:nvPr/>
        </p:nvSpPr>
        <p:spPr bwMode="auto">
          <a:xfrm>
            <a:off x="3310135" y="1119964"/>
            <a:ext cx="4571595" cy="363176"/>
          </a:xfrm>
          <a:prstGeom prst="rect">
            <a:avLst/>
          </a:prstGeom>
          <a:solidFill>
            <a:srgbClr val="00FF99"/>
          </a:solidFill>
          <a:ln w="12700">
            <a:solidFill>
              <a:schemeClr val="tx1"/>
            </a:solidFill>
            <a:miter lim="800000"/>
            <a:headEnd/>
            <a:tailEnd/>
          </a:ln>
          <a:effectLst/>
          <a:extLst/>
        </p:spPr>
        <p:txBody>
          <a:bodyPr wrap="square">
            <a:spAutoFit/>
          </a:bodyPr>
          <a:lstStyle/>
          <a:p>
            <a:pPr algn="ctr">
              <a:lnSpc>
                <a:spcPct val="110000"/>
              </a:lnSpc>
            </a:pPr>
            <a:r>
              <a:rPr lang="zh-CN" altLang="en-US" sz="1600" b="1" dirty="0">
                <a:latin typeface="微软雅黑" pitchFamily="34" charset="-122"/>
                <a:ea typeface="微软雅黑" pitchFamily="34" charset="-122"/>
              </a:rPr>
              <a:t>要发送的分组的目的 </a:t>
            </a: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a:t>
            </a:r>
            <a:r>
              <a:rPr lang="en-US" altLang="zh-CN" sz="1600" b="1" dirty="0">
                <a:latin typeface="微软雅黑" pitchFamily="34" charset="-122"/>
                <a:ea typeface="微软雅黑" pitchFamily="34" charset="-122"/>
              </a:rPr>
              <a:t>128.30.33.138</a:t>
            </a:r>
          </a:p>
        </p:txBody>
      </p:sp>
      <p:sp>
        <p:nvSpPr>
          <p:cNvPr id="54" name="Text Box 26"/>
          <p:cNvSpPr txBox="1">
            <a:spLocks noChangeArrowheads="1"/>
          </p:cNvSpPr>
          <p:nvPr/>
        </p:nvSpPr>
        <p:spPr bwMode="auto">
          <a:xfrm>
            <a:off x="2084219" y="1733740"/>
            <a:ext cx="234321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100" b="1" dirty="0">
                <a:latin typeface="微软雅黑" pitchFamily="34" charset="-122"/>
                <a:ea typeface="微软雅黑" pitchFamily="34" charset="-122"/>
              </a:rPr>
              <a:t>子网</a:t>
            </a:r>
            <a:r>
              <a:rPr kumimoji="1" lang="en-US" altLang="zh-CN" sz="1100" b="1" dirty="0">
                <a:latin typeface="微软雅黑" pitchFamily="34" charset="-122"/>
                <a:ea typeface="微软雅黑" pitchFamily="34" charset="-122"/>
              </a:rPr>
              <a:t>1</a:t>
            </a:r>
            <a:r>
              <a:rPr kumimoji="1" lang="zh-CN" altLang="en-US" sz="1100" b="1" dirty="0">
                <a:latin typeface="微软雅黑" pitchFamily="34" charset="-122"/>
                <a:ea typeface="微软雅黑" pitchFamily="34" charset="-122"/>
              </a:rPr>
              <a:t>：</a:t>
            </a:r>
          </a:p>
          <a:p>
            <a:pPr algn="ctr"/>
            <a:r>
              <a:rPr kumimoji="1" lang="zh-CN" altLang="en-US" sz="1100" b="1" dirty="0">
                <a:latin typeface="微软雅黑" pitchFamily="34" charset="-122"/>
                <a:ea typeface="微软雅黑" pitchFamily="34" charset="-122"/>
              </a:rPr>
              <a:t>    网络地址 </a:t>
            </a:r>
            <a:r>
              <a:rPr kumimoji="1" lang="en-US" altLang="zh-CN" sz="1100" b="1" dirty="0">
                <a:latin typeface="微软雅黑" pitchFamily="34" charset="-122"/>
                <a:ea typeface="微软雅黑" pitchFamily="34" charset="-122"/>
              </a:rPr>
              <a:t>128.30.33.0</a:t>
            </a:r>
          </a:p>
          <a:p>
            <a:pPr algn="ct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子网掩码 </a:t>
            </a:r>
            <a:r>
              <a:rPr kumimoji="1" lang="en-US" altLang="zh-CN" sz="1100" b="1" dirty="0">
                <a:latin typeface="微软雅黑" pitchFamily="34" charset="-122"/>
                <a:ea typeface="微软雅黑" pitchFamily="34" charset="-122"/>
              </a:rPr>
              <a:t>255.255.255.128</a:t>
            </a:r>
          </a:p>
        </p:txBody>
      </p:sp>
    </p:spTree>
    <p:extLst>
      <p:ext uri="{BB962C8B-B14F-4D97-AF65-F5344CB8AC3E}">
        <p14:creationId xmlns:p14="http://schemas.microsoft.com/office/powerpoint/2010/main" val="173579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2250"/>
                                        <p:tgtEl>
                                          <p:spTgt spid="41"/>
                                        </p:tgtEl>
                                      </p:cBhvr>
                                    </p:animEffect>
                                  </p:childTnLst>
                                </p:cTn>
                              </p:par>
                            </p:childTnLst>
                          </p:cTn>
                        </p:par>
                        <p:par>
                          <p:cTn id="8" fill="hold">
                            <p:stCondLst>
                              <p:cond delay="2250"/>
                            </p:stCondLst>
                            <p:childTnLst>
                              <p:par>
                                <p:cTn id="9" presetID="1" presetClass="entr" presetSubtype="0" fill="hold" grpId="0" nodeType="afterEffect">
                                  <p:stCondLst>
                                    <p:cond delay="250"/>
                                  </p:stCondLst>
                                  <p:childTnLst>
                                    <p:set>
                                      <p:cBhvr>
                                        <p:cTn id="10" dur="1" fill="hold">
                                          <p:stCondLst>
                                            <p:cond delay="0"/>
                                          </p:stCondLst>
                                        </p:cTn>
                                        <p:tgtEl>
                                          <p:spTgt spid="53"/>
                                        </p:tgtEl>
                                        <p:attrNameLst>
                                          <p:attrName>style.visibility</p:attrName>
                                        </p:attrNameLst>
                                      </p:cBhvr>
                                      <p:to>
                                        <p:strVal val="visible"/>
                                      </p:to>
                                    </p:set>
                                  </p:childTnLst>
                                </p:cTn>
                              </p:par>
                            </p:childTnLst>
                          </p:cTn>
                        </p:par>
                        <p:par>
                          <p:cTn id="11" fill="hold">
                            <p:stCondLst>
                              <p:cond delay="2500"/>
                            </p:stCondLst>
                            <p:childTnLst>
                              <p:par>
                                <p:cTn id="12" presetID="22" presetClass="entr" presetSubtype="1" fill="hold" grpId="1"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up)">
                                      <p:cBhvr>
                                        <p:cTn id="14" dur="1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3" grpId="0" animBg="1"/>
      <p:bldP spid="53" grpId="1"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a:off x="1325165" y="1273025"/>
            <a:ext cx="6435305" cy="28849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12807" y="692361"/>
            <a:ext cx="6323162" cy="566309"/>
          </a:xfrm>
          <a:prstGeom prst="rect">
            <a:avLst/>
          </a:prstGeom>
        </p:spPr>
        <p:txBody>
          <a:bodyPr wrap="square">
            <a:spAutoFit/>
          </a:bodyPr>
          <a:lstStyle/>
          <a:p>
            <a:pPr>
              <a:lnSpc>
                <a:spcPct val="110000"/>
              </a:lnSpc>
            </a:pPr>
            <a:r>
              <a:rPr lang="zh-CN" altLang="en-US" sz="1400" b="1" dirty="0">
                <a:latin typeface="微软雅黑" pitchFamily="34" charset="-122"/>
                <a:ea typeface="微软雅黑" pitchFamily="34" charset="-122"/>
              </a:rPr>
              <a:t>主机 </a:t>
            </a:r>
            <a:r>
              <a:rPr lang="en-US" altLang="zh-CN" sz="1400" b="1" dirty="0">
                <a:latin typeface="微软雅黑" pitchFamily="34" charset="-122"/>
                <a:ea typeface="微软雅黑" pitchFamily="34" charset="-122"/>
              </a:rPr>
              <a:t>H</a:t>
            </a:r>
            <a:r>
              <a:rPr lang="en-US" altLang="zh-CN" sz="1400" b="1" baseline="-25000" dirty="0">
                <a:latin typeface="微软雅黑" pitchFamily="34" charset="-122"/>
                <a:ea typeface="微软雅黑" pitchFamily="34" charset="-122"/>
              </a:rPr>
              <a:t>1</a:t>
            </a:r>
            <a:r>
              <a:rPr lang="en-US" altLang="zh-CN" sz="1400" b="1" dirty="0">
                <a:latin typeface="微软雅黑" pitchFamily="34" charset="-122"/>
                <a:ea typeface="微软雅黑" pitchFamily="34" charset="-122"/>
              </a:rPr>
              <a:t> </a:t>
            </a:r>
            <a:r>
              <a:rPr lang="zh-CN" altLang="en-US" sz="1400" b="1" dirty="0">
                <a:latin typeface="微软雅黑" pitchFamily="34" charset="-122"/>
                <a:ea typeface="微软雅黑" pitchFamily="34" charset="-122"/>
              </a:rPr>
              <a:t>首先</a:t>
            </a:r>
            <a:r>
              <a:rPr lang="zh-CN" altLang="en-US" sz="1400" b="1" dirty="0" smtClean="0">
                <a:latin typeface="微软雅黑" pitchFamily="34" charset="-122"/>
                <a:ea typeface="微软雅黑" pitchFamily="34" charset="-122"/>
              </a:rPr>
              <a:t>将本</a:t>
            </a:r>
            <a:r>
              <a:rPr lang="zh-CN" altLang="en-US" sz="1400" b="1" dirty="0">
                <a:latin typeface="微软雅黑" pitchFamily="34" charset="-122"/>
                <a:ea typeface="微软雅黑" pitchFamily="34" charset="-122"/>
              </a:rPr>
              <a:t>子网的子网掩码 </a:t>
            </a:r>
            <a:r>
              <a:rPr lang="en-US" altLang="zh-CN" sz="1400" b="1" dirty="0">
                <a:latin typeface="微软雅黑" pitchFamily="34" charset="-122"/>
                <a:ea typeface="微软雅黑" pitchFamily="34" charset="-122"/>
              </a:rPr>
              <a:t>255.255.255.128</a:t>
            </a:r>
            <a:br>
              <a:rPr lang="en-US" altLang="zh-CN" sz="1400" b="1" dirty="0">
                <a:latin typeface="微软雅黑" pitchFamily="34" charset="-122"/>
                <a:ea typeface="微软雅黑" pitchFamily="34" charset="-122"/>
              </a:rPr>
            </a:br>
            <a:r>
              <a:rPr lang="zh-CN" altLang="en-US" sz="1400" b="1" dirty="0">
                <a:latin typeface="微软雅黑" pitchFamily="34" charset="-122"/>
                <a:ea typeface="微软雅黑" pitchFamily="34" charset="-122"/>
              </a:rPr>
              <a:t>与分组的 </a:t>
            </a:r>
            <a:r>
              <a:rPr lang="en-US" altLang="zh-CN" sz="1400" b="1" dirty="0">
                <a:latin typeface="微软雅黑" pitchFamily="34" charset="-122"/>
                <a:ea typeface="微软雅黑" pitchFamily="34" charset="-122"/>
              </a:rPr>
              <a:t>IP </a:t>
            </a:r>
            <a:r>
              <a:rPr lang="zh-CN" altLang="en-US" sz="1400" b="1" dirty="0">
                <a:latin typeface="微软雅黑" pitchFamily="34" charset="-122"/>
                <a:ea typeface="微软雅黑" pitchFamily="34" charset="-122"/>
              </a:rPr>
              <a:t>地址 </a:t>
            </a:r>
            <a:r>
              <a:rPr lang="en-US" altLang="zh-CN" sz="1400" b="1" dirty="0">
                <a:latin typeface="微软雅黑" pitchFamily="34" charset="-122"/>
                <a:ea typeface="微软雅黑" pitchFamily="34" charset="-122"/>
              </a:rPr>
              <a:t>128.30.33.138 </a:t>
            </a:r>
            <a:r>
              <a:rPr lang="zh-CN" altLang="en-US" sz="1400" b="1" dirty="0">
                <a:solidFill>
                  <a:srgbClr val="CC00CC"/>
                </a:solidFill>
                <a:latin typeface="微软雅黑" pitchFamily="34" charset="-122"/>
                <a:ea typeface="微软雅黑" pitchFamily="34" charset="-122"/>
              </a:rPr>
              <a:t>逐比特</a:t>
            </a:r>
            <a:r>
              <a:rPr lang="zh-CN" altLang="en-US" sz="1400" b="1" dirty="0" smtClean="0">
                <a:solidFill>
                  <a:srgbClr val="CC00CC"/>
                </a:solidFill>
                <a:latin typeface="微软雅黑" pitchFamily="34" charset="-122"/>
                <a:ea typeface="微软雅黑" pitchFamily="34" charset="-122"/>
              </a:rPr>
              <a:t>相与</a:t>
            </a:r>
            <a:r>
              <a:rPr lang="zh-CN" altLang="en-US" sz="1400" b="1" dirty="0">
                <a:latin typeface="微软雅黑" pitchFamily="34" charset="-122"/>
                <a:ea typeface="微软雅黑" pitchFamily="34" charset="-122"/>
              </a:rPr>
              <a:t>”</a:t>
            </a:r>
            <a:r>
              <a:rPr lang="en-US" altLang="zh-CN" sz="1400" b="1" dirty="0">
                <a:latin typeface="微软雅黑" pitchFamily="34" charset="-122"/>
                <a:ea typeface="微软雅黑" pitchFamily="34" charset="-122"/>
              </a:rPr>
              <a:t>(AND </a:t>
            </a:r>
            <a:r>
              <a:rPr lang="zh-CN" altLang="en-US" sz="1400" b="1" dirty="0">
                <a:latin typeface="微软雅黑" pitchFamily="34" charset="-122"/>
                <a:ea typeface="微软雅黑" pitchFamily="34" charset="-122"/>
              </a:rPr>
              <a:t>操作</a:t>
            </a:r>
            <a:r>
              <a:rPr lang="en-US" altLang="zh-CN" sz="1400" b="1" dirty="0">
                <a:latin typeface="微软雅黑" pitchFamily="34" charset="-122"/>
                <a:ea typeface="微软雅黑" pitchFamily="34" charset="-122"/>
              </a:rPr>
              <a:t>) </a:t>
            </a:r>
          </a:p>
        </p:txBody>
      </p:sp>
      <p:sp>
        <p:nvSpPr>
          <p:cNvPr id="5" name="Text Box 64"/>
          <p:cNvSpPr txBox="1">
            <a:spLocks noChangeArrowheads="1"/>
          </p:cNvSpPr>
          <p:nvPr/>
        </p:nvSpPr>
        <p:spPr bwMode="auto">
          <a:xfrm>
            <a:off x="2257612" y="1313372"/>
            <a:ext cx="40527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255.255.255.128</a:t>
            </a:r>
            <a:r>
              <a:rPr kumimoji="0" lang="en-US" altLang="zh-CN" sz="1400" b="1" i="0" u="none" strike="noStrike" kern="0" cap="none" spc="0" normalizeH="0" baseline="0" noProof="0" dirty="0">
                <a:ln>
                  <a:noFill/>
                </a:ln>
                <a:solidFill>
                  <a:srgbClr val="0000CC"/>
                </a:solidFill>
                <a:effectLst/>
                <a:uLnTx/>
                <a:uFillTx/>
                <a:latin typeface="微软雅黑" pitchFamily="34" charset="-122"/>
                <a:ea typeface="微软雅黑" pitchFamily="34" charset="-122"/>
              </a:rPr>
              <a:t> </a:t>
            </a:r>
            <a:r>
              <a:rPr kumimoji="0" lang="en-US" altLang="zh-CN" sz="14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AND</a:t>
            </a:r>
            <a:r>
              <a:rPr kumimoji="0" lang="en-US" altLang="zh-CN" sz="1400" b="1" i="0" u="none" strike="noStrike" kern="0" cap="none" spc="0" normalizeH="0" baseline="0" noProof="0" dirty="0">
                <a:ln>
                  <a:noFill/>
                </a:ln>
                <a:solidFill>
                  <a:srgbClr val="0000CC"/>
                </a:solidFill>
                <a:effectLst/>
                <a:uLnTx/>
                <a:uFillTx/>
                <a:latin typeface="微软雅黑" pitchFamily="34" charset="-122"/>
                <a:ea typeface="微软雅黑" pitchFamily="34" charset="-122"/>
              </a:rPr>
              <a:t> </a:t>
            </a: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128.30.33.138 </a:t>
            </a:r>
            <a:r>
              <a:rPr kumimoji="0" lang="zh-CN" altLang="en-US"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的计算</a:t>
            </a:r>
          </a:p>
        </p:txBody>
      </p:sp>
      <p:sp>
        <p:nvSpPr>
          <p:cNvPr id="6" name="Text Box 65"/>
          <p:cNvSpPr txBox="1">
            <a:spLocks noChangeArrowheads="1"/>
          </p:cNvSpPr>
          <p:nvPr/>
        </p:nvSpPr>
        <p:spPr bwMode="auto">
          <a:xfrm>
            <a:off x="2008675" y="1644263"/>
            <a:ext cx="44726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255 </a:t>
            </a:r>
            <a:r>
              <a:rPr kumimoji="0" lang="zh-CN" altLang="en-US"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就是二进制的全 </a:t>
            </a: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1</a:t>
            </a:r>
            <a:r>
              <a:rPr kumimoji="0" lang="zh-CN" altLang="en-US"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，因此 </a:t>
            </a: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255 AND xyz = xyz</a:t>
            </a:r>
            <a:r>
              <a:rPr kumimoji="0" lang="zh-CN" altLang="en-US"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这里只需计算最后的 </a:t>
            </a: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128 AND 138 </a:t>
            </a:r>
            <a:r>
              <a:rPr kumimoji="0" lang="zh-CN" altLang="en-US"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即可。</a:t>
            </a:r>
          </a:p>
        </p:txBody>
      </p:sp>
      <p:sp>
        <p:nvSpPr>
          <p:cNvPr id="7" name="Text Box 66"/>
          <p:cNvSpPr txBox="1">
            <a:spLocks noChangeArrowheads="1"/>
          </p:cNvSpPr>
          <p:nvPr/>
        </p:nvSpPr>
        <p:spPr bwMode="auto">
          <a:xfrm>
            <a:off x="3173117" y="2198786"/>
            <a:ext cx="17395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400" b="1" dirty="0">
                <a:solidFill>
                  <a:srgbClr val="0000FF"/>
                </a:solidFill>
                <a:latin typeface="微软雅黑" pitchFamily="34" charset="-122"/>
                <a:ea typeface="微软雅黑" pitchFamily="34" charset="-122"/>
              </a:rPr>
              <a:t>128 → </a:t>
            </a:r>
            <a:r>
              <a:rPr kumimoji="0" lang="en-US" altLang="zh-CN" sz="1400" b="1" dirty="0" smtClean="0">
                <a:solidFill>
                  <a:srgbClr val="0000FF"/>
                </a:solidFill>
                <a:latin typeface="微软雅黑" pitchFamily="34" charset="-122"/>
                <a:ea typeface="微软雅黑" pitchFamily="34" charset="-122"/>
              </a:rPr>
              <a:t>1 0000000</a:t>
            </a:r>
            <a:endParaRPr kumimoji="0" lang="en-US" altLang="zh-CN" sz="1400" b="1" dirty="0">
              <a:solidFill>
                <a:srgbClr val="0000FF"/>
              </a:solidFill>
              <a:latin typeface="微软雅黑" pitchFamily="34" charset="-122"/>
              <a:ea typeface="微软雅黑" pitchFamily="34" charset="-122"/>
            </a:endParaRPr>
          </a:p>
          <a:p>
            <a:r>
              <a:rPr kumimoji="0" lang="en-US" altLang="zh-CN" sz="1400" b="1" dirty="0">
                <a:solidFill>
                  <a:srgbClr val="0000FF"/>
                </a:solidFill>
                <a:latin typeface="微软雅黑" pitchFamily="34" charset="-122"/>
                <a:ea typeface="微软雅黑" pitchFamily="34" charset="-122"/>
              </a:rPr>
              <a:t>138 → </a:t>
            </a:r>
            <a:r>
              <a:rPr kumimoji="0" lang="en-US" altLang="zh-CN" sz="1400" b="1" dirty="0" smtClean="0">
                <a:solidFill>
                  <a:srgbClr val="0000FF"/>
                </a:solidFill>
                <a:latin typeface="微软雅黑" pitchFamily="34" charset="-122"/>
                <a:ea typeface="微软雅黑" pitchFamily="34" charset="-122"/>
              </a:rPr>
              <a:t>1 0001010</a:t>
            </a:r>
            <a:endParaRPr kumimoji="0" lang="en-US" altLang="zh-CN" sz="1400" b="1" dirty="0">
              <a:solidFill>
                <a:srgbClr val="0000FF"/>
              </a:solidFill>
              <a:latin typeface="微软雅黑" pitchFamily="34" charset="-122"/>
              <a:ea typeface="微软雅黑" pitchFamily="34" charset="-122"/>
            </a:endParaRPr>
          </a:p>
        </p:txBody>
      </p:sp>
      <p:sp>
        <p:nvSpPr>
          <p:cNvPr id="8" name="Line 67"/>
          <p:cNvSpPr>
            <a:spLocks noChangeShapeType="1"/>
          </p:cNvSpPr>
          <p:nvPr/>
        </p:nvSpPr>
        <p:spPr bwMode="auto">
          <a:xfrm>
            <a:off x="3049105" y="2735871"/>
            <a:ext cx="1902135" cy="0"/>
          </a:xfrm>
          <a:prstGeom prst="line">
            <a:avLst/>
          </a:prstGeom>
          <a:noFill/>
          <a:ln w="3810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9" name="Text Box 68"/>
          <p:cNvSpPr txBox="1">
            <a:spLocks noChangeArrowheads="1"/>
          </p:cNvSpPr>
          <p:nvPr/>
        </p:nvSpPr>
        <p:spPr bwMode="auto">
          <a:xfrm>
            <a:off x="2027161" y="2769609"/>
            <a:ext cx="356379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逐比特 </a:t>
            </a: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AND </a:t>
            </a:r>
            <a:r>
              <a:rPr kumimoji="0" lang="zh-CN" altLang="en-US"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操作后   </a:t>
            </a:r>
            <a:r>
              <a:rPr kumimoji="0" lang="en-US" altLang="zh-CN" sz="14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1 0000000  → </a:t>
            </a: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128</a:t>
            </a:r>
          </a:p>
        </p:txBody>
      </p:sp>
      <p:grpSp>
        <p:nvGrpSpPr>
          <p:cNvPr id="10" name="Group 71"/>
          <p:cNvGrpSpPr>
            <a:grpSpLocks/>
          </p:cNvGrpSpPr>
          <p:nvPr/>
        </p:nvGrpSpPr>
        <p:grpSpPr bwMode="auto">
          <a:xfrm>
            <a:off x="1975848" y="3174476"/>
            <a:ext cx="3371138" cy="887238"/>
            <a:chOff x="252" y="3158"/>
            <a:chExt cx="3697" cy="973"/>
          </a:xfrm>
        </p:grpSpPr>
        <p:sp>
          <p:nvSpPr>
            <p:cNvPr id="11" name="Text Box 72"/>
            <p:cNvSpPr txBox="1">
              <a:spLocks noChangeArrowheads="1"/>
            </p:cNvSpPr>
            <p:nvPr/>
          </p:nvSpPr>
          <p:spPr bwMode="auto">
            <a:xfrm>
              <a:off x="2064" y="3158"/>
              <a:ext cx="1885" cy="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255.255.255</a:t>
              </a:r>
              <a:r>
                <a:rPr kumimoji="0" lang="en-US" altLang="zh-CN" sz="14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 128</a:t>
              </a:r>
              <a:endPar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128.  30.  33</a:t>
              </a:r>
              <a:r>
                <a:rPr kumimoji="0" lang="en-US" altLang="zh-CN" sz="14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 138</a:t>
              </a:r>
              <a:endPar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endParaRPr>
            </a:p>
          </p:txBody>
        </p:sp>
        <p:sp>
          <p:nvSpPr>
            <p:cNvPr id="12" name="Text Box 73"/>
            <p:cNvSpPr txBox="1">
              <a:spLocks noChangeArrowheads="1"/>
            </p:cNvSpPr>
            <p:nvPr/>
          </p:nvSpPr>
          <p:spPr bwMode="auto">
            <a:xfrm>
              <a:off x="2064" y="3793"/>
              <a:ext cx="1874"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128.  30.  33</a:t>
              </a:r>
              <a:r>
                <a:rPr kumimoji="0" lang="en-US" altLang="zh-CN" sz="14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 128</a:t>
              </a:r>
              <a:endPar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endParaRPr>
            </a:p>
          </p:txBody>
        </p:sp>
        <p:sp>
          <p:nvSpPr>
            <p:cNvPr id="13" name="Line 74"/>
            <p:cNvSpPr>
              <a:spLocks noChangeShapeType="1"/>
            </p:cNvSpPr>
            <p:nvPr/>
          </p:nvSpPr>
          <p:spPr bwMode="auto">
            <a:xfrm>
              <a:off x="295" y="3748"/>
              <a:ext cx="3583" cy="0"/>
            </a:xfrm>
            <a:prstGeom prst="line">
              <a:avLst/>
            </a:prstGeom>
            <a:noFill/>
            <a:ln w="3810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14" name="Text Box 75"/>
            <p:cNvSpPr txBox="1">
              <a:spLocks noChangeArrowheads="1"/>
            </p:cNvSpPr>
            <p:nvPr/>
          </p:nvSpPr>
          <p:spPr bwMode="auto">
            <a:xfrm>
              <a:off x="252" y="3421"/>
              <a:ext cx="1774"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逐比特 </a:t>
              </a: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AND </a:t>
              </a:r>
              <a:r>
                <a:rPr kumimoji="0" lang="zh-CN" altLang="en-US"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操作</a:t>
              </a:r>
            </a:p>
          </p:txBody>
        </p:sp>
      </p:grpSp>
      <p:sp>
        <p:nvSpPr>
          <p:cNvPr id="15" name="Rectangle 76"/>
          <p:cNvSpPr>
            <a:spLocks noChangeArrowheads="1"/>
          </p:cNvSpPr>
          <p:nvPr/>
        </p:nvSpPr>
        <p:spPr bwMode="auto">
          <a:xfrm>
            <a:off x="3631399" y="3181513"/>
            <a:ext cx="1264044" cy="861706"/>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16" name="Rectangle 77"/>
          <p:cNvSpPr>
            <a:spLocks noChangeArrowheads="1"/>
          </p:cNvSpPr>
          <p:nvPr/>
        </p:nvSpPr>
        <p:spPr bwMode="auto">
          <a:xfrm>
            <a:off x="4895443" y="3183242"/>
            <a:ext cx="369549" cy="861706"/>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17" name="Text Box 78"/>
          <p:cNvSpPr txBox="1">
            <a:spLocks noChangeArrowheads="1"/>
          </p:cNvSpPr>
          <p:nvPr/>
        </p:nvSpPr>
        <p:spPr bwMode="auto">
          <a:xfrm>
            <a:off x="5315222" y="3705471"/>
            <a:ext cx="152958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CC00CC"/>
                </a:solidFill>
                <a:effectLst/>
                <a:uLnTx/>
                <a:uFillTx/>
                <a:latin typeface="微软雅黑" pitchFamily="34" charset="-122"/>
                <a:ea typeface="微软雅黑" pitchFamily="34" charset="-122"/>
                <a:sym typeface="Symbol" pitchFamily="18" charset="2"/>
              </a:rPr>
              <a:t> </a:t>
            </a: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sym typeface="Symbol" pitchFamily="18" charset="2"/>
              </a:rPr>
              <a:t>H</a:t>
            </a:r>
            <a:r>
              <a:rPr kumimoji="0" lang="en-US" altLang="zh-CN" sz="1400" b="1" i="0" u="none" strike="noStrike" kern="0" cap="none" spc="0" normalizeH="0" baseline="-25000" noProof="0" dirty="0">
                <a:ln>
                  <a:noFill/>
                </a:ln>
                <a:solidFill>
                  <a:srgbClr val="0000FF"/>
                </a:solidFill>
                <a:effectLst/>
                <a:uLnTx/>
                <a:uFillTx/>
                <a:latin typeface="微软雅黑" pitchFamily="34" charset="-122"/>
                <a:ea typeface="微软雅黑" pitchFamily="34" charset="-122"/>
                <a:sym typeface="Symbol" pitchFamily="18" charset="2"/>
              </a:rPr>
              <a:t>1</a:t>
            </a: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sym typeface="Symbol" pitchFamily="18" charset="2"/>
              </a:rPr>
              <a:t> </a:t>
            </a:r>
            <a:r>
              <a:rPr kumimoji="0" lang="zh-CN" altLang="en-US"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sym typeface="Symbol" pitchFamily="18" charset="2"/>
              </a:rPr>
              <a:t>的网络地址</a:t>
            </a:r>
          </a:p>
        </p:txBody>
      </p:sp>
      <p:sp>
        <p:nvSpPr>
          <p:cNvPr id="18" name="Rectangle 69"/>
          <p:cNvSpPr>
            <a:spLocks noChangeArrowheads="1"/>
          </p:cNvSpPr>
          <p:nvPr/>
        </p:nvSpPr>
        <p:spPr bwMode="auto">
          <a:xfrm>
            <a:off x="3849463" y="2216131"/>
            <a:ext cx="155928" cy="861706"/>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19" name="Rectangle 70"/>
          <p:cNvSpPr>
            <a:spLocks noChangeArrowheads="1"/>
          </p:cNvSpPr>
          <p:nvPr/>
        </p:nvSpPr>
        <p:spPr bwMode="auto">
          <a:xfrm>
            <a:off x="4005376" y="2214695"/>
            <a:ext cx="878119" cy="861706"/>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29405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0"/>
                                  </p:stCondLst>
                                  <p:childTnLst>
                                    <p:anim calcmode="discrete" valueType="str">
                                      <p:cBhvr>
                                        <p:cTn id="9" dur="1000" fill="hold"/>
                                        <p:tgtEl>
                                          <p:spTgt spid="18"/>
                                        </p:tgtEl>
                                        <p:attrNameLst>
                                          <p:attrName>style.visibility</p:attrName>
                                        </p:attrNameLst>
                                      </p:cBhvr>
                                      <p:tavLst>
                                        <p:tav tm="0">
                                          <p:val>
                                            <p:strVal val="hidden"/>
                                          </p:val>
                                        </p:tav>
                                        <p:tav tm="50000">
                                          <p:val>
                                            <p:strVal val="visible"/>
                                          </p:val>
                                        </p:tav>
                                      </p:tavLst>
                                    </p:anim>
                                  </p:childTnLst>
                                </p:cTn>
                              </p:par>
                            </p:childTnLst>
                          </p:cTn>
                        </p:par>
                        <p:par>
                          <p:cTn id="10" fill="hold">
                            <p:stCondLst>
                              <p:cond delay="3000"/>
                            </p:stCondLst>
                            <p:childTnLst>
                              <p:par>
                                <p:cTn id="11" presetID="1" presetClass="exit" presetSubtype="0" fill="hold" grpId="2" nodeType="after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par>
                          <p:cTn id="13" fill="hold">
                            <p:stCondLst>
                              <p:cond delay="3000"/>
                            </p:stCondLst>
                            <p:childTnLst>
                              <p:par>
                                <p:cTn id="14" presetID="1" presetClass="entr" presetSubtype="0" fill="hold" grpId="0" nodeType="afterEffect">
                                  <p:stCondLst>
                                    <p:cond delay="250"/>
                                  </p:stCondLst>
                                  <p:childTnLst>
                                    <p:set>
                                      <p:cBhvr>
                                        <p:cTn id="15" dur="1" fill="hold">
                                          <p:stCondLst>
                                            <p:cond delay="0"/>
                                          </p:stCondLst>
                                        </p:cTn>
                                        <p:tgtEl>
                                          <p:spTgt spid="19"/>
                                        </p:tgtEl>
                                        <p:attrNameLst>
                                          <p:attrName>style.visibility</p:attrName>
                                        </p:attrNameLst>
                                      </p:cBhvr>
                                      <p:to>
                                        <p:strVal val="visible"/>
                                      </p:to>
                                    </p:set>
                                  </p:childTnLst>
                                </p:cTn>
                              </p:par>
                            </p:childTnLst>
                          </p:cTn>
                        </p:par>
                        <p:par>
                          <p:cTn id="16" fill="hold">
                            <p:stCondLst>
                              <p:cond delay="3250"/>
                            </p:stCondLst>
                            <p:childTnLst>
                              <p:par>
                                <p:cTn id="17" presetID="35" presetClass="emph" presetSubtype="0" repeatCount="3000" fill="hold" grpId="1" nodeType="afterEffect">
                                  <p:stCondLst>
                                    <p:cond delay="0"/>
                                  </p:stCondLst>
                                  <p:childTnLst>
                                    <p:anim calcmode="discrete" valueType="str">
                                      <p:cBhvr>
                                        <p:cTn id="18" dur="1000" fill="hold"/>
                                        <p:tgtEl>
                                          <p:spTgt spid="19"/>
                                        </p:tgtEl>
                                        <p:attrNameLst>
                                          <p:attrName>style.visibility</p:attrName>
                                        </p:attrNameLst>
                                      </p:cBhvr>
                                      <p:tavLst>
                                        <p:tav tm="0">
                                          <p:val>
                                            <p:strVal val="hidden"/>
                                          </p:val>
                                        </p:tav>
                                        <p:tav tm="50000">
                                          <p:val>
                                            <p:strVal val="visible"/>
                                          </p:val>
                                        </p:tav>
                                      </p:tavLst>
                                    </p:anim>
                                  </p:childTnLst>
                                </p:cTn>
                              </p:par>
                            </p:childTnLst>
                          </p:cTn>
                        </p:par>
                        <p:par>
                          <p:cTn id="19" fill="hold">
                            <p:stCondLst>
                              <p:cond delay="6250"/>
                            </p:stCondLst>
                            <p:childTnLst>
                              <p:par>
                                <p:cTn id="20" presetID="1" presetClass="exit" presetSubtype="0" fill="hold" grpId="2" nodeType="afterEffect">
                                  <p:stCondLst>
                                    <p:cond delay="0"/>
                                  </p:stCondLst>
                                  <p:childTnLst>
                                    <p:set>
                                      <p:cBhvr>
                                        <p:cTn id="21" dur="1" fill="hold">
                                          <p:stCondLst>
                                            <p:cond delay="0"/>
                                          </p:stCondLst>
                                        </p:cTn>
                                        <p:tgtEl>
                                          <p:spTgt spid="1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500"/>
                                  </p:stCondLst>
                                  <p:childTnLst>
                                    <p:set>
                                      <p:cBhvr>
                                        <p:cTn id="28" dur="1" fill="hold">
                                          <p:stCondLst>
                                            <p:cond delay="0"/>
                                          </p:stCondLst>
                                        </p:cTn>
                                        <p:tgtEl>
                                          <p:spTgt spid="15"/>
                                        </p:tgtEl>
                                        <p:attrNameLst>
                                          <p:attrName>style.visibility</p:attrName>
                                        </p:attrNameLst>
                                      </p:cBhvr>
                                      <p:to>
                                        <p:strVal val="visible"/>
                                      </p:to>
                                    </p:set>
                                  </p:childTnLst>
                                </p:cTn>
                              </p:par>
                            </p:childTnLst>
                          </p:cTn>
                        </p:par>
                        <p:par>
                          <p:cTn id="29" fill="hold">
                            <p:stCondLst>
                              <p:cond delay="500"/>
                            </p:stCondLst>
                            <p:childTnLst>
                              <p:par>
                                <p:cTn id="30" presetID="35" presetClass="emph" presetSubtype="0" repeatCount="3000" fill="hold" grpId="1" nodeType="afterEffect">
                                  <p:stCondLst>
                                    <p:cond delay="0"/>
                                  </p:stCondLst>
                                  <p:childTnLst>
                                    <p:anim calcmode="discrete" valueType="str">
                                      <p:cBhvr>
                                        <p:cTn id="31" dur="1000" fill="hold"/>
                                        <p:tgtEl>
                                          <p:spTgt spid="15"/>
                                        </p:tgtEl>
                                        <p:attrNameLst>
                                          <p:attrName>style.visibility</p:attrName>
                                        </p:attrNameLst>
                                      </p:cBhvr>
                                      <p:tavLst>
                                        <p:tav tm="0">
                                          <p:val>
                                            <p:strVal val="hidden"/>
                                          </p:val>
                                        </p:tav>
                                        <p:tav tm="50000">
                                          <p:val>
                                            <p:strVal val="visible"/>
                                          </p:val>
                                        </p:tav>
                                      </p:tavLst>
                                    </p:anim>
                                  </p:childTnLst>
                                </p:cTn>
                              </p:par>
                            </p:childTnLst>
                          </p:cTn>
                        </p:par>
                        <p:par>
                          <p:cTn id="32" fill="hold">
                            <p:stCondLst>
                              <p:cond delay="3500"/>
                            </p:stCondLst>
                            <p:childTnLst>
                              <p:par>
                                <p:cTn id="33" presetID="1" presetClass="exit" presetSubtype="0" fill="hold" grpId="2" nodeType="after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par>
                          <p:cTn id="35" fill="hold">
                            <p:stCondLst>
                              <p:cond delay="3500"/>
                            </p:stCondLst>
                            <p:childTnLst>
                              <p:par>
                                <p:cTn id="36" presetID="1" presetClass="entr" presetSubtype="0" fill="hold" grpId="0" nodeType="afterEffect">
                                  <p:stCondLst>
                                    <p:cond delay="250"/>
                                  </p:stCondLst>
                                  <p:childTnLst>
                                    <p:set>
                                      <p:cBhvr>
                                        <p:cTn id="37" dur="1" fill="hold">
                                          <p:stCondLst>
                                            <p:cond delay="0"/>
                                          </p:stCondLst>
                                        </p:cTn>
                                        <p:tgtEl>
                                          <p:spTgt spid="16"/>
                                        </p:tgtEl>
                                        <p:attrNameLst>
                                          <p:attrName>style.visibility</p:attrName>
                                        </p:attrNameLst>
                                      </p:cBhvr>
                                      <p:to>
                                        <p:strVal val="visible"/>
                                      </p:to>
                                    </p:set>
                                  </p:childTnLst>
                                </p:cTn>
                              </p:par>
                            </p:childTnLst>
                          </p:cTn>
                        </p:par>
                        <p:par>
                          <p:cTn id="38" fill="hold">
                            <p:stCondLst>
                              <p:cond delay="3750"/>
                            </p:stCondLst>
                            <p:childTnLst>
                              <p:par>
                                <p:cTn id="39" presetID="35" presetClass="emph" presetSubtype="0" repeatCount="3000" fill="hold" grpId="1" nodeType="afterEffect">
                                  <p:stCondLst>
                                    <p:cond delay="0"/>
                                  </p:stCondLst>
                                  <p:childTnLst>
                                    <p:anim calcmode="discrete" valueType="str">
                                      <p:cBhvr>
                                        <p:cTn id="40" dur="1000" fill="hold"/>
                                        <p:tgtEl>
                                          <p:spTgt spid="16"/>
                                        </p:tgtEl>
                                        <p:attrNameLst>
                                          <p:attrName>style.visibility</p:attrName>
                                        </p:attrNameLst>
                                      </p:cBhvr>
                                      <p:tavLst>
                                        <p:tav tm="0">
                                          <p:val>
                                            <p:strVal val="hidden"/>
                                          </p:val>
                                        </p:tav>
                                        <p:tav tm="50000">
                                          <p:val>
                                            <p:strVal val="visible"/>
                                          </p:val>
                                        </p:tav>
                                      </p:tavLst>
                                    </p:anim>
                                  </p:childTnLst>
                                </p:cTn>
                              </p:par>
                            </p:childTnLst>
                          </p:cTn>
                        </p:par>
                        <p:par>
                          <p:cTn id="41" fill="hold">
                            <p:stCondLst>
                              <p:cond delay="6750"/>
                            </p:stCondLst>
                            <p:childTnLst>
                              <p:par>
                                <p:cTn id="42" presetID="1" presetClass="exit" presetSubtype="0" fill="hold" grpId="2" nodeType="afterEffect">
                                  <p:stCondLst>
                                    <p:cond delay="0"/>
                                  </p:stCondLst>
                                  <p:childTnLst>
                                    <p:set>
                                      <p:cBhvr>
                                        <p:cTn id="43" dur="1" fill="hold">
                                          <p:stCondLst>
                                            <p:cond delay="0"/>
                                          </p:stCondLst>
                                        </p:cTn>
                                        <p:tgtEl>
                                          <p:spTgt spid="16"/>
                                        </p:tgtEl>
                                        <p:attrNameLst>
                                          <p:attrName>style.visibility</p:attrName>
                                        </p:attrNameLst>
                                      </p:cBhvr>
                                      <p:to>
                                        <p:strVal val="hidden"/>
                                      </p:to>
                                    </p:set>
                                  </p:childTnLst>
                                </p:cTn>
                              </p:par>
                            </p:childTnLst>
                          </p:cTn>
                        </p:par>
                        <p:par>
                          <p:cTn id="44" fill="hold">
                            <p:stCondLst>
                              <p:cond delay="6750"/>
                            </p:stCondLst>
                            <p:childTnLst>
                              <p:par>
                                <p:cTn id="45" presetID="1" presetClass="entr" presetSubtype="0" fill="hold" grpId="0" nodeType="afterEffect">
                                  <p:stCondLst>
                                    <p:cond delay="50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16" grpId="0" animBg="1"/>
      <p:bldP spid="16" grpId="1" animBg="1"/>
      <p:bldP spid="16" grpId="2" animBg="1"/>
      <p:bldP spid="17" grpId="0"/>
      <p:bldP spid="18" grpId="0" animBg="1"/>
      <p:bldP spid="18" grpId="1" animBg="1"/>
      <p:bldP spid="18" grpId="2" animBg="1"/>
      <p:bldP spid="19" grpId="0" animBg="1"/>
      <p:bldP spid="19" grpId="1" animBg="1"/>
      <p:bldP spid="19" grpId="2"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 Box 155"/>
          <p:cNvSpPr txBox="1">
            <a:spLocks noChangeArrowheads="1"/>
          </p:cNvSpPr>
          <p:nvPr/>
        </p:nvSpPr>
        <p:spPr bwMode="auto">
          <a:xfrm>
            <a:off x="1288036" y="846401"/>
            <a:ext cx="6593695" cy="634020"/>
          </a:xfrm>
          <a:prstGeom prst="rect">
            <a:avLst/>
          </a:prstGeom>
          <a:solidFill>
            <a:srgbClr val="00FF99"/>
          </a:solidFill>
          <a:ln w="12700">
            <a:solidFill>
              <a:schemeClr val="tx1"/>
            </a:solidFill>
            <a:miter lim="800000"/>
            <a:headEnd/>
            <a:tailEnd/>
          </a:ln>
          <a:effectLst/>
          <a:extLst/>
        </p:spPr>
        <p:txBody>
          <a:bodyPr wrap="square">
            <a:spAutoFit/>
          </a:bodyPr>
          <a:lstStyle/>
          <a:p>
            <a:pPr algn="ctr">
              <a:lnSpc>
                <a:spcPct val="110000"/>
              </a:lnSpc>
            </a:pPr>
            <a:r>
              <a:rPr lang="zh-CN" altLang="en-US" sz="1600" b="1" dirty="0">
                <a:solidFill>
                  <a:sysClr val="windowText" lastClr="000000"/>
                </a:solidFill>
                <a:latin typeface="微软雅黑" pitchFamily="34" charset="-122"/>
                <a:ea typeface="微软雅黑" pitchFamily="34" charset="-122"/>
              </a:rPr>
              <a:t>因此 </a:t>
            </a:r>
            <a:r>
              <a:rPr lang="en-US" altLang="zh-CN" sz="1600" b="1" dirty="0">
                <a:solidFill>
                  <a:sysClr val="windowText" lastClr="000000"/>
                </a:solidFill>
                <a:latin typeface="微软雅黑" pitchFamily="34" charset="-122"/>
                <a:ea typeface="微软雅黑" pitchFamily="34" charset="-122"/>
              </a:rPr>
              <a:t>H</a:t>
            </a:r>
            <a:r>
              <a:rPr lang="en-US" altLang="zh-CN" sz="1600" b="1" baseline="-25000" dirty="0">
                <a:solidFill>
                  <a:sysClr val="windowText" lastClr="000000"/>
                </a:solidFill>
                <a:latin typeface="微软雅黑" pitchFamily="34" charset="-122"/>
                <a:ea typeface="微软雅黑" pitchFamily="34" charset="-122"/>
              </a:rPr>
              <a:t>1</a:t>
            </a:r>
            <a:r>
              <a:rPr lang="en-US" altLang="zh-CN" sz="1600" b="1" dirty="0">
                <a:solidFill>
                  <a:sysClr val="windowText" lastClr="000000"/>
                </a:solidFill>
                <a:latin typeface="微软雅黑" pitchFamily="34" charset="-122"/>
                <a:ea typeface="微软雅黑" pitchFamily="34" charset="-122"/>
              </a:rPr>
              <a:t> </a:t>
            </a:r>
            <a:r>
              <a:rPr lang="zh-CN" altLang="en-US" sz="1600" b="1" dirty="0">
                <a:solidFill>
                  <a:sysClr val="windowText" lastClr="000000"/>
                </a:solidFill>
                <a:latin typeface="微软雅黑" pitchFamily="34" charset="-122"/>
                <a:ea typeface="微软雅黑" pitchFamily="34" charset="-122"/>
              </a:rPr>
              <a:t>必须把分组传送到路由器 </a:t>
            </a:r>
            <a:r>
              <a:rPr lang="en-US" altLang="zh-CN" sz="1600" b="1" dirty="0">
                <a:solidFill>
                  <a:sysClr val="windowText" lastClr="000000"/>
                </a:solidFill>
                <a:latin typeface="微软雅黑" pitchFamily="34" charset="-122"/>
                <a:ea typeface="微软雅黑" pitchFamily="34" charset="-122"/>
              </a:rPr>
              <a:t>R</a:t>
            </a:r>
            <a:r>
              <a:rPr lang="en-US" altLang="zh-CN" sz="1600" b="1" baseline="-25000" dirty="0">
                <a:solidFill>
                  <a:sysClr val="windowText" lastClr="000000"/>
                </a:solidFill>
                <a:latin typeface="微软雅黑" pitchFamily="34" charset="-122"/>
                <a:ea typeface="微软雅黑" pitchFamily="34" charset="-122"/>
              </a:rPr>
              <a:t>1</a:t>
            </a:r>
            <a:r>
              <a:rPr lang="en-US" altLang="zh-CN" sz="1600" b="1" dirty="0">
                <a:solidFill>
                  <a:sysClr val="windowText" lastClr="000000"/>
                </a:solidFill>
                <a:latin typeface="微软雅黑" pitchFamily="34" charset="-122"/>
                <a:ea typeface="微软雅黑" pitchFamily="34" charset="-122"/>
              </a:rPr>
              <a:t/>
            </a:r>
            <a:br>
              <a:rPr lang="en-US" altLang="zh-CN" sz="1600" b="1" dirty="0">
                <a:solidFill>
                  <a:sysClr val="windowText" lastClr="000000"/>
                </a:solidFill>
                <a:latin typeface="微软雅黑" pitchFamily="34" charset="-122"/>
                <a:ea typeface="微软雅黑" pitchFamily="34" charset="-122"/>
              </a:rPr>
            </a:br>
            <a:r>
              <a:rPr lang="zh-CN" altLang="en-US" sz="1600" b="1" dirty="0">
                <a:solidFill>
                  <a:sysClr val="windowText" lastClr="000000"/>
                </a:solidFill>
                <a:latin typeface="微软雅黑" pitchFamily="34" charset="-122"/>
                <a:ea typeface="微软雅黑" pitchFamily="34" charset="-122"/>
              </a:rPr>
              <a:t>然后逐项查找路由表</a:t>
            </a:r>
          </a:p>
        </p:txBody>
      </p:sp>
      <p:sp>
        <p:nvSpPr>
          <p:cNvPr id="4" name="Freeform 2"/>
          <p:cNvSpPr>
            <a:spLocks/>
          </p:cNvSpPr>
          <p:nvPr/>
        </p:nvSpPr>
        <p:spPr bwMode="auto">
          <a:xfrm>
            <a:off x="3409126" y="1860387"/>
            <a:ext cx="1413039" cy="785165"/>
          </a:xfrm>
          <a:custGeom>
            <a:avLst/>
            <a:gdLst>
              <a:gd name="T0" fmla="*/ 5 w 1059"/>
              <a:gd name="T1" fmla="*/ 1146 h 1146"/>
              <a:gd name="T2" fmla="*/ 1048 w 1059"/>
              <a:gd name="T3" fmla="*/ 0 h 1146"/>
              <a:gd name="T4" fmla="*/ 1059 w 1059"/>
              <a:gd name="T5" fmla="*/ 880 h 1146"/>
              <a:gd name="T6" fmla="*/ 0 w 1059"/>
              <a:gd name="T7" fmla="*/ 1111 h 1146"/>
              <a:gd name="connsiteX0" fmla="*/ 0 w 9953"/>
              <a:gd name="connsiteY0" fmla="*/ 10000 h 10000"/>
              <a:gd name="connsiteX1" fmla="*/ 9849 w 9953"/>
              <a:gd name="connsiteY1" fmla="*/ 0 h 10000"/>
              <a:gd name="connsiteX2" fmla="*/ 9953 w 9953"/>
              <a:gd name="connsiteY2" fmla="*/ 7679 h 10000"/>
              <a:gd name="connsiteX3" fmla="*/ 15 w 9953"/>
              <a:gd name="connsiteY3" fmla="*/ 7999 h 10000"/>
              <a:gd name="connsiteX0" fmla="*/ 0 w 10250"/>
              <a:gd name="connsiteY0" fmla="*/ 8125 h 8125"/>
              <a:gd name="connsiteX1" fmla="*/ 10146 w 10250"/>
              <a:gd name="connsiteY1" fmla="*/ 0 h 8125"/>
              <a:gd name="connsiteX2" fmla="*/ 10250 w 10250"/>
              <a:gd name="connsiteY2" fmla="*/ 7679 h 8125"/>
              <a:gd name="connsiteX3" fmla="*/ 265 w 10250"/>
              <a:gd name="connsiteY3" fmla="*/ 7999 h 8125"/>
            </a:gdLst>
            <a:ahLst/>
            <a:cxnLst>
              <a:cxn ang="0">
                <a:pos x="connsiteX0" y="connsiteY0"/>
              </a:cxn>
              <a:cxn ang="0">
                <a:pos x="connsiteX1" y="connsiteY1"/>
              </a:cxn>
              <a:cxn ang="0">
                <a:pos x="connsiteX2" y="connsiteY2"/>
              </a:cxn>
              <a:cxn ang="0">
                <a:pos x="connsiteX3" y="connsiteY3"/>
              </a:cxn>
            </a:cxnLst>
            <a:rect l="l" t="t" r="r" b="b"/>
            <a:pathLst>
              <a:path w="10250" h="8125">
                <a:moveTo>
                  <a:pt x="0" y="8125"/>
                </a:moveTo>
                <a:lnTo>
                  <a:pt x="10146" y="0"/>
                </a:lnTo>
                <a:cubicBezTo>
                  <a:pt x="10181" y="2560"/>
                  <a:pt x="10215" y="5119"/>
                  <a:pt x="10250" y="7679"/>
                </a:cubicBezTo>
                <a:cubicBezTo>
                  <a:pt x="6901" y="8351"/>
                  <a:pt x="3614" y="7327"/>
                  <a:pt x="265" y="7999"/>
                </a:cubicBezTo>
              </a:path>
            </a:pathLst>
          </a:custGeom>
          <a:gradFill rotWithShape="1">
            <a:gsLst>
              <a:gs pos="0">
                <a:srgbClr val="0000FF"/>
              </a:gs>
              <a:gs pos="100000">
                <a:srgbClr val="00FFFF"/>
              </a:gs>
            </a:gsLst>
            <a:lin ang="0" scaled="1"/>
          </a:gradFill>
          <a:ln>
            <a:noFill/>
          </a:ln>
          <a:effectLst/>
        </p:spPr>
        <p:txBody>
          <a:bodyPr/>
          <a:lstStyle/>
          <a:p>
            <a:endParaRPr lang="zh-CN" altLang="en-US" sz="1100" b="1" dirty="0">
              <a:latin typeface="微软雅黑" pitchFamily="34" charset="-122"/>
              <a:ea typeface="微软雅黑" pitchFamily="34" charset="-122"/>
            </a:endParaRPr>
          </a:p>
        </p:txBody>
      </p:sp>
      <p:sp>
        <p:nvSpPr>
          <p:cNvPr id="5" name="Text Box 4"/>
          <p:cNvSpPr txBox="1">
            <a:spLocks noChangeArrowheads="1"/>
          </p:cNvSpPr>
          <p:nvPr/>
        </p:nvSpPr>
        <p:spPr bwMode="auto">
          <a:xfrm>
            <a:off x="3420587" y="2321661"/>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0</a:t>
            </a:r>
            <a:endParaRPr kumimoji="1" lang="en-US" altLang="zh-CN" sz="1100" b="1" baseline="-25000">
              <a:latin typeface="微软雅黑" pitchFamily="34" charset="-122"/>
              <a:ea typeface="微软雅黑" pitchFamily="34" charset="-122"/>
            </a:endParaRPr>
          </a:p>
        </p:txBody>
      </p:sp>
      <p:sp>
        <p:nvSpPr>
          <p:cNvPr id="6" name="Line 19"/>
          <p:cNvSpPr>
            <a:spLocks noChangeShapeType="1"/>
          </p:cNvSpPr>
          <p:nvPr/>
        </p:nvSpPr>
        <p:spPr bwMode="auto">
          <a:xfrm>
            <a:off x="3404148" y="2309164"/>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7" name="Line 20"/>
          <p:cNvSpPr>
            <a:spLocks noChangeShapeType="1"/>
          </p:cNvSpPr>
          <p:nvPr/>
        </p:nvSpPr>
        <p:spPr bwMode="auto">
          <a:xfrm>
            <a:off x="1455222" y="2299344"/>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8" name="Line 21"/>
          <p:cNvSpPr>
            <a:spLocks noChangeShapeType="1"/>
          </p:cNvSpPr>
          <p:nvPr/>
        </p:nvSpPr>
        <p:spPr bwMode="auto">
          <a:xfrm flipV="1">
            <a:off x="1322742" y="2310948"/>
            <a:ext cx="288616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9" name="Line 22"/>
          <p:cNvSpPr>
            <a:spLocks noChangeShapeType="1"/>
          </p:cNvSpPr>
          <p:nvPr/>
        </p:nvSpPr>
        <p:spPr bwMode="auto">
          <a:xfrm>
            <a:off x="1979150" y="1988713"/>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0" name="Text Box 24"/>
          <p:cNvSpPr txBox="1">
            <a:spLocks noChangeArrowheads="1"/>
          </p:cNvSpPr>
          <p:nvPr/>
        </p:nvSpPr>
        <p:spPr bwMode="auto">
          <a:xfrm>
            <a:off x="1624533" y="1583780"/>
            <a:ext cx="1146097"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128.30.33.13</a:t>
            </a:r>
          </a:p>
        </p:txBody>
      </p:sp>
      <p:sp>
        <p:nvSpPr>
          <p:cNvPr id="11" name="Text Box 25"/>
          <p:cNvSpPr txBox="1">
            <a:spLocks noChangeArrowheads="1"/>
          </p:cNvSpPr>
          <p:nvPr/>
        </p:nvSpPr>
        <p:spPr bwMode="auto">
          <a:xfrm>
            <a:off x="1277662" y="1803048"/>
            <a:ext cx="60785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a:solidFill>
                  <a:srgbClr val="CC00CC"/>
                </a:solidFill>
                <a:latin typeface="微软雅黑" pitchFamily="34" charset="-122"/>
                <a:ea typeface="微软雅黑" pitchFamily="34" charset="-122"/>
              </a:rPr>
              <a:t>源主机</a:t>
            </a:r>
          </a:p>
          <a:p>
            <a:pPr algn="ctr"/>
            <a:r>
              <a:rPr kumimoji="1" lang="en-US" altLang="zh-CN" sz="1100" b="1" dirty="0">
                <a:solidFill>
                  <a:srgbClr val="CC00CC"/>
                </a:solidFill>
                <a:latin typeface="微软雅黑" pitchFamily="34" charset="-122"/>
                <a:ea typeface="微软雅黑" pitchFamily="34" charset="-122"/>
              </a:rPr>
              <a:t>H</a:t>
            </a:r>
            <a:r>
              <a:rPr kumimoji="1" lang="en-US" altLang="zh-CN" sz="1100" b="1" baseline="-25000" dirty="0">
                <a:solidFill>
                  <a:srgbClr val="CC00CC"/>
                </a:solidFill>
                <a:latin typeface="微软雅黑" pitchFamily="34" charset="-122"/>
                <a:ea typeface="微软雅黑" pitchFamily="34" charset="-122"/>
              </a:rPr>
              <a:t>1</a:t>
            </a:r>
          </a:p>
        </p:txBody>
      </p:sp>
      <p:sp>
        <p:nvSpPr>
          <p:cNvPr id="12" name="Line 27"/>
          <p:cNvSpPr>
            <a:spLocks noChangeShapeType="1"/>
          </p:cNvSpPr>
          <p:nvPr/>
        </p:nvSpPr>
        <p:spPr bwMode="auto">
          <a:xfrm>
            <a:off x="2255903" y="3381199"/>
            <a:ext cx="967" cy="39543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3" name="Line 28"/>
          <p:cNvSpPr>
            <a:spLocks noChangeShapeType="1"/>
          </p:cNvSpPr>
          <p:nvPr/>
        </p:nvSpPr>
        <p:spPr bwMode="auto">
          <a:xfrm>
            <a:off x="6161063" y="3037541"/>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4" name="Line 29"/>
          <p:cNvSpPr>
            <a:spLocks noChangeShapeType="1"/>
          </p:cNvSpPr>
          <p:nvPr/>
        </p:nvSpPr>
        <p:spPr bwMode="auto">
          <a:xfrm>
            <a:off x="1771434" y="3773060"/>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5" name="Line 30"/>
          <p:cNvSpPr>
            <a:spLocks noChangeShapeType="1"/>
          </p:cNvSpPr>
          <p:nvPr/>
        </p:nvSpPr>
        <p:spPr bwMode="auto">
          <a:xfrm>
            <a:off x="2255903" y="3037541"/>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6" name="Line 31"/>
          <p:cNvSpPr>
            <a:spLocks noChangeShapeType="1"/>
          </p:cNvSpPr>
          <p:nvPr/>
        </p:nvSpPr>
        <p:spPr bwMode="auto">
          <a:xfrm>
            <a:off x="3408016" y="2630507"/>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pic>
        <p:nvPicPr>
          <p:cNvPr id="17"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0445" y="2508218"/>
            <a:ext cx="373270" cy="25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 name="Line 38"/>
          <p:cNvSpPr>
            <a:spLocks noChangeShapeType="1"/>
          </p:cNvSpPr>
          <p:nvPr/>
        </p:nvSpPr>
        <p:spPr bwMode="auto">
          <a:xfrm>
            <a:off x="1833321" y="3025937"/>
            <a:ext cx="525759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9" name="Line 39"/>
          <p:cNvSpPr>
            <a:spLocks noChangeShapeType="1"/>
          </p:cNvSpPr>
          <p:nvPr/>
        </p:nvSpPr>
        <p:spPr bwMode="auto">
          <a:xfrm>
            <a:off x="1580932" y="3784664"/>
            <a:ext cx="550998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20" name="Text Box 40"/>
          <p:cNvSpPr txBox="1">
            <a:spLocks noChangeArrowheads="1"/>
          </p:cNvSpPr>
          <p:nvPr/>
        </p:nvSpPr>
        <p:spPr bwMode="auto">
          <a:xfrm>
            <a:off x="2152459" y="2751010"/>
            <a:ext cx="1237621"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100" b="1" dirty="0">
                <a:latin typeface="微软雅黑" pitchFamily="34" charset="-122"/>
                <a:ea typeface="微软雅黑" pitchFamily="34" charset="-122"/>
              </a:rPr>
              <a:t>128.30.33.130</a:t>
            </a:r>
          </a:p>
        </p:txBody>
      </p:sp>
      <p:sp>
        <p:nvSpPr>
          <p:cNvPr id="21" name="Line 45"/>
          <p:cNvSpPr>
            <a:spLocks noChangeShapeType="1"/>
          </p:cNvSpPr>
          <p:nvPr/>
        </p:nvSpPr>
        <p:spPr bwMode="auto">
          <a:xfrm>
            <a:off x="4617944" y="3037541"/>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22" name="Group 46"/>
          <p:cNvGrpSpPr>
            <a:grpSpLocks/>
          </p:cNvGrpSpPr>
          <p:nvPr/>
        </p:nvGrpSpPr>
        <p:grpSpPr bwMode="auto">
          <a:xfrm>
            <a:off x="2097314" y="3286582"/>
            <a:ext cx="373265" cy="258860"/>
            <a:chOff x="864" y="1824"/>
            <a:chExt cx="432" cy="288"/>
          </a:xfrm>
        </p:grpSpPr>
        <p:pic>
          <p:nvPicPr>
            <p:cNvPr id="23"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4"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25" name="Text Box 49"/>
          <p:cNvSpPr txBox="1">
            <a:spLocks noChangeArrowheads="1"/>
          </p:cNvSpPr>
          <p:nvPr/>
        </p:nvSpPr>
        <p:spPr bwMode="auto">
          <a:xfrm>
            <a:off x="1803805" y="3276763"/>
            <a:ext cx="359660"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2</a:t>
            </a:r>
          </a:p>
        </p:txBody>
      </p:sp>
      <p:sp>
        <p:nvSpPr>
          <p:cNvPr id="26" name="Line 50"/>
          <p:cNvSpPr>
            <a:spLocks noChangeShapeType="1"/>
          </p:cNvSpPr>
          <p:nvPr/>
        </p:nvSpPr>
        <p:spPr bwMode="auto">
          <a:xfrm>
            <a:off x="2614663" y="3772167"/>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27" name="Text Box 52"/>
          <p:cNvSpPr txBox="1">
            <a:spLocks noChangeArrowheads="1"/>
          </p:cNvSpPr>
          <p:nvPr/>
        </p:nvSpPr>
        <p:spPr bwMode="auto">
          <a:xfrm>
            <a:off x="4654001" y="2633184"/>
            <a:ext cx="2790776" cy="45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100" b="1" dirty="0">
                <a:latin typeface="微软雅黑" pitchFamily="34" charset="-122"/>
                <a:ea typeface="微软雅黑" pitchFamily="34" charset="-122"/>
              </a:rPr>
              <a:t>子网</a:t>
            </a:r>
            <a:r>
              <a:rPr kumimoji="1" lang="en-US" altLang="zh-CN" sz="1100" b="1" dirty="0">
                <a:latin typeface="微软雅黑" pitchFamily="34" charset="-122"/>
                <a:ea typeface="微软雅黑" pitchFamily="34" charset="-122"/>
              </a:rPr>
              <a:t>2</a:t>
            </a:r>
            <a:r>
              <a:rPr kumimoji="1" lang="zh-CN" altLang="en-US" sz="1100" b="1" dirty="0">
                <a:latin typeface="微软雅黑" pitchFamily="34" charset="-122"/>
                <a:ea typeface="微软雅黑" pitchFamily="34" charset="-122"/>
              </a:rPr>
              <a:t>：网络地址 </a:t>
            </a:r>
            <a:r>
              <a:rPr kumimoji="1" lang="en-US" altLang="zh-CN" sz="1100" b="1" dirty="0">
                <a:latin typeface="微软雅黑" pitchFamily="34" charset="-122"/>
                <a:ea typeface="微软雅黑" pitchFamily="34" charset="-122"/>
              </a:rPr>
              <a:t>128.30.33.128</a:t>
            </a:r>
          </a:p>
          <a:p>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子网掩码 </a:t>
            </a:r>
            <a:r>
              <a:rPr kumimoji="1" lang="en-US" altLang="zh-CN" sz="1100" b="1" dirty="0">
                <a:latin typeface="微软雅黑" pitchFamily="34" charset="-122"/>
                <a:ea typeface="微软雅黑" pitchFamily="34" charset="-122"/>
              </a:rPr>
              <a:t>255.255.255.128</a:t>
            </a:r>
            <a:endParaRPr kumimoji="1" lang="en-US" altLang="zh-CN" sz="1100" b="1" baseline="-25000" dirty="0">
              <a:latin typeface="微软雅黑" pitchFamily="34" charset="-122"/>
              <a:ea typeface="微软雅黑" pitchFamily="34" charset="-122"/>
            </a:endParaRPr>
          </a:p>
        </p:txBody>
      </p:sp>
      <p:sp>
        <p:nvSpPr>
          <p:cNvPr id="28" name="Text Box 53"/>
          <p:cNvSpPr txBox="1">
            <a:spLocks noChangeArrowheads="1"/>
          </p:cNvSpPr>
          <p:nvPr/>
        </p:nvSpPr>
        <p:spPr bwMode="auto">
          <a:xfrm>
            <a:off x="4208902" y="3503487"/>
            <a:ext cx="96372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solidFill>
                  <a:srgbClr val="CC00CC"/>
                </a:solidFill>
                <a:latin typeface="微软雅黑" pitchFamily="34" charset="-122"/>
                <a:ea typeface="微软雅黑" pitchFamily="34" charset="-122"/>
              </a:rPr>
              <a:t>目的主机 </a:t>
            </a:r>
            <a:r>
              <a:rPr kumimoji="1" lang="en-US" altLang="zh-CN" sz="1100" b="1">
                <a:solidFill>
                  <a:srgbClr val="CC00CC"/>
                </a:solidFill>
                <a:latin typeface="微软雅黑" pitchFamily="34" charset="-122"/>
                <a:ea typeface="微软雅黑" pitchFamily="34" charset="-122"/>
              </a:rPr>
              <a:t>H</a:t>
            </a:r>
            <a:r>
              <a:rPr kumimoji="1" lang="en-US" altLang="zh-CN" sz="1100" b="1" baseline="-25000">
                <a:solidFill>
                  <a:srgbClr val="CC00CC"/>
                </a:solidFill>
                <a:latin typeface="微软雅黑" pitchFamily="34" charset="-122"/>
                <a:ea typeface="微软雅黑" pitchFamily="34" charset="-122"/>
              </a:rPr>
              <a:t>2</a:t>
            </a:r>
          </a:p>
        </p:txBody>
      </p:sp>
      <p:sp>
        <p:nvSpPr>
          <p:cNvPr id="29" name="Text Box 54"/>
          <p:cNvSpPr txBox="1">
            <a:spLocks noChangeArrowheads="1"/>
          </p:cNvSpPr>
          <p:nvPr/>
        </p:nvSpPr>
        <p:spPr bwMode="auto">
          <a:xfrm>
            <a:off x="4717317" y="3231541"/>
            <a:ext cx="123762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128.30.33.138</a:t>
            </a:r>
          </a:p>
        </p:txBody>
      </p:sp>
      <p:sp>
        <p:nvSpPr>
          <p:cNvPr id="30" name="Text Box 55"/>
          <p:cNvSpPr txBox="1">
            <a:spLocks noChangeArrowheads="1"/>
          </p:cNvSpPr>
          <p:nvPr/>
        </p:nvSpPr>
        <p:spPr bwMode="auto">
          <a:xfrm>
            <a:off x="2008811" y="3115198"/>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0</a:t>
            </a:r>
            <a:endParaRPr kumimoji="1" lang="en-US" altLang="zh-CN" sz="1100" b="1" baseline="-25000">
              <a:latin typeface="微软雅黑" pitchFamily="34" charset="-122"/>
              <a:ea typeface="微软雅黑" pitchFamily="34" charset="-122"/>
            </a:endParaRPr>
          </a:p>
        </p:txBody>
      </p:sp>
      <p:sp>
        <p:nvSpPr>
          <p:cNvPr id="31" name="Text Box 56"/>
          <p:cNvSpPr txBox="1">
            <a:spLocks noChangeArrowheads="1"/>
          </p:cNvSpPr>
          <p:nvPr/>
        </p:nvSpPr>
        <p:spPr bwMode="auto">
          <a:xfrm>
            <a:off x="2008811" y="3520448"/>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1</a:t>
            </a:r>
            <a:endParaRPr kumimoji="1" lang="en-US" altLang="zh-CN" sz="1100" b="1" baseline="-25000">
              <a:latin typeface="微软雅黑" pitchFamily="34" charset="-122"/>
              <a:ea typeface="微软雅黑" pitchFamily="34" charset="-122"/>
            </a:endParaRPr>
          </a:p>
        </p:txBody>
      </p:sp>
      <p:sp>
        <p:nvSpPr>
          <p:cNvPr id="32" name="Text Box 57"/>
          <p:cNvSpPr txBox="1">
            <a:spLocks noChangeArrowheads="1"/>
          </p:cNvSpPr>
          <p:nvPr/>
        </p:nvSpPr>
        <p:spPr bwMode="auto">
          <a:xfrm>
            <a:off x="2336362" y="3115198"/>
            <a:ext cx="123762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128.30.33.129</a:t>
            </a:r>
          </a:p>
        </p:txBody>
      </p:sp>
      <p:sp>
        <p:nvSpPr>
          <p:cNvPr id="33" name="Text Box 59"/>
          <p:cNvSpPr txBox="1">
            <a:spLocks noChangeArrowheads="1"/>
          </p:cNvSpPr>
          <p:nvPr/>
        </p:nvSpPr>
        <p:spPr bwMode="auto">
          <a:xfrm>
            <a:off x="2156568" y="3928376"/>
            <a:ext cx="378303"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3</a:t>
            </a:r>
          </a:p>
        </p:txBody>
      </p:sp>
      <p:sp>
        <p:nvSpPr>
          <p:cNvPr id="34" name="Text Box 60"/>
          <p:cNvSpPr txBox="1">
            <a:spLocks noChangeArrowheads="1"/>
          </p:cNvSpPr>
          <p:nvPr/>
        </p:nvSpPr>
        <p:spPr bwMode="auto">
          <a:xfrm>
            <a:off x="2352065" y="3519557"/>
            <a:ext cx="105457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128.30.36.2</a:t>
            </a:r>
          </a:p>
        </p:txBody>
      </p:sp>
      <p:sp>
        <p:nvSpPr>
          <p:cNvPr id="35" name="Text Box 61"/>
          <p:cNvSpPr txBox="1">
            <a:spLocks noChangeArrowheads="1"/>
          </p:cNvSpPr>
          <p:nvPr/>
        </p:nvSpPr>
        <p:spPr bwMode="auto">
          <a:xfrm>
            <a:off x="3712215" y="3817691"/>
            <a:ext cx="2407109" cy="45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子网</a:t>
            </a:r>
            <a:r>
              <a:rPr kumimoji="1" lang="en-US" altLang="zh-CN" sz="1100" b="1">
                <a:latin typeface="微软雅黑" pitchFamily="34" charset="-122"/>
                <a:ea typeface="微软雅黑" pitchFamily="34" charset="-122"/>
              </a:rPr>
              <a:t>3</a:t>
            </a:r>
            <a:r>
              <a:rPr kumimoji="1" lang="zh-CN" altLang="en-US" sz="1100" b="1">
                <a:latin typeface="微软雅黑" pitchFamily="34" charset="-122"/>
                <a:ea typeface="微软雅黑" pitchFamily="34" charset="-122"/>
              </a:rPr>
              <a:t>：网络地址 </a:t>
            </a:r>
            <a:r>
              <a:rPr kumimoji="1" lang="en-US" altLang="zh-CN" sz="1100" b="1">
                <a:latin typeface="微软雅黑" pitchFamily="34" charset="-122"/>
                <a:ea typeface="微软雅黑" pitchFamily="34" charset="-122"/>
              </a:rPr>
              <a:t>128.30.36.0</a:t>
            </a:r>
          </a:p>
          <a:p>
            <a:r>
              <a:rPr kumimoji="1" lang="en-US" altLang="zh-CN" sz="1100" b="1">
                <a:latin typeface="微软雅黑" pitchFamily="34" charset="-122"/>
                <a:ea typeface="微软雅黑" pitchFamily="34" charset="-122"/>
              </a:rPr>
              <a:t>            </a:t>
            </a:r>
            <a:r>
              <a:rPr kumimoji="1" lang="zh-CN" altLang="en-US" sz="1100" b="1">
                <a:latin typeface="微软雅黑" pitchFamily="34" charset="-122"/>
                <a:ea typeface="微软雅黑" pitchFamily="34" charset="-122"/>
              </a:rPr>
              <a:t>子网掩码 </a:t>
            </a:r>
            <a:r>
              <a:rPr kumimoji="1" lang="en-US" altLang="zh-CN" sz="1100" b="1">
                <a:latin typeface="微软雅黑" pitchFamily="34" charset="-122"/>
                <a:ea typeface="微软雅黑" pitchFamily="34" charset="-122"/>
              </a:rPr>
              <a:t>255.255.255.0</a:t>
            </a:r>
            <a:endParaRPr kumimoji="1" lang="en-US" altLang="zh-CN" sz="1100" b="1" baseline="-25000">
              <a:latin typeface="微软雅黑" pitchFamily="34" charset="-122"/>
              <a:ea typeface="微软雅黑" pitchFamily="34" charset="-122"/>
            </a:endParaRPr>
          </a:p>
        </p:txBody>
      </p:sp>
      <p:sp>
        <p:nvSpPr>
          <p:cNvPr id="36" name="Text Box 62"/>
          <p:cNvSpPr txBox="1">
            <a:spLocks noChangeArrowheads="1"/>
          </p:cNvSpPr>
          <p:nvPr/>
        </p:nvSpPr>
        <p:spPr bwMode="auto">
          <a:xfrm>
            <a:off x="2685253" y="3968543"/>
            <a:ext cx="1146097"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128.30.36.12</a:t>
            </a:r>
          </a:p>
        </p:txBody>
      </p:sp>
      <p:graphicFrame>
        <p:nvGraphicFramePr>
          <p:cNvPr id="37" name="Group 5"/>
          <p:cNvGraphicFramePr>
            <a:graphicFrameLocks noGrp="1"/>
          </p:cNvGraphicFramePr>
          <p:nvPr>
            <p:extLst>
              <p:ext uri="{D42A27DB-BD31-4B8C-83A1-F6EECF244321}">
                <p14:modId xmlns:p14="http://schemas.microsoft.com/office/powerpoint/2010/main" val="342737254"/>
              </p:ext>
            </p:extLst>
          </p:nvPr>
        </p:nvGraphicFramePr>
        <p:xfrm>
          <a:off x="4830791" y="1854669"/>
          <a:ext cx="3286083" cy="759504"/>
        </p:xfrm>
        <a:graphic>
          <a:graphicData uri="http://schemas.openxmlformats.org/drawingml/2006/table">
            <a:tbl>
              <a:tblPr/>
              <a:tblGrid>
                <a:gridCol w="1180339"/>
                <a:gridCol w="1413937"/>
                <a:gridCol w="691807"/>
              </a:tblGrid>
              <a:tr h="203351">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目的网络地址</a:t>
                      </a:r>
                    </a:p>
                  </a:txBody>
                  <a:tcPr marL="64688" marR="64688" marT="29856" marB="2985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子网掩码</a:t>
                      </a:r>
                    </a:p>
                  </a:txBody>
                  <a:tcPr marL="64688" marR="64688" marT="29856" marB="2985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下一跳</a:t>
                      </a:r>
                    </a:p>
                  </a:txBody>
                  <a:tcPr marL="64688" marR="64688" marT="29856" marB="2985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r>
              <a:tr h="538697">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128.30.36.0</a:t>
                      </a:r>
                    </a:p>
                  </a:txBody>
                  <a:tcPr marL="64688" marR="64688" marT="29856" marB="298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255.255.255.0</a:t>
                      </a:r>
                    </a:p>
                  </a:txBody>
                  <a:tcPr marL="64688" marR="64688" marT="29856" marB="298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接口 </a:t>
                      </a:r>
                      <a:r>
                        <a:rPr kumimoji="0" lang="en-US" altLang="zh-CN" sz="1050" b="1" i="0" u="none" strike="noStrike" cap="none" normalizeH="0" baseline="0" dirty="0" smtClean="0">
                          <a:ln>
                            <a:noFill/>
                          </a:ln>
                          <a:solidFill>
                            <a:srgbClr val="000099"/>
                          </a:solidFill>
                          <a:effectLst/>
                          <a:latin typeface="微软雅黑" pitchFamily="34" charset="-122"/>
                          <a:ea typeface="微软雅黑" pitchFamily="34"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接口 </a:t>
                      </a:r>
                      <a:r>
                        <a:rPr kumimoji="0" lang="en-US" altLang="zh-CN" sz="1050" b="1" i="0" u="none" strike="noStrike" cap="none" normalizeH="0" baseline="0" dirty="0" smtClean="0">
                          <a:ln>
                            <a:noFill/>
                          </a:ln>
                          <a:solidFill>
                            <a:srgbClr val="000099"/>
                          </a:solidFill>
                          <a:effectLst/>
                          <a:latin typeface="微软雅黑" pitchFamily="34" charset="-122"/>
                          <a:ea typeface="微软雅黑" pitchFamily="34"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dirty="0" smtClean="0">
                          <a:ln>
                            <a:noFill/>
                          </a:ln>
                          <a:solidFill>
                            <a:srgbClr val="000099"/>
                          </a:solidFill>
                          <a:effectLst/>
                          <a:latin typeface="微软雅黑" pitchFamily="34" charset="-122"/>
                          <a:ea typeface="微软雅黑" pitchFamily="34" charset="-122"/>
                        </a:rPr>
                        <a:t>R</a:t>
                      </a:r>
                      <a:r>
                        <a:rPr kumimoji="0" lang="en-US" altLang="zh-CN" sz="1050" b="1" i="0" u="none" strike="noStrike" cap="none" normalizeH="0" baseline="-25000" dirty="0" smtClean="0">
                          <a:ln>
                            <a:noFill/>
                          </a:ln>
                          <a:solidFill>
                            <a:srgbClr val="000099"/>
                          </a:solidFill>
                          <a:effectLst/>
                          <a:latin typeface="微软雅黑" pitchFamily="34" charset="-122"/>
                          <a:ea typeface="微软雅黑" pitchFamily="34" charset="-122"/>
                        </a:rPr>
                        <a:t>2</a:t>
                      </a:r>
                    </a:p>
                  </a:txBody>
                  <a:tcPr marL="64688" marR="64688" marT="29856" marB="298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r>
            </a:tbl>
          </a:graphicData>
        </a:graphic>
      </p:graphicFrame>
      <p:pic>
        <p:nvPicPr>
          <p:cNvPr id="3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5168" y="3939902"/>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1096" y="3192561"/>
            <a:ext cx="352881" cy="352881"/>
          </a:xfrm>
          <a:prstGeom prst="rect">
            <a:avLst/>
          </a:prstGeom>
          <a:noFill/>
          <a:extLst>
            <a:ext uri="{909E8E84-426E-40DD-AFC4-6F175D3DCCD1}">
              <a14:hiddenFill xmlns:a14="http://schemas.microsoft.com/office/drawing/2010/main">
                <a:solidFill>
                  <a:srgbClr val="FFFFFF"/>
                </a:solidFill>
              </a14:hiddenFill>
            </a:ext>
          </a:extLst>
        </p:spPr>
      </p:pic>
      <p:sp>
        <p:nvSpPr>
          <p:cNvPr id="40" name="Line 64"/>
          <p:cNvSpPr>
            <a:spLocks noChangeShapeType="1"/>
          </p:cNvSpPr>
          <p:nvPr/>
        </p:nvSpPr>
        <p:spPr bwMode="auto">
          <a:xfrm>
            <a:off x="2035390" y="2025197"/>
            <a:ext cx="2549493" cy="1332795"/>
          </a:xfrm>
          <a:prstGeom prst="line">
            <a:avLst/>
          </a:prstGeom>
          <a:noFill/>
          <a:ln w="57150">
            <a:solidFill>
              <a:srgbClr val="CC00CC">
                <a:alpha val="80000"/>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pic>
        <p:nvPicPr>
          <p:cNvPr id="4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70" y="1883174"/>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8510" y="2473864"/>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012" y="3939902"/>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9443" y="3192561"/>
            <a:ext cx="352881" cy="352881"/>
          </a:xfrm>
          <a:prstGeom prst="rect">
            <a:avLst/>
          </a:prstGeom>
          <a:noFill/>
          <a:extLst>
            <a:ext uri="{909E8E84-426E-40DD-AFC4-6F175D3DCCD1}">
              <a14:hiddenFill xmlns:a14="http://schemas.microsoft.com/office/drawing/2010/main">
                <a:solidFill>
                  <a:srgbClr val="FFFFFF"/>
                </a:solidFill>
              </a14:hiddenFill>
            </a:ext>
          </a:extLst>
        </p:spPr>
      </p:pic>
      <p:sp>
        <p:nvSpPr>
          <p:cNvPr id="45" name="Text Box 3"/>
          <p:cNvSpPr txBox="1">
            <a:spLocks noChangeArrowheads="1"/>
          </p:cNvSpPr>
          <p:nvPr/>
        </p:nvSpPr>
        <p:spPr bwMode="auto">
          <a:xfrm>
            <a:off x="2318259" y="2305592"/>
            <a:ext cx="1054571"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100" b="1" dirty="0">
                <a:latin typeface="微软雅黑" pitchFamily="34" charset="-122"/>
                <a:ea typeface="微软雅黑" pitchFamily="34" charset="-122"/>
              </a:rPr>
              <a:t>128.30.33.1</a:t>
            </a:r>
          </a:p>
        </p:txBody>
      </p:sp>
      <p:sp>
        <p:nvSpPr>
          <p:cNvPr id="46" name="Text Box 44"/>
          <p:cNvSpPr txBox="1">
            <a:spLocks noChangeArrowheads="1"/>
          </p:cNvSpPr>
          <p:nvPr/>
        </p:nvSpPr>
        <p:spPr bwMode="auto">
          <a:xfrm>
            <a:off x="3410916" y="2754580"/>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a:t>
            </a:r>
            <a:endParaRPr kumimoji="1" lang="en-US" altLang="zh-CN" sz="1100" b="1" baseline="-25000" dirty="0">
              <a:latin typeface="微软雅黑" pitchFamily="34" charset="-122"/>
              <a:ea typeface="微软雅黑" pitchFamily="34" charset="-122"/>
            </a:endParaRPr>
          </a:p>
        </p:txBody>
      </p:sp>
      <p:grpSp>
        <p:nvGrpSpPr>
          <p:cNvPr id="47" name="组合 46"/>
          <p:cNvGrpSpPr/>
          <p:nvPr/>
        </p:nvGrpSpPr>
        <p:grpSpPr>
          <a:xfrm>
            <a:off x="3564782" y="1547964"/>
            <a:ext cx="4422879" cy="1343379"/>
            <a:chOff x="3564782" y="1547964"/>
            <a:chExt cx="4422879" cy="1343379"/>
          </a:xfrm>
        </p:grpSpPr>
        <p:sp>
          <p:nvSpPr>
            <p:cNvPr id="48" name="Text Box 43"/>
            <p:cNvSpPr txBox="1">
              <a:spLocks noChangeArrowheads="1"/>
            </p:cNvSpPr>
            <p:nvPr/>
          </p:nvSpPr>
          <p:spPr bwMode="auto">
            <a:xfrm>
              <a:off x="3564782" y="2552351"/>
              <a:ext cx="412164" cy="3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CC00CC"/>
                  </a:solidFill>
                  <a:latin typeface="微软雅黑" pitchFamily="34" charset="-122"/>
                  <a:ea typeface="微软雅黑" pitchFamily="34" charset="-122"/>
                </a:rPr>
                <a:t>R</a:t>
              </a:r>
              <a:r>
                <a:rPr kumimoji="1" lang="en-US" altLang="zh-CN" sz="1600" b="1" baseline="-25000" dirty="0">
                  <a:solidFill>
                    <a:srgbClr val="CC00CC"/>
                  </a:solidFill>
                  <a:latin typeface="微软雅黑" pitchFamily="34" charset="-122"/>
                  <a:ea typeface="微软雅黑" pitchFamily="34" charset="-122"/>
                </a:rPr>
                <a:t>1</a:t>
              </a:r>
            </a:p>
          </p:txBody>
        </p:sp>
        <p:sp>
          <p:nvSpPr>
            <p:cNvPr id="49" name="Text Box 42"/>
            <p:cNvSpPr txBox="1">
              <a:spLocks noChangeArrowheads="1"/>
            </p:cNvSpPr>
            <p:nvPr/>
          </p:nvSpPr>
          <p:spPr bwMode="auto">
            <a:xfrm>
              <a:off x="5037815" y="1547964"/>
              <a:ext cx="29498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rgbClr val="CC00CC"/>
                  </a:solidFill>
                  <a:latin typeface="微软雅黑" pitchFamily="34" charset="-122"/>
                  <a:ea typeface="微软雅黑" pitchFamily="34" charset="-122"/>
                </a:rPr>
                <a:t>R</a:t>
              </a:r>
              <a:r>
                <a:rPr kumimoji="1" lang="en-US" altLang="zh-CN" sz="1400" b="1" baseline="-25000" dirty="0">
                  <a:solidFill>
                    <a:srgbClr val="CC00CC"/>
                  </a:solidFill>
                  <a:latin typeface="微软雅黑" pitchFamily="34" charset="-122"/>
                  <a:ea typeface="微软雅黑" pitchFamily="34" charset="-122"/>
                </a:rPr>
                <a:t>1</a:t>
              </a:r>
              <a:r>
                <a:rPr kumimoji="1" lang="en-US" altLang="zh-CN" sz="1400" b="1" dirty="0">
                  <a:solidFill>
                    <a:srgbClr val="CC00CC"/>
                  </a:solidFill>
                  <a:latin typeface="微软雅黑" pitchFamily="34" charset="-122"/>
                  <a:ea typeface="微软雅黑" pitchFamily="34" charset="-122"/>
                </a:rPr>
                <a:t> </a:t>
              </a:r>
              <a:r>
                <a:rPr kumimoji="1" lang="zh-CN" altLang="en-US" sz="1400" b="1" dirty="0">
                  <a:solidFill>
                    <a:srgbClr val="CC00CC"/>
                  </a:solidFill>
                  <a:latin typeface="微软雅黑" pitchFamily="34" charset="-122"/>
                  <a:ea typeface="微软雅黑" pitchFamily="34" charset="-122"/>
                </a:rPr>
                <a:t>的路由表（未给出默认路由器）</a:t>
              </a:r>
              <a:endParaRPr kumimoji="1" lang="zh-CN" altLang="en-US" sz="1400" b="1" baseline="-25000" dirty="0">
                <a:solidFill>
                  <a:srgbClr val="CC00CC"/>
                </a:solidFill>
                <a:latin typeface="微软雅黑" pitchFamily="34" charset="-122"/>
                <a:ea typeface="微软雅黑" pitchFamily="34" charset="-122"/>
              </a:endParaRPr>
            </a:p>
          </p:txBody>
        </p:sp>
      </p:grpSp>
      <p:sp>
        <p:nvSpPr>
          <p:cNvPr id="50" name="Text Box 26"/>
          <p:cNvSpPr txBox="1">
            <a:spLocks noChangeArrowheads="1"/>
          </p:cNvSpPr>
          <p:nvPr/>
        </p:nvSpPr>
        <p:spPr bwMode="auto">
          <a:xfrm>
            <a:off x="2084219" y="1733740"/>
            <a:ext cx="234321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100" b="1" dirty="0">
                <a:latin typeface="微软雅黑" pitchFamily="34" charset="-122"/>
                <a:ea typeface="微软雅黑" pitchFamily="34" charset="-122"/>
              </a:rPr>
              <a:t>子网</a:t>
            </a:r>
            <a:r>
              <a:rPr kumimoji="1" lang="en-US" altLang="zh-CN" sz="1100" b="1" dirty="0">
                <a:latin typeface="微软雅黑" pitchFamily="34" charset="-122"/>
                <a:ea typeface="微软雅黑" pitchFamily="34" charset="-122"/>
              </a:rPr>
              <a:t>1</a:t>
            </a:r>
            <a:r>
              <a:rPr kumimoji="1" lang="zh-CN" altLang="en-US" sz="1100" b="1" dirty="0">
                <a:latin typeface="微软雅黑" pitchFamily="34" charset="-122"/>
                <a:ea typeface="微软雅黑" pitchFamily="34" charset="-122"/>
              </a:rPr>
              <a:t>：</a:t>
            </a:r>
          </a:p>
          <a:p>
            <a:pPr algn="ctr"/>
            <a:r>
              <a:rPr kumimoji="1" lang="zh-CN" altLang="en-US" sz="1100" b="1" dirty="0">
                <a:latin typeface="微软雅黑" pitchFamily="34" charset="-122"/>
                <a:ea typeface="微软雅黑" pitchFamily="34" charset="-122"/>
              </a:rPr>
              <a:t>    网络地址 </a:t>
            </a:r>
            <a:r>
              <a:rPr kumimoji="1" lang="en-US" altLang="zh-CN" sz="1100" b="1" dirty="0">
                <a:latin typeface="微软雅黑" pitchFamily="34" charset="-122"/>
                <a:ea typeface="微软雅黑" pitchFamily="34" charset="-122"/>
              </a:rPr>
              <a:t>128.30.33.0</a:t>
            </a:r>
          </a:p>
          <a:p>
            <a:pPr algn="ct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子网掩码 </a:t>
            </a:r>
            <a:r>
              <a:rPr kumimoji="1" lang="en-US" altLang="zh-CN" sz="1100" b="1" dirty="0">
                <a:latin typeface="微软雅黑" pitchFamily="34" charset="-122"/>
                <a:ea typeface="微软雅黑" pitchFamily="34" charset="-122"/>
              </a:rPr>
              <a:t>255.255.255.128</a:t>
            </a:r>
          </a:p>
        </p:txBody>
      </p:sp>
      <p:sp>
        <p:nvSpPr>
          <p:cNvPr id="51" name="AutoShape 63"/>
          <p:cNvSpPr>
            <a:spLocks noChangeArrowheads="1"/>
          </p:cNvSpPr>
          <p:nvPr/>
        </p:nvSpPr>
        <p:spPr bwMode="auto">
          <a:xfrm>
            <a:off x="4285899" y="2068717"/>
            <a:ext cx="547288" cy="142367"/>
          </a:xfrm>
          <a:prstGeom prst="rightArrow">
            <a:avLst>
              <a:gd name="adj1" fmla="val 50000"/>
              <a:gd name="adj2" fmla="val 66728"/>
            </a:avLst>
          </a:prstGeom>
          <a:solidFill>
            <a:srgbClr val="FFFF00"/>
          </a:solidFill>
          <a:ln w="12700">
            <a:solidFill>
              <a:schemeClr val="tx1"/>
            </a:solidFill>
            <a:miter lim="800000"/>
            <a:headEnd/>
            <a:tailEnd/>
          </a:ln>
          <a:effectLst/>
        </p:spPr>
        <p:txBody>
          <a:bodyPr wrap="none" anchor="ctr"/>
          <a:lstStyle/>
          <a:p>
            <a:endParaRPr lang="zh-CN" altLang="en-US">
              <a:solidFill>
                <a:srgbClr val="CC00CC"/>
              </a:solidFill>
            </a:endParaRPr>
          </a:p>
        </p:txBody>
      </p:sp>
      <p:sp>
        <p:nvSpPr>
          <p:cNvPr id="54" name="AutoShape 63"/>
          <p:cNvSpPr>
            <a:spLocks noChangeArrowheads="1"/>
          </p:cNvSpPr>
          <p:nvPr/>
        </p:nvSpPr>
        <p:spPr bwMode="auto">
          <a:xfrm>
            <a:off x="4285899" y="2261278"/>
            <a:ext cx="547288" cy="142367"/>
          </a:xfrm>
          <a:prstGeom prst="rightArrow">
            <a:avLst>
              <a:gd name="adj1" fmla="val 50000"/>
              <a:gd name="adj2" fmla="val 66728"/>
            </a:avLst>
          </a:prstGeom>
          <a:solidFill>
            <a:srgbClr val="FFFF00"/>
          </a:solidFill>
          <a:ln w="12700">
            <a:solidFill>
              <a:schemeClr val="tx1"/>
            </a:solidFill>
            <a:miter lim="800000"/>
            <a:headEnd/>
            <a:tailEnd/>
          </a:ln>
          <a:effectLst/>
        </p:spPr>
        <p:txBody>
          <a:bodyPr wrap="none" anchor="ctr"/>
          <a:lstStyle/>
          <a:p>
            <a:endParaRPr lang="zh-CN" altLang="en-US">
              <a:solidFill>
                <a:srgbClr val="CC00CC"/>
              </a:solidFill>
            </a:endParaRPr>
          </a:p>
        </p:txBody>
      </p:sp>
      <p:sp>
        <p:nvSpPr>
          <p:cNvPr id="55" name="AutoShape 63"/>
          <p:cNvSpPr>
            <a:spLocks noChangeArrowheads="1"/>
          </p:cNvSpPr>
          <p:nvPr/>
        </p:nvSpPr>
        <p:spPr bwMode="auto">
          <a:xfrm>
            <a:off x="4285899" y="2443642"/>
            <a:ext cx="547288" cy="142367"/>
          </a:xfrm>
          <a:prstGeom prst="rightArrow">
            <a:avLst>
              <a:gd name="adj1" fmla="val 50000"/>
              <a:gd name="adj2" fmla="val 66728"/>
            </a:avLst>
          </a:prstGeom>
          <a:solidFill>
            <a:srgbClr val="FFFF00"/>
          </a:solidFill>
          <a:ln w="12700">
            <a:solidFill>
              <a:schemeClr val="tx1"/>
            </a:solidFill>
            <a:miter lim="800000"/>
            <a:headEnd/>
            <a:tailEnd/>
          </a:ln>
          <a:effectLst/>
        </p:spPr>
        <p:txBody>
          <a:bodyPr wrap="none" anchor="ctr"/>
          <a:lstStyle/>
          <a:p>
            <a:endParaRPr lang="zh-CN" altLang="en-US">
              <a:solidFill>
                <a:srgbClr val="CC00CC"/>
              </a:solidFill>
            </a:endParaRPr>
          </a:p>
        </p:txBody>
      </p:sp>
    </p:spTree>
    <p:extLst>
      <p:ext uri="{BB962C8B-B14F-4D97-AF65-F5344CB8AC3E}">
        <p14:creationId xmlns:p14="http://schemas.microsoft.com/office/powerpoint/2010/main" val="52774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1" nodeType="afterEffect">
                                  <p:stCondLst>
                                    <p:cond delay="1000"/>
                                  </p:stCondLst>
                                  <p:childTnLst>
                                    <p:set>
                                      <p:cBhvr>
                                        <p:cTn id="9" dur="1" fill="hold">
                                          <p:stCondLst>
                                            <p:cond delay="0"/>
                                          </p:stCondLst>
                                        </p:cTn>
                                        <p:tgtEl>
                                          <p:spTgt spid="51"/>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1000"/>
                            </p:stCondLst>
                            <p:childTnLst>
                              <p:par>
                                <p:cTn id="14" presetID="1" presetClass="exit" presetSubtype="0" fill="hold" grpId="1"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4" grpId="0" animBg="1"/>
      <p:bldP spid="54" grpId="1" animBg="1"/>
      <p:bldP spid="55"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圆角矩形 65"/>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 Box 155"/>
          <p:cNvSpPr txBox="1">
            <a:spLocks noChangeArrowheads="1"/>
          </p:cNvSpPr>
          <p:nvPr/>
        </p:nvSpPr>
        <p:spPr bwMode="auto">
          <a:xfrm>
            <a:off x="1288036" y="652977"/>
            <a:ext cx="6593695" cy="634020"/>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路由器 </a:t>
            </a:r>
            <a:r>
              <a:rPr lang="en-US" altLang="zh-CN" sz="1600" b="1" dirty="0">
                <a:solidFill>
                  <a:schemeClr val="bg1"/>
                </a:solidFill>
                <a:latin typeface="微软雅黑" pitchFamily="34" charset="-122"/>
                <a:ea typeface="微软雅黑" pitchFamily="34" charset="-122"/>
              </a:rPr>
              <a:t>R</a:t>
            </a:r>
            <a:r>
              <a:rPr lang="en-US" altLang="zh-CN" sz="1600" b="1" baseline="-25000" dirty="0">
                <a:solidFill>
                  <a:schemeClr val="bg1"/>
                </a:solidFill>
                <a:latin typeface="微软雅黑" pitchFamily="34" charset="-122"/>
                <a:ea typeface="微软雅黑" pitchFamily="34" charset="-122"/>
              </a:rPr>
              <a:t>1</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收到分组后就用路由表中第 </a:t>
            </a:r>
            <a:r>
              <a:rPr lang="en-US" altLang="zh-CN" sz="1600" b="1" dirty="0">
                <a:solidFill>
                  <a:schemeClr val="bg1"/>
                </a:solidFill>
                <a:latin typeface="微软雅黑" pitchFamily="34" charset="-122"/>
                <a:ea typeface="微软雅黑" pitchFamily="34" charset="-122"/>
              </a:rPr>
              <a:t>1 </a:t>
            </a:r>
            <a:r>
              <a:rPr lang="zh-CN" altLang="en-US" sz="1600" b="1" dirty="0">
                <a:solidFill>
                  <a:schemeClr val="bg1"/>
                </a:solidFill>
                <a:latin typeface="微软雅黑" pitchFamily="34" charset="-122"/>
                <a:ea typeface="微软雅黑" pitchFamily="34" charset="-122"/>
              </a:rPr>
              <a:t>个项目的</a:t>
            </a:r>
            <a:br>
              <a:rPr lang="zh-CN" altLang="en-US" sz="1600" b="1" dirty="0">
                <a:solidFill>
                  <a:schemeClr val="bg1"/>
                </a:solidFill>
                <a:latin typeface="微软雅黑" pitchFamily="34" charset="-122"/>
                <a:ea typeface="微软雅黑" pitchFamily="34" charset="-122"/>
              </a:rPr>
            </a:br>
            <a:r>
              <a:rPr lang="zh-CN" altLang="en-US" sz="1600" b="1" dirty="0">
                <a:solidFill>
                  <a:schemeClr val="bg1"/>
                </a:solidFill>
                <a:latin typeface="微软雅黑" pitchFamily="34" charset="-122"/>
                <a:ea typeface="微软雅黑" pitchFamily="34" charset="-122"/>
              </a:rPr>
              <a:t>子网掩码和 </a:t>
            </a:r>
            <a:r>
              <a:rPr lang="en-US" altLang="zh-CN" sz="1600" b="1" dirty="0">
                <a:solidFill>
                  <a:schemeClr val="bg1"/>
                </a:solidFill>
                <a:latin typeface="微软雅黑" pitchFamily="34" charset="-122"/>
                <a:ea typeface="微软雅黑" pitchFamily="34" charset="-122"/>
              </a:rPr>
              <a:t>128.30.33.138 </a:t>
            </a:r>
            <a:r>
              <a:rPr lang="zh-CN" altLang="en-US" sz="1600" b="1" dirty="0">
                <a:solidFill>
                  <a:schemeClr val="bg1"/>
                </a:solidFill>
                <a:latin typeface="微软雅黑" pitchFamily="34" charset="-122"/>
                <a:ea typeface="微软雅黑" pitchFamily="34" charset="-122"/>
              </a:rPr>
              <a:t>逐比特 </a:t>
            </a:r>
            <a:r>
              <a:rPr lang="en-US" altLang="zh-CN" sz="1600" b="1" dirty="0">
                <a:solidFill>
                  <a:schemeClr val="bg1"/>
                </a:solidFill>
                <a:latin typeface="微软雅黑" pitchFamily="34" charset="-122"/>
                <a:ea typeface="微软雅黑" pitchFamily="34" charset="-122"/>
              </a:rPr>
              <a:t>AND </a:t>
            </a:r>
            <a:r>
              <a:rPr lang="zh-CN" altLang="en-US" sz="1600" b="1" dirty="0">
                <a:solidFill>
                  <a:schemeClr val="bg1"/>
                </a:solidFill>
                <a:latin typeface="微软雅黑" pitchFamily="34" charset="-122"/>
                <a:ea typeface="微软雅黑" pitchFamily="34" charset="-122"/>
              </a:rPr>
              <a:t>操作 </a:t>
            </a:r>
          </a:p>
        </p:txBody>
      </p:sp>
      <p:sp>
        <p:nvSpPr>
          <p:cNvPr id="4" name="Freeform 2"/>
          <p:cNvSpPr>
            <a:spLocks/>
          </p:cNvSpPr>
          <p:nvPr/>
        </p:nvSpPr>
        <p:spPr bwMode="auto">
          <a:xfrm>
            <a:off x="3409126" y="1860387"/>
            <a:ext cx="1413039" cy="785165"/>
          </a:xfrm>
          <a:custGeom>
            <a:avLst/>
            <a:gdLst>
              <a:gd name="T0" fmla="*/ 5 w 1059"/>
              <a:gd name="T1" fmla="*/ 1146 h 1146"/>
              <a:gd name="T2" fmla="*/ 1048 w 1059"/>
              <a:gd name="T3" fmla="*/ 0 h 1146"/>
              <a:gd name="T4" fmla="*/ 1059 w 1059"/>
              <a:gd name="T5" fmla="*/ 880 h 1146"/>
              <a:gd name="T6" fmla="*/ 0 w 1059"/>
              <a:gd name="T7" fmla="*/ 1111 h 1146"/>
              <a:gd name="connsiteX0" fmla="*/ 0 w 9953"/>
              <a:gd name="connsiteY0" fmla="*/ 10000 h 10000"/>
              <a:gd name="connsiteX1" fmla="*/ 9849 w 9953"/>
              <a:gd name="connsiteY1" fmla="*/ 0 h 10000"/>
              <a:gd name="connsiteX2" fmla="*/ 9953 w 9953"/>
              <a:gd name="connsiteY2" fmla="*/ 7679 h 10000"/>
              <a:gd name="connsiteX3" fmla="*/ 15 w 9953"/>
              <a:gd name="connsiteY3" fmla="*/ 7999 h 10000"/>
              <a:gd name="connsiteX0" fmla="*/ 0 w 10250"/>
              <a:gd name="connsiteY0" fmla="*/ 8125 h 8125"/>
              <a:gd name="connsiteX1" fmla="*/ 10146 w 10250"/>
              <a:gd name="connsiteY1" fmla="*/ 0 h 8125"/>
              <a:gd name="connsiteX2" fmla="*/ 10250 w 10250"/>
              <a:gd name="connsiteY2" fmla="*/ 7679 h 8125"/>
              <a:gd name="connsiteX3" fmla="*/ 265 w 10250"/>
              <a:gd name="connsiteY3" fmla="*/ 7999 h 8125"/>
            </a:gdLst>
            <a:ahLst/>
            <a:cxnLst>
              <a:cxn ang="0">
                <a:pos x="connsiteX0" y="connsiteY0"/>
              </a:cxn>
              <a:cxn ang="0">
                <a:pos x="connsiteX1" y="connsiteY1"/>
              </a:cxn>
              <a:cxn ang="0">
                <a:pos x="connsiteX2" y="connsiteY2"/>
              </a:cxn>
              <a:cxn ang="0">
                <a:pos x="connsiteX3" y="connsiteY3"/>
              </a:cxn>
            </a:cxnLst>
            <a:rect l="l" t="t" r="r" b="b"/>
            <a:pathLst>
              <a:path w="10250" h="8125">
                <a:moveTo>
                  <a:pt x="0" y="8125"/>
                </a:moveTo>
                <a:lnTo>
                  <a:pt x="10146" y="0"/>
                </a:lnTo>
                <a:cubicBezTo>
                  <a:pt x="10181" y="2560"/>
                  <a:pt x="10215" y="5119"/>
                  <a:pt x="10250" y="7679"/>
                </a:cubicBezTo>
                <a:cubicBezTo>
                  <a:pt x="6901" y="8351"/>
                  <a:pt x="3614" y="7327"/>
                  <a:pt x="265" y="7999"/>
                </a:cubicBezTo>
              </a:path>
            </a:pathLst>
          </a:custGeom>
          <a:gradFill rotWithShape="1">
            <a:gsLst>
              <a:gs pos="0">
                <a:srgbClr val="0000FF"/>
              </a:gs>
              <a:gs pos="100000">
                <a:srgbClr val="00FFFF"/>
              </a:gs>
            </a:gsLst>
            <a:lin ang="0" scaled="1"/>
          </a:gradFill>
          <a:ln>
            <a:noFill/>
          </a:ln>
          <a:effectLst/>
        </p:spPr>
        <p:txBody>
          <a:bodyPr/>
          <a:lstStyle/>
          <a:p>
            <a:endParaRPr lang="zh-CN" altLang="en-US" sz="1100" b="1" dirty="0">
              <a:latin typeface="微软雅黑" pitchFamily="34" charset="-122"/>
              <a:ea typeface="微软雅黑" pitchFamily="34" charset="-122"/>
            </a:endParaRPr>
          </a:p>
        </p:txBody>
      </p:sp>
      <p:sp>
        <p:nvSpPr>
          <p:cNvPr id="5" name="Text Box 4"/>
          <p:cNvSpPr txBox="1">
            <a:spLocks noChangeArrowheads="1"/>
          </p:cNvSpPr>
          <p:nvPr/>
        </p:nvSpPr>
        <p:spPr bwMode="auto">
          <a:xfrm>
            <a:off x="3420587" y="2321661"/>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0</a:t>
            </a:r>
            <a:endParaRPr kumimoji="1" lang="en-US" altLang="zh-CN" sz="1100" b="1" baseline="-25000">
              <a:latin typeface="微软雅黑" pitchFamily="34" charset="-122"/>
              <a:ea typeface="微软雅黑" pitchFamily="34" charset="-122"/>
            </a:endParaRPr>
          </a:p>
        </p:txBody>
      </p:sp>
      <p:sp>
        <p:nvSpPr>
          <p:cNvPr id="6" name="Line 19"/>
          <p:cNvSpPr>
            <a:spLocks noChangeShapeType="1"/>
          </p:cNvSpPr>
          <p:nvPr/>
        </p:nvSpPr>
        <p:spPr bwMode="auto">
          <a:xfrm>
            <a:off x="3404148" y="2309164"/>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7" name="Line 20"/>
          <p:cNvSpPr>
            <a:spLocks noChangeShapeType="1"/>
          </p:cNvSpPr>
          <p:nvPr/>
        </p:nvSpPr>
        <p:spPr bwMode="auto">
          <a:xfrm>
            <a:off x="1455222" y="2299344"/>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8" name="Line 21"/>
          <p:cNvSpPr>
            <a:spLocks noChangeShapeType="1"/>
          </p:cNvSpPr>
          <p:nvPr/>
        </p:nvSpPr>
        <p:spPr bwMode="auto">
          <a:xfrm flipV="1">
            <a:off x="1322742" y="2310948"/>
            <a:ext cx="288616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9" name="Line 22"/>
          <p:cNvSpPr>
            <a:spLocks noChangeShapeType="1"/>
          </p:cNvSpPr>
          <p:nvPr/>
        </p:nvSpPr>
        <p:spPr bwMode="auto">
          <a:xfrm>
            <a:off x="1979150" y="1988713"/>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0" name="Text Box 24"/>
          <p:cNvSpPr txBox="1">
            <a:spLocks noChangeArrowheads="1"/>
          </p:cNvSpPr>
          <p:nvPr/>
        </p:nvSpPr>
        <p:spPr bwMode="auto">
          <a:xfrm>
            <a:off x="1624533" y="1583780"/>
            <a:ext cx="1146097"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128.30.33.13</a:t>
            </a:r>
          </a:p>
        </p:txBody>
      </p:sp>
      <p:sp>
        <p:nvSpPr>
          <p:cNvPr id="11" name="Text Box 25"/>
          <p:cNvSpPr txBox="1">
            <a:spLocks noChangeArrowheads="1"/>
          </p:cNvSpPr>
          <p:nvPr/>
        </p:nvSpPr>
        <p:spPr bwMode="auto">
          <a:xfrm>
            <a:off x="1277662" y="1803048"/>
            <a:ext cx="60785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a:solidFill>
                  <a:srgbClr val="CC00CC"/>
                </a:solidFill>
                <a:latin typeface="微软雅黑" pitchFamily="34" charset="-122"/>
                <a:ea typeface="微软雅黑" pitchFamily="34" charset="-122"/>
              </a:rPr>
              <a:t>源主机</a:t>
            </a:r>
          </a:p>
          <a:p>
            <a:pPr algn="ctr"/>
            <a:r>
              <a:rPr kumimoji="1" lang="en-US" altLang="zh-CN" sz="1100" b="1" dirty="0">
                <a:solidFill>
                  <a:srgbClr val="CC00CC"/>
                </a:solidFill>
                <a:latin typeface="微软雅黑" pitchFamily="34" charset="-122"/>
                <a:ea typeface="微软雅黑" pitchFamily="34" charset="-122"/>
              </a:rPr>
              <a:t>H</a:t>
            </a:r>
            <a:r>
              <a:rPr kumimoji="1" lang="en-US" altLang="zh-CN" sz="1100" b="1" baseline="-25000" dirty="0">
                <a:solidFill>
                  <a:srgbClr val="CC00CC"/>
                </a:solidFill>
                <a:latin typeface="微软雅黑" pitchFamily="34" charset="-122"/>
                <a:ea typeface="微软雅黑" pitchFamily="34" charset="-122"/>
              </a:rPr>
              <a:t>1</a:t>
            </a:r>
          </a:p>
        </p:txBody>
      </p:sp>
      <p:sp>
        <p:nvSpPr>
          <p:cNvPr id="12" name="Line 27"/>
          <p:cNvSpPr>
            <a:spLocks noChangeShapeType="1"/>
          </p:cNvSpPr>
          <p:nvPr/>
        </p:nvSpPr>
        <p:spPr bwMode="auto">
          <a:xfrm>
            <a:off x="2255903" y="3381199"/>
            <a:ext cx="967" cy="39543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3" name="Line 28"/>
          <p:cNvSpPr>
            <a:spLocks noChangeShapeType="1"/>
          </p:cNvSpPr>
          <p:nvPr/>
        </p:nvSpPr>
        <p:spPr bwMode="auto">
          <a:xfrm>
            <a:off x="6161063" y="3037541"/>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4" name="Line 29"/>
          <p:cNvSpPr>
            <a:spLocks noChangeShapeType="1"/>
          </p:cNvSpPr>
          <p:nvPr/>
        </p:nvSpPr>
        <p:spPr bwMode="auto">
          <a:xfrm>
            <a:off x="1771434" y="3773060"/>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5" name="Line 30"/>
          <p:cNvSpPr>
            <a:spLocks noChangeShapeType="1"/>
          </p:cNvSpPr>
          <p:nvPr/>
        </p:nvSpPr>
        <p:spPr bwMode="auto">
          <a:xfrm>
            <a:off x="2255903" y="3037541"/>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6" name="Line 31"/>
          <p:cNvSpPr>
            <a:spLocks noChangeShapeType="1"/>
          </p:cNvSpPr>
          <p:nvPr/>
        </p:nvSpPr>
        <p:spPr bwMode="auto">
          <a:xfrm>
            <a:off x="3408016" y="2630507"/>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pic>
        <p:nvPicPr>
          <p:cNvPr id="17"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0445" y="2508218"/>
            <a:ext cx="373270" cy="25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 name="Line 38"/>
          <p:cNvSpPr>
            <a:spLocks noChangeShapeType="1"/>
          </p:cNvSpPr>
          <p:nvPr/>
        </p:nvSpPr>
        <p:spPr bwMode="auto">
          <a:xfrm>
            <a:off x="1833321" y="3025937"/>
            <a:ext cx="525759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9" name="Line 39"/>
          <p:cNvSpPr>
            <a:spLocks noChangeShapeType="1"/>
          </p:cNvSpPr>
          <p:nvPr/>
        </p:nvSpPr>
        <p:spPr bwMode="auto">
          <a:xfrm>
            <a:off x="1580932" y="3784664"/>
            <a:ext cx="550998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20" name="Text Box 40"/>
          <p:cNvSpPr txBox="1">
            <a:spLocks noChangeArrowheads="1"/>
          </p:cNvSpPr>
          <p:nvPr/>
        </p:nvSpPr>
        <p:spPr bwMode="auto">
          <a:xfrm>
            <a:off x="2152459" y="2751010"/>
            <a:ext cx="1237621"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100" b="1" dirty="0">
                <a:latin typeface="微软雅黑" pitchFamily="34" charset="-122"/>
                <a:ea typeface="微软雅黑" pitchFamily="34" charset="-122"/>
              </a:rPr>
              <a:t>128.30.33.130</a:t>
            </a:r>
          </a:p>
        </p:txBody>
      </p:sp>
      <p:sp>
        <p:nvSpPr>
          <p:cNvPr id="21" name="Line 45"/>
          <p:cNvSpPr>
            <a:spLocks noChangeShapeType="1"/>
          </p:cNvSpPr>
          <p:nvPr/>
        </p:nvSpPr>
        <p:spPr bwMode="auto">
          <a:xfrm>
            <a:off x="4617944" y="3037541"/>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22" name="Group 46"/>
          <p:cNvGrpSpPr>
            <a:grpSpLocks/>
          </p:cNvGrpSpPr>
          <p:nvPr/>
        </p:nvGrpSpPr>
        <p:grpSpPr bwMode="auto">
          <a:xfrm>
            <a:off x="2097314" y="3286582"/>
            <a:ext cx="373265" cy="258860"/>
            <a:chOff x="864" y="1824"/>
            <a:chExt cx="432" cy="288"/>
          </a:xfrm>
        </p:grpSpPr>
        <p:pic>
          <p:nvPicPr>
            <p:cNvPr id="23"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4"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25" name="Text Box 49"/>
          <p:cNvSpPr txBox="1">
            <a:spLocks noChangeArrowheads="1"/>
          </p:cNvSpPr>
          <p:nvPr/>
        </p:nvSpPr>
        <p:spPr bwMode="auto">
          <a:xfrm>
            <a:off x="1803805" y="3276763"/>
            <a:ext cx="359660"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2</a:t>
            </a:r>
          </a:p>
        </p:txBody>
      </p:sp>
      <p:sp>
        <p:nvSpPr>
          <p:cNvPr id="26" name="Line 50"/>
          <p:cNvSpPr>
            <a:spLocks noChangeShapeType="1"/>
          </p:cNvSpPr>
          <p:nvPr/>
        </p:nvSpPr>
        <p:spPr bwMode="auto">
          <a:xfrm>
            <a:off x="2614663" y="3772167"/>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27" name="Text Box 52"/>
          <p:cNvSpPr txBox="1">
            <a:spLocks noChangeArrowheads="1"/>
          </p:cNvSpPr>
          <p:nvPr/>
        </p:nvSpPr>
        <p:spPr bwMode="auto">
          <a:xfrm>
            <a:off x="4654001" y="2633184"/>
            <a:ext cx="2790776" cy="45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100" b="1" dirty="0">
                <a:latin typeface="微软雅黑" pitchFamily="34" charset="-122"/>
                <a:ea typeface="微软雅黑" pitchFamily="34" charset="-122"/>
              </a:rPr>
              <a:t>子网</a:t>
            </a:r>
            <a:r>
              <a:rPr kumimoji="1" lang="en-US" altLang="zh-CN" sz="1100" b="1" dirty="0">
                <a:latin typeface="微软雅黑" pitchFamily="34" charset="-122"/>
                <a:ea typeface="微软雅黑" pitchFamily="34" charset="-122"/>
              </a:rPr>
              <a:t>2</a:t>
            </a:r>
            <a:r>
              <a:rPr kumimoji="1" lang="zh-CN" altLang="en-US" sz="1100" b="1" dirty="0">
                <a:latin typeface="微软雅黑" pitchFamily="34" charset="-122"/>
                <a:ea typeface="微软雅黑" pitchFamily="34" charset="-122"/>
              </a:rPr>
              <a:t>：网络地址 </a:t>
            </a:r>
            <a:r>
              <a:rPr kumimoji="1" lang="en-US" altLang="zh-CN" sz="1100" b="1" dirty="0">
                <a:latin typeface="微软雅黑" pitchFamily="34" charset="-122"/>
                <a:ea typeface="微软雅黑" pitchFamily="34" charset="-122"/>
              </a:rPr>
              <a:t>128.30.33.128</a:t>
            </a:r>
          </a:p>
          <a:p>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子网掩码 </a:t>
            </a:r>
            <a:r>
              <a:rPr kumimoji="1" lang="en-US" altLang="zh-CN" sz="1100" b="1" dirty="0">
                <a:latin typeface="微软雅黑" pitchFamily="34" charset="-122"/>
                <a:ea typeface="微软雅黑" pitchFamily="34" charset="-122"/>
              </a:rPr>
              <a:t>255.255.255.128</a:t>
            </a:r>
            <a:endParaRPr kumimoji="1" lang="en-US" altLang="zh-CN" sz="1100" b="1" baseline="-25000" dirty="0">
              <a:latin typeface="微软雅黑" pitchFamily="34" charset="-122"/>
              <a:ea typeface="微软雅黑" pitchFamily="34" charset="-122"/>
            </a:endParaRPr>
          </a:p>
        </p:txBody>
      </p:sp>
      <p:sp>
        <p:nvSpPr>
          <p:cNvPr id="28" name="Text Box 53"/>
          <p:cNvSpPr txBox="1">
            <a:spLocks noChangeArrowheads="1"/>
          </p:cNvSpPr>
          <p:nvPr/>
        </p:nvSpPr>
        <p:spPr bwMode="auto">
          <a:xfrm>
            <a:off x="4208902" y="3503487"/>
            <a:ext cx="96372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solidFill>
                  <a:srgbClr val="CC00CC"/>
                </a:solidFill>
                <a:latin typeface="微软雅黑" pitchFamily="34" charset="-122"/>
                <a:ea typeface="微软雅黑" pitchFamily="34" charset="-122"/>
              </a:rPr>
              <a:t>目的主机 </a:t>
            </a:r>
            <a:r>
              <a:rPr kumimoji="1" lang="en-US" altLang="zh-CN" sz="1100" b="1">
                <a:solidFill>
                  <a:srgbClr val="CC00CC"/>
                </a:solidFill>
                <a:latin typeface="微软雅黑" pitchFamily="34" charset="-122"/>
                <a:ea typeface="微软雅黑" pitchFamily="34" charset="-122"/>
              </a:rPr>
              <a:t>H</a:t>
            </a:r>
            <a:r>
              <a:rPr kumimoji="1" lang="en-US" altLang="zh-CN" sz="1100" b="1" baseline="-25000">
                <a:solidFill>
                  <a:srgbClr val="CC00CC"/>
                </a:solidFill>
                <a:latin typeface="微软雅黑" pitchFamily="34" charset="-122"/>
                <a:ea typeface="微软雅黑" pitchFamily="34" charset="-122"/>
              </a:rPr>
              <a:t>2</a:t>
            </a:r>
          </a:p>
        </p:txBody>
      </p:sp>
      <p:sp>
        <p:nvSpPr>
          <p:cNvPr id="29" name="Text Box 54"/>
          <p:cNvSpPr txBox="1">
            <a:spLocks noChangeArrowheads="1"/>
          </p:cNvSpPr>
          <p:nvPr/>
        </p:nvSpPr>
        <p:spPr bwMode="auto">
          <a:xfrm>
            <a:off x="4717317" y="3231541"/>
            <a:ext cx="123762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128.30.33.138</a:t>
            </a:r>
          </a:p>
        </p:txBody>
      </p:sp>
      <p:sp>
        <p:nvSpPr>
          <p:cNvPr id="30" name="Text Box 55"/>
          <p:cNvSpPr txBox="1">
            <a:spLocks noChangeArrowheads="1"/>
          </p:cNvSpPr>
          <p:nvPr/>
        </p:nvSpPr>
        <p:spPr bwMode="auto">
          <a:xfrm>
            <a:off x="2008811" y="3115198"/>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0</a:t>
            </a:r>
            <a:endParaRPr kumimoji="1" lang="en-US" altLang="zh-CN" sz="1100" b="1" baseline="-25000">
              <a:latin typeface="微软雅黑" pitchFamily="34" charset="-122"/>
              <a:ea typeface="微软雅黑" pitchFamily="34" charset="-122"/>
            </a:endParaRPr>
          </a:p>
        </p:txBody>
      </p:sp>
      <p:sp>
        <p:nvSpPr>
          <p:cNvPr id="31" name="Text Box 56"/>
          <p:cNvSpPr txBox="1">
            <a:spLocks noChangeArrowheads="1"/>
          </p:cNvSpPr>
          <p:nvPr/>
        </p:nvSpPr>
        <p:spPr bwMode="auto">
          <a:xfrm>
            <a:off x="2008811" y="3520448"/>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1</a:t>
            </a:r>
            <a:endParaRPr kumimoji="1" lang="en-US" altLang="zh-CN" sz="1100" b="1" baseline="-25000">
              <a:latin typeface="微软雅黑" pitchFamily="34" charset="-122"/>
              <a:ea typeface="微软雅黑" pitchFamily="34" charset="-122"/>
            </a:endParaRPr>
          </a:p>
        </p:txBody>
      </p:sp>
      <p:sp>
        <p:nvSpPr>
          <p:cNvPr id="32" name="Text Box 57"/>
          <p:cNvSpPr txBox="1">
            <a:spLocks noChangeArrowheads="1"/>
          </p:cNvSpPr>
          <p:nvPr/>
        </p:nvSpPr>
        <p:spPr bwMode="auto">
          <a:xfrm>
            <a:off x="2336362" y="3115198"/>
            <a:ext cx="123762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128.30.33.129</a:t>
            </a:r>
          </a:p>
        </p:txBody>
      </p:sp>
      <p:sp>
        <p:nvSpPr>
          <p:cNvPr id="33" name="Text Box 59"/>
          <p:cNvSpPr txBox="1">
            <a:spLocks noChangeArrowheads="1"/>
          </p:cNvSpPr>
          <p:nvPr/>
        </p:nvSpPr>
        <p:spPr bwMode="auto">
          <a:xfrm>
            <a:off x="2156568" y="3928376"/>
            <a:ext cx="378303"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3</a:t>
            </a:r>
          </a:p>
        </p:txBody>
      </p:sp>
      <p:sp>
        <p:nvSpPr>
          <p:cNvPr id="34" name="Text Box 60"/>
          <p:cNvSpPr txBox="1">
            <a:spLocks noChangeArrowheads="1"/>
          </p:cNvSpPr>
          <p:nvPr/>
        </p:nvSpPr>
        <p:spPr bwMode="auto">
          <a:xfrm>
            <a:off x="2352065" y="3519557"/>
            <a:ext cx="105457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128.30.36.2</a:t>
            </a:r>
          </a:p>
        </p:txBody>
      </p:sp>
      <p:sp>
        <p:nvSpPr>
          <p:cNvPr id="35" name="Text Box 61"/>
          <p:cNvSpPr txBox="1">
            <a:spLocks noChangeArrowheads="1"/>
          </p:cNvSpPr>
          <p:nvPr/>
        </p:nvSpPr>
        <p:spPr bwMode="auto">
          <a:xfrm>
            <a:off x="3712215" y="3817691"/>
            <a:ext cx="2407109" cy="45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子网</a:t>
            </a:r>
            <a:r>
              <a:rPr kumimoji="1" lang="en-US" altLang="zh-CN" sz="1100" b="1">
                <a:latin typeface="微软雅黑" pitchFamily="34" charset="-122"/>
                <a:ea typeface="微软雅黑" pitchFamily="34" charset="-122"/>
              </a:rPr>
              <a:t>3</a:t>
            </a:r>
            <a:r>
              <a:rPr kumimoji="1" lang="zh-CN" altLang="en-US" sz="1100" b="1">
                <a:latin typeface="微软雅黑" pitchFamily="34" charset="-122"/>
                <a:ea typeface="微软雅黑" pitchFamily="34" charset="-122"/>
              </a:rPr>
              <a:t>：网络地址 </a:t>
            </a:r>
            <a:r>
              <a:rPr kumimoji="1" lang="en-US" altLang="zh-CN" sz="1100" b="1">
                <a:latin typeface="微软雅黑" pitchFamily="34" charset="-122"/>
                <a:ea typeface="微软雅黑" pitchFamily="34" charset="-122"/>
              </a:rPr>
              <a:t>128.30.36.0</a:t>
            </a:r>
          </a:p>
          <a:p>
            <a:r>
              <a:rPr kumimoji="1" lang="en-US" altLang="zh-CN" sz="1100" b="1">
                <a:latin typeface="微软雅黑" pitchFamily="34" charset="-122"/>
                <a:ea typeface="微软雅黑" pitchFamily="34" charset="-122"/>
              </a:rPr>
              <a:t>            </a:t>
            </a:r>
            <a:r>
              <a:rPr kumimoji="1" lang="zh-CN" altLang="en-US" sz="1100" b="1">
                <a:latin typeface="微软雅黑" pitchFamily="34" charset="-122"/>
                <a:ea typeface="微软雅黑" pitchFamily="34" charset="-122"/>
              </a:rPr>
              <a:t>子网掩码 </a:t>
            </a:r>
            <a:r>
              <a:rPr kumimoji="1" lang="en-US" altLang="zh-CN" sz="1100" b="1">
                <a:latin typeface="微软雅黑" pitchFamily="34" charset="-122"/>
                <a:ea typeface="微软雅黑" pitchFamily="34" charset="-122"/>
              </a:rPr>
              <a:t>255.255.255.0</a:t>
            </a:r>
            <a:endParaRPr kumimoji="1" lang="en-US" altLang="zh-CN" sz="1100" b="1" baseline="-25000">
              <a:latin typeface="微软雅黑" pitchFamily="34" charset="-122"/>
              <a:ea typeface="微软雅黑" pitchFamily="34" charset="-122"/>
            </a:endParaRPr>
          </a:p>
        </p:txBody>
      </p:sp>
      <p:sp>
        <p:nvSpPr>
          <p:cNvPr id="36" name="Text Box 62"/>
          <p:cNvSpPr txBox="1">
            <a:spLocks noChangeArrowheads="1"/>
          </p:cNvSpPr>
          <p:nvPr/>
        </p:nvSpPr>
        <p:spPr bwMode="auto">
          <a:xfrm>
            <a:off x="2685253" y="3968543"/>
            <a:ext cx="1146097"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128.30.36.12</a:t>
            </a:r>
          </a:p>
        </p:txBody>
      </p:sp>
      <p:graphicFrame>
        <p:nvGraphicFramePr>
          <p:cNvPr id="37" name="Group 5"/>
          <p:cNvGraphicFramePr>
            <a:graphicFrameLocks noGrp="1"/>
          </p:cNvGraphicFramePr>
          <p:nvPr>
            <p:extLst>
              <p:ext uri="{D42A27DB-BD31-4B8C-83A1-F6EECF244321}">
                <p14:modId xmlns:p14="http://schemas.microsoft.com/office/powerpoint/2010/main" val="762638661"/>
              </p:ext>
            </p:extLst>
          </p:nvPr>
        </p:nvGraphicFramePr>
        <p:xfrm>
          <a:off x="4830791" y="1854669"/>
          <a:ext cx="3286083" cy="759504"/>
        </p:xfrm>
        <a:graphic>
          <a:graphicData uri="http://schemas.openxmlformats.org/drawingml/2006/table">
            <a:tbl>
              <a:tblPr/>
              <a:tblGrid>
                <a:gridCol w="1180339"/>
                <a:gridCol w="1413937"/>
                <a:gridCol w="691807"/>
              </a:tblGrid>
              <a:tr h="203351">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目的网络地址</a:t>
                      </a:r>
                    </a:p>
                  </a:txBody>
                  <a:tcPr marL="64688" marR="64688" marT="29856" marB="2985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子网掩码</a:t>
                      </a:r>
                    </a:p>
                  </a:txBody>
                  <a:tcPr marL="64688" marR="64688" marT="29856" marB="2985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下一跳</a:t>
                      </a:r>
                    </a:p>
                  </a:txBody>
                  <a:tcPr marL="64688" marR="64688" marT="29856" marB="2985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r>
              <a:tr h="538697">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128.30.36.0</a:t>
                      </a:r>
                    </a:p>
                  </a:txBody>
                  <a:tcPr marL="64688" marR="64688" marT="29856" marB="298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255.255.255.0</a:t>
                      </a:r>
                    </a:p>
                  </a:txBody>
                  <a:tcPr marL="64688" marR="64688" marT="29856" marB="298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接口 </a:t>
                      </a:r>
                      <a:r>
                        <a:rPr kumimoji="0" lang="en-US" altLang="zh-CN" sz="1050" b="1" i="0" u="none" strike="noStrike" cap="none" normalizeH="0" baseline="0" dirty="0" smtClean="0">
                          <a:ln>
                            <a:noFill/>
                          </a:ln>
                          <a:solidFill>
                            <a:srgbClr val="000099"/>
                          </a:solidFill>
                          <a:effectLst/>
                          <a:latin typeface="微软雅黑" pitchFamily="34" charset="-122"/>
                          <a:ea typeface="微软雅黑" pitchFamily="34"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接口 </a:t>
                      </a:r>
                      <a:r>
                        <a:rPr kumimoji="0" lang="en-US" altLang="zh-CN" sz="1050" b="1" i="0" u="none" strike="noStrike" cap="none" normalizeH="0" baseline="0" dirty="0" smtClean="0">
                          <a:ln>
                            <a:noFill/>
                          </a:ln>
                          <a:solidFill>
                            <a:srgbClr val="000099"/>
                          </a:solidFill>
                          <a:effectLst/>
                          <a:latin typeface="微软雅黑" pitchFamily="34" charset="-122"/>
                          <a:ea typeface="微软雅黑" pitchFamily="34"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dirty="0" smtClean="0">
                          <a:ln>
                            <a:noFill/>
                          </a:ln>
                          <a:solidFill>
                            <a:srgbClr val="000099"/>
                          </a:solidFill>
                          <a:effectLst/>
                          <a:latin typeface="微软雅黑" pitchFamily="34" charset="-122"/>
                          <a:ea typeface="微软雅黑" pitchFamily="34" charset="-122"/>
                        </a:rPr>
                        <a:t>R</a:t>
                      </a:r>
                      <a:r>
                        <a:rPr kumimoji="0" lang="en-US" altLang="zh-CN" sz="1050" b="1" i="0" u="none" strike="noStrike" cap="none" normalizeH="0" baseline="-25000" dirty="0" smtClean="0">
                          <a:ln>
                            <a:noFill/>
                          </a:ln>
                          <a:solidFill>
                            <a:srgbClr val="000099"/>
                          </a:solidFill>
                          <a:effectLst/>
                          <a:latin typeface="微软雅黑" pitchFamily="34" charset="-122"/>
                          <a:ea typeface="微软雅黑" pitchFamily="34" charset="-122"/>
                        </a:rPr>
                        <a:t>2</a:t>
                      </a:r>
                    </a:p>
                  </a:txBody>
                  <a:tcPr marL="64688" marR="64688" marT="29856" marB="298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r>
            </a:tbl>
          </a:graphicData>
        </a:graphic>
      </p:graphicFrame>
      <p:pic>
        <p:nvPicPr>
          <p:cNvPr id="3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5168" y="3939902"/>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1096" y="3192561"/>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70" y="1883174"/>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8510" y="2473864"/>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012" y="3939902"/>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9443" y="3192561"/>
            <a:ext cx="352881" cy="352881"/>
          </a:xfrm>
          <a:prstGeom prst="rect">
            <a:avLst/>
          </a:prstGeom>
          <a:noFill/>
          <a:extLst>
            <a:ext uri="{909E8E84-426E-40DD-AFC4-6F175D3DCCD1}">
              <a14:hiddenFill xmlns:a14="http://schemas.microsoft.com/office/drawing/2010/main">
                <a:solidFill>
                  <a:srgbClr val="FFFFFF"/>
                </a:solidFill>
              </a14:hiddenFill>
            </a:ext>
          </a:extLst>
        </p:spPr>
      </p:pic>
      <p:sp>
        <p:nvSpPr>
          <p:cNvPr id="45" name="Text Box 3"/>
          <p:cNvSpPr txBox="1">
            <a:spLocks noChangeArrowheads="1"/>
          </p:cNvSpPr>
          <p:nvPr/>
        </p:nvSpPr>
        <p:spPr bwMode="auto">
          <a:xfrm>
            <a:off x="2318259" y="2305592"/>
            <a:ext cx="1054571"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100" b="1" dirty="0">
                <a:latin typeface="微软雅黑" pitchFamily="34" charset="-122"/>
                <a:ea typeface="微软雅黑" pitchFamily="34" charset="-122"/>
              </a:rPr>
              <a:t>128.30.33.1</a:t>
            </a:r>
          </a:p>
        </p:txBody>
      </p:sp>
      <p:sp>
        <p:nvSpPr>
          <p:cNvPr id="46" name="Text Box 44"/>
          <p:cNvSpPr txBox="1">
            <a:spLocks noChangeArrowheads="1"/>
          </p:cNvSpPr>
          <p:nvPr/>
        </p:nvSpPr>
        <p:spPr bwMode="auto">
          <a:xfrm>
            <a:off x="3410916" y="2754580"/>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a:t>
            </a:r>
            <a:endParaRPr kumimoji="1" lang="en-US" altLang="zh-CN" sz="1100" b="1" baseline="-25000" dirty="0">
              <a:latin typeface="微软雅黑" pitchFamily="34" charset="-122"/>
              <a:ea typeface="微软雅黑" pitchFamily="34" charset="-122"/>
            </a:endParaRPr>
          </a:p>
        </p:txBody>
      </p:sp>
      <p:grpSp>
        <p:nvGrpSpPr>
          <p:cNvPr id="47" name="组合 46"/>
          <p:cNvGrpSpPr/>
          <p:nvPr/>
        </p:nvGrpSpPr>
        <p:grpSpPr>
          <a:xfrm>
            <a:off x="3564782" y="1547964"/>
            <a:ext cx="4422879" cy="1343379"/>
            <a:chOff x="3564782" y="1547964"/>
            <a:chExt cx="4422879" cy="1343379"/>
          </a:xfrm>
        </p:grpSpPr>
        <p:sp>
          <p:nvSpPr>
            <p:cNvPr id="48" name="Text Box 43"/>
            <p:cNvSpPr txBox="1">
              <a:spLocks noChangeArrowheads="1"/>
            </p:cNvSpPr>
            <p:nvPr/>
          </p:nvSpPr>
          <p:spPr bwMode="auto">
            <a:xfrm>
              <a:off x="3564782" y="2552351"/>
              <a:ext cx="412164" cy="3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CC00CC"/>
                  </a:solidFill>
                  <a:latin typeface="微软雅黑" pitchFamily="34" charset="-122"/>
                  <a:ea typeface="微软雅黑" pitchFamily="34" charset="-122"/>
                </a:rPr>
                <a:t>R</a:t>
              </a:r>
              <a:r>
                <a:rPr kumimoji="1" lang="en-US" altLang="zh-CN" sz="1600" b="1" baseline="-25000" dirty="0">
                  <a:solidFill>
                    <a:srgbClr val="CC00CC"/>
                  </a:solidFill>
                  <a:latin typeface="微软雅黑" pitchFamily="34" charset="-122"/>
                  <a:ea typeface="微软雅黑" pitchFamily="34" charset="-122"/>
                </a:rPr>
                <a:t>1</a:t>
              </a:r>
            </a:p>
          </p:txBody>
        </p:sp>
        <p:sp>
          <p:nvSpPr>
            <p:cNvPr id="49" name="Text Box 42"/>
            <p:cNvSpPr txBox="1">
              <a:spLocks noChangeArrowheads="1"/>
            </p:cNvSpPr>
            <p:nvPr/>
          </p:nvSpPr>
          <p:spPr bwMode="auto">
            <a:xfrm>
              <a:off x="5037815" y="1547964"/>
              <a:ext cx="29498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rgbClr val="CC00CC"/>
                  </a:solidFill>
                  <a:latin typeface="微软雅黑" pitchFamily="34" charset="-122"/>
                  <a:ea typeface="微软雅黑" pitchFamily="34" charset="-122"/>
                </a:rPr>
                <a:t>R</a:t>
              </a:r>
              <a:r>
                <a:rPr kumimoji="1" lang="en-US" altLang="zh-CN" sz="1400" b="1" baseline="-25000" dirty="0">
                  <a:solidFill>
                    <a:srgbClr val="CC00CC"/>
                  </a:solidFill>
                  <a:latin typeface="微软雅黑" pitchFamily="34" charset="-122"/>
                  <a:ea typeface="微软雅黑" pitchFamily="34" charset="-122"/>
                </a:rPr>
                <a:t>1</a:t>
              </a:r>
              <a:r>
                <a:rPr kumimoji="1" lang="en-US" altLang="zh-CN" sz="1400" b="1" dirty="0">
                  <a:solidFill>
                    <a:srgbClr val="CC00CC"/>
                  </a:solidFill>
                  <a:latin typeface="微软雅黑" pitchFamily="34" charset="-122"/>
                  <a:ea typeface="微软雅黑" pitchFamily="34" charset="-122"/>
                </a:rPr>
                <a:t> </a:t>
              </a:r>
              <a:r>
                <a:rPr kumimoji="1" lang="zh-CN" altLang="en-US" sz="1400" b="1" dirty="0">
                  <a:solidFill>
                    <a:srgbClr val="CC00CC"/>
                  </a:solidFill>
                  <a:latin typeface="微软雅黑" pitchFamily="34" charset="-122"/>
                  <a:ea typeface="微软雅黑" pitchFamily="34" charset="-122"/>
                </a:rPr>
                <a:t>的路由表（未给出默认路由器）</a:t>
              </a:r>
              <a:endParaRPr kumimoji="1" lang="zh-CN" altLang="en-US" sz="1400" b="1" baseline="-25000" dirty="0">
                <a:solidFill>
                  <a:srgbClr val="CC00CC"/>
                </a:solidFill>
                <a:latin typeface="微软雅黑" pitchFamily="34" charset="-122"/>
                <a:ea typeface="微软雅黑" pitchFamily="34" charset="-122"/>
              </a:endParaRPr>
            </a:p>
          </p:txBody>
        </p:sp>
      </p:grpSp>
      <p:sp>
        <p:nvSpPr>
          <p:cNvPr id="51" name="Text Box 155"/>
          <p:cNvSpPr txBox="1">
            <a:spLocks noChangeArrowheads="1"/>
          </p:cNvSpPr>
          <p:nvPr/>
        </p:nvSpPr>
        <p:spPr bwMode="auto">
          <a:xfrm>
            <a:off x="1288036" y="3773008"/>
            <a:ext cx="6593695" cy="566309"/>
          </a:xfrm>
          <a:prstGeom prst="rect">
            <a:avLst/>
          </a:prstGeom>
          <a:solidFill>
            <a:srgbClr val="00B050"/>
          </a:solidFill>
          <a:ln w="9525">
            <a:noFill/>
            <a:miter lim="800000"/>
            <a:headEnd/>
            <a:tailEnd/>
          </a:ln>
          <a:effectLst/>
          <a:extLst/>
        </p:spPr>
        <p:txBody>
          <a:bodyPr wrap="square">
            <a:spAutoFit/>
          </a:bodyPr>
          <a:lstStyle/>
          <a:p>
            <a:pPr algn="ctr">
              <a:lnSpc>
                <a:spcPct val="110000"/>
              </a:lnSpc>
            </a:pPr>
            <a:r>
              <a:rPr lang="en-US" altLang="zh-CN" sz="1400" b="1" dirty="0">
                <a:solidFill>
                  <a:schemeClr val="bg1"/>
                </a:solidFill>
                <a:latin typeface="微软雅黑" pitchFamily="34" charset="-122"/>
                <a:ea typeface="微软雅黑" pitchFamily="34" charset="-122"/>
              </a:rPr>
              <a:t>255.255.255.128 AND 128.30.33.138 = </a:t>
            </a:r>
            <a:r>
              <a:rPr lang="en-US" altLang="zh-CN" sz="1400" b="1" dirty="0" smtClean="0">
                <a:solidFill>
                  <a:schemeClr val="bg1"/>
                </a:solidFill>
                <a:latin typeface="微软雅黑" pitchFamily="34" charset="-122"/>
                <a:ea typeface="微软雅黑" pitchFamily="34" charset="-122"/>
              </a:rPr>
              <a:t>128.30.33.128     </a:t>
            </a:r>
            <a:r>
              <a:rPr lang="zh-CN" altLang="en-US" sz="1400" b="1" dirty="0" smtClean="0">
                <a:solidFill>
                  <a:schemeClr val="bg1"/>
                </a:solidFill>
                <a:latin typeface="微软雅黑" pitchFamily="34" charset="-122"/>
                <a:ea typeface="微软雅黑" pitchFamily="34" charset="-122"/>
              </a:rPr>
              <a:t>不</a:t>
            </a:r>
            <a:r>
              <a:rPr lang="zh-CN" altLang="en-US" sz="1400" b="1" dirty="0">
                <a:solidFill>
                  <a:schemeClr val="bg1"/>
                </a:solidFill>
                <a:latin typeface="微软雅黑" pitchFamily="34" charset="-122"/>
                <a:ea typeface="微软雅黑" pitchFamily="34" charset="-122"/>
              </a:rPr>
              <a:t>匹配</a:t>
            </a:r>
            <a:r>
              <a:rPr lang="en-US" altLang="zh-CN" sz="1400" b="1" dirty="0">
                <a:solidFill>
                  <a:schemeClr val="bg1"/>
                </a:solidFill>
                <a:latin typeface="微软雅黑" pitchFamily="34" charset="-122"/>
                <a:ea typeface="微软雅黑" pitchFamily="34" charset="-122"/>
              </a:rPr>
              <a:t>!</a:t>
            </a:r>
          </a:p>
          <a:p>
            <a:pPr algn="ctr">
              <a:lnSpc>
                <a:spcPct val="110000"/>
              </a:lnSpc>
            </a:pPr>
            <a:r>
              <a:rPr lang="zh-CN" altLang="en-US" sz="1400" b="1" dirty="0">
                <a:solidFill>
                  <a:schemeClr val="bg1"/>
                </a:solidFill>
                <a:latin typeface="微软雅黑" pitchFamily="34" charset="-122"/>
                <a:ea typeface="微软雅黑" pitchFamily="34" charset="-122"/>
              </a:rPr>
              <a:t>（因为</a:t>
            </a:r>
            <a:r>
              <a:rPr lang="en-US" altLang="zh-CN" sz="1400" b="1" dirty="0">
                <a:solidFill>
                  <a:schemeClr val="bg1"/>
                </a:solidFill>
                <a:latin typeface="微软雅黑" pitchFamily="34" charset="-122"/>
                <a:ea typeface="微软雅黑" pitchFamily="34" charset="-122"/>
              </a:rPr>
              <a:t>128.30.33.128 </a:t>
            </a:r>
            <a:r>
              <a:rPr lang="zh-CN" altLang="en-US" sz="1400" b="1" dirty="0">
                <a:solidFill>
                  <a:schemeClr val="bg1"/>
                </a:solidFill>
                <a:latin typeface="微软雅黑" pitchFamily="34" charset="-122"/>
                <a:ea typeface="微软雅黑" pitchFamily="34" charset="-122"/>
              </a:rPr>
              <a:t>与路由表中的 </a:t>
            </a:r>
            <a:r>
              <a:rPr lang="en-US" altLang="zh-CN" sz="1400" b="1" dirty="0">
                <a:solidFill>
                  <a:schemeClr val="bg1"/>
                </a:solidFill>
                <a:latin typeface="微软雅黑" pitchFamily="34" charset="-122"/>
                <a:ea typeface="微软雅黑" pitchFamily="34" charset="-122"/>
              </a:rPr>
              <a:t>128.30.33.0 </a:t>
            </a:r>
            <a:r>
              <a:rPr lang="zh-CN" altLang="en-US" sz="1400" b="1" dirty="0">
                <a:solidFill>
                  <a:schemeClr val="bg1"/>
                </a:solidFill>
                <a:latin typeface="微软雅黑" pitchFamily="34" charset="-122"/>
                <a:ea typeface="微软雅黑" pitchFamily="34" charset="-122"/>
              </a:rPr>
              <a:t>不一致）</a:t>
            </a:r>
          </a:p>
        </p:txBody>
      </p:sp>
      <p:sp>
        <p:nvSpPr>
          <p:cNvPr id="52" name="Text Box 155"/>
          <p:cNvSpPr txBox="1">
            <a:spLocks noChangeArrowheads="1"/>
          </p:cNvSpPr>
          <p:nvPr/>
        </p:nvSpPr>
        <p:spPr bwMode="auto">
          <a:xfrm>
            <a:off x="1288036" y="1260636"/>
            <a:ext cx="4571595" cy="312778"/>
          </a:xfrm>
          <a:prstGeom prst="rect">
            <a:avLst/>
          </a:prstGeom>
          <a:solidFill>
            <a:srgbClr val="00FF99"/>
          </a:solidFill>
          <a:ln w="12700">
            <a:solidFill>
              <a:schemeClr val="tx1"/>
            </a:solidFill>
            <a:miter lim="800000"/>
            <a:headEnd/>
            <a:tailEnd/>
          </a:ln>
          <a:effectLst/>
          <a:extLst/>
        </p:spPr>
        <p:txBody>
          <a:bodyPr wrap="square">
            <a:spAutoFit/>
          </a:bodyPr>
          <a:lstStyle/>
          <a:p>
            <a:pPr algn="ctr">
              <a:lnSpc>
                <a:spcPct val="110000"/>
              </a:lnSpc>
            </a:pPr>
            <a:r>
              <a:rPr lang="en-US" altLang="zh-CN" sz="1400" b="1" dirty="0">
                <a:latin typeface="微软雅黑" pitchFamily="34" charset="-122"/>
                <a:ea typeface="微软雅黑" pitchFamily="34" charset="-122"/>
              </a:rPr>
              <a:t>R1 </a:t>
            </a:r>
            <a:r>
              <a:rPr lang="zh-CN" altLang="en-US" sz="1400" b="1" dirty="0">
                <a:latin typeface="微软雅黑" pitchFamily="34" charset="-122"/>
                <a:ea typeface="微软雅黑" pitchFamily="34" charset="-122"/>
              </a:rPr>
              <a:t>收到的分组的目的 </a:t>
            </a:r>
            <a:r>
              <a:rPr lang="en-US" altLang="zh-CN" sz="1400" b="1" dirty="0">
                <a:latin typeface="微软雅黑" pitchFamily="34" charset="-122"/>
                <a:ea typeface="微软雅黑" pitchFamily="34" charset="-122"/>
              </a:rPr>
              <a:t>IP </a:t>
            </a:r>
            <a:r>
              <a:rPr lang="zh-CN" altLang="en-US" sz="1400" b="1" dirty="0">
                <a:latin typeface="微软雅黑" pitchFamily="34" charset="-122"/>
                <a:ea typeface="微软雅黑" pitchFamily="34" charset="-122"/>
              </a:rPr>
              <a:t>地址：</a:t>
            </a:r>
            <a:r>
              <a:rPr lang="en-US" altLang="zh-CN" sz="1400" b="1" dirty="0">
                <a:latin typeface="微软雅黑" pitchFamily="34" charset="-122"/>
                <a:ea typeface="微软雅黑" pitchFamily="34" charset="-122"/>
              </a:rPr>
              <a:t>128.30.33.138</a:t>
            </a:r>
          </a:p>
        </p:txBody>
      </p:sp>
      <p:sp>
        <p:nvSpPr>
          <p:cNvPr id="55" name="AutoShape 63"/>
          <p:cNvSpPr>
            <a:spLocks noChangeArrowheads="1"/>
          </p:cNvSpPr>
          <p:nvPr/>
        </p:nvSpPr>
        <p:spPr bwMode="auto">
          <a:xfrm>
            <a:off x="4285899" y="2068717"/>
            <a:ext cx="547288" cy="142367"/>
          </a:xfrm>
          <a:prstGeom prst="rightArrow">
            <a:avLst>
              <a:gd name="adj1" fmla="val 50000"/>
              <a:gd name="adj2" fmla="val 66728"/>
            </a:avLst>
          </a:prstGeom>
          <a:solidFill>
            <a:srgbClr val="FFFF00"/>
          </a:solidFill>
          <a:ln w="12700">
            <a:solidFill>
              <a:schemeClr val="tx1"/>
            </a:solidFill>
            <a:miter lim="800000"/>
            <a:headEnd/>
            <a:tailEnd/>
          </a:ln>
          <a:effectLst/>
        </p:spPr>
        <p:txBody>
          <a:bodyPr wrap="none" anchor="ctr"/>
          <a:lstStyle/>
          <a:p>
            <a:endParaRPr lang="zh-CN" altLang="en-US">
              <a:solidFill>
                <a:srgbClr val="CC00CC"/>
              </a:solidFill>
            </a:endParaRPr>
          </a:p>
        </p:txBody>
      </p:sp>
      <p:grpSp>
        <p:nvGrpSpPr>
          <p:cNvPr id="56" name="Group 65"/>
          <p:cNvGrpSpPr>
            <a:grpSpLocks/>
          </p:cNvGrpSpPr>
          <p:nvPr/>
        </p:nvGrpSpPr>
        <p:grpSpPr bwMode="auto">
          <a:xfrm>
            <a:off x="4209295" y="1521283"/>
            <a:ext cx="3013825" cy="715474"/>
            <a:chOff x="2227" y="1042"/>
            <a:chExt cx="2797" cy="664"/>
          </a:xfrm>
        </p:grpSpPr>
        <p:sp>
          <p:nvSpPr>
            <p:cNvPr id="57" name="Line 66"/>
            <p:cNvSpPr>
              <a:spLocks noChangeShapeType="1"/>
            </p:cNvSpPr>
            <p:nvPr/>
          </p:nvSpPr>
          <p:spPr bwMode="auto">
            <a:xfrm>
              <a:off x="3890" y="1706"/>
              <a:ext cx="113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67"/>
            <p:cNvSpPr>
              <a:spLocks noChangeShapeType="1"/>
            </p:cNvSpPr>
            <p:nvPr/>
          </p:nvSpPr>
          <p:spPr bwMode="auto">
            <a:xfrm flipV="1">
              <a:off x="2227" y="1042"/>
              <a:ext cx="1203"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9" name="Group 70"/>
          <p:cNvGrpSpPr>
            <a:grpSpLocks/>
          </p:cNvGrpSpPr>
          <p:nvPr/>
        </p:nvGrpSpPr>
        <p:grpSpPr bwMode="auto">
          <a:xfrm>
            <a:off x="4915768" y="2232040"/>
            <a:ext cx="1615118" cy="1811112"/>
            <a:chOff x="2809" y="1700"/>
            <a:chExt cx="1825" cy="2217"/>
          </a:xfrm>
        </p:grpSpPr>
        <p:sp>
          <p:nvSpPr>
            <p:cNvPr id="60" name="Line 71"/>
            <p:cNvSpPr>
              <a:spLocks noChangeShapeType="1"/>
            </p:cNvSpPr>
            <p:nvPr/>
          </p:nvSpPr>
          <p:spPr bwMode="auto">
            <a:xfrm>
              <a:off x="2809" y="1700"/>
              <a:ext cx="867"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Line 72"/>
            <p:cNvSpPr>
              <a:spLocks noChangeShapeType="1"/>
            </p:cNvSpPr>
            <p:nvPr/>
          </p:nvSpPr>
          <p:spPr bwMode="auto">
            <a:xfrm flipV="1">
              <a:off x="3173" y="3917"/>
              <a:ext cx="1461"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5" name="组合 64"/>
          <p:cNvGrpSpPr/>
          <p:nvPr/>
        </p:nvGrpSpPr>
        <p:grpSpPr>
          <a:xfrm>
            <a:off x="5176944" y="2299344"/>
            <a:ext cx="800219" cy="1574155"/>
            <a:chOff x="5176944" y="2299344"/>
            <a:chExt cx="800219" cy="1574155"/>
          </a:xfrm>
        </p:grpSpPr>
        <p:sp>
          <p:nvSpPr>
            <p:cNvPr id="62" name="Line 73"/>
            <p:cNvSpPr>
              <a:spLocks noChangeShapeType="1"/>
            </p:cNvSpPr>
            <p:nvPr/>
          </p:nvSpPr>
          <p:spPr bwMode="auto">
            <a:xfrm>
              <a:off x="5336128" y="2299344"/>
              <a:ext cx="548269" cy="1574155"/>
            </a:xfrm>
            <a:prstGeom prst="line">
              <a:avLst/>
            </a:prstGeom>
            <a:noFill/>
            <a:ln w="381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Text Box 74"/>
            <p:cNvSpPr txBox="1">
              <a:spLocks noChangeArrowheads="1"/>
            </p:cNvSpPr>
            <p:nvPr/>
          </p:nvSpPr>
          <p:spPr bwMode="auto">
            <a:xfrm>
              <a:off x="5176944" y="2892300"/>
              <a:ext cx="800219" cy="338554"/>
            </a:xfrm>
            <a:prstGeom prst="rect">
              <a:avLst/>
            </a:prstGeom>
            <a:solidFill>
              <a:srgbClr val="00FF99"/>
            </a:solidFill>
            <a:ln w="12700">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zh-CN" altLang="en-US" sz="1600" b="1" dirty="0">
                  <a:solidFill>
                    <a:schemeClr val="tx1"/>
                  </a:solidFill>
                  <a:latin typeface="微软雅黑" pitchFamily="34" charset="-122"/>
                  <a:ea typeface="微软雅黑" pitchFamily="34" charset="-122"/>
                </a:rPr>
                <a:t>不一致</a:t>
              </a:r>
            </a:p>
          </p:txBody>
        </p:sp>
      </p:grpSp>
      <p:sp>
        <p:nvSpPr>
          <p:cNvPr id="64" name="AutoShape 68"/>
          <p:cNvSpPr>
            <a:spLocks noChangeArrowheads="1"/>
          </p:cNvSpPr>
          <p:nvPr/>
        </p:nvSpPr>
        <p:spPr bwMode="auto">
          <a:xfrm rot="20264100" flipH="1">
            <a:off x="3161685" y="1521132"/>
            <a:ext cx="111848" cy="1112097"/>
          </a:xfrm>
          <a:prstGeom prst="downArrow">
            <a:avLst>
              <a:gd name="adj1" fmla="val 50000"/>
              <a:gd name="adj2" fmla="val 179028"/>
            </a:avLst>
          </a:prstGeom>
          <a:solidFill>
            <a:srgbClr val="00FF99"/>
          </a:solidFill>
          <a:ln w="9525">
            <a:solidFill>
              <a:schemeClr val="tx1"/>
            </a:solidFill>
            <a:miter lim="800000"/>
            <a:headEnd/>
            <a:tailEnd/>
          </a:ln>
          <a:effectLst/>
          <a:extLst/>
        </p:spPr>
        <p:txBody>
          <a:bodyPr vert="eaVert" wrap="none" anchor="ctr"/>
          <a:lstStyle/>
          <a:p>
            <a:endParaRPr lang="zh-CN" altLang="en-US"/>
          </a:p>
        </p:txBody>
      </p:sp>
    </p:spTree>
    <p:extLst>
      <p:ext uri="{BB962C8B-B14F-4D97-AF65-F5344CB8AC3E}">
        <p14:creationId xmlns:p14="http://schemas.microsoft.com/office/powerpoint/2010/main" val="178384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2" nodeType="afterEffect">
                                  <p:stCondLst>
                                    <p:cond delay="0"/>
                                  </p:stCondLst>
                                  <p:childTnLst>
                                    <p:anim calcmode="discrete" valueType="str">
                                      <p:cBhvr>
                                        <p:cTn id="9" dur="1000" fill="hold"/>
                                        <p:tgtEl>
                                          <p:spTgt spid="55"/>
                                        </p:tgtEl>
                                        <p:attrNameLst>
                                          <p:attrName>style.visibility</p:attrName>
                                        </p:attrNameLst>
                                      </p:cBhvr>
                                      <p:tavLst>
                                        <p:tav tm="0">
                                          <p:val>
                                            <p:strVal val="hidden"/>
                                          </p:val>
                                        </p:tav>
                                        <p:tav tm="50000">
                                          <p:val>
                                            <p:strVal val="visible"/>
                                          </p:val>
                                        </p:tav>
                                      </p:tavLst>
                                    </p:anim>
                                  </p:childTnLst>
                                </p:cTn>
                              </p:par>
                            </p:childTnLst>
                          </p:cTn>
                        </p:par>
                        <p:par>
                          <p:cTn id="10" fill="hold">
                            <p:stCondLst>
                              <p:cond delay="3000"/>
                            </p:stCondLst>
                            <p:childTnLst>
                              <p:par>
                                <p:cTn id="11" presetID="1" presetClass="exit" presetSubtype="0" fill="hold" grpId="1" nodeType="afterEffect">
                                  <p:stCondLst>
                                    <p:cond delay="1000"/>
                                  </p:stCondLst>
                                  <p:childTnLst>
                                    <p:set>
                                      <p:cBhvr>
                                        <p:cTn id="12" dur="1" fill="hold">
                                          <p:stCondLst>
                                            <p:cond delay="0"/>
                                          </p:stCondLst>
                                        </p:cTn>
                                        <p:tgtEl>
                                          <p:spTgt spid="55"/>
                                        </p:tgtEl>
                                        <p:attrNameLst>
                                          <p:attrName>style.visibility</p:attrName>
                                        </p:attrNameLst>
                                      </p:cBhvr>
                                      <p:to>
                                        <p:strVal val="hidden"/>
                                      </p:to>
                                    </p:set>
                                  </p:childTnLst>
                                </p:cTn>
                              </p:par>
                            </p:childTnLst>
                          </p:cTn>
                        </p:par>
                        <p:par>
                          <p:cTn id="13" fill="hold">
                            <p:stCondLst>
                              <p:cond delay="4000"/>
                            </p:stCondLst>
                            <p:childTnLst>
                              <p:par>
                                <p:cTn id="14" presetID="1" presetClass="entr" presetSubtype="0" fill="hold" nodeType="afterEffect">
                                  <p:stCondLst>
                                    <p:cond delay="500"/>
                                  </p:stCondLst>
                                  <p:childTnLst>
                                    <p:set>
                                      <p:cBhvr>
                                        <p:cTn id="15" dur="1" fill="hold">
                                          <p:stCondLst>
                                            <p:cond delay="0"/>
                                          </p:stCondLst>
                                        </p:cTn>
                                        <p:tgtEl>
                                          <p:spTgt spid="56"/>
                                        </p:tgtEl>
                                        <p:attrNameLst>
                                          <p:attrName>style.visibility</p:attrName>
                                        </p:attrNameLst>
                                      </p:cBhvr>
                                      <p:to>
                                        <p:strVal val="visible"/>
                                      </p:to>
                                    </p:set>
                                  </p:childTnLst>
                                </p:cTn>
                              </p:par>
                            </p:childTnLst>
                          </p:cTn>
                        </p:par>
                        <p:par>
                          <p:cTn id="16" fill="hold">
                            <p:stCondLst>
                              <p:cond delay="4500"/>
                            </p:stCondLst>
                            <p:childTnLst>
                              <p:par>
                                <p:cTn id="17" presetID="35" presetClass="emph" presetSubtype="0" repeatCount="3000" fill="hold" nodeType="afterEffect">
                                  <p:stCondLst>
                                    <p:cond delay="500"/>
                                  </p:stCondLst>
                                  <p:childTnLst>
                                    <p:anim calcmode="discrete" valueType="str">
                                      <p:cBhvr>
                                        <p:cTn id="18" dur="1000" fill="hold"/>
                                        <p:tgtEl>
                                          <p:spTgt spid="56"/>
                                        </p:tgtEl>
                                        <p:attrNameLst>
                                          <p:attrName>style.visibility</p:attrName>
                                        </p:attrNameLst>
                                      </p:cBhvr>
                                      <p:tavLst>
                                        <p:tav tm="0">
                                          <p:val>
                                            <p:strVal val="hidden"/>
                                          </p:val>
                                        </p:tav>
                                        <p:tav tm="50000">
                                          <p:val>
                                            <p:strVal val="visible"/>
                                          </p:val>
                                        </p:tav>
                                      </p:tavLst>
                                    </p:anim>
                                  </p:childTnLst>
                                </p:cTn>
                              </p:par>
                            </p:childTnLst>
                          </p:cTn>
                        </p:par>
                        <p:par>
                          <p:cTn id="19" fill="hold">
                            <p:stCondLst>
                              <p:cond delay="8000"/>
                            </p:stCondLst>
                            <p:childTnLst>
                              <p:par>
                                <p:cTn id="20" presetID="22" presetClass="entr" presetSubtype="1" fill="hold" grpId="0" nodeType="after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up)">
                                      <p:cBhvr>
                                        <p:cTn id="22" dur="500"/>
                                        <p:tgtEl>
                                          <p:spTgt spid="51"/>
                                        </p:tgtEl>
                                      </p:cBhvr>
                                    </p:animEffect>
                                  </p:childTnLst>
                                </p:cTn>
                              </p:par>
                            </p:childTnLst>
                          </p:cTn>
                        </p:par>
                        <p:par>
                          <p:cTn id="23" fill="hold">
                            <p:stCondLst>
                              <p:cond delay="8500"/>
                            </p:stCondLst>
                            <p:childTnLst>
                              <p:par>
                                <p:cTn id="24" presetID="1" presetClass="entr" presetSubtype="0" fill="hold" nodeType="afterEffect">
                                  <p:stCondLst>
                                    <p:cond delay="500"/>
                                  </p:stCondLst>
                                  <p:childTnLst>
                                    <p:set>
                                      <p:cBhvr>
                                        <p:cTn id="25" dur="1" fill="hold">
                                          <p:stCondLst>
                                            <p:cond delay="0"/>
                                          </p:stCondLst>
                                        </p:cTn>
                                        <p:tgtEl>
                                          <p:spTgt spid="59"/>
                                        </p:tgtEl>
                                        <p:attrNameLst>
                                          <p:attrName>style.visibility</p:attrName>
                                        </p:attrNameLst>
                                      </p:cBhvr>
                                      <p:to>
                                        <p:strVal val="visible"/>
                                      </p:to>
                                    </p:set>
                                  </p:childTnLst>
                                </p:cTn>
                              </p:par>
                            </p:childTnLst>
                          </p:cTn>
                        </p:par>
                        <p:par>
                          <p:cTn id="26" fill="hold">
                            <p:stCondLst>
                              <p:cond delay="9000"/>
                            </p:stCondLst>
                            <p:childTnLst>
                              <p:par>
                                <p:cTn id="27" presetID="35" presetClass="emph" presetSubtype="0" repeatCount="3000" fill="hold" nodeType="afterEffect">
                                  <p:stCondLst>
                                    <p:cond delay="500"/>
                                  </p:stCondLst>
                                  <p:childTnLst>
                                    <p:anim calcmode="discrete" valueType="str">
                                      <p:cBhvr>
                                        <p:cTn id="28" dur="1000" fill="hold"/>
                                        <p:tgtEl>
                                          <p:spTgt spid="59"/>
                                        </p:tgtEl>
                                        <p:attrNameLst>
                                          <p:attrName>style.visibility</p:attrName>
                                        </p:attrNameLst>
                                      </p:cBhvr>
                                      <p:tavLst>
                                        <p:tav tm="0">
                                          <p:val>
                                            <p:strVal val="hidden"/>
                                          </p:val>
                                        </p:tav>
                                        <p:tav tm="50000">
                                          <p:val>
                                            <p:strVal val="visible"/>
                                          </p:val>
                                        </p:tav>
                                      </p:tavLst>
                                    </p:anim>
                                  </p:childTnLst>
                                </p:cTn>
                              </p:par>
                            </p:childTnLst>
                          </p:cTn>
                        </p:par>
                        <p:par>
                          <p:cTn id="29" fill="hold">
                            <p:stCondLst>
                              <p:cond delay="12500"/>
                            </p:stCondLst>
                            <p:childTnLst>
                              <p:par>
                                <p:cTn id="30" presetID="16" presetClass="entr" presetSubtype="42" fill="hold" nodeType="after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barn(outHorizontal)">
                                      <p:cBhvr>
                                        <p:cTn id="32"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5" grpId="0" animBg="1"/>
      <p:bldP spid="55" grpId="1" animBg="1"/>
      <p:bldP spid="55" grpId="2"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 Box 155"/>
          <p:cNvSpPr txBox="1">
            <a:spLocks noChangeArrowheads="1"/>
          </p:cNvSpPr>
          <p:nvPr/>
        </p:nvSpPr>
        <p:spPr bwMode="auto">
          <a:xfrm>
            <a:off x="1288036" y="652977"/>
            <a:ext cx="6593695" cy="634020"/>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路由器 </a:t>
            </a:r>
            <a:r>
              <a:rPr lang="en-US" altLang="zh-CN" sz="1600" b="1" dirty="0">
                <a:solidFill>
                  <a:schemeClr val="bg1"/>
                </a:solidFill>
                <a:latin typeface="微软雅黑" pitchFamily="34" charset="-122"/>
                <a:ea typeface="微软雅黑" pitchFamily="34" charset="-122"/>
              </a:rPr>
              <a:t>R</a:t>
            </a:r>
            <a:r>
              <a:rPr lang="en-US" altLang="zh-CN" sz="1600" b="1" baseline="-25000" dirty="0">
                <a:solidFill>
                  <a:schemeClr val="bg1"/>
                </a:solidFill>
                <a:latin typeface="微软雅黑" pitchFamily="34" charset="-122"/>
                <a:ea typeface="微软雅黑" pitchFamily="34" charset="-122"/>
              </a:rPr>
              <a:t>1</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收到分组后就用路由表中第 </a:t>
            </a:r>
            <a:r>
              <a:rPr lang="en-US" altLang="zh-CN" sz="1600" b="1" dirty="0">
                <a:solidFill>
                  <a:schemeClr val="bg1"/>
                </a:solidFill>
                <a:latin typeface="微软雅黑" pitchFamily="34" charset="-122"/>
                <a:ea typeface="微软雅黑" pitchFamily="34" charset="-122"/>
              </a:rPr>
              <a:t>1 </a:t>
            </a:r>
            <a:r>
              <a:rPr lang="zh-CN" altLang="en-US" sz="1600" b="1" dirty="0">
                <a:solidFill>
                  <a:schemeClr val="bg1"/>
                </a:solidFill>
                <a:latin typeface="微软雅黑" pitchFamily="34" charset="-122"/>
                <a:ea typeface="微软雅黑" pitchFamily="34" charset="-122"/>
              </a:rPr>
              <a:t>个项目的</a:t>
            </a:r>
            <a:br>
              <a:rPr lang="zh-CN" altLang="en-US" sz="1600" b="1" dirty="0">
                <a:solidFill>
                  <a:schemeClr val="bg1"/>
                </a:solidFill>
                <a:latin typeface="微软雅黑" pitchFamily="34" charset="-122"/>
                <a:ea typeface="微软雅黑" pitchFamily="34" charset="-122"/>
              </a:rPr>
            </a:br>
            <a:r>
              <a:rPr lang="zh-CN" altLang="en-US" sz="1600" b="1" dirty="0">
                <a:solidFill>
                  <a:schemeClr val="bg1"/>
                </a:solidFill>
                <a:latin typeface="微软雅黑" pitchFamily="34" charset="-122"/>
                <a:ea typeface="微软雅黑" pitchFamily="34" charset="-122"/>
              </a:rPr>
              <a:t>子网掩码和 </a:t>
            </a:r>
            <a:r>
              <a:rPr lang="en-US" altLang="zh-CN" sz="1600" b="1" dirty="0">
                <a:solidFill>
                  <a:schemeClr val="bg1"/>
                </a:solidFill>
                <a:latin typeface="微软雅黑" pitchFamily="34" charset="-122"/>
                <a:ea typeface="微软雅黑" pitchFamily="34" charset="-122"/>
              </a:rPr>
              <a:t>128.30.33.138 </a:t>
            </a:r>
            <a:r>
              <a:rPr lang="zh-CN" altLang="en-US" sz="1600" b="1" dirty="0">
                <a:solidFill>
                  <a:schemeClr val="bg1"/>
                </a:solidFill>
                <a:latin typeface="微软雅黑" pitchFamily="34" charset="-122"/>
                <a:ea typeface="微软雅黑" pitchFamily="34" charset="-122"/>
              </a:rPr>
              <a:t>逐比特 </a:t>
            </a:r>
            <a:r>
              <a:rPr lang="en-US" altLang="zh-CN" sz="1600" b="1" dirty="0">
                <a:solidFill>
                  <a:schemeClr val="bg1"/>
                </a:solidFill>
                <a:latin typeface="微软雅黑" pitchFamily="34" charset="-122"/>
                <a:ea typeface="微软雅黑" pitchFamily="34" charset="-122"/>
              </a:rPr>
              <a:t>AND </a:t>
            </a:r>
            <a:r>
              <a:rPr lang="zh-CN" altLang="en-US" sz="1600" b="1" dirty="0" smtClean="0">
                <a:solidFill>
                  <a:schemeClr val="bg1"/>
                </a:solidFill>
                <a:latin typeface="微软雅黑" pitchFamily="34" charset="-122"/>
                <a:ea typeface="微软雅黑" pitchFamily="34" charset="-122"/>
              </a:rPr>
              <a:t>操作</a:t>
            </a:r>
            <a:endParaRPr lang="zh-CN" altLang="en-US" sz="1600" b="1" dirty="0">
              <a:solidFill>
                <a:schemeClr val="bg1"/>
              </a:solidFill>
              <a:latin typeface="微软雅黑" pitchFamily="34" charset="-122"/>
              <a:ea typeface="微软雅黑" pitchFamily="34" charset="-122"/>
            </a:endParaRPr>
          </a:p>
        </p:txBody>
      </p:sp>
      <p:sp>
        <p:nvSpPr>
          <p:cNvPr id="4" name="Freeform 2"/>
          <p:cNvSpPr>
            <a:spLocks/>
          </p:cNvSpPr>
          <p:nvPr/>
        </p:nvSpPr>
        <p:spPr bwMode="auto">
          <a:xfrm>
            <a:off x="3409126" y="1860387"/>
            <a:ext cx="1413039" cy="785165"/>
          </a:xfrm>
          <a:custGeom>
            <a:avLst/>
            <a:gdLst>
              <a:gd name="T0" fmla="*/ 5 w 1059"/>
              <a:gd name="T1" fmla="*/ 1146 h 1146"/>
              <a:gd name="T2" fmla="*/ 1048 w 1059"/>
              <a:gd name="T3" fmla="*/ 0 h 1146"/>
              <a:gd name="T4" fmla="*/ 1059 w 1059"/>
              <a:gd name="T5" fmla="*/ 880 h 1146"/>
              <a:gd name="T6" fmla="*/ 0 w 1059"/>
              <a:gd name="T7" fmla="*/ 1111 h 1146"/>
              <a:gd name="connsiteX0" fmla="*/ 0 w 9953"/>
              <a:gd name="connsiteY0" fmla="*/ 10000 h 10000"/>
              <a:gd name="connsiteX1" fmla="*/ 9849 w 9953"/>
              <a:gd name="connsiteY1" fmla="*/ 0 h 10000"/>
              <a:gd name="connsiteX2" fmla="*/ 9953 w 9953"/>
              <a:gd name="connsiteY2" fmla="*/ 7679 h 10000"/>
              <a:gd name="connsiteX3" fmla="*/ 15 w 9953"/>
              <a:gd name="connsiteY3" fmla="*/ 7999 h 10000"/>
              <a:gd name="connsiteX0" fmla="*/ 0 w 10250"/>
              <a:gd name="connsiteY0" fmla="*/ 8125 h 8125"/>
              <a:gd name="connsiteX1" fmla="*/ 10146 w 10250"/>
              <a:gd name="connsiteY1" fmla="*/ 0 h 8125"/>
              <a:gd name="connsiteX2" fmla="*/ 10250 w 10250"/>
              <a:gd name="connsiteY2" fmla="*/ 7679 h 8125"/>
              <a:gd name="connsiteX3" fmla="*/ 265 w 10250"/>
              <a:gd name="connsiteY3" fmla="*/ 7999 h 8125"/>
            </a:gdLst>
            <a:ahLst/>
            <a:cxnLst>
              <a:cxn ang="0">
                <a:pos x="connsiteX0" y="connsiteY0"/>
              </a:cxn>
              <a:cxn ang="0">
                <a:pos x="connsiteX1" y="connsiteY1"/>
              </a:cxn>
              <a:cxn ang="0">
                <a:pos x="connsiteX2" y="connsiteY2"/>
              </a:cxn>
              <a:cxn ang="0">
                <a:pos x="connsiteX3" y="connsiteY3"/>
              </a:cxn>
            </a:cxnLst>
            <a:rect l="l" t="t" r="r" b="b"/>
            <a:pathLst>
              <a:path w="10250" h="8125">
                <a:moveTo>
                  <a:pt x="0" y="8125"/>
                </a:moveTo>
                <a:lnTo>
                  <a:pt x="10146" y="0"/>
                </a:lnTo>
                <a:cubicBezTo>
                  <a:pt x="10181" y="2560"/>
                  <a:pt x="10215" y="5119"/>
                  <a:pt x="10250" y="7679"/>
                </a:cubicBezTo>
                <a:cubicBezTo>
                  <a:pt x="6901" y="8351"/>
                  <a:pt x="3614" y="7327"/>
                  <a:pt x="265" y="7999"/>
                </a:cubicBezTo>
              </a:path>
            </a:pathLst>
          </a:custGeom>
          <a:gradFill rotWithShape="1">
            <a:gsLst>
              <a:gs pos="0">
                <a:srgbClr val="0000FF"/>
              </a:gs>
              <a:gs pos="100000">
                <a:srgbClr val="00FFFF"/>
              </a:gs>
            </a:gsLst>
            <a:lin ang="0" scaled="1"/>
          </a:gradFill>
          <a:ln>
            <a:noFill/>
          </a:ln>
          <a:effectLst/>
        </p:spPr>
        <p:txBody>
          <a:bodyPr/>
          <a:lstStyle/>
          <a:p>
            <a:endParaRPr lang="zh-CN" altLang="en-US" sz="1100" b="1" dirty="0">
              <a:latin typeface="微软雅黑" pitchFamily="34" charset="-122"/>
              <a:ea typeface="微软雅黑" pitchFamily="34" charset="-122"/>
            </a:endParaRPr>
          </a:p>
        </p:txBody>
      </p:sp>
      <p:sp>
        <p:nvSpPr>
          <p:cNvPr id="5" name="Text Box 4"/>
          <p:cNvSpPr txBox="1">
            <a:spLocks noChangeArrowheads="1"/>
          </p:cNvSpPr>
          <p:nvPr/>
        </p:nvSpPr>
        <p:spPr bwMode="auto">
          <a:xfrm>
            <a:off x="3420587" y="2321661"/>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0</a:t>
            </a:r>
            <a:endParaRPr kumimoji="1" lang="en-US" altLang="zh-CN" sz="1100" b="1" baseline="-25000">
              <a:latin typeface="微软雅黑" pitchFamily="34" charset="-122"/>
              <a:ea typeface="微软雅黑" pitchFamily="34" charset="-122"/>
            </a:endParaRPr>
          </a:p>
        </p:txBody>
      </p:sp>
      <p:sp>
        <p:nvSpPr>
          <p:cNvPr id="6" name="Line 19"/>
          <p:cNvSpPr>
            <a:spLocks noChangeShapeType="1"/>
          </p:cNvSpPr>
          <p:nvPr/>
        </p:nvSpPr>
        <p:spPr bwMode="auto">
          <a:xfrm>
            <a:off x="3404148" y="2309164"/>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7" name="Line 20"/>
          <p:cNvSpPr>
            <a:spLocks noChangeShapeType="1"/>
          </p:cNvSpPr>
          <p:nvPr/>
        </p:nvSpPr>
        <p:spPr bwMode="auto">
          <a:xfrm>
            <a:off x="1455222" y="2299344"/>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8" name="Line 21"/>
          <p:cNvSpPr>
            <a:spLocks noChangeShapeType="1"/>
          </p:cNvSpPr>
          <p:nvPr/>
        </p:nvSpPr>
        <p:spPr bwMode="auto">
          <a:xfrm flipV="1">
            <a:off x="1322742" y="2310948"/>
            <a:ext cx="288616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9" name="Line 22"/>
          <p:cNvSpPr>
            <a:spLocks noChangeShapeType="1"/>
          </p:cNvSpPr>
          <p:nvPr/>
        </p:nvSpPr>
        <p:spPr bwMode="auto">
          <a:xfrm>
            <a:off x="1979150" y="1988713"/>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0" name="Text Box 24"/>
          <p:cNvSpPr txBox="1">
            <a:spLocks noChangeArrowheads="1"/>
          </p:cNvSpPr>
          <p:nvPr/>
        </p:nvSpPr>
        <p:spPr bwMode="auto">
          <a:xfrm>
            <a:off x="1624533" y="1583780"/>
            <a:ext cx="1146097"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128.30.33.13</a:t>
            </a:r>
          </a:p>
        </p:txBody>
      </p:sp>
      <p:sp>
        <p:nvSpPr>
          <p:cNvPr id="11" name="Text Box 25"/>
          <p:cNvSpPr txBox="1">
            <a:spLocks noChangeArrowheads="1"/>
          </p:cNvSpPr>
          <p:nvPr/>
        </p:nvSpPr>
        <p:spPr bwMode="auto">
          <a:xfrm>
            <a:off x="1277662" y="1803048"/>
            <a:ext cx="60785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a:solidFill>
                  <a:srgbClr val="CC00CC"/>
                </a:solidFill>
                <a:latin typeface="微软雅黑" pitchFamily="34" charset="-122"/>
                <a:ea typeface="微软雅黑" pitchFamily="34" charset="-122"/>
              </a:rPr>
              <a:t>源主机</a:t>
            </a:r>
          </a:p>
          <a:p>
            <a:pPr algn="ctr"/>
            <a:r>
              <a:rPr kumimoji="1" lang="en-US" altLang="zh-CN" sz="1100" b="1" dirty="0">
                <a:solidFill>
                  <a:srgbClr val="CC00CC"/>
                </a:solidFill>
                <a:latin typeface="微软雅黑" pitchFamily="34" charset="-122"/>
                <a:ea typeface="微软雅黑" pitchFamily="34" charset="-122"/>
              </a:rPr>
              <a:t>H</a:t>
            </a:r>
            <a:r>
              <a:rPr kumimoji="1" lang="en-US" altLang="zh-CN" sz="1100" b="1" baseline="-25000" dirty="0">
                <a:solidFill>
                  <a:srgbClr val="CC00CC"/>
                </a:solidFill>
                <a:latin typeface="微软雅黑" pitchFamily="34" charset="-122"/>
                <a:ea typeface="微软雅黑" pitchFamily="34" charset="-122"/>
              </a:rPr>
              <a:t>1</a:t>
            </a:r>
          </a:p>
        </p:txBody>
      </p:sp>
      <p:sp>
        <p:nvSpPr>
          <p:cNvPr id="12" name="Line 27"/>
          <p:cNvSpPr>
            <a:spLocks noChangeShapeType="1"/>
          </p:cNvSpPr>
          <p:nvPr/>
        </p:nvSpPr>
        <p:spPr bwMode="auto">
          <a:xfrm>
            <a:off x="2255903" y="3381199"/>
            <a:ext cx="967" cy="39543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3" name="Line 28"/>
          <p:cNvSpPr>
            <a:spLocks noChangeShapeType="1"/>
          </p:cNvSpPr>
          <p:nvPr/>
        </p:nvSpPr>
        <p:spPr bwMode="auto">
          <a:xfrm>
            <a:off x="6161063" y="3037541"/>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4" name="Line 29"/>
          <p:cNvSpPr>
            <a:spLocks noChangeShapeType="1"/>
          </p:cNvSpPr>
          <p:nvPr/>
        </p:nvSpPr>
        <p:spPr bwMode="auto">
          <a:xfrm>
            <a:off x="1771434" y="3773060"/>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5" name="Line 30"/>
          <p:cNvSpPr>
            <a:spLocks noChangeShapeType="1"/>
          </p:cNvSpPr>
          <p:nvPr/>
        </p:nvSpPr>
        <p:spPr bwMode="auto">
          <a:xfrm>
            <a:off x="2255903" y="3037541"/>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6" name="Line 31"/>
          <p:cNvSpPr>
            <a:spLocks noChangeShapeType="1"/>
          </p:cNvSpPr>
          <p:nvPr/>
        </p:nvSpPr>
        <p:spPr bwMode="auto">
          <a:xfrm>
            <a:off x="3408016" y="2630507"/>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pic>
        <p:nvPicPr>
          <p:cNvPr id="17"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0445" y="2508218"/>
            <a:ext cx="373270" cy="25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 name="Line 38"/>
          <p:cNvSpPr>
            <a:spLocks noChangeShapeType="1"/>
          </p:cNvSpPr>
          <p:nvPr/>
        </p:nvSpPr>
        <p:spPr bwMode="auto">
          <a:xfrm>
            <a:off x="1833321" y="3025937"/>
            <a:ext cx="525759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9" name="Line 39"/>
          <p:cNvSpPr>
            <a:spLocks noChangeShapeType="1"/>
          </p:cNvSpPr>
          <p:nvPr/>
        </p:nvSpPr>
        <p:spPr bwMode="auto">
          <a:xfrm>
            <a:off x="1580932" y="3784664"/>
            <a:ext cx="550998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20" name="Text Box 40"/>
          <p:cNvSpPr txBox="1">
            <a:spLocks noChangeArrowheads="1"/>
          </p:cNvSpPr>
          <p:nvPr/>
        </p:nvSpPr>
        <p:spPr bwMode="auto">
          <a:xfrm>
            <a:off x="2152459" y="2751010"/>
            <a:ext cx="1237621"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100" b="1" dirty="0">
                <a:latin typeface="微软雅黑" pitchFamily="34" charset="-122"/>
                <a:ea typeface="微软雅黑" pitchFamily="34" charset="-122"/>
              </a:rPr>
              <a:t>128.30.33.130</a:t>
            </a:r>
          </a:p>
        </p:txBody>
      </p:sp>
      <p:sp>
        <p:nvSpPr>
          <p:cNvPr id="21" name="Line 45"/>
          <p:cNvSpPr>
            <a:spLocks noChangeShapeType="1"/>
          </p:cNvSpPr>
          <p:nvPr/>
        </p:nvSpPr>
        <p:spPr bwMode="auto">
          <a:xfrm>
            <a:off x="4617944" y="3037541"/>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22" name="Group 46"/>
          <p:cNvGrpSpPr>
            <a:grpSpLocks/>
          </p:cNvGrpSpPr>
          <p:nvPr/>
        </p:nvGrpSpPr>
        <p:grpSpPr bwMode="auto">
          <a:xfrm>
            <a:off x="2097314" y="3286582"/>
            <a:ext cx="373265" cy="258860"/>
            <a:chOff x="864" y="1824"/>
            <a:chExt cx="432" cy="288"/>
          </a:xfrm>
        </p:grpSpPr>
        <p:pic>
          <p:nvPicPr>
            <p:cNvPr id="23"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4"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25" name="Text Box 49"/>
          <p:cNvSpPr txBox="1">
            <a:spLocks noChangeArrowheads="1"/>
          </p:cNvSpPr>
          <p:nvPr/>
        </p:nvSpPr>
        <p:spPr bwMode="auto">
          <a:xfrm>
            <a:off x="1803805" y="3276763"/>
            <a:ext cx="359660"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2</a:t>
            </a:r>
          </a:p>
        </p:txBody>
      </p:sp>
      <p:sp>
        <p:nvSpPr>
          <p:cNvPr id="26" name="Line 50"/>
          <p:cNvSpPr>
            <a:spLocks noChangeShapeType="1"/>
          </p:cNvSpPr>
          <p:nvPr/>
        </p:nvSpPr>
        <p:spPr bwMode="auto">
          <a:xfrm>
            <a:off x="2614663" y="3772167"/>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27" name="Text Box 52"/>
          <p:cNvSpPr txBox="1">
            <a:spLocks noChangeArrowheads="1"/>
          </p:cNvSpPr>
          <p:nvPr/>
        </p:nvSpPr>
        <p:spPr bwMode="auto">
          <a:xfrm>
            <a:off x="4654001" y="2633184"/>
            <a:ext cx="2790776" cy="45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100" b="1" dirty="0">
                <a:latin typeface="微软雅黑" pitchFamily="34" charset="-122"/>
                <a:ea typeface="微软雅黑" pitchFamily="34" charset="-122"/>
              </a:rPr>
              <a:t>子网</a:t>
            </a:r>
            <a:r>
              <a:rPr kumimoji="1" lang="en-US" altLang="zh-CN" sz="1100" b="1" dirty="0">
                <a:latin typeface="微软雅黑" pitchFamily="34" charset="-122"/>
                <a:ea typeface="微软雅黑" pitchFamily="34" charset="-122"/>
              </a:rPr>
              <a:t>2</a:t>
            </a:r>
            <a:r>
              <a:rPr kumimoji="1" lang="zh-CN" altLang="en-US" sz="1100" b="1" dirty="0">
                <a:latin typeface="微软雅黑" pitchFamily="34" charset="-122"/>
                <a:ea typeface="微软雅黑" pitchFamily="34" charset="-122"/>
              </a:rPr>
              <a:t>：网络地址 </a:t>
            </a:r>
            <a:r>
              <a:rPr kumimoji="1" lang="en-US" altLang="zh-CN" sz="1100" b="1" dirty="0">
                <a:latin typeface="微软雅黑" pitchFamily="34" charset="-122"/>
                <a:ea typeface="微软雅黑" pitchFamily="34" charset="-122"/>
              </a:rPr>
              <a:t>128.30.33.128</a:t>
            </a:r>
          </a:p>
          <a:p>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子网掩码 </a:t>
            </a:r>
            <a:r>
              <a:rPr kumimoji="1" lang="en-US" altLang="zh-CN" sz="1100" b="1" dirty="0">
                <a:latin typeface="微软雅黑" pitchFamily="34" charset="-122"/>
                <a:ea typeface="微软雅黑" pitchFamily="34" charset="-122"/>
              </a:rPr>
              <a:t>255.255.255.128</a:t>
            </a:r>
            <a:endParaRPr kumimoji="1" lang="en-US" altLang="zh-CN" sz="1100" b="1" baseline="-25000" dirty="0">
              <a:latin typeface="微软雅黑" pitchFamily="34" charset="-122"/>
              <a:ea typeface="微软雅黑" pitchFamily="34" charset="-122"/>
            </a:endParaRPr>
          </a:p>
        </p:txBody>
      </p:sp>
      <p:sp>
        <p:nvSpPr>
          <p:cNvPr id="28" name="Text Box 53"/>
          <p:cNvSpPr txBox="1">
            <a:spLocks noChangeArrowheads="1"/>
          </p:cNvSpPr>
          <p:nvPr/>
        </p:nvSpPr>
        <p:spPr bwMode="auto">
          <a:xfrm>
            <a:off x="4208902" y="3503487"/>
            <a:ext cx="96372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solidFill>
                  <a:srgbClr val="CC00CC"/>
                </a:solidFill>
                <a:latin typeface="微软雅黑" pitchFamily="34" charset="-122"/>
                <a:ea typeface="微软雅黑" pitchFamily="34" charset="-122"/>
              </a:rPr>
              <a:t>目的主机 </a:t>
            </a:r>
            <a:r>
              <a:rPr kumimoji="1" lang="en-US" altLang="zh-CN" sz="1100" b="1">
                <a:solidFill>
                  <a:srgbClr val="CC00CC"/>
                </a:solidFill>
                <a:latin typeface="微软雅黑" pitchFamily="34" charset="-122"/>
                <a:ea typeface="微软雅黑" pitchFamily="34" charset="-122"/>
              </a:rPr>
              <a:t>H</a:t>
            </a:r>
            <a:r>
              <a:rPr kumimoji="1" lang="en-US" altLang="zh-CN" sz="1100" b="1" baseline="-25000">
                <a:solidFill>
                  <a:srgbClr val="CC00CC"/>
                </a:solidFill>
                <a:latin typeface="微软雅黑" pitchFamily="34" charset="-122"/>
                <a:ea typeface="微软雅黑" pitchFamily="34" charset="-122"/>
              </a:rPr>
              <a:t>2</a:t>
            </a:r>
          </a:p>
        </p:txBody>
      </p:sp>
      <p:sp>
        <p:nvSpPr>
          <p:cNvPr id="29" name="Text Box 54"/>
          <p:cNvSpPr txBox="1">
            <a:spLocks noChangeArrowheads="1"/>
          </p:cNvSpPr>
          <p:nvPr/>
        </p:nvSpPr>
        <p:spPr bwMode="auto">
          <a:xfrm>
            <a:off x="4717317" y="3231541"/>
            <a:ext cx="123762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128.30.33.138</a:t>
            </a:r>
          </a:p>
        </p:txBody>
      </p:sp>
      <p:sp>
        <p:nvSpPr>
          <p:cNvPr id="30" name="Text Box 55"/>
          <p:cNvSpPr txBox="1">
            <a:spLocks noChangeArrowheads="1"/>
          </p:cNvSpPr>
          <p:nvPr/>
        </p:nvSpPr>
        <p:spPr bwMode="auto">
          <a:xfrm>
            <a:off x="2008811" y="3115198"/>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0</a:t>
            </a:r>
            <a:endParaRPr kumimoji="1" lang="en-US" altLang="zh-CN" sz="1100" b="1" baseline="-25000">
              <a:latin typeface="微软雅黑" pitchFamily="34" charset="-122"/>
              <a:ea typeface="微软雅黑" pitchFamily="34" charset="-122"/>
            </a:endParaRPr>
          </a:p>
        </p:txBody>
      </p:sp>
      <p:sp>
        <p:nvSpPr>
          <p:cNvPr id="31" name="Text Box 56"/>
          <p:cNvSpPr txBox="1">
            <a:spLocks noChangeArrowheads="1"/>
          </p:cNvSpPr>
          <p:nvPr/>
        </p:nvSpPr>
        <p:spPr bwMode="auto">
          <a:xfrm>
            <a:off x="2008811" y="3520448"/>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1</a:t>
            </a:r>
            <a:endParaRPr kumimoji="1" lang="en-US" altLang="zh-CN" sz="1100" b="1" baseline="-25000">
              <a:latin typeface="微软雅黑" pitchFamily="34" charset="-122"/>
              <a:ea typeface="微软雅黑" pitchFamily="34" charset="-122"/>
            </a:endParaRPr>
          </a:p>
        </p:txBody>
      </p:sp>
      <p:sp>
        <p:nvSpPr>
          <p:cNvPr id="32" name="Text Box 57"/>
          <p:cNvSpPr txBox="1">
            <a:spLocks noChangeArrowheads="1"/>
          </p:cNvSpPr>
          <p:nvPr/>
        </p:nvSpPr>
        <p:spPr bwMode="auto">
          <a:xfrm>
            <a:off x="2336362" y="3115198"/>
            <a:ext cx="123762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128.30.33.129</a:t>
            </a:r>
          </a:p>
        </p:txBody>
      </p:sp>
      <p:sp>
        <p:nvSpPr>
          <p:cNvPr id="33" name="Text Box 59"/>
          <p:cNvSpPr txBox="1">
            <a:spLocks noChangeArrowheads="1"/>
          </p:cNvSpPr>
          <p:nvPr/>
        </p:nvSpPr>
        <p:spPr bwMode="auto">
          <a:xfrm>
            <a:off x="2156568" y="3928376"/>
            <a:ext cx="378303"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3</a:t>
            </a:r>
          </a:p>
        </p:txBody>
      </p:sp>
      <p:sp>
        <p:nvSpPr>
          <p:cNvPr id="34" name="Text Box 60"/>
          <p:cNvSpPr txBox="1">
            <a:spLocks noChangeArrowheads="1"/>
          </p:cNvSpPr>
          <p:nvPr/>
        </p:nvSpPr>
        <p:spPr bwMode="auto">
          <a:xfrm>
            <a:off x="2352065" y="3519557"/>
            <a:ext cx="105457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128.30.36.2</a:t>
            </a:r>
          </a:p>
        </p:txBody>
      </p:sp>
      <p:sp>
        <p:nvSpPr>
          <p:cNvPr id="35" name="Text Box 61"/>
          <p:cNvSpPr txBox="1">
            <a:spLocks noChangeArrowheads="1"/>
          </p:cNvSpPr>
          <p:nvPr/>
        </p:nvSpPr>
        <p:spPr bwMode="auto">
          <a:xfrm>
            <a:off x="3712215" y="3817691"/>
            <a:ext cx="2407109" cy="45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子网</a:t>
            </a:r>
            <a:r>
              <a:rPr kumimoji="1" lang="en-US" altLang="zh-CN" sz="1100" b="1">
                <a:latin typeface="微软雅黑" pitchFamily="34" charset="-122"/>
                <a:ea typeface="微软雅黑" pitchFamily="34" charset="-122"/>
              </a:rPr>
              <a:t>3</a:t>
            </a:r>
            <a:r>
              <a:rPr kumimoji="1" lang="zh-CN" altLang="en-US" sz="1100" b="1">
                <a:latin typeface="微软雅黑" pitchFamily="34" charset="-122"/>
                <a:ea typeface="微软雅黑" pitchFamily="34" charset="-122"/>
              </a:rPr>
              <a:t>：网络地址 </a:t>
            </a:r>
            <a:r>
              <a:rPr kumimoji="1" lang="en-US" altLang="zh-CN" sz="1100" b="1">
                <a:latin typeface="微软雅黑" pitchFamily="34" charset="-122"/>
                <a:ea typeface="微软雅黑" pitchFamily="34" charset="-122"/>
              </a:rPr>
              <a:t>128.30.36.0</a:t>
            </a:r>
          </a:p>
          <a:p>
            <a:r>
              <a:rPr kumimoji="1" lang="en-US" altLang="zh-CN" sz="1100" b="1">
                <a:latin typeface="微软雅黑" pitchFamily="34" charset="-122"/>
                <a:ea typeface="微软雅黑" pitchFamily="34" charset="-122"/>
              </a:rPr>
              <a:t>            </a:t>
            </a:r>
            <a:r>
              <a:rPr kumimoji="1" lang="zh-CN" altLang="en-US" sz="1100" b="1">
                <a:latin typeface="微软雅黑" pitchFamily="34" charset="-122"/>
                <a:ea typeface="微软雅黑" pitchFamily="34" charset="-122"/>
              </a:rPr>
              <a:t>子网掩码 </a:t>
            </a:r>
            <a:r>
              <a:rPr kumimoji="1" lang="en-US" altLang="zh-CN" sz="1100" b="1">
                <a:latin typeface="微软雅黑" pitchFamily="34" charset="-122"/>
                <a:ea typeface="微软雅黑" pitchFamily="34" charset="-122"/>
              </a:rPr>
              <a:t>255.255.255.0</a:t>
            </a:r>
            <a:endParaRPr kumimoji="1" lang="en-US" altLang="zh-CN" sz="1100" b="1" baseline="-25000">
              <a:latin typeface="微软雅黑" pitchFamily="34" charset="-122"/>
              <a:ea typeface="微软雅黑" pitchFamily="34" charset="-122"/>
            </a:endParaRPr>
          </a:p>
        </p:txBody>
      </p:sp>
      <p:sp>
        <p:nvSpPr>
          <p:cNvPr id="36" name="Text Box 62"/>
          <p:cNvSpPr txBox="1">
            <a:spLocks noChangeArrowheads="1"/>
          </p:cNvSpPr>
          <p:nvPr/>
        </p:nvSpPr>
        <p:spPr bwMode="auto">
          <a:xfrm>
            <a:off x="2685253" y="3968543"/>
            <a:ext cx="1146097"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128.30.36.12</a:t>
            </a:r>
          </a:p>
        </p:txBody>
      </p:sp>
      <p:graphicFrame>
        <p:nvGraphicFramePr>
          <p:cNvPr id="37" name="Group 5"/>
          <p:cNvGraphicFramePr>
            <a:graphicFrameLocks noGrp="1"/>
          </p:cNvGraphicFramePr>
          <p:nvPr>
            <p:extLst>
              <p:ext uri="{D42A27DB-BD31-4B8C-83A1-F6EECF244321}">
                <p14:modId xmlns:p14="http://schemas.microsoft.com/office/powerpoint/2010/main" val="3143853997"/>
              </p:ext>
            </p:extLst>
          </p:nvPr>
        </p:nvGraphicFramePr>
        <p:xfrm>
          <a:off x="4830791" y="1854669"/>
          <a:ext cx="3286083" cy="759504"/>
        </p:xfrm>
        <a:graphic>
          <a:graphicData uri="http://schemas.openxmlformats.org/drawingml/2006/table">
            <a:tbl>
              <a:tblPr/>
              <a:tblGrid>
                <a:gridCol w="1180339"/>
                <a:gridCol w="1413937"/>
                <a:gridCol w="691807"/>
              </a:tblGrid>
              <a:tr h="203351">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目的网络地址</a:t>
                      </a:r>
                    </a:p>
                  </a:txBody>
                  <a:tcPr marL="64688" marR="64688" marT="29856" marB="2985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子网掩码</a:t>
                      </a:r>
                    </a:p>
                  </a:txBody>
                  <a:tcPr marL="64688" marR="64688" marT="29856" marB="2985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下一跳</a:t>
                      </a:r>
                    </a:p>
                  </a:txBody>
                  <a:tcPr marL="64688" marR="64688" marT="29856" marB="2985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r>
              <a:tr h="538697">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128.30.36.0</a:t>
                      </a:r>
                    </a:p>
                  </a:txBody>
                  <a:tcPr marL="64688" marR="64688" marT="29856" marB="298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smtClean="0">
                          <a:ln>
                            <a:noFill/>
                          </a:ln>
                          <a:solidFill>
                            <a:srgbClr val="000099"/>
                          </a:solidFill>
                          <a:effectLst/>
                          <a:latin typeface="微软雅黑" pitchFamily="34" charset="-122"/>
                          <a:ea typeface="微软雅黑" pitchFamily="34" charset="-122"/>
                        </a:rPr>
                        <a:t>255.255.255.0</a:t>
                      </a:r>
                    </a:p>
                  </a:txBody>
                  <a:tcPr marL="64688" marR="64688" marT="29856" marB="298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接口 </a:t>
                      </a:r>
                      <a:r>
                        <a:rPr kumimoji="0" lang="en-US" altLang="zh-CN" sz="1050" b="1" i="0" u="none" strike="noStrike" cap="none" normalizeH="0" baseline="0" dirty="0" smtClean="0">
                          <a:ln>
                            <a:noFill/>
                          </a:ln>
                          <a:solidFill>
                            <a:srgbClr val="000099"/>
                          </a:solidFill>
                          <a:effectLst/>
                          <a:latin typeface="微软雅黑" pitchFamily="34" charset="-122"/>
                          <a:ea typeface="微软雅黑" pitchFamily="34"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smtClean="0">
                          <a:ln>
                            <a:noFill/>
                          </a:ln>
                          <a:solidFill>
                            <a:srgbClr val="000099"/>
                          </a:solidFill>
                          <a:effectLst/>
                          <a:latin typeface="微软雅黑" pitchFamily="34" charset="-122"/>
                          <a:ea typeface="微软雅黑" pitchFamily="34" charset="-122"/>
                        </a:rPr>
                        <a:t>接口 </a:t>
                      </a:r>
                      <a:r>
                        <a:rPr kumimoji="0" lang="en-US" altLang="zh-CN" sz="1050" b="1" i="0" u="none" strike="noStrike" cap="none" normalizeH="0" baseline="0" dirty="0" smtClean="0">
                          <a:ln>
                            <a:noFill/>
                          </a:ln>
                          <a:solidFill>
                            <a:srgbClr val="000099"/>
                          </a:solidFill>
                          <a:effectLst/>
                          <a:latin typeface="微软雅黑" pitchFamily="34" charset="-122"/>
                          <a:ea typeface="微软雅黑" pitchFamily="34"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dirty="0" smtClean="0">
                          <a:ln>
                            <a:noFill/>
                          </a:ln>
                          <a:solidFill>
                            <a:srgbClr val="000099"/>
                          </a:solidFill>
                          <a:effectLst/>
                          <a:latin typeface="微软雅黑" pitchFamily="34" charset="-122"/>
                          <a:ea typeface="微软雅黑" pitchFamily="34" charset="-122"/>
                        </a:rPr>
                        <a:t>R</a:t>
                      </a:r>
                      <a:r>
                        <a:rPr kumimoji="0" lang="en-US" altLang="zh-CN" sz="1050" b="1" i="0" u="none" strike="noStrike" cap="none" normalizeH="0" baseline="-25000" dirty="0" smtClean="0">
                          <a:ln>
                            <a:noFill/>
                          </a:ln>
                          <a:solidFill>
                            <a:srgbClr val="000099"/>
                          </a:solidFill>
                          <a:effectLst/>
                          <a:latin typeface="微软雅黑" pitchFamily="34" charset="-122"/>
                          <a:ea typeface="微软雅黑" pitchFamily="34" charset="-122"/>
                        </a:rPr>
                        <a:t>2</a:t>
                      </a:r>
                    </a:p>
                  </a:txBody>
                  <a:tcPr marL="64688" marR="64688" marT="29856" marB="298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r>
            </a:tbl>
          </a:graphicData>
        </a:graphic>
      </p:graphicFrame>
      <p:pic>
        <p:nvPicPr>
          <p:cNvPr id="3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5168" y="3939902"/>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1096" y="3192561"/>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70" y="1883174"/>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8510" y="2473864"/>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012" y="3939902"/>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9443" y="3192561"/>
            <a:ext cx="352881" cy="352881"/>
          </a:xfrm>
          <a:prstGeom prst="rect">
            <a:avLst/>
          </a:prstGeom>
          <a:noFill/>
          <a:extLst>
            <a:ext uri="{909E8E84-426E-40DD-AFC4-6F175D3DCCD1}">
              <a14:hiddenFill xmlns:a14="http://schemas.microsoft.com/office/drawing/2010/main">
                <a:solidFill>
                  <a:srgbClr val="FFFFFF"/>
                </a:solidFill>
              </a14:hiddenFill>
            </a:ext>
          </a:extLst>
        </p:spPr>
      </p:pic>
      <p:sp>
        <p:nvSpPr>
          <p:cNvPr id="44" name="Text Box 3"/>
          <p:cNvSpPr txBox="1">
            <a:spLocks noChangeArrowheads="1"/>
          </p:cNvSpPr>
          <p:nvPr/>
        </p:nvSpPr>
        <p:spPr bwMode="auto">
          <a:xfrm>
            <a:off x="2318259" y="2305592"/>
            <a:ext cx="1054571"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100" b="1" dirty="0">
                <a:latin typeface="微软雅黑" pitchFamily="34" charset="-122"/>
                <a:ea typeface="微软雅黑" pitchFamily="34" charset="-122"/>
              </a:rPr>
              <a:t>128.30.33.1</a:t>
            </a:r>
          </a:p>
        </p:txBody>
      </p:sp>
      <p:sp>
        <p:nvSpPr>
          <p:cNvPr id="45" name="Text Box 44"/>
          <p:cNvSpPr txBox="1">
            <a:spLocks noChangeArrowheads="1"/>
          </p:cNvSpPr>
          <p:nvPr/>
        </p:nvSpPr>
        <p:spPr bwMode="auto">
          <a:xfrm>
            <a:off x="3410916" y="2754580"/>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a:t>
            </a:r>
            <a:endParaRPr kumimoji="1" lang="en-US" altLang="zh-CN" sz="1100" b="1" baseline="-25000" dirty="0">
              <a:latin typeface="微软雅黑" pitchFamily="34" charset="-122"/>
              <a:ea typeface="微软雅黑" pitchFamily="34" charset="-122"/>
            </a:endParaRPr>
          </a:p>
        </p:txBody>
      </p:sp>
      <p:grpSp>
        <p:nvGrpSpPr>
          <p:cNvPr id="46" name="组合 45"/>
          <p:cNvGrpSpPr/>
          <p:nvPr/>
        </p:nvGrpSpPr>
        <p:grpSpPr>
          <a:xfrm>
            <a:off x="3564782" y="1547964"/>
            <a:ext cx="4422879" cy="1343379"/>
            <a:chOff x="3564782" y="1547964"/>
            <a:chExt cx="4422879" cy="1343379"/>
          </a:xfrm>
        </p:grpSpPr>
        <p:sp>
          <p:nvSpPr>
            <p:cNvPr id="47" name="Text Box 43"/>
            <p:cNvSpPr txBox="1">
              <a:spLocks noChangeArrowheads="1"/>
            </p:cNvSpPr>
            <p:nvPr/>
          </p:nvSpPr>
          <p:spPr bwMode="auto">
            <a:xfrm>
              <a:off x="3564782" y="2552351"/>
              <a:ext cx="412164" cy="3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CC00CC"/>
                  </a:solidFill>
                  <a:latin typeface="微软雅黑" pitchFamily="34" charset="-122"/>
                  <a:ea typeface="微软雅黑" pitchFamily="34" charset="-122"/>
                </a:rPr>
                <a:t>R</a:t>
              </a:r>
              <a:r>
                <a:rPr kumimoji="1" lang="en-US" altLang="zh-CN" sz="1600" b="1" baseline="-25000" dirty="0">
                  <a:solidFill>
                    <a:srgbClr val="CC00CC"/>
                  </a:solidFill>
                  <a:latin typeface="微软雅黑" pitchFamily="34" charset="-122"/>
                  <a:ea typeface="微软雅黑" pitchFamily="34" charset="-122"/>
                </a:rPr>
                <a:t>1</a:t>
              </a:r>
            </a:p>
          </p:txBody>
        </p:sp>
        <p:sp>
          <p:nvSpPr>
            <p:cNvPr id="48" name="Text Box 42"/>
            <p:cNvSpPr txBox="1">
              <a:spLocks noChangeArrowheads="1"/>
            </p:cNvSpPr>
            <p:nvPr/>
          </p:nvSpPr>
          <p:spPr bwMode="auto">
            <a:xfrm>
              <a:off x="5037815" y="1547964"/>
              <a:ext cx="29498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rgbClr val="CC00CC"/>
                  </a:solidFill>
                  <a:latin typeface="微软雅黑" pitchFamily="34" charset="-122"/>
                  <a:ea typeface="微软雅黑" pitchFamily="34" charset="-122"/>
                </a:rPr>
                <a:t>R</a:t>
              </a:r>
              <a:r>
                <a:rPr kumimoji="1" lang="en-US" altLang="zh-CN" sz="1400" b="1" baseline="-25000" dirty="0">
                  <a:solidFill>
                    <a:srgbClr val="CC00CC"/>
                  </a:solidFill>
                  <a:latin typeface="微软雅黑" pitchFamily="34" charset="-122"/>
                  <a:ea typeface="微软雅黑" pitchFamily="34" charset="-122"/>
                </a:rPr>
                <a:t>1</a:t>
              </a:r>
              <a:r>
                <a:rPr kumimoji="1" lang="en-US" altLang="zh-CN" sz="1400" b="1" dirty="0">
                  <a:solidFill>
                    <a:srgbClr val="CC00CC"/>
                  </a:solidFill>
                  <a:latin typeface="微软雅黑" pitchFamily="34" charset="-122"/>
                  <a:ea typeface="微软雅黑" pitchFamily="34" charset="-122"/>
                </a:rPr>
                <a:t> </a:t>
              </a:r>
              <a:r>
                <a:rPr kumimoji="1" lang="zh-CN" altLang="en-US" sz="1400" b="1" dirty="0">
                  <a:solidFill>
                    <a:srgbClr val="CC00CC"/>
                  </a:solidFill>
                  <a:latin typeface="微软雅黑" pitchFamily="34" charset="-122"/>
                  <a:ea typeface="微软雅黑" pitchFamily="34" charset="-122"/>
                </a:rPr>
                <a:t>的路由表（未给出默认路由器）</a:t>
              </a:r>
              <a:endParaRPr kumimoji="1" lang="zh-CN" altLang="en-US" sz="1400" b="1" baseline="-25000" dirty="0">
                <a:solidFill>
                  <a:srgbClr val="CC00CC"/>
                </a:solidFill>
                <a:latin typeface="微软雅黑" pitchFamily="34" charset="-122"/>
                <a:ea typeface="微软雅黑" pitchFamily="34" charset="-122"/>
              </a:endParaRPr>
            </a:p>
          </p:txBody>
        </p:sp>
      </p:grpSp>
      <p:sp>
        <p:nvSpPr>
          <p:cNvPr id="49" name="Text Box 155"/>
          <p:cNvSpPr txBox="1">
            <a:spLocks noChangeArrowheads="1"/>
          </p:cNvSpPr>
          <p:nvPr/>
        </p:nvSpPr>
        <p:spPr bwMode="auto">
          <a:xfrm>
            <a:off x="1288036" y="3773008"/>
            <a:ext cx="6593695" cy="566309"/>
          </a:xfrm>
          <a:prstGeom prst="rect">
            <a:avLst/>
          </a:prstGeom>
          <a:solidFill>
            <a:srgbClr val="00B050"/>
          </a:solidFill>
          <a:ln w="9525">
            <a:noFill/>
            <a:miter lim="800000"/>
            <a:headEnd/>
            <a:tailEnd/>
          </a:ln>
          <a:effectLst/>
          <a:extLst/>
        </p:spPr>
        <p:txBody>
          <a:bodyPr wrap="square">
            <a:spAutoFit/>
          </a:bodyPr>
          <a:lstStyle/>
          <a:p>
            <a:pPr algn="ctr">
              <a:lnSpc>
                <a:spcPct val="110000"/>
              </a:lnSpc>
            </a:pPr>
            <a:r>
              <a:rPr lang="en-US" altLang="zh-CN" sz="1400" b="1" dirty="0">
                <a:solidFill>
                  <a:schemeClr val="bg1"/>
                </a:solidFill>
                <a:latin typeface="微软雅黑" pitchFamily="34" charset="-122"/>
                <a:ea typeface="微软雅黑" pitchFamily="34" charset="-122"/>
              </a:rPr>
              <a:t>255.255.255.128 AND 128.30.33.138 = </a:t>
            </a:r>
            <a:r>
              <a:rPr lang="en-US" altLang="zh-CN" sz="1400" b="1" dirty="0" smtClean="0">
                <a:solidFill>
                  <a:schemeClr val="bg1"/>
                </a:solidFill>
                <a:latin typeface="微软雅黑" pitchFamily="34" charset="-122"/>
                <a:ea typeface="微软雅黑" pitchFamily="34" charset="-122"/>
              </a:rPr>
              <a:t>128.30.33.128     </a:t>
            </a:r>
            <a:r>
              <a:rPr lang="zh-CN" altLang="en-US" sz="1400" b="1" dirty="0" smtClean="0">
                <a:solidFill>
                  <a:schemeClr val="bg1"/>
                </a:solidFill>
                <a:latin typeface="微软雅黑" pitchFamily="34" charset="-122"/>
                <a:ea typeface="微软雅黑" pitchFamily="34" charset="-122"/>
              </a:rPr>
              <a:t>匹配</a:t>
            </a:r>
            <a:r>
              <a:rPr lang="en-US" altLang="zh-CN" sz="1400" b="1" dirty="0">
                <a:solidFill>
                  <a:schemeClr val="bg1"/>
                </a:solidFill>
                <a:latin typeface="微软雅黑" pitchFamily="34" charset="-122"/>
                <a:ea typeface="微软雅黑" pitchFamily="34" charset="-122"/>
              </a:rPr>
              <a:t>!</a:t>
            </a:r>
          </a:p>
          <a:p>
            <a:pPr algn="ctr">
              <a:lnSpc>
                <a:spcPct val="110000"/>
              </a:lnSpc>
            </a:pPr>
            <a:r>
              <a:rPr lang="zh-CN" altLang="en-US" sz="1400" b="1" dirty="0">
                <a:solidFill>
                  <a:schemeClr val="bg1"/>
                </a:solidFill>
                <a:latin typeface="微软雅黑" pitchFamily="34" charset="-122"/>
                <a:ea typeface="微软雅黑" pitchFamily="34" charset="-122"/>
              </a:rPr>
              <a:t>这表明子网 </a:t>
            </a:r>
            <a:r>
              <a:rPr lang="en-US" altLang="zh-CN" sz="1400" b="1" dirty="0">
                <a:solidFill>
                  <a:schemeClr val="bg1"/>
                </a:solidFill>
                <a:latin typeface="微软雅黑" pitchFamily="34" charset="-122"/>
                <a:ea typeface="微软雅黑" pitchFamily="34" charset="-122"/>
              </a:rPr>
              <a:t>2 </a:t>
            </a:r>
            <a:r>
              <a:rPr lang="zh-CN" altLang="en-US" sz="1400" b="1" dirty="0">
                <a:solidFill>
                  <a:schemeClr val="bg1"/>
                </a:solidFill>
                <a:latin typeface="微软雅黑" pitchFamily="34" charset="-122"/>
                <a:ea typeface="微软雅黑" pitchFamily="34" charset="-122"/>
              </a:rPr>
              <a:t>就是收到的分组所要寻找的目的网络。</a:t>
            </a:r>
          </a:p>
        </p:txBody>
      </p:sp>
      <p:sp>
        <p:nvSpPr>
          <p:cNvPr id="50" name="Text Box 155"/>
          <p:cNvSpPr txBox="1">
            <a:spLocks noChangeArrowheads="1"/>
          </p:cNvSpPr>
          <p:nvPr/>
        </p:nvSpPr>
        <p:spPr bwMode="auto">
          <a:xfrm>
            <a:off x="1288036" y="1260636"/>
            <a:ext cx="4571595" cy="312778"/>
          </a:xfrm>
          <a:prstGeom prst="rect">
            <a:avLst/>
          </a:prstGeom>
          <a:solidFill>
            <a:srgbClr val="00FF99"/>
          </a:solidFill>
          <a:ln w="12700">
            <a:solidFill>
              <a:schemeClr val="tx1"/>
            </a:solidFill>
            <a:miter lim="800000"/>
            <a:headEnd/>
            <a:tailEnd/>
          </a:ln>
          <a:effectLst/>
          <a:extLst/>
        </p:spPr>
        <p:txBody>
          <a:bodyPr wrap="square">
            <a:spAutoFit/>
          </a:bodyPr>
          <a:lstStyle/>
          <a:p>
            <a:pPr algn="ctr">
              <a:lnSpc>
                <a:spcPct val="110000"/>
              </a:lnSpc>
            </a:pPr>
            <a:r>
              <a:rPr lang="en-US" altLang="zh-CN" sz="1400" b="1" dirty="0">
                <a:latin typeface="微软雅黑" pitchFamily="34" charset="-122"/>
                <a:ea typeface="微软雅黑" pitchFamily="34" charset="-122"/>
              </a:rPr>
              <a:t>R1 </a:t>
            </a:r>
            <a:r>
              <a:rPr lang="zh-CN" altLang="en-US" sz="1400" b="1" dirty="0">
                <a:latin typeface="微软雅黑" pitchFamily="34" charset="-122"/>
                <a:ea typeface="微软雅黑" pitchFamily="34" charset="-122"/>
              </a:rPr>
              <a:t>收到的分组的目的 </a:t>
            </a:r>
            <a:r>
              <a:rPr lang="en-US" altLang="zh-CN" sz="1400" b="1" dirty="0">
                <a:latin typeface="微软雅黑" pitchFamily="34" charset="-122"/>
                <a:ea typeface="微软雅黑" pitchFamily="34" charset="-122"/>
              </a:rPr>
              <a:t>IP </a:t>
            </a:r>
            <a:r>
              <a:rPr lang="zh-CN" altLang="en-US" sz="1400" b="1" dirty="0">
                <a:latin typeface="微软雅黑" pitchFamily="34" charset="-122"/>
                <a:ea typeface="微软雅黑" pitchFamily="34" charset="-122"/>
              </a:rPr>
              <a:t>地址：</a:t>
            </a:r>
            <a:r>
              <a:rPr lang="en-US" altLang="zh-CN" sz="1400" b="1" dirty="0">
                <a:latin typeface="微软雅黑" pitchFamily="34" charset="-122"/>
                <a:ea typeface="微软雅黑" pitchFamily="34" charset="-122"/>
              </a:rPr>
              <a:t>128.30.33.138</a:t>
            </a:r>
          </a:p>
        </p:txBody>
      </p:sp>
      <p:sp>
        <p:nvSpPr>
          <p:cNvPr id="51" name="AutoShape 63"/>
          <p:cNvSpPr>
            <a:spLocks noChangeArrowheads="1"/>
          </p:cNvSpPr>
          <p:nvPr/>
        </p:nvSpPr>
        <p:spPr bwMode="auto">
          <a:xfrm>
            <a:off x="4285899" y="2262141"/>
            <a:ext cx="547288" cy="142367"/>
          </a:xfrm>
          <a:prstGeom prst="rightArrow">
            <a:avLst>
              <a:gd name="adj1" fmla="val 50000"/>
              <a:gd name="adj2" fmla="val 66728"/>
            </a:avLst>
          </a:prstGeom>
          <a:solidFill>
            <a:srgbClr val="FFFF00"/>
          </a:solidFill>
          <a:ln w="12700">
            <a:solidFill>
              <a:schemeClr val="tx1"/>
            </a:solidFill>
            <a:miter lim="800000"/>
            <a:headEnd/>
            <a:tailEnd/>
          </a:ln>
          <a:effectLst/>
        </p:spPr>
        <p:txBody>
          <a:bodyPr wrap="none" anchor="ctr"/>
          <a:lstStyle/>
          <a:p>
            <a:endParaRPr lang="zh-CN" altLang="en-US">
              <a:solidFill>
                <a:srgbClr val="CC00CC"/>
              </a:solidFill>
            </a:endParaRPr>
          </a:p>
        </p:txBody>
      </p:sp>
      <p:grpSp>
        <p:nvGrpSpPr>
          <p:cNvPr id="52" name="Group 65"/>
          <p:cNvGrpSpPr>
            <a:grpSpLocks/>
          </p:cNvGrpSpPr>
          <p:nvPr/>
        </p:nvGrpSpPr>
        <p:grpSpPr bwMode="auto">
          <a:xfrm>
            <a:off x="4209295" y="1521283"/>
            <a:ext cx="3013825" cy="896494"/>
            <a:chOff x="2227" y="1042"/>
            <a:chExt cx="2797" cy="832"/>
          </a:xfrm>
        </p:grpSpPr>
        <p:sp>
          <p:nvSpPr>
            <p:cNvPr id="53" name="Line 66"/>
            <p:cNvSpPr>
              <a:spLocks noChangeShapeType="1"/>
            </p:cNvSpPr>
            <p:nvPr/>
          </p:nvSpPr>
          <p:spPr bwMode="auto">
            <a:xfrm>
              <a:off x="3890" y="1874"/>
              <a:ext cx="113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67"/>
            <p:cNvSpPr>
              <a:spLocks noChangeShapeType="1"/>
            </p:cNvSpPr>
            <p:nvPr/>
          </p:nvSpPr>
          <p:spPr bwMode="auto">
            <a:xfrm flipV="1">
              <a:off x="2227" y="1042"/>
              <a:ext cx="1203"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5" name="Group 70"/>
          <p:cNvGrpSpPr>
            <a:grpSpLocks/>
          </p:cNvGrpSpPr>
          <p:nvPr/>
        </p:nvGrpSpPr>
        <p:grpSpPr bwMode="auto">
          <a:xfrm>
            <a:off x="4906918" y="2420746"/>
            <a:ext cx="1721318" cy="1622406"/>
            <a:chOff x="2799" y="1931"/>
            <a:chExt cx="1945" cy="1986"/>
          </a:xfrm>
        </p:grpSpPr>
        <p:sp>
          <p:nvSpPr>
            <p:cNvPr id="56" name="Line 71"/>
            <p:cNvSpPr>
              <a:spLocks noChangeShapeType="1"/>
            </p:cNvSpPr>
            <p:nvPr/>
          </p:nvSpPr>
          <p:spPr bwMode="auto">
            <a:xfrm>
              <a:off x="2799" y="1931"/>
              <a:ext cx="1022"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72"/>
            <p:cNvSpPr>
              <a:spLocks noChangeShapeType="1"/>
            </p:cNvSpPr>
            <p:nvPr/>
          </p:nvSpPr>
          <p:spPr bwMode="auto">
            <a:xfrm flipV="1">
              <a:off x="3283" y="3917"/>
              <a:ext cx="1461"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8" name="组合 57"/>
          <p:cNvGrpSpPr/>
          <p:nvPr/>
        </p:nvGrpSpPr>
        <p:grpSpPr>
          <a:xfrm>
            <a:off x="5288328" y="2473864"/>
            <a:ext cx="596069" cy="1399635"/>
            <a:chOff x="5288328" y="2473864"/>
            <a:chExt cx="596069" cy="1399635"/>
          </a:xfrm>
        </p:grpSpPr>
        <p:sp>
          <p:nvSpPr>
            <p:cNvPr id="59" name="Line 73"/>
            <p:cNvSpPr>
              <a:spLocks noChangeShapeType="1"/>
            </p:cNvSpPr>
            <p:nvPr/>
          </p:nvSpPr>
          <p:spPr bwMode="auto">
            <a:xfrm>
              <a:off x="5336128" y="2473864"/>
              <a:ext cx="548269" cy="1399635"/>
            </a:xfrm>
            <a:prstGeom prst="line">
              <a:avLst/>
            </a:prstGeom>
            <a:noFill/>
            <a:ln w="381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Text Box 74"/>
            <p:cNvSpPr txBox="1">
              <a:spLocks noChangeArrowheads="1"/>
            </p:cNvSpPr>
            <p:nvPr/>
          </p:nvSpPr>
          <p:spPr bwMode="auto">
            <a:xfrm>
              <a:off x="5288328" y="3032972"/>
              <a:ext cx="595035" cy="338554"/>
            </a:xfrm>
            <a:prstGeom prst="rect">
              <a:avLst/>
            </a:prstGeom>
            <a:solidFill>
              <a:srgbClr val="00FF99"/>
            </a:solidFill>
            <a:ln w="12700">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zh-CN" altLang="en-US" sz="1600" b="1" dirty="0" smtClean="0">
                  <a:solidFill>
                    <a:schemeClr val="tx1"/>
                  </a:solidFill>
                  <a:latin typeface="微软雅黑" pitchFamily="34" charset="-122"/>
                  <a:ea typeface="微软雅黑" pitchFamily="34" charset="-122"/>
                </a:rPr>
                <a:t>一致</a:t>
              </a:r>
              <a:endParaRPr lang="zh-CN" altLang="en-US" sz="1600" b="1" dirty="0">
                <a:solidFill>
                  <a:schemeClr val="tx1"/>
                </a:solidFill>
                <a:latin typeface="微软雅黑" pitchFamily="34" charset="-122"/>
                <a:ea typeface="微软雅黑" pitchFamily="34" charset="-122"/>
              </a:endParaRPr>
            </a:p>
          </p:txBody>
        </p:sp>
      </p:grpSp>
      <p:sp>
        <p:nvSpPr>
          <p:cNvPr id="61" name="AutoShape 68"/>
          <p:cNvSpPr>
            <a:spLocks noChangeArrowheads="1"/>
          </p:cNvSpPr>
          <p:nvPr/>
        </p:nvSpPr>
        <p:spPr bwMode="auto">
          <a:xfrm rot="20264100" flipH="1">
            <a:off x="3161685" y="1521132"/>
            <a:ext cx="111848" cy="1112097"/>
          </a:xfrm>
          <a:prstGeom prst="downArrow">
            <a:avLst>
              <a:gd name="adj1" fmla="val 50000"/>
              <a:gd name="adj2" fmla="val 179028"/>
            </a:avLst>
          </a:prstGeom>
          <a:solidFill>
            <a:srgbClr val="00FF99"/>
          </a:solidFill>
          <a:ln w="9525">
            <a:solidFill>
              <a:schemeClr val="tx1"/>
            </a:solidFill>
            <a:miter lim="800000"/>
            <a:headEnd/>
            <a:tailEnd/>
          </a:ln>
          <a:effectLst/>
          <a:extLst/>
        </p:spPr>
        <p:txBody>
          <a:bodyPr vert="eaVert" wrap="none" anchor="ctr"/>
          <a:lstStyle/>
          <a:p>
            <a:endParaRPr lang="zh-CN" altLang="en-US"/>
          </a:p>
        </p:txBody>
      </p:sp>
    </p:spTree>
    <p:extLst>
      <p:ext uri="{BB962C8B-B14F-4D97-AF65-F5344CB8AC3E}">
        <p14:creationId xmlns:p14="http://schemas.microsoft.com/office/powerpoint/2010/main" val="281444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2" nodeType="afterEffect">
                                  <p:stCondLst>
                                    <p:cond delay="0"/>
                                  </p:stCondLst>
                                  <p:childTnLst>
                                    <p:anim calcmode="discrete" valueType="str">
                                      <p:cBhvr>
                                        <p:cTn id="9" dur="1000" fill="hold"/>
                                        <p:tgtEl>
                                          <p:spTgt spid="51"/>
                                        </p:tgtEl>
                                        <p:attrNameLst>
                                          <p:attrName>style.visibility</p:attrName>
                                        </p:attrNameLst>
                                      </p:cBhvr>
                                      <p:tavLst>
                                        <p:tav tm="0">
                                          <p:val>
                                            <p:strVal val="hidden"/>
                                          </p:val>
                                        </p:tav>
                                        <p:tav tm="50000">
                                          <p:val>
                                            <p:strVal val="visible"/>
                                          </p:val>
                                        </p:tav>
                                      </p:tavLst>
                                    </p:anim>
                                  </p:childTnLst>
                                </p:cTn>
                              </p:par>
                            </p:childTnLst>
                          </p:cTn>
                        </p:par>
                        <p:par>
                          <p:cTn id="10" fill="hold">
                            <p:stCondLst>
                              <p:cond delay="3000"/>
                            </p:stCondLst>
                            <p:childTnLst>
                              <p:par>
                                <p:cTn id="11" presetID="1" presetClass="exit" presetSubtype="0" fill="hold" grpId="1" nodeType="afterEffect">
                                  <p:stCondLst>
                                    <p:cond delay="1000"/>
                                  </p:stCondLst>
                                  <p:childTnLst>
                                    <p:set>
                                      <p:cBhvr>
                                        <p:cTn id="12" dur="1" fill="hold">
                                          <p:stCondLst>
                                            <p:cond delay="0"/>
                                          </p:stCondLst>
                                        </p:cTn>
                                        <p:tgtEl>
                                          <p:spTgt spid="51"/>
                                        </p:tgtEl>
                                        <p:attrNameLst>
                                          <p:attrName>style.visibility</p:attrName>
                                        </p:attrNameLst>
                                      </p:cBhvr>
                                      <p:to>
                                        <p:strVal val="hidden"/>
                                      </p:to>
                                    </p:set>
                                  </p:childTnLst>
                                </p:cTn>
                              </p:par>
                            </p:childTnLst>
                          </p:cTn>
                        </p:par>
                        <p:par>
                          <p:cTn id="13" fill="hold">
                            <p:stCondLst>
                              <p:cond delay="4000"/>
                            </p:stCondLst>
                            <p:childTnLst>
                              <p:par>
                                <p:cTn id="14" presetID="1" presetClass="entr" presetSubtype="0" fill="hold" nodeType="afterEffect">
                                  <p:stCondLst>
                                    <p:cond delay="500"/>
                                  </p:stCondLst>
                                  <p:childTnLst>
                                    <p:set>
                                      <p:cBhvr>
                                        <p:cTn id="15" dur="1" fill="hold">
                                          <p:stCondLst>
                                            <p:cond delay="0"/>
                                          </p:stCondLst>
                                        </p:cTn>
                                        <p:tgtEl>
                                          <p:spTgt spid="52"/>
                                        </p:tgtEl>
                                        <p:attrNameLst>
                                          <p:attrName>style.visibility</p:attrName>
                                        </p:attrNameLst>
                                      </p:cBhvr>
                                      <p:to>
                                        <p:strVal val="visible"/>
                                      </p:to>
                                    </p:set>
                                  </p:childTnLst>
                                </p:cTn>
                              </p:par>
                            </p:childTnLst>
                          </p:cTn>
                        </p:par>
                        <p:par>
                          <p:cTn id="16" fill="hold">
                            <p:stCondLst>
                              <p:cond delay="4500"/>
                            </p:stCondLst>
                            <p:childTnLst>
                              <p:par>
                                <p:cTn id="17" presetID="35" presetClass="emph" presetSubtype="0" repeatCount="3000" fill="hold" nodeType="afterEffect">
                                  <p:stCondLst>
                                    <p:cond delay="500"/>
                                  </p:stCondLst>
                                  <p:childTnLst>
                                    <p:anim calcmode="discrete" valueType="str">
                                      <p:cBhvr>
                                        <p:cTn id="18" dur="1000" fill="hold"/>
                                        <p:tgtEl>
                                          <p:spTgt spid="52"/>
                                        </p:tgtEl>
                                        <p:attrNameLst>
                                          <p:attrName>style.visibility</p:attrName>
                                        </p:attrNameLst>
                                      </p:cBhvr>
                                      <p:tavLst>
                                        <p:tav tm="0">
                                          <p:val>
                                            <p:strVal val="hidden"/>
                                          </p:val>
                                        </p:tav>
                                        <p:tav tm="50000">
                                          <p:val>
                                            <p:strVal val="visible"/>
                                          </p:val>
                                        </p:tav>
                                      </p:tavLst>
                                    </p:anim>
                                  </p:childTnLst>
                                </p:cTn>
                              </p:par>
                            </p:childTnLst>
                          </p:cTn>
                        </p:par>
                        <p:par>
                          <p:cTn id="19" fill="hold">
                            <p:stCondLst>
                              <p:cond delay="8000"/>
                            </p:stCondLst>
                            <p:childTnLst>
                              <p:par>
                                <p:cTn id="20" presetID="22" presetClass="entr" presetSubtype="1" fill="hold" grpId="0" nodeType="after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up)">
                                      <p:cBhvr>
                                        <p:cTn id="22" dur="500"/>
                                        <p:tgtEl>
                                          <p:spTgt spid="49"/>
                                        </p:tgtEl>
                                      </p:cBhvr>
                                    </p:animEffect>
                                  </p:childTnLst>
                                </p:cTn>
                              </p:par>
                            </p:childTnLst>
                          </p:cTn>
                        </p:par>
                        <p:par>
                          <p:cTn id="23" fill="hold">
                            <p:stCondLst>
                              <p:cond delay="8500"/>
                            </p:stCondLst>
                            <p:childTnLst>
                              <p:par>
                                <p:cTn id="24" presetID="1" presetClass="entr" presetSubtype="0" fill="hold" nodeType="afterEffect">
                                  <p:stCondLst>
                                    <p:cond delay="500"/>
                                  </p:stCondLst>
                                  <p:childTnLst>
                                    <p:set>
                                      <p:cBhvr>
                                        <p:cTn id="25" dur="1" fill="hold">
                                          <p:stCondLst>
                                            <p:cond delay="0"/>
                                          </p:stCondLst>
                                        </p:cTn>
                                        <p:tgtEl>
                                          <p:spTgt spid="55"/>
                                        </p:tgtEl>
                                        <p:attrNameLst>
                                          <p:attrName>style.visibility</p:attrName>
                                        </p:attrNameLst>
                                      </p:cBhvr>
                                      <p:to>
                                        <p:strVal val="visible"/>
                                      </p:to>
                                    </p:set>
                                  </p:childTnLst>
                                </p:cTn>
                              </p:par>
                            </p:childTnLst>
                          </p:cTn>
                        </p:par>
                        <p:par>
                          <p:cTn id="26" fill="hold">
                            <p:stCondLst>
                              <p:cond delay="9000"/>
                            </p:stCondLst>
                            <p:childTnLst>
                              <p:par>
                                <p:cTn id="27" presetID="35" presetClass="emph" presetSubtype="0" repeatCount="3000" fill="hold" nodeType="afterEffect">
                                  <p:stCondLst>
                                    <p:cond delay="500"/>
                                  </p:stCondLst>
                                  <p:childTnLst>
                                    <p:anim calcmode="discrete" valueType="str">
                                      <p:cBhvr>
                                        <p:cTn id="28" dur="1000" fill="hold"/>
                                        <p:tgtEl>
                                          <p:spTgt spid="55"/>
                                        </p:tgtEl>
                                        <p:attrNameLst>
                                          <p:attrName>style.visibility</p:attrName>
                                        </p:attrNameLst>
                                      </p:cBhvr>
                                      <p:tavLst>
                                        <p:tav tm="0">
                                          <p:val>
                                            <p:strVal val="hidden"/>
                                          </p:val>
                                        </p:tav>
                                        <p:tav tm="50000">
                                          <p:val>
                                            <p:strVal val="visible"/>
                                          </p:val>
                                        </p:tav>
                                      </p:tavLst>
                                    </p:anim>
                                  </p:childTnLst>
                                </p:cTn>
                              </p:par>
                            </p:childTnLst>
                          </p:cTn>
                        </p:par>
                        <p:par>
                          <p:cTn id="29" fill="hold">
                            <p:stCondLst>
                              <p:cond delay="12500"/>
                            </p:stCondLst>
                            <p:childTnLst>
                              <p:par>
                                <p:cTn id="30" presetID="16" presetClass="entr" presetSubtype="42"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barn(outHorizontal)">
                                      <p:cBhvr>
                                        <p:cTn id="32" dur="7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P spid="51" grpId="1" animBg="1"/>
      <p:bldP spid="51" grpId="2"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3183" y="598390"/>
            <a:ext cx="5852884" cy="461665"/>
          </a:xfrm>
          <a:prstGeom prst="rect">
            <a:avLst/>
          </a:prstGeom>
        </p:spPr>
        <p:txBody>
          <a:bodyPr wrap="none">
            <a:spAutoFit/>
          </a:bodyPr>
          <a:lstStyle/>
          <a:p>
            <a:r>
              <a:rPr lang="en-US" altLang="zh-CN" sz="2400" b="1" dirty="0" smtClean="0">
                <a:solidFill>
                  <a:srgbClr val="0070C0"/>
                </a:solidFill>
              </a:rPr>
              <a:t>6</a:t>
            </a:r>
            <a:r>
              <a:rPr lang="zh-CN" altLang="en-US" sz="2400" b="1" dirty="0" smtClean="0">
                <a:solidFill>
                  <a:srgbClr val="0070C0"/>
                </a:solidFill>
              </a:rPr>
              <a:t>、子网</a:t>
            </a:r>
            <a:r>
              <a:rPr lang="zh-CN" altLang="en-US" sz="2400" b="1" dirty="0">
                <a:solidFill>
                  <a:srgbClr val="0070C0"/>
                </a:solidFill>
              </a:rPr>
              <a:t>掩码为</a:t>
            </a:r>
            <a:r>
              <a:rPr lang="en-US" altLang="zh-CN" sz="2400" b="1" dirty="0">
                <a:solidFill>
                  <a:srgbClr val="0070C0"/>
                </a:solidFill>
              </a:rPr>
              <a:t>255.255.255.0</a:t>
            </a:r>
            <a:r>
              <a:rPr lang="zh-CN" altLang="en-US" sz="2400" b="1" dirty="0">
                <a:solidFill>
                  <a:srgbClr val="0070C0"/>
                </a:solidFill>
              </a:rPr>
              <a:t>代表什么意思</a:t>
            </a:r>
            <a:endParaRPr lang="zh-CN" altLang="en-US" sz="2400" dirty="0">
              <a:solidFill>
                <a:srgbClr val="0070C0"/>
              </a:solidFill>
            </a:endParaRPr>
          </a:p>
        </p:txBody>
      </p:sp>
      <p:sp>
        <p:nvSpPr>
          <p:cNvPr id="3" name="矩形 2"/>
          <p:cNvSpPr/>
          <p:nvPr/>
        </p:nvSpPr>
        <p:spPr>
          <a:xfrm>
            <a:off x="542362" y="1341863"/>
            <a:ext cx="7735364" cy="2308324"/>
          </a:xfrm>
          <a:prstGeom prst="rect">
            <a:avLst/>
          </a:prstGeom>
        </p:spPr>
        <p:txBody>
          <a:bodyPr wrap="square">
            <a:spAutoFit/>
          </a:bodyPr>
          <a:lstStyle/>
          <a:p>
            <a:pPr>
              <a:lnSpc>
                <a:spcPct val="80000"/>
              </a:lnSpc>
            </a:pPr>
            <a:r>
              <a:rPr lang="zh-CN" altLang="en-US" sz="2000" b="1" dirty="0" smtClean="0"/>
              <a:t>答：有</a:t>
            </a:r>
            <a:r>
              <a:rPr lang="zh-CN" altLang="en-US" sz="2000" b="1" dirty="0"/>
              <a:t>三种含义</a:t>
            </a:r>
          </a:p>
          <a:p>
            <a:pPr>
              <a:lnSpc>
                <a:spcPct val="80000"/>
              </a:lnSpc>
            </a:pPr>
            <a:r>
              <a:rPr lang="zh-CN" altLang="en-US" sz="2000" b="1" dirty="0"/>
              <a:t>         其一是一个</a:t>
            </a:r>
            <a:r>
              <a:rPr lang="en-US" altLang="zh-CN" sz="2000" b="1" dirty="0"/>
              <a:t>A</a:t>
            </a:r>
            <a:r>
              <a:rPr lang="zh-CN" altLang="en-US" sz="2000" b="1" dirty="0"/>
              <a:t>类网的子网掩码，对于</a:t>
            </a:r>
            <a:r>
              <a:rPr lang="en-US" altLang="zh-CN" sz="2000" b="1" dirty="0"/>
              <a:t>A</a:t>
            </a:r>
            <a:r>
              <a:rPr lang="zh-CN" altLang="en-US" sz="2000" b="1" dirty="0"/>
              <a:t>类网络的</a:t>
            </a:r>
            <a:r>
              <a:rPr lang="en-US" altLang="zh-CN" sz="2000" b="1" dirty="0"/>
              <a:t>IP</a:t>
            </a:r>
            <a:r>
              <a:rPr lang="zh-CN" altLang="en-US" sz="2000" b="1" dirty="0"/>
              <a:t>地址，前</a:t>
            </a:r>
            <a:r>
              <a:rPr lang="en-US" altLang="zh-CN" sz="2000" b="1" dirty="0"/>
              <a:t>8</a:t>
            </a:r>
            <a:r>
              <a:rPr lang="zh-CN" altLang="en-US" sz="2000" b="1" dirty="0"/>
              <a:t>位表示网络号，后</a:t>
            </a:r>
            <a:r>
              <a:rPr lang="en-US" altLang="zh-CN" sz="2000" b="1" dirty="0"/>
              <a:t>24</a:t>
            </a:r>
            <a:r>
              <a:rPr lang="zh-CN" altLang="en-US" sz="2000" b="1" dirty="0"/>
              <a:t>位表示主机号，使用子网掩码</a:t>
            </a:r>
            <a:r>
              <a:rPr lang="en-US" altLang="zh-CN" sz="2000" b="1" dirty="0"/>
              <a:t>255.255.255.0</a:t>
            </a:r>
            <a:r>
              <a:rPr lang="zh-CN" altLang="en-US" sz="2000" b="1" dirty="0"/>
              <a:t>表示前</a:t>
            </a:r>
            <a:r>
              <a:rPr lang="en-US" altLang="zh-CN" sz="2000" b="1" dirty="0"/>
              <a:t>8</a:t>
            </a:r>
            <a:r>
              <a:rPr lang="zh-CN" altLang="en-US" sz="2000" b="1" dirty="0"/>
              <a:t>位为网络号，中间</a:t>
            </a:r>
            <a:r>
              <a:rPr lang="en-US" altLang="zh-CN" sz="2000" b="1" dirty="0"/>
              <a:t>16</a:t>
            </a:r>
            <a:r>
              <a:rPr lang="zh-CN" altLang="en-US" sz="2000" b="1" dirty="0"/>
              <a:t>位用于子网段的划分，最后</a:t>
            </a:r>
            <a:r>
              <a:rPr lang="en-US" altLang="zh-CN" sz="2000" b="1" dirty="0"/>
              <a:t>8</a:t>
            </a:r>
            <a:r>
              <a:rPr lang="zh-CN" altLang="en-US" sz="2000" b="1" dirty="0"/>
              <a:t>位为主机号。</a:t>
            </a:r>
          </a:p>
          <a:p>
            <a:pPr>
              <a:lnSpc>
                <a:spcPct val="80000"/>
              </a:lnSpc>
            </a:pPr>
            <a:r>
              <a:rPr lang="zh-CN" altLang="en-US" sz="2000" b="1" dirty="0"/>
              <a:t>         第二种情况为一个</a:t>
            </a:r>
            <a:r>
              <a:rPr lang="en-US" altLang="zh-CN" sz="2000" b="1" dirty="0"/>
              <a:t>B</a:t>
            </a:r>
            <a:r>
              <a:rPr lang="zh-CN" altLang="en-US" sz="2000" b="1" dirty="0"/>
              <a:t>类网，对于</a:t>
            </a:r>
            <a:r>
              <a:rPr lang="en-US" altLang="zh-CN" sz="2000" b="1" dirty="0"/>
              <a:t>B</a:t>
            </a:r>
            <a:r>
              <a:rPr lang="zh-CN" altLang="en-US" sz="2000" b="1" dirty="0"/>
              <a:t>类网络的</a:t>
            </a:r>
            <a:r>
              <a:rPr lang="en-US" altLang="zh-CN" sz="2000" b="1" dirty="0"/>
              <a:t>IP</a:t>
            </a:r>
            <a:r>
              <a:rPr lang="zh-CN" altLang="en-US" sz="2000" b="1" dirty="0"/>
              <a:t>地址，前</a:t>
            </a:r>
            <a:r>
              <a:rPr lang="en-US" altLang="zh-CN" sz="2000" b="1" dirty="0"/>
              <a:t>16</a:t>
            </a:r>
            <a:r>
              <a:rPr lang="zh-CN" altLang="en-US" sz="2000" b="1" dirty="0"/>
              <a:t>位表示网络号，后</a:t>
            </a:r>
            <a:r>
              <a:rPr lang="en-US" altLang="zh-CN" sz="2000" b="1" dirty="0"/>
              <a:t>16</a:t>
            </a:r>
            <a:r>
              <a:rPr lang="zh-CN" altLang="en-US" sz="2000" b="1" dirty="0"/>
              <a:t>位表示主机号，使用子网掩码</a:t>
            </a:r>
            <a:r>
              <a:rPr lang="en-US" altLang="zh-CN" sz="2000" b="1" dirty="0"/>
              <a:t>255.255.255.0</a:t>
            </a:r>
            <a:r>
              <a:rPr lang="zh-CN" altLang="en-US" sz="2000" b="1" dirty="0"/>
              <a:t>表示前</a:t>
            </a:r>
            <a:r>
              <a:rPr lang="en-US" altLang="zh-CN" sz="2000" b="1" dirty="0"/>
              <a:t>16</a:t>
            </a:r>
            <a:r>
              <a:rPr lang="zh-CN" altLang="en-US" sz="2000" b="1" dirty="0"/>
              <a:t>位为网络号，中间</a:t>
            </a:r>
            <a:r>
              <a:rPr lang="en-US" altLang="zh-CN" sz="2000" b="1" dirty="0"/>
              <a:t>8</a:t>
            </a:r>
            <a:r>
              <a:rPr lang="zh-CN" altLang="en-US" sz="2000" b="1" dirty="0"/>
              <a:t>位用于子网段的划分，最后</a:t>
            </a:r>
            <a:r>
              <a:rPr lang="en-US" altLang="zh-CN" sz="2000" b="1" dirty="0"/>
              <a:t>8</a:t>
            </a:r>
            <a:r>
              <a:rPr lang="zh-CN" altLang="en-US" sz="2000" b="1" dirty="0"/>
              <a:t>位为主机号。</a:t>
            </a:r>
          </a:p>
          <a:p>
            <a:pPr>
              <a:lnSpc>
                <a:spcPct val="80000"/>
              </a:lnSpc>
            </a:pPr>
            <a:r>
              <a:rPr lang="zh-CN" altLang="en-US" sz="2000" b="1" dirty="0"/>
              <a:t>         第三种情况为一个</a:t>
            </a:r>
            <a:r>
              <a:rPr lang="en-US" altLang="zh-CN" sz="2000" b="1" dirty="0"/>
              <a:t>C</a:t>
            </a:r>
            <a:r>
              <a:rPr lang="zh-CN" altLang="en-US" sz="2000" b="1" dirty="0"/>
              <a:t>类网，这个子网掩码为</a:t>
            </a:r>
            <a:r>
              <a:rPr lang="en-US" altLang="zh-CN" sz="2000" b="1" dirty="0"/>
              <a:t>C</a:t>
            </a:r>
            <a:r>
              <a:rPr lang="zh-CN" altLang="en-US" sz="2000" b="1" dirty="0"/>
              <a:t>类网的默认子网掩码。</a:t>
            </a:r>
          </a:p>
        </p:txBody>
      </p:sp>
    </p:spTree>
    <p:extLst>
      <p:ext uri="{BB962C8B-B14F-4D97-AF65-F5344CB8AC3E}">
        <p14:creationId xmlns:p14="http://schemas.microsoft.com/office/powerpoint/2010/main" val="387252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7095" y="556471"/>
            <a:ext cx="8197516" cy="1107996"/>
          </a:xfrm>
          <a:prstGeom prst="rect">
            <a:avLst/>
          </a:prstGeom>
        </p:spPr>
        <p:txBody>
          <a:bodyPr wrap="square">
            <a:spAutoFit/>
          </a:bodyPr>
          <a:lstStyle/>
          <a:p>
            <a:r>
              <a:rPr lang="en-US" altLang="zh-CN" sz="2400" b="1" dirty="0" smtClean="0">
                <a:solidFill>
                  <a:srgbClr val="0070C0"/>
                </a:solidFill>
              </a:rPr>
              <a:t>7</a:t>
            </a:r>
            <a:r>
              <a:rPr lang="zh-CN" altLang="en-US" sz="2400" b="1" dirty="0" smtClean="0">
                <a:solidFill>
                  <a:srgbClr val="0070C0"/>
                </a:solidFill>
              </a:rPr>
              <a:t>、一</a:t>
            </a:r>
            <a:r>
              <a:rPr lang="zh-CN" altLang="en-US" sz="2400" b="1" dirty="0">
                <a:solidFill>
                  <a:srgbClr val="0070C0"/>
                </a:solidFill>
              </a:rPr>
              <a:t>网络的现在掩码为</a:t>
            </a:r>
            <a:r>
              <a:rPr lang="en-US" altLang="zh-CN" sz="2400" b="1" dirty="0">
                <a:solidFill>
                  <a:srgbClr val="0070C0"/>
                </a:solidFill>
              </a:rPr>
              <a:t>255.255.255.248</a:t>
            </a:r>
            <a:r>
              <a:rPr lang="zh-CN" altLang="en-US" sz="2400" b="1" dirty="0">
                <a:solidFill>
                  <a:srgbClr val="0070C0"/>
                </a:solidFill>
              </a:rPr>
              <a:t>，问该网络能够连接多少个主机？</a:t>
            </a:r>
            <a:endParaRPr lang="zh-CN" altLang="en-US" sz="2400" dirty="0">
              <a:solidFill>
                <a:srgbClr val="0070C0"/>
              </a:solidFill>
            </a:endParaRPr>
          </a:p>
          <a:p>
            <a:r>
              <a:rPr lang="zh-CN" altLang="en-US" dirty="0"/>
              <a:t>    </a:t>
            </a:r>
          </a:p>
        </p:txBody>
      </p:sp>
      <p:sp>
        <p:nvSpPr>
          <p:cNvPr id="3" name="矩形 2"/>
          <p:cNvSpPr/>
          <p:nvPr/>
        </p:nvSpPr>
        <p:spPr>
          <a:xfrm>
            <a:off x="481263" y="1556088"/>
            <a:ext cx="7499684" cy="1631216"/>
          </a:xfrm>
          <a:prstGeom prst="rect">
            <a:avLst/>
          </a:prstGeom>
        </p:spPr>
        <p:txBody>
          <a:bodyPr wrap="square">
            <a:spAutoFit/>
          </a:bodyPr>
          <a:lstStyle/>
          <a:p>
            <a:r>
              <a:rPr lang="zh-CN" altLang="en-US" sz="2000" b="1" dirty="0" smtClean="0"/>
              <a:t>答</a:t>
            </a:r>
            <a:r>
              <a:rPr lang="zh-CN" altLang="en-US" sz="2000" b="1" dirty="0"/>
              <a:t>：</a:t>
            </a:r>
            <a:r>
              <a:rPr lang="en-US" altLang="zh-CN" sz="2000" b="1" dirty="0"/>
              <a:t>255.255.255.248</a:t>
            </a:r>
            <a:r>
              <a:rPr lang="zh-CN" altLang="en-US" sz="2000" b="1" dirty="0"/>
              <a:t>即</a:t>
            </a:r>
            <a:r>
              <a:rPr lang="en-US" altLang="zh-CN" sz="2000" b="1" dirty="0"/>
              <a:t>11111111.11111111.11111111.11111000.</a:t>
            </a:r>
          </a:p>
          <a:p>
            <a:r>
              <a:rPr lang="en-US" altLang="zh-CN" sz="2000" b="1" dirty="0"/>
              <a:t>     </a:t>
            </a:r>
            <a:r>
              <a:rPr lang="zh-CN" altLang="en-US" sz="2000" b="1" dirty="0"/>
              <a:t>每一个子网上的主机为</a:t>
            </a:r>
            <a:r>
              <a:rPr lang="en-US" altLang="zh-CN" sz="2000" b="1" dirty="0"/>
              <a:t>(2</a:t>
            </a:r>
            <a:r>
              <a:rPr lang="en-US" altLang="zh-CN" sz="2000" b="1" baseline="30000" dirty="0"/>
              <a:t>3</a:t>
            </a:r>
            <a:r>
              <a:rPr lang="en-US" altLang="zh-CN" sz="2000" b="1" dirty="0"/>
              <a:t>)=8 </a:t>
            </a:r>
            <a:r>
              <a:rPr lang="zh-CN" altLang="en-US" sz="2000" b="1" dirty="0"/>
              <a:t>台</a:t>
            </a:r>
          </a:p>
          <a:p>
            <a:r>
              <a:rPr lang="zh-CN" altLang="en-US" sz="2000" b="1" dirty="0"/>
              <a:t>     掩码位数</a:t>
            </a:r>
            <a:r>
              <a:rPr lang="en-US" altLang="zh-CN" sz="2000" b="1" dirty="0"/>
              <a:t>29</a:t>
            </a:r>
            <a:r>
              <a:rPr lang="zh-CN" altLang="en-US" sz="2000" b="1" dirty="0"/>
              <a:t>，该网络能够连接</a:t>
            </a:r>
            <a:r>
              <a:rPr lang="en-US" altLang="zh-CN" sz="2000" b="1" dirty="0"/>
              <a:t>8</a:t>
            </a:r>
            <a:r>
              <a:rPr lang="zh-CN" altLang="en-US" sz="2000" b="1" dirty="0"/>
              <a:t>个主机，扣除全</a:t>
            </a:r>
            <a:r>
              <a:rPr lang="en-US" altLang="zh-CN" sz="2000" b="1" dirty="0"/>
              <a:t>1</a:t>
            </a:r>
            <a:r>
              <a:rPr lang="zh-CN" altLang="en-US" sz="2000" b="1" dirty="0"/>
              <a:t>和全</a:t>
            </a:r>
            <a:r>
              <a:rPr lang="en-US" altLang="zh-CN" sz="2000" b="1" dirty="0"/>
              <a:t>0</a:t>
            </a:r>
            <a:r>
              <a:rPr lang="zh-CN" altLang="en-US" sz="2000" b="1" dirty="0"/>
              <a:t>后为</a:t>
            </a:r>
            <a:r>
              <a:rPr lang="en-US" altLang="zh-CN" sz="2000" b="1" dirty="0"/>
              <a:t>6</a:t>
            </a:r>
            <a:r>
              <a:rPr lang="zh-CN" altLang="en-US" sz="2000" b="1" dirty="0"/>
              <a:t>台。</a:t>
            </a:r>
          </a:p>
          <a:p>
            <a:r>
              <a:rPr lang="zh-CN" altLang="en-US" sz="2000" b="1" dirty="0"/>
              <a:t>   </a:t>
            </a:r>
            <a:r>
              <a:rPr lang="zh-CN" altLang="en-US" sz="2000" b="1" dirty="0">
                <a:solidFill>
                  <a:schemeClr val="hlink"/>
                </a:solidFill>
              </a:rPr>
              <a:t>或者：用</a:t>
            </a:r>
            <a:r>
              <a:rPr lang="en-US" altLang="zh-CN" sz="2000" b="1" dirty="0">
                <a:solidFill>
                  <a:schemeClr val="hlink"/>
                </a:solidFill>
              </a:rPr>
              <a:t>256-</a:t>
            </a:r>
            <a:r>
              <a:rPr lang="zh-CN" altLang="en-US" sz="2000" b="1" dirty="0">
                <a:solidFill>
                  <a:schemeClr val="hlink"/>
                </a:solidFill>
              </a:rPr>
              <a:t>子网掩码最后一位</a:t>
            </a:r>
            <a:r>
              <a:rPr lang="en-US" altLang="zh-CN" sz="2000" b="1" dirty="0">
                <a:solidFill>
                  <a:schemeClr val="hlink"/>
                </a:solidFill>
              </a:rPr>
              <a:t>248=8</a:t>
            </a:r>
            <a:r>
              <a:rPr lang="zh-CN" altLang="en-US" sz="2000" b="1" dirty="0">
                <a:solidFill>
                  <a:schemeClr val="hlink"/>
                </a:solidFill>
              </a:rPr>
              <a:t>，就是每个子网完整</a:t>
            </a:r>
            <a:r>
              <a:rPr lang="en-US" altLang="zh-CN" sz="2000" b="1" dirty="0">
                <a:solidFill>
                  <a:schemeClr val="hlink"/>
                </a:solidFill>
              </a:rPr>
              <a:t>IP</a:t>
            </a:r>
            <a:r>
              <a:rPr lang="zh-CN" altLang="en-US" sz="2000" b="1" dirty="0">
                <a:solidFill>
                  <a:schemeClr val="hlink"/>
                </a:solidFill>
              </a:rPr>
              <a:t>地址个数；</a:t>
            </a:r>
          </a:p>
        </p:txBody>
      </p:sp>
    </p:spTree>
    <p:extLst>
      <p:ext uri="{BB962C8B-B14F-4D97-AF65-F5344CB8AC3E}">
        <p14:creationId xmlns:p14="http://schemas.microsoft.com/office/powerpoint/2010/main" val="152547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45144" y="631937"/>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0" name="Rectangle 6"/>
          <p:cNvSpPr>
            <a:spLocks noChangeArrowheads="1"/>
          </p:cNvSpPr>
          <p:nvPr/>
        </p:nvSpPr>
        <p:spPr bwMode="auto">
          <a:xfrm>
            <a:off x="3093071" y="599866"/>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4.2.1  </a:t>
            </a:r>
            <a:r>
              <a:rPr lang="zh-CN" altLang="en-US" sz="2400" b="1" dirty="0">
                <a:solidFill>
                  <a:schemeClr val="bg1"/>
                </a:solidFill>
                <a:latin typeface="微软雅黑" pitchFamily="34" charset="-122"/>
                <a:ea typeface="微软雅黑" pitchFamily="34" charset="-122"/>
              </a:rPr>
              <a:t>虚拟</a:t>
            </a:r>
            <a:r>
              <a:rPr lang="zh-CN" altLang="en-US" sz="2400" b="1" dirty="0" smtClean="0">
                <a:solidFill>
                  <a:schemeClr val="bg1"/>
                </a:solidFill>
                <a:latin typeface="微软雅黑" pitchFamily="34" charset="-122"/>
                <a:ea typeface="微软雅黑" pitchFamily="34" charset="-122"/>
              </a:rPr>
              <a:t>互连网络</a:t>
            </a:r>
            <a:endParaRPr lang="zh-CN" altLang="en-US" sz="2400" b="1" dirty="0">
              <a:solidFill>
                <a:schemeClr val="bg1"/>
              </a:solidFill>
              <a:latin typeface="微软雅黑" pitchFamily="34" charset="-122"/>
              <a:ea typeface="微软雅黑" pitchFamily="34" charset="-122"/>
            </a:endParaRPr>
          </a:p>
        </p:txBody>
      </p:sp>
      <p:sp>
        <p:nvSpPr>
          <p:cNvPr id="11" name="Rectangle 8"/>
          <p:cNvSpPr>
            <a:spLocks noChangeArrowheads="1"/>
          </p:cNvSpPr>
          <p:nvPr/>
        </p:nvSpPr>
        <p:spPr bwMode="auto">
          <a:xfrm>
            <a:off x="545144" y="1011226"/>
            <a:ext cx="7665002" cy="3388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将网络互连并能够互相通信，会遇到许多问题需要解决，如：</a:t>
            </a:r>
          </a:p>
          <a:p>
            <a:pPr marL="620713" indent="-357188">
              <a:lnSpc>
                <a:spcPts val="2300"/>
              </a:lnSpc>
              <a:buClr>
                <a:srgbClr val="7030A0"/>
              </a:buClr>
              <a:buFont typeface="+mj-lt"/>
              <a:buAutoNum type="arabicPeriod"/>
            </a:pPr>
            <a:r>
              <a:rPr lang="zh-CN" altLang="en-US" b="1" dirty="0">
                <a:latin typeface="微软雅黑" pitchFamily="34" charset="-122"/>
                <a:ea typeface="微软雅黑" pitchFamily="34" charset="-122"/>
              </a:rPr>
              <a:t>不同的寻址方案</a:t>
            </a:r>
          </a:p>
          <a:p>
            <a:pPr marL="620713" indent="-357188">
              <a:lnSpc>
                <a:spcPts val="2300"/>
              </a:lnSpc>
              <a:buClr>
                <a:srgbClr val="7030A0"/>
              </a:buClr>
              <a:buFont typeface="+mj-lt"/>
              <a:buAutoNum type="arabicPeriod"/>
            </a:pPr>
            <a:r>
              <a:rPr lang="zh-CN" altLang="en-US" b="1" dirty="0">
                <a:latin typeface="微软雅黑" pitchFamily="34" charset="-122"/>
                <a:ea typeface="微软雅黑" pitchFamily="34" charset="-122"/>
              </a:rPr>
              <a:t>不同的最大分组长度</a:t>
            </a:r>
          </a:p>
          <a:p>
            <a:pPr marL="620713" indent="-357188">
              <a:lnSpc>
                <a:spcPts val="2300"/>
              </a:lnSpc>
              <a:buClr>
                <a:srgbClr val="7030A0"/>
              </a:buClr>
              <a:buFont typeface="+mj-lt"/>
              <a:buAutoNum type="arabicPeriod"/>
            </a:pPr>
            <a:r>
              <a:rPr lang="zh-CN" altLang="en-US" b="1" dirty="0">
                <a:latin typeface="微软雅黑" pitchFamily="34" charset="-122"/>
                <a:ea typeface="微软雅黑" pitchFamily="34" charset="-122"/>
              </a:rPr>
              <a:t>不同的网络接入机制</a:t>
            </a:r>
          </a:p>
          <a:p>
            <a:pPr marL="620713" indent="-357188">
              <a:lnSpc>
                <a:spcPts val="2300"/>
              </a:lnSpc>
              <a:buClr>
                <a:srgbClr val="7030A0"/>
              </a:buClr>
              <a:buFont typeface="+mj-lt"/>
              <a:buAutoNum type="arabicPeriod"/>
            </a:pPr>
            <a:r>
              <a:rPr lang="zh-CN" altLang="en-US" b="1" dirty="0">
                <a:latin typeface="微软雅黑" pitchFamily="34" charset="-122"/>
                <a:ea typeface="微软雅黑" pitchFamily="34" charset="-122"/>
              </a:rPr>
              <a:t>不同的超时控制</a:t>
            </a:r>
          </a:p>
          <a:p>
            <a:pPr marL="620713" indent="-357188">
              <a:lnSpc>
                <a:spcPts val="2300"/>
              </a:lnSpc>
              <a:buClr>
                <a:srgbClr val="7030A0"/>
              </a:buClr>
              <a:buFont typeface="+mj-lt"/>
              <a:buAutoNum type="arabicPeriod"/>
            </a:pPr>
            <a:r>
              <a:rPr lang="zh-CN" altLang="en-US" b="1" dirty="0">
                <a:latin typeface="微软雅黑" pitchFamily="34" charset="-122"/>
                <a:ea typeface="微软雅黑" pitchFamily="34" charset="-122"/>
              </a:rPr>
              <a:t>不同的差错恢复方法</a:t>
            </a:r>
          </a:p>
          <a:p>
            <a:pPr marL="620713" indent="-357188">
              <a:lnSpc>
                <a:spcPts val="2300"/>
              </a:lnSpc>
              <a:buClr>
                <a:srgbClr val="7030A0"/>
              </a:buClr>
              <a:buFont typeface="+mj-lt"/>
              <a:buAutoNum type="arabicPeriod"/>
            </a:pPr>
            <a:r>
              <a:rPr lang="zh-CN" altLang="en-US" b="1" dirty="0">
                <a:latin typeface="微软雅黑" pitchFamily="34" charset="-122"/>
                <a:ea typeface="微软雅黑" pitchFamily="34" charset="-122"/>
              </a:rPr>
              <a:t>不同的状态报告方法</a:t>
            </a:r>
          </a:p>
          <a:p>
            <a:pPr marL="620713" indent="-357188">
              <a:lnSpc>
                <a:spcPts val="2300"/>
              </a:lnSpc>
              <a:buClr>
                <a:srgbClr val="7030A0"/>
              </a:buClr>
              <a:buFont typeface="+mj-lt"/>
              <a:buAutoNum type="arabicPeriod"/>
            </a:pPr>
            <a:r>
              <a:rPr lang="zh-CN" altLang="en-US" b="1" dirty="0">
                <a:latin typeface="微软雅黑" pitchFamily="34" charset="-122"/>
                <a:ea typeface="微软雅黑" pitchFamily="34" charset="-122"/>
              </a:rPr>
              <a:t>不同的路由选择技术</a:t>
            </a:r>
          </a:p>
          <a:p>
            <a:pPr marL="620713" indent="-357188">
              <a:lnSpc>
                <a:spcPts val="2300"/>
              </a:lnSpc>
              <a:buClr>
                <a:srgbClr val="7030A0"/>
              </a:buClr>
              <a:buFont typeface="+mj-lt"/>
              <a:buAutoNum type="arabicPeriod"/>
            </a:pPr>
            <a:r>
              <a:rPr lang="zh-CN" altLang="en-US" b="1" dirty="0">
                <a:latin typeface="微软雅黑" pitchFamily="34" charset="-122"/>
                <a:ea typeface="微软雅黑" pitchFamily="34" charset="-122"/>
              </a:rPr>
              <a:t>不同的用户接入控制</a:t>
            </a:r>
          </a:p>
          <a:p>
            <a:pPr marL="620713" indent="-357188">
              <a:lnSpc>
                <a:spcPts val="2300"/>
              </a:lnSpc>
              <a:buClr>
                <a:srgbClr val="7030A0"/>
              </a:buClr>
              <a:buFont typeface="+mj-lt"/>
              <a:buAutoNum type="arabicPeriod"/>
            </a:pPr>
            <a:r>
              <a:rPr lang="zh-CN" altLang="en-US" b="1" dirty="0">
                <a:latin typeface="微软雅黑" pitchFamily="34" charset="-122"/>
                <a:ea typeface="微软雅黑" pitchFamily="34" charset="-122"/>
              </a:rPr>
              <a:t>不同的服务（面向连接服务和无连接服务）</a:t>
            </a:r>
          </a:p>
          <a:p>
            <a:pPr marL="620713" indent="-357188">
              <a:lnSpc>
                <a:spcPts val="2300"/>
              </a:lnSpc>
              <a:buClr>
                <a:srgbClr val="7030A0"/>
              </a:buClr>
              <a:buFont typeface="+mj-lt"/>
              <a:buAutoNum type="arabicPeriod"/>
            </a:pPr>
            <a:r>
              <a:rPr lang="zh-CN" altLang="en-US" b="1" dirty="0">
                <a:latin typeface="微软雅黑" pitchFamily="34" charset="-122"/>
                <a:ea typeface="微软雅黑" pitchFamily="34" charset="-122"/>
              </a:rPr>
              <a:t>不同的管理与控制方式等</a:t>
            </a:r>
          </a:p>
        </p:txBody>
      </p:sp>
      <p:sp>
        <p:nvSpPr>
          <p:cNvPr id="12" name="矩形 11"/>
          <p:cNvSpPr/>
          <p:nvPr/>
        </p:nvSpPr>
        <p:spPr>
          <a:xfrm>
            <a:off x="4465730" y="2309947"/>
            <a:ext cx="3744416" cy="830997"/>
          </a:xfrm>
          <a:prstGeom prst="rect">
            <a:avLst/>
          </a:prstGeom>
          <a:solidFill>
            <a:srgbClr val="0000CC"/>
          </a:solidFill>
        </p:spPr>
        <p:txBody>
          <a:bodyPr wrap="square">
            <a:spAutoFit/>
          </a:bodyPr>
          <a:lstStyle/>
          <a:p>
            <a:pPr algn="ctr"/>
            <a:r>
              <a:rPr lang="zh-CN" altLang="en-US" sz="2400" b="1" dirty="0" smtClean="0">
                <a:solidFill>
                  <a:schemeClr val="bg1"/>
                </a:solidFill>
                <a:latin typeface="微软雅黑" pitchFamily="34" charset="-122"/>
                <a:ea typeface="微软雅黑" pitchFamily="34" charset="-122"/>
              </a:rPr>
              <a:t>如何</a:t>
            </a:r>
            <a:r>
              <a:rPr lang="zh-CN" altLang="zh-CN" sz="2400" b="1" dirty="0" smtClean="0">
                <a:solidFill>
                  <a:schemeClr val="bg1"/>
                </a:solidFill>
                <a:latin typeface="微软雅黑" pitchFamily="34" charset="-122"/>
                <a:ea typeface="微软雅黑" pitchFamily="34" charset="-122"/>
              </a:rPr>
              <a:t>将</a:t>
            </a:r>
            <a:r>
              <a:rPr lang="zh-CN" altLang="en-US" sz="2400" b="1" dirty="0" smtClean="0">
                <a:solidFill>
                  <a:schemeClr val="bg1"/>
                </a:solidFill>
                <a:latin typeface="微软雅黑" pitchFamily="34" charset="-122"/>
                <a:ea typeface="微软雅黑" pitchFamily="34" charset="-122"/>
              </a:rPr>
              <a:t>异构的</a:t>
            </a:r>
            <a:r>
              <a:rPr lang="zh-CN" altLang="zh-CN" sz="2400" b="1" dirty="0" smtClean="0">
                <a:solidFill>
                  <a:schemeClr val="bg1"/>
                </a:solidFill>
                <a:latin typeface="微软雅黑" pitchFamily="34" charset="-122"/>
                <a:ea typeface="微软雅黑" pitchFamily="34" charset="-122"/>
              </a:rPr>
              <a:t>网络</a:t>
            </a:r>
            <a:endParaRPr lang="en-US" altLang="zh-CN" sz="2400" b="1" dirty="0" smtClean="0">
              <a:solidFill>
                <a:schemeClr val="bg1"/>
              </a:solidFill>
              <a:latin typeface="微软雅黑" pitchFamily="34" charset="-122"/>
              <a:ea typeface="微软雅黑" pitchFamily="34" charset="-122"/>
            </a:endParaRPr>
          </a:p>
          <a:p>
            <a:pPr algn="ctr"/>
            <a:r>
              <a:rPr lang="zh-CN" altLang="zh-CN" sz="2400" b="1" dirty="0" smtClean="0">
                <a:solidFill>
                  <a:schemeClr val="bg1"/>
                </a:solidFill>
                <a:latin typeface="微软雅黑" pitchFamily="34" charset="-122"/>
                <a:ea typeface="微软雅黑" pitchFamily="34" charset="-122"/>
              </a:rPr>
              <a:t>互相</a:t>
            </a:r>
            <a:r>
              <a:rPr lang="zh-CN" altLang="zh-CN" sz="2400" b="1" dirty="0">
                <a:solidFill>
                  <a:schemeClr val="bg1"/>
                </a:solidFill>
                <a:latin typeface="微软雅黑" pitchFamily="34" charset="-122"/>
                <a:ea typeface="微软雅黑" pitchFamily="34" charset="-122"/>
              </a:rPr>
              <a:t>连接</a:t>
            </a:r>
            <a:r>
              <a:rPr lang="zh-CN" altLang="zh-CN" sz="2400" b="1" dirty="0" smtClean="0">
                <a:solidFill>
                  <a:schemeClr val="bg1"/>
                </a:solidFill>
                <a:latin typeface="微软雅黑" pitchFamily="34" charset="-122"/>
                <a:ea typeface="微软雅黑" pitchFamily="34" charset="-122"/>
              </a:rPr>
              <a:t>起来</a:t>
            </a:r>
            <a:r>
              <a:rPr lang="zh-CN" altLang="en-US" sz="2400" b="1" dirty="0" smtClean="0">
                <a:solidFill>
                  <a:schemeClr val="bg1"/>
                </a:solidFill>
                <a:latin typeface="微软雅黑" pitchFamily="34" charset="-122"/>
                <a:ea typeface="微软雅黑" pitchFamily="34" charset="-122"/>
              </a:rPr>
              <a:t>？</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85908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6777" y="578064"/>
            <a:ext cx="7652085" cy="830997"/>
          </a:xfrm>
          <a:prstGeom prst="rect">
            <a:avLst/>
          </a:prstGeom>
        </p:spPr>
        <p:txBody>
          <a:bodyPr wrap="square">
            <a:spAutoFit/>
          </a:bodyPr>
          <a:lstStyle/>
          <a:p>
            <a:r>
              <a:rPr lang="en-US" altLang="zh-CN" sz="2400" b="1" dirty="0" smtClean="0">
                <a:solidFill>
                  <a:srgbClr val="0070C0"/>
                </a:solidFill>
              </a:rPr>
              <a:t>8</a:t>
            </a:r>
            <a:r>
              <a:rPr lang="zh-CN" altLang="en-US" sz="2400" b="1" dirty="0" smtClean="0">
                <a:solidFill>
                  <a:srgbClr val="0070C0"/>
                </a:solidFill>
              </a:rPr>
              <a:t>、一</a:t>
            </a:r>
            <a:r>
              <a:rPr lang="en-US" altLang="zh-CN" sz="2400" b="1" dirty="0">
                <a:solidFill>
                  <a:srgbClr val="0070C0"/>
                </a:solidFill>
              </a:rPr>
              <a:t>A</a:t>
            </a:r>
            <a:r>
              <a:rPr lang="zh-CN" altLang="en-US" sz="2400" b="1" dirty="0">
                <a:solidFill>
                  <a:srgbClr val="0070C0"/>
                </a:solidFill>
              </a:rPr>
              <a:t>类网络和一</a:t>
            </a:r>
            <a:r>
              <a:rPr lang="en-US" altLang="zh-CN" sz="2400" b="1" dirty="0">
                <a:solidFill>
                  <a:srgbClr val="0070C0"/>
                </a:solidFill>
              </a:rPr>
              <a:t>B</a:t>
            </a:r>
            <a:r>
              <a:rPr lang="zh-CN" altLang="en-US" sz="2400" b="1" dirty="0">
                <a:solidFill>
                  <a:srgbClr val="0070C0"/>
                </a:solidFill>
              </a:rPr>
              <a:t>网络的子网号</a:t>
            </a:r>
            <a:r>
              <a:rPr lang="en-US" altLang="zh-CN" sz="2400" b="1" dirty="0">
                <a:solidFill>
                  <a:srgbClr val="0070C0"/>
                </a:solidFill>
              </a:rPr>
              <a:t>subnet-id</a:t>
            </a:r>
            <a:r>
              <a:rPr lang="zh-CN" altLang="en-US" sz="2400" b="1" dirty="0">
                <a:solidFill>
                  <a:srgbClr val="0070C0"/>
                </a:solidFill>
              </a:rPr>
              <a:t>分别为</a:t>
            </a:r>
            <a:r>
              <a:rPr lang="en-US" altLang="zh-CN" sz="2400" b="1" dirty="0">
                <a:solidFill>
                  <a:srgbClr val="0070C0"/>
                </a:solidFill>
              </a:rPr>
              <a:t>16</a:t>
            </a:r>
            <a:r>
              <a:rPr lang="zh-CN" altLang="en-US" sz="2400" b="1" dirty="0">
                <a:solidFill>
                  <a:srgbClr val="0070C0"/>
                </a:solidFill>
              </a:rPr>
              <a:t>个</a:t>
            </a:r>
            <a:r>
              <a:rPr lang="en-US" altLang="zh-CN" sz="2400" b="1" dirty="0">
                <a:solidFill>
                  <a:srgbClr val="0070C0"/>
                </a:solidFill>
              </a:rPr>
              <a:t>1</a:t>
            </a:r>
            <a:r>
              <a:rPr lang="zh-CN" altLang="en-US" sz="2400" b="1" dirty="0">
                <a:solidFill>
                  <a:srgbClr val="0070C0"/>
                </a:solidFill>
              </a:rPr>
              <a:t>和</a:t>
            </a:r>
            <a:r>
              <a:rPr lang="en-US" altLang="zh-CN" sz="2400" b="1" dirty="0">
                <a:solidFill>
                  <a:srgbClr val="0070C0"/>
                </a:solidFill>
              </a:rPr>
              <a:t>8</a:t>
            </a:r>
            <a:r>
              <a:rPr lang="zh-CN" altLang="en-US" sz="2400" b="1" dirty="0">
                <a:solidFill>
                  <a:srgbClr val="0070C0"/>
                </a:solidFill>
              </a:rPr>
              <a:t>个</a:t>
            </a:r>
            <a:r>
              <a:rPr lang="en-US" altLang="zh-CN" sz="2400" b="1" dirty="0">
                <a:solidFill>
                  <a:srgbClr val="0070C0"/>
                </a:solidFill>
              </a:rPr>
              <a:t>1</a:t>
            </a:r>
            <a:r>
              <a:rPr lang="zh-CN" altLang="en-US" sz="2400" b="1" dirty="0">
                <a:solidFill>
                  <a:srgbClr val="0070C0"/>
                </a:solidFill>
              </a:rPr>
              <a:t>，问这两个子网掩码有何不同？</a:t>
            </a:r>
            <a:endParaRPr lang="zh-CN" altLang="en-US" sz="2400" dirty="0">
              <a:solidFill>
                <a:srgbClr val="0070C0"/>
              </a:solidFill>
            </a:endParaRPr>
          </a:p>
        </p:txBody>
      </p:sp>
      <p:sp>
        <p:nvSpPr>
          <p:cNvPr id="3" name="矩形 2"/>
          <p:cNvSpPr/>
          <p:nvPr/>
        </p:nvSpPr>
        <p:spPr>
          <a:xfrm>
            <a:off x="441157" y="1577503"/>
            <a:ext cx="7507705" cy="2246769"/>
          </a:xfrm>
          <a:prstGeom prst="rect">
            <a:avLst/>
          </a:prstGeom>
        </p:spPr>
        <p:txBody>
          <a:bodyPr wrap="square">
            <a:spAutoFit/>
          </a:bodyPr>
          <a:lstStyle/>
          <a:p>
            <a:r>
              <a:rPr lang="zh-CN" altLang="en-US" sz="2000" b="1" dirty="0" smtClean="0"/>
              <a:t>答：</a:t>
            </a:r>
            <a:endParaRPr lang="en-US" altLang="zh-CN" sz="2000" b="1" dirty="0" smtClean="0"/>
          </a:p>
          <a:p>
            <a:r>
              <a:rPr lang="en-US" altLang="zh-CN" sz="2000" b="1" dirty="0" smtClean="0"/>
              <a:t>A</a:t>
            </a:r>
            <a:r>
              <a:rPr lang="zh-CN" altLang="en-US" sz="2000" b="1" dirty="0"/>
              <a:t>类网络：</a:t>
            </a:r>
            <a:r>
              <a:rPr lang="en-US" altLang="zh-CN" sz="2000" b="1" dirty="0"/>
              <a:t>11111111   </a:t>
            </a:r>
            <a:r>
              <a:rPr lang="en-US" altLang="zh-CN" sz="2000" b="1" dirty="0">
                <a:solidFill>
                  <a:schemeClr val="hlink"/>
                </a:solidFill>
              </a:rPr>
              <a:t>11111111   11111111</a:t>
            </a:r>
            <a:r>
              <a:rPr lang="en-US" altLang="zh-CN" sz="2000" b="1" dirty="0"/>
              <a:t>   00000000</a:t>
            </a:r>
          </a:p>
          <a:p>
            <a:r>
              <a:rPr lang="zh-CN" altLang="en-US" sz="2000" b="1" dirty="0"/>
              <a:t>给定子网号（</a:t>
            </a:r>
            <a:r>
              <a:rPr lang="en-US" altLang="zh-CN" sz="2000" b="1" dirty="0"/>
              <a:t>16</a:t>
            </a:r>
            <a:r>
              <a:rPr lang="zh-CN" altLang="en-US" sz="2000" b="1" dirty="0"/>
              <a:t>位“</a:t>
            </a:r>
            <a:r>
              <a:rPr lang="en-US" altLang="zh-CN" sz="2000" b="1" dirty="0"/>
              <a:t>1”</a:t>
            </a:r>
            <a:r>
              <a:rPr lang="zh-CN" altLang="en-US" sz="2000" b="1" dirty="0"/>
              <a:t>）则子网掩码为</a:t>
            </a:r>
            <a:r>
              <a:rPr lang="en-US" altLang="zh-CN" sz="2000" b="1" dirty="0"/>
              <a:t>255.255.255.0</a:t>
            </a:r>
          </a:p>
          <a:p>
            <a:r>
              <a:rPr lang="zh-CN" altLang="en-US" sz="2000" b="1" dirty="0">
                <a:solidFill>
                  <a:schemeClr val="hlink"/>
                </a:solidFill>
              </a:rPr>
              <a:t>将</a:t>
            </a:r>
            <a:r>
              <a:rPr lang="en-US" altLang="zh-CN" sz="2000" b="1" dirty="0">
                <a:solidFill>
                  <a:schemeClr val="hlink"/>
                </a:solidFill>
              </a:rPr>
              <a:t>A</a:t>
            </a:r>
            <a:r>
              <a:rPr lang="zh-CN" altLang="en-US" sz="2000" b="1" dirty="0">
                <a:solidFill>
                  <a:schemeClr val="hlink"/>
                </a:solidFill>
              </a:rPr>
              <a:t>类网络划分</a:t>
            </a:r>
            <a:r>
              <a:rPr lang="en-US" altLang="zh-CN" sz="2000" b="1" dirty="0">
                <a:solidFill>
                  <a:schemeClr val="hlink"/>
                </a:solidFill>
              </a:rPr>
              <a:t>2</a:t>
            </a:r>
            <a:r>
              <a:rPr lang="en-US" altLang="zh-CN" sz="2000" b="1" baseline="30000" dirty="0">
                <a:solidFill>
                  <a:schemeClr val="hlink"/>
                </a:solidFill>
              </a:rPr>
              <a:t>16</a:t>
            </a:r>
            <a:r>
              <a:rPr lang="zh-CN" altLang="en-US" sz="2000" b="1" dirty="0">
                <a:solidFill>
                  <a:schemeClr val="hlink"/>
                </a:solidFill>
              </a:rPr>
              <a:t>个，即</a:t>
            </a:r>
            <a:r>
              <a:rPr lang="en-US" altLang="zh-CN" sz="2000" b="1" dirty="0">
                <a:solidFill>
                  <a:schemeClr val="hlink"/>
                </a:solidFill>
              </a:rPr>
              <a:t>65536</a:t>
            </a:r>
            <a:r>
              <a:rPr lang="zh-CN" altLang="en-US" sz="2000" b="1" dirty="0">
                <a:solidFill>
                  <a:schemeClr val="hlink"/>
                </a:solidFill>
              </a:rPr>
              <a:t>个子网；</a:t>
            </a:r>
          </a:p>
          <a:p>
            <a:r>
              <a:rPr lang="en-US" altLang="zh-CN" sz="2000" b="1" dirty="0"/>
              <a:t>B</a:t>
            </a:r>
            <a:r>
              <a:rPr lang="zh-CN" altLang="en-US" sz="2000" b="1" dirty="0"/>
              <a:t>类网络    </a:t>
            </a:r>
            <a:r>
              <a:rPr lang="en-US" altLang="zh-CN" sz="2000" b="1" dirty="0"/>
              <a:t>11111111   11111111   </a:t>
            </a:r>
            <a:r>
              <a:rPr lang="en-US" altLang="zh-CN" sz="2000" b="1" dirty="0">
                <a:solidFill>
                  <a:schemeClr val="hlink"/>
                </a:solidFill>
              </a:rPr>
              <a:t>11111111</a:t>
            </a:r>
            <a:r>
              <a:rPr lang="en-US" altLang="zh-CN" sz="2000" b="1" dirty="0"/>
              <a:t>   00000000</a:t>
            </a:r>
          </a:p>
          <a:p>
            <a:r>
              <a:rPr lang="zh-CN" altLang="en-US" sz="2000" b="1" dirty="0"/>
              <a:t>给定子网号（</a:t>
            </a:r>
            <a:r>
              <a:rPr lang="en-US" altLang="zh-CN" sz="2000" b="1" dirty="0"/>
              <a:t>8</a:t>
            </a:r>
            <a:r>
              <a:rPr lang="zh-CN" altLang="en-US" sz="2000" b="1" dirty="0"/>
              <a:t>位“</a:t>
            </a:r>
            <a:r>
              <a:rPr lang="en-US" altLang="zh-CN" sz="2000" b="1" dirty="0"/>
              <a:t>1”</a:t>
            </a:r>
            <a:r>
              <a:rPr lang="zh-CN" altLang="en-US" sz="2000" b="1" dirty="0"/>
              <a:t>）则子网掩码为</a:t>
            </a:r>
            <a:r>
              <a:rPr lang="en-US" altLang="zh-CN" sz="2000" b="1" dirty="0"/>
              <a:t>255.255.255.0</a:t>
            </a:r>
          </a:p>
          <a:p>
            <a:r>
              <a:rPr lang="zh-CN" altLang="en-US" sz="2000" b="1" dirty="0"/>
              <a:t>但子网数目不同</a:t>
            </a:r>
            <a:r>
              <a:rPr lang="en-US" altLang="zh-CN" sz="2000" b="1" dirty="0"/>
              <a:t>,</a:t>
            </a:r>
            <a:r>
              <a:rPr lang="zh-CN" altLang="en-US" sz="2000" b="1" dirty="0">
                <a:solidFill>
                  <a:schemeClr val="hlink"/>
                </a:solidFill>
              </a:rPr>
              <a:t>将</a:t>
            </a:r>
            <a:r>
              <a:rPr lang="en-US" altLang="zh-CN" sz="2000" b="1" dirty="0">
                <a:solidFill>
                  <a:schemeClr val="hlink"/>
                </a:solidFill>
              </a:rPr>
              <a:t>B</a:t>
            </a:r>
            <a:r>
              <a:rPr lang="zh-CN" altLang="en-US" sz="2000" b="1" dirty="0">
                <a:solidFill>
                  <a:schemeClr val="hlink"/>
                </a:solidFill>
              </a:rPr>
              <a:t>类网络划分</a:t>
            </a:r>
            <a:r>
              <a:rPr lang="en-US" altLang="zh-CN" sz="2000" b="1" dirty="0">
                <a:solidFill>
                  <a:schemeClr val="hlink"/>
                </a:solidFill>
              </a:rPr>
              <a:t>2</a:t>
            </a:r>
            <a:r>
              <a:rPr lang="en-US" altLang="zh-CN" sz="2000" b="1" baseline="30000" dirty="0">
                <a:solidFill>
                  <a:schemeClr val="hlink"/>
                </a:solidFill>
              </a:rPr>
              <a:t>8</a:t>
            </a:r>
            <a:r>
              <a:rPr lang="zh-CN" altLang="en-US" sz="2000" b="1" dirty="0">
                <a:solidFill>
                  <a:schemeClr val="hlink"/>
                </a:solidFill>
              </a:rPr>
              <a:t>个</a:t>
            </a:r>
            <a:r>
              <a:rPr lang="en-US" altLang="zh-CN" sz="2000" b="1" dirty="0">
                <a:solidFill>
                  <a:schemeClr val="hlink"/>
                </a:solidFill>
              </a:rPr>
              <a:t>,</a:t>
            </a:r>
            <a:r>
              <a:rPr lang="zh-CN" altLang="en-US" sz="2000" b="1" dirty="0">
                <a:solidFill>
                  <a:schemeClr val="hlink"/>
                </a:solidFill>
              </a:rPr>
              <a:t>即</a:t>
            </a:r>
            <a:r>
              <a:rPr lang="en-US" altLang="zh-CN" sz="2000" b="1" dirty="0">
                <a:solidFill>
                  <a:schemeClr val="hlink"/>
                </a:solidFill>
              </a:rPr>
              <a:t>256</a:t>
            </a:r>
            <a:r>
              <a:rPr lang="zh-CN" altLang="en-US" sz="2000" b="1" dirty="0">
                <a:solidFill>
                  <a:schemeClr val="hlink"/>
                </a:solidFill>
              </a:rPr>
              <a:t>个子网</a:t>
            </a:r>
            <a:r>
              <a:rPr lang="en-US" altLang="zh-CN" sz="2000" b="1" dirty="0">
                <a:solidFill>
                  <a:schemeClr val="hlink"/>
                </a:solidFill>
              </a:rPr>
              <a:t>;</a:t>
            </a:r>
          </a:p>
        </p:txBody>
      </p:sp>
    </p:spTree>
    <p:extLst>
      <p:ext uri="{BB962C8B-B14F-4D97-AF65-F5344CB8AC3E}">
        <p14:creationId xmlns:p14="http://schemas.microsoft.com/office/powerpoint/2010/main" val="336930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6883" y="610148"/>
            <a:ext cx="6481011" cy="830997"/>
          </a:xfrm>
          <a:prstGeom prst="rect">
            <a:avLst/>
          </a:prstGeom>
        </p:spPr>
        <p:txBody>
          <a:bodyPr wrap="square">
            <a:spAutoFit/>
          </a:bodyPr>
          <a:lstStyle/>
          <a:p>
            <a:r>
              <a:rPr lang="en-US" altLang="zh-CN" sz="2400" b="1" dirty="0" smtClean="0">
                <a:solidFill>
                  <a:srgbClr val="0070C0"/>
                </a:solidFill>
              </a:rPr>
              <a:t>9</a:t>
            </a:r>
            <a:r>
              <a:rPr lang="zh-CN" altLang="en-US" sz="2400" b="1" dirty="0" smtClean="0">
                <a:solidFill>
                  <a:srgbClr val="0070C0"/>
                </a:solidFill>
              </a:rPr>
              <a:t>、一</a:t>
            </a:r>
            <a:r>
              <a:rPr lang="zh-CN" altLang="en-US" sz="2400" b="1" dirty="0">
                <a:solidFill>
                  <a:srgbClr val="0070C0"/>
                </a:solidFill>
              </a:rPr>
              <a:t>个</a:t>
            </a:r>
            <a:r>
              <a:rPr lang="en-US" altLang="zh-CN" sz="2400" b="1" dirty="0">
                <a:solidFill>
                  <a:srgbClr val="0070C0"/>
                </a:solidFill>
              </a:rPr>
              <a:t>B</a:t>
            </a:r>
            <a:r>
              <a:rPr lang="zh-CN" altLang="en-US" sz="2400" b="1" dirty="0">
                <a:solidFill>
                  <a:srgbClr val="0070C0"/>
                </a:solidFill>
              </a:rPr>
              <a:t>类地址的子网掩码是</a:t>
            </a:r>
            <a:r>
              <a:rPr lang="en-US" altLang="zh-CN" sz="2400" b="1" dirty="0">
                <a:solidFill>
                  <a:srgbClr val="0070C0"/>
                </a:solidFill>
              </a:rPr>
              <a:t>255.255.240.0</a:t>
            </a:r>
            <a:r>
              <a:rPr lang="zh-CN" altLang="en-US" sz="2400" b="1" dirty="0">
                <a:solidFill>
                  <a:srgbClr val="0070C0"/>
                </a:solidFill>
              </a:rPr>
              <a:t>。试问在其中每一个子网上的主机数最多是多少？</a:t>
            </a:r>
            <a:endParaRPr lang="zh-CN" altLang="en-US" sz="2400" dirty="0">
              <a:solidFill>
                <a:srgbClr val="0070C0"/>
              </a:solidFill>
            </a:endParaRPr>
          </a:p>
        </p:txBody>
      </p:sp>
      <p:sp>
        <p:nvSpPr>
          <p:cNvPr id="3" name="矩形 2"/>
          <p:cNvSpPr/>
          <p:nvPr/>
        </p:nvSpPr>
        <p:spPr>
          <a:xfrm>
            <a:off x="465220" y="1553946"/>
            <a:ext cx="8325853" cy="2246769"/>
          </a:xfrm>
          <a:prstGeom prst="rect">
            <a:avLst/>
          </a:prstGeom>
        </p:spPr>
        <p:txBody>
          <a:bodyPr wrap="square">
            <a:spAutoFit/>
          </a:bodyPr>
          <a:lstStyle/>
          <a:p>
            <a:r>
              <a:rPr lang="zh-CN" altLang="en-US" sz="2000" dirty="0" smtClean="0"/>
              <a:t>答：</a:t>
            </a:r>
            <a:endParaRPr lang="en-US" altLang="zh-CN" sz="2000" dirty="0" smtClean="0"/>
          </a:p>
          <a:p>
            <a:r>
              <a:rPr lang="zh-CN" altLang="en-US" sz="2000" dirty="0" smtClean="0"/>
              <a:t> </a:t>
            </a:r>
            <a:r>
              <a:rPr lang="en-US" altLang="zh-CN" sz="2000" dirty="0"/>
              <a:t>(240)</a:t>
            </a:r>
            <a:r>
              <a:rPr lang="en-US" altLang="zh-CN" sz="2000" baseline="-25000" dirty="0"/>
              <a:t>10</a:t>
            </a:r>
            <a:r>
              <a:rPr lang="en-US" altLang="zh-CN" sz="2000" dirty="0"/>
              <a:t>=(128+64+32+16)</a:t>
            </a:r>
            <a:r>
              <a:rPr lang="en-US" altLang="zh-CN" sz="2000" baseline="-25000" dirty="0"/>
              <a:t>10</a:t>
            </a:r>
            <a:r>
              <a:rPr lang="en-US" altLang="zh-CN" sz="2000" dirty="0"/>
              <a:t>=(11110000)</a:t>
            </a:r>
            <a:r>
              <a:rPr lang="en-US" altLang="zh-CN" sz="2000" baseline="-25000" dirty="0"/>
              <a:t>2</a:t>
            </a:r>
          </a:p>
          <a:p>
            <a:r>
              <a:rPr lang="en-US" altLang="zh-CN" sz="2000" dirty="0"/>
              <a:t>  Host-id</a:t>
            </a:r>
            <a:r>
              <a:rPr lang="zh-CN" altLang="en-US" sz="2000" dirty="0"/>
              <a:t>的位数为</a:t>
            </a:r>
            <a:r>
              <a:rPr lang="en-US" altLang="zh-CN" sz="2000" dirty="0"/>
              <a:t>4+8=12</a:t>
            </a:r>
            <a:r>
              <a:rPr lang="zh-CN" altLang="en-US" sz="2000" dirty="0"/>
              <a:t>，因此，最大主机数为：</a:t>
            </a:r>
          </a:p>
          <a:p>
            <a:r>
              <a:rPr lang="zh-CN" altLang="en-US" sz="2000" dirty="0"/>
              <a:t>  </a:t>
            </a:r>
            <a:r>
              <a:rPr lang="en-US" altLang="zh-CN" sz="2000" dirty="0"/>
              <a:t>2</a:t>
            </a:r>
            <a:r>
              <a:rPr lang="en-US" altLang="zh-CN" sz="2000" baseline="30000" dirty="0"/>
              <a:t>12</a:t>
            </a:r>
            <a:r>
              <a:rPr lang="en-US" altLang="zh-CN" sz="2000" dirty="0"/>
              <a:t>-2=4096-2=4094</a:t>
            </a:r>
          </a:p>
          <a:p>
            <a:r>
              <a:rPr lang="en-US" altLang="zh-CN" sz="2000" dirty="0"/>
              <a:t>  11111111.11111111.11110000.00000000    </a:t>
            </a:r>
          </a:p>
          <a:p>
            <a:r>
              <a:rPr lang="en-US" altLang="zh-CN" sz="2000" dirty="0"/>
              <a:t>  </a:t>
            </a:r>
            <a:r>
              <a:rPr lang="zh-CN" altLang="en-US" sz="2000" dirty="0"/>
              <a:t>主机数</a:t>
            </a:r>
            <a:r>
              <a:rPr lang="en-US" altLang="zh-CN" sz="2000" dirty="0"/>
              <a:t>2</a:t>
            </a:r>
            <a:r>
              <a:rPr lang="en-US" altLang="zh-CN" sz="2000" baseline="30000" dirty="0"/>
              <a:t>12</a:t>
            </a:r>
            <a:r>
              <a:rPr lang="en-US" altLang="zh-CN" sz="2000" dirty="0"/>
              <a:t>-2</a:t>
            </a:r>
          </a:p>
          <a:p>
            <a:r>
              <a:rPr lang="en-US" altLang="zh-CN" sz="2000" dirty="0"/>
              <a:t>   </a:t>
            </a:r>
            <a:r>
              <a:rPr lang="zh-CN" altLang="en-US" sz="2000" dirty="0">
                <a:solidFill>
                  <a:schemeClr val="hlink"/>
                </a:solidFill>
              </a:rPr>
              <a:t>或者：（</a:t>
            </a:r>
            <a:r>
              <a:rPr lang="en-US" altLang="zh-CN" sz="2000" dirty="0">
                <a:solidFill>
                  <a:schemeClr val="hlink"/>
                </a:solidFill>
              </a:rPr>
              <a:t>256-240</a:t>
            </a:r>
            <a:r>
              <a:rPr lang="zh-CN" altLang="en-US" sz="2000" dirty="0">
                <a:solidFill>
                  <a:schemeClr val="hlink"/>
                </a:solidFill>
              </a:rPr>
              <a:t>）*</a:t>
            </a:r>
            <a:r>
              <a:rPr lang="en-US" altLang="zh-CN" sz="2000" dirty="0">
                <a:solidFill>
                  <a:schemeClr val="hlink"/>
                </a:solidFill>
              </a:rPr>
              <a:t>256=4096 </a:t>
            </a:r>
            <a:r>
              <a:rPr lang="zh-CN" altLang="en-US" sz="2000" dirty="0">
                <a:solidFill>
                  <a:schemeClr val="hlink"/>
                </a:solidFill>
              </a:rPr>
              <a:t>在减去首尾两个地址块，最后</a:t>
            </a:r>
            <a:r>
              <a:rPr lang="en-US" altLang="zh-CN" sz="2000" dirty="0">
                <a:solidFill>
                  <a:schemeClr val="hlink"/>
                </a:solidFill>
              </a:rPr>
              <a:t>=4094</a:t>
            </a:r>
            <a:r>
              <a:rPr lang="zh-CN" altLang="en-US" sz="2000" dirty="0">
                <a:solidFill>
                  <a:schemeClr val="hlink"/>
                </a:solidFill>
              </a:rPr>
              <a:t>个；</a:t>
            </a:r>
            <a:endParaRPr lang="zh-CN" altLang="en-US" sz="2000" dirty="0"/>
          </a:p>
        </p:txBody>
      </p:sp>
    </p:spTree>
    <p:extLst>
      <p:ext uri="{BB962C8B-B14F-4D97-AF65-F5344CB8AC3E}">
        <p14:creationId xmlns:p14="http://schemas.microsoft.com/office/powerpoint/2010/main" val="337096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6883" y="504424"/>
            <a:ext cx="8365959" cy="1200329"/>
          </a:xfrm>
          <a:prstGeom prst="rect">
            <a:avLst/>
          </a:prstGeom>
        </p:spPr>
        <p:txBody>
          <a:bodyPr wrap="square">
            <a:spAutoFit/>
          </a:bodyPr>
          <a:lstStyle/>
          <a:p>
            <a:r>
              <a:rPr lang="en-US" altLang="zh-CN" sz="2400" b="1" dirty="0">
                <a:solidFill>
                  <a:srgbClr val="0070C0"/>
                </a:solidFill>
              </a:rPr>
              <a:t> </a:t>
            </a:r>
            <a:r>
              <a:rPr lang="en-US" altLang="zh-CN" sz="2400" b="1" dirty="0" smtClean="0">
                <a:solidFill>
                  <a:srgbClr val="0070C0"/>
                </a:solidFill>
              </a:rPr>
              <a:t>10</a:t>
            </a:r>
            <a:r>
              <a:rPr lang="zh-CN" altLang="en-US" sz="2400" b="1" dirty="0" smtClean="0">
                <a:solidFill>
                  <a:srgbClr val="0070C0"/>
                </a:solidFill>
              </a:rPr>
              <a:t>、某</a:t>
            </a:r>
            <a:r>
              <a:rPr lang="zh-CN" altLang="en-US" sz="2400" b="1" dirty="0">
                <a:solidFill>
                  <a:srgbClr val="0070C0"/>
                </a:solidFill>
              </a:rPr>
              <a:t>单位分配到一个</a:t>
            </a:r>
            <a:r>
              <a:rPr lang="en-US" altLang="zh-CN" sz="2400" b="1" dirty="0">
                <a:solidFill>
                  <a:srgbClr val="0070C0"/>
                </a:solidFill>
              </a:rPr>
              <a:t>B</a:t>
            </a:r>
            <a:r>
              <a:rPr lang="zh-CN" altLang="en-US" sz="2400" b="1" dirty="0">
                <a:solidFill>
                  <a:srgbClr val="0070C0"/>
                </a:solidFill>
              </a:rPr>
              <a:t>类</a:t>
            </a:r>
            <a:r>
              <a:rPr lang="en-US" altLang="zh-CN" sz="2400" b="1" dirty="0">
                <a:solidFill>
                  <a:srgbClr val="0070C0"/>
                </a:solidFill>
              </a:rPr>
              <a:t>IP</a:t>
            </a:r>
            <a:r>
              <a:rPr lang="zh-CN" altLang="en-US" sz="2400" b="1" dirty="0">
                <a:solidFill>
                  <a:srgbClr val="0070C0"/>
                </a:solidFill>
              </a:rPr>
              <a:t>地址，其</a:t>
            </a:r>
            <a:r>
              <a:rPr lang="en-US" altLang="zh-CN" sz="2400" b="1" dirty="0">
                <a:solidFill>
                  <a:srgbClr val="0070C0"/>
                </a:solidFill>
              </a:rPr>
              <a:t>net-id</a:t>
            </a:r>
            <a:r>
              <a:rPr lang="zh-CN" altLang="en-US" sz="2400" b="1" dirty="0">
                <a:solidFill>
                  <a:srgbClr val="0070C0"/>
                </a:solidFill>
              </a:rPr>
              <a:t>为</a:t>
            </a:r>
            <a:r>
              <a:rPr lang="en-US" altLang="zh-CN" sz="2400" b="1" dirty="0">
                <a:solidFill>
                  <a:srgbClr val="0070C0"/>
                </a:solidFill>
              </a:rPr>
              <a:t>129.250.0.0.</a:t>
            </a:r>
            <a:r>
              <a:rPr lang="zh-CN" altLang="en-US" sz="2400" b="1" dirty="0">
                <a:solidFill>
                  <a:srgbClr val="0070C0"/>
                </a:solidFill>
              </a:rPr>
              <a:t>该单位有</a:t>
            </a:r>
            <a:r>
              <a:rPr lang="en-US" altLang="zh-CN" sz="2400" b="1" dirty="0">
                <a:solidFill>
                  <a:srgbClr val="0070C0"/>
                </a:solidFill>
              </a:rPr>
              <a:t>4000</a:t>
            </a:r>
            <a:r>
              <a:rPr lang="zh-CN" altLang="en-US" sz="2400" b="1" dirty="0">
                <a:solidFill>
                  <a:srgbClr val="0070C0"/>
                </a:solidFill>
              </a:rPr>
              <a:t>台机器</a:t>
            </a:r>
            <a:r>
              <a:rPr lang="zh-CN" altLang="en-US" sz="2400" b="1" dirty="0" smtClean="0">
                <a:solidFill>
                  <a:srgbClr val="0070C0"/>
                </a:solidFill>
              </a:rPr>
              <a:t>，平均分布</a:t>
            </a:r>
            <a:r>
              <a:rPr lang="zh-CN" altLang="en-US" sz="2400" b="1" dirty="0">
                <a:solidFill>
                  <a:srgbClr val="0070C0"/>
                </a:solidFill>
              </a:rPr>
              <a:t>在</a:t>
            </a:r>
            <a:r>
              <a:rPr lang="en-US" altLang="zh-CN" sz="2400" b="1" dirty="0">
                <a:solidFill>
                  <a:srgbClr val="0070C0"/>
                </a:solidFill>
              </a:rPr>
              <a:t>16</a:t>
            </a:r>
            <a:r>
              <a:rPr lang="zh-CN" altLang="en-US" sz="2400" b="1" dirty="0">
                <a:solidFill>
                  <a:srgbClr val="0070C0"/>
                </a:solidFill>
              </a:rPr>
              <a:t>个不同的地点</a:t>
            </a:r>
            <a:r>
              <a:rPr lang="zh-CN" altLang="en-US" sz="2400" b="1" dirty="0" smtClean="0">
                <a:solidFill>
                  <a:srgbClr val="0070C0"/>
                </a:solidFill>
              </a:rPr>
              <a:t>。请问其子网掩码是多少，试算</a:t>
            </a:r>
            <a:r>
              <a:rPr lang="zh-CN" altLang="en-US" sz="2400" b="1" dirty="0">
                <a:solidFill>
                  <a:srgbClr val="0070C0"/>
                </a:solidFill>
              </a:rPr>
              <a:t>出每个地点主机号码的最小值和最大值？</a:t>
            </a:r>
            <a:endParaRPr lang="zh-CN" altLang="en-US" sz="2400" dirty="0">
              <a:solidFill>
                <a:srgbClr val="0070C0"/>
              </a:solidFill>
            </a:endParaRPr>
          </a:p>
        </p:txBody>
      </p:sp>
      <p:sp>
        <p:nvSpPr>
          <p:cNvPr id="3" name="矩形 2"/>
          <p:cNvSpPr/>
          <p:nvPr/>
        </p:nvSpPr>
        <p:spPr>
          <a:xfrm>
            <a:off x="441158" y="2001529"/>
            <a:ext cx="7868652" cy="1015663"/>
          </a:xfrm>
          <a:prstGeom prst="rect">
            <a:avLst/>
          </a:prstGeom>
        </p:spPr>
        <p:txBody>
          <a:bodyPr wrap="square">
            <a:spAutoFit/>
          </a:bodyPr>
          <a:lstStyle/>
          <a:p>
            <a:r>
              <a:rPr lang="zh-CN" altLang="en-US" sz="2000" b="1" dirty="0" smtClean="0"/>
              <a:t>答：</a:t>
            </a:r>
            <a:r>
              <a:rPr lang="zh-CN" altLang="en-US" sz="2000" dirty="0" smtClean="0"/>
              <a:t> </a:t>
            </a:r>
            <a:r>
              <a:rPr lang="en-US" altLang="zh-CN" sz="2000" b="1" dirty="0"/>
              <a:t>4000/16=250</a:t>
            </a:r>
            <a:r>
              <a:rPr lang="zh-CN" altLang="en-US" sz="2000" b="1" dirty="0"/>
              <a:t>，平均每个地点</a:t>
            </a:r>
            <a:r>
              <a:rPr lang="en-US" altLang="zh-CN" sz="2000" b="1" dirty="0"/>
              <a:t>250</a:t>
            </a:r>
            <a:r>
              <a:rPr lang="zh-CN" altLang="en-US" sz="2000" b="1" dirty="0"/>
              <a:t>台机器。如选</a:t>
            </a:r>
            <a:r>
              <a:rPr lang="en-US" altLang="zh-CN" sz="2000" b="1" dirty="0"/>
              <a:t>255.255.255.0</a:t>
            </a:r>
            <a:r>
              <a:rPr lang="zh-CN" altLang="en-US" sz="2000" b="1" dirty="0"/>
              <a:t>为掩码，则每个网络所连主机数</a:t>
            </a:r>
            <a:r>
              <a:rPr lang="en-US" altLang="zh-CN" sz="2000" b="1" dirty="0"/>
              <a:t>=2</a:t>
            </a:r>
            <a:r>
              <a:rPr lang="en-US" altLang="zh-CN" sz="2000" b="1" baseline="30000" dirty="0"/>
              <a:t>8</a:t>
            </a:r>
            <a:r>
              <a:rPr lang="en-US" altLang="zh-CN" sz="2000" b="1" dirty="0"/>
              <a:t>-2=254&gt;250</a:t>
            </a:r>
            <a:r>
              <a:rPr lang="zh-CN" altLang="en-US" sz="2000" b="1" dirty="0"/>
              <a:t>，共有</a:t>
            </a:r>
            <a:r>
              <a:rPr lang="zh-CN" altLang="en-US" sz="2000" b="1" dirty="0">
                <a:solidFill>
                  <a:srgbClr val="FF0000"/>
                </a:solidFill>
              </a:rPr>
              <a:t>可用</a:t>
            </a:r>
            <a:r>
              <a:rPr lang="zh-CN" altLang="en-US" sz="2000" b="1" dirty="0"/>
              <a:t>子网数</a:t>
            </a:r>
            <a:r>
              <a:rPr lang="en-US" altLang="zh-CN" sz="2000" b="1" dirty="0"/>
              <a:t>=2</a:t>
            </a:r>
            <a:r>
              <a:rPr lang="en-US" altLang="zh-CN" sz="2000" b="1" baseline="30000" dirty="0"/>
              <a:t>8</a:t>
            </a:r>
            <a:r>
              <a:rPr lang="en-US" altLang="zh-CN" sz="2000" b="1" dirty="0"/>
              <a:t>-2=254&gt;16</a:t>
            </a:r>
            <a:r>
              <a:rPr lang="zh-CN" altLang="en-US" sz="2000" b="1" dirty="0"/>
              <a:t>，能满足实际需求。可给每个地点分配如下子网号码：</a:t>
            </a:r>
          </a:p>
        </p:txBody>
      </p:sp>
    </p:spTree>
    <p:extLst>
      <p:ext uri="{BB962C8B-B14F-4D97-AF65-F5344CB8AC3E}">
        <p14:creationId xmlns:p14="http://schemas.microsoft.com/office/powerpoint/2010/main" val="162888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14184" y="409574"/>
            <a:ext cx="9020431" cy="473392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buFont typeface="Wingdings" pitchFamily="2" charset="2"/>
              <a:buNone/>
            </a:pPr>
            <a:r>
              <a:rPr lang="zh-CN" altLang="en-US" sz="1800" dirty="0" smtClean="0"/>
              <a:t>地点： 子网号（</a:t>
            </a:r>
            <a:r>
              <a:rPr lang="en-US" altLang="zh-CN" sz="1800" dirty="0" smtClean="0"/>
              <a:t>subnet-id</a:t>
            </a:r>
            <a:r>
              <a:rPr lang="zh-CN" altLang="en-US" sz="1800" dirty="0" smtClean="0"/>
              <a:t>） 子网网络号   主机</a:t>
            </a:r>
            <a:r>
              <a:rPr lang="en-US" altLang="zh-CN" sz="1800" dirty="0" smtClean="0"/>
              <a:t>IP</a:t>
            </a:r>
            <a:r>
              <a:rPr lang="zh-CN" altLang="en-US" sz="1800" dirty="0" smtClean="0"/>
              <a:t>的最小值和最大值</a:t>
            </a:r>
          </a:p>
          <a:p>
            <a:pPr>
              <a:lnSpc>
                <a:spcPct val="80000"/>
              </a:lnSpc>
              <a:buFont typeface="Wingdings" pitchFamily="2" charset="2"/>
              <a:buNone/>
            </a:pPr>
            <a:r>
              <a:rPr lang="en-US" altLang="zh-CN" sz="1800" dirty="0" smtClean="0"/>
              <a:t>1</a:t>
            </a:r>
            <a:r>
              <a:rPr lang="zh-CN" altLang="en-US" sz="1800" dirty="0" smtClean="0"/>
              <a:t>：    </a:t>
            </a:r>
            <a:r>
              <a:rPr lang="en-US" altLang="zh-CN" sz="1800" dirty="0" smtClean="0"/>
              <a:t>00000001           129.250.1.0    129.250.1.1---129.250.1.254   </a:t>
            </a:r>
          </a:p>
          <a:p>
            <a:pPr>
              <a:lnSpc>
                <a:spcPct val="80000"/>
              </a:lnSpc>
              <a:buFont typeface="Wingdings" pitchFamily="2" charset="2"/>
              <a:buNone/>
            </a:pPr>
            <a:r>
              <a:rPr lang="en-US" altLang="zh-CN" sz="1800" dirty="0" smtClean="0"/>
              <a:t>2</a:t>
            </a:r>
            <a:r>
              <a:rPr lang="zh-CN" altLang="en-US" sz="1800" dirty="0" smtClean="0"/>
              <a:t>：    </a:t>
            </a:r>
            <a:r>
              <a:rPr lang="en-US" altLang="zh-CN" sz="1800" dirty="0" smtClean="0"/>
              <a:t>00000010           129.250.2.0    129.250.2.1---129.250.2.254</a:t>
            </a:r>
          </a:p>
          <a:p>
            <a:pPr>
              <a:lnSpc>
                <a:spcPct val="80000"/>
              </a:lnSpc>
              <a:buFont typeface="Wingdings" pitchFamily="2" charset="2"/>
              <a:buNone/>
            </a:pPr>
            <a:r>
              <a:rPr lang="en-US" altLang="zh-CN" sz="1800" dirty="0" smtClean="0"/>
              <a:t>3</a:t>
            </a:r>
            <a:r>
              <a:rPr lang="zh-CN" altLang="en-US" sz="1800" dirty="0" smtClean="0"/>
              <a:t>：    </a:t>
            </a:r>
            <a:r>
              <a:rPr lang="en-US" altLang="zh-CN" sz="1800" dirty="0" smtClean="0"/>
              <a:t>00000011           129.250.3.0    129.250.3.1---129.250.3.254</a:t>
            </a:r>
          </a:p>
          <a:p>
            <a:pPr>
              <a:lnSpc>
                <a:spcPct val="80000"/>
              </a:lnSpc>
              <a:buFont typeface="Wingdings" pitchFamily="2" charset="2"/>
              <a:buNone/>
            </a:pPr>
            <a:r>
              <a:rPr lang="en-US" altLang="zh-CN" sz="1800" dirty="0" smtClean="0"/>
              <a:t>4</a:t>
            </a:r>
            <a:r>
              <a:rPr lang="zh-CN" altLang="en-US" sz="1800" dirty="0" smtClean="0"/>
              <a:t>：    </a:t>
            </a:r>
            <a:r>
              <a:rPr lang="en-US" altLang="zh-CN" sz="1800" dirty="0" smtClean="0"/>
              <a:t>00000100           129.250.4.0    129.250.4.1---129.250.4.254</a:t>
            </a:r>
          </a:p>
          <a:p>
            <a:pPr>
              <a:lnSpc>
                <a:spcPct val="80000"/>
              </a:lnSpc>
              <a:buFont typeface="Wingdings" pitchFamily="2" charset="2"/>
              <a:buNone/>
            </a:pPr>
            <a:r>
              <a:rPr lang="en-US" altLang="zh-CN" sz="1800" dirty="0" smtClean="0"/>
              <a:t>5</a:t>
            </a:r>
            <a:r>
              <a:rPr lang="zh-CN" altLang="en-US" sz="1800" dirty="0" smtClean="0"/>
              <a:t>：    </a:t>
            </a:r>
            <a:r>
              <a:rPr lang="en-US" altLang="zh-CN" sz="1800" dirty="0" smtClean="0"/>
              <a:t>00000101           129.250.5.0    129.250.5.1---129.250.5.254</a:t>
            </a:r>
          </a:p>
          <a:p>
            <a:pPr>
              <a:lnSpc>
                <a:spcPct val="80000"/>
              </a:lnSpc>
              <a:buFont typeface="Wingdings" pitchFamily="2" charset="2"/>
              <a:buNone/>
            </a:pPr>
            <a:r>
              <a:rPr lang="en-US" altLang="zh-CN" sz="1800" dirty="0" smtClean="0"/>
              <a:t>6</a:t>
            </a:r>
            <a:r>
              <a:rPr lang="zh-CN" altLang="en-US" sz="1800" dirty="0" smtClean="0"/>
              <a:t>：    </a:t>
            </a:r>
            <a:r>
              <a:rPr lang="en-US" altLang="zh-CN" sz="1800" dirty="0" smtClean="0"/>
              <a:t>00000110           129.250.6.0    129.250.6.1---129.250.6.254</a:t>
            </a:r>
          </a:p>
          <a:p>
            <a:pPr>
              <a:lnSpc>
                <a:spcPct val="80000"/>
              </a:lnSpc>
              <a:buFont typeface="Wingdings" pitchFamily="2" charset="2"/>
              <a:buNone/>
            </a:pPr>
            <a:r>
              <a:rPr lang="en-US" altLang="zh-CN" sz="1800" dirty="0" smtClean="0"/>
              <a:t>7</a:t>
            </a:r>
            <a:r>
              <a:rPr lang="zh-CN" altLang="en-US" sz="1800" dirty="0" smtClean="0"/>
              <a:t>：    </a:t>
            </a:r>
            <a:r>
              <a:rPr lang="en-US" altLang="zh-CN" sz="1800" dirty="0" smtClean="0"/>
              <a:t>00000111           129.250.7.0    129.250.7.1---129.250.7.254</a:t>
            </a:r>
          </a:p>
          <a:p>
            <a:pPr>
              <a:lnSpc>
                <a:spcPct val="80000"/>
              </a:lnSpc>
              <a:buFont typeface="Wingdings" pitchFamily="2" charset="2"/>
              <a:buNone/>
            </a:pPr>
            <a:r>
              <a:rPr lang="en-US" altLang="zh-CN" sz="1800" dirty="0" smtClean="0"/>
              <a:t>8</a:t>
            </a:r>
            <a:r>
              <a:rPr lang="zh-CN" altLang="en-US" sz="1800" dirty="0" smtClean="0"/>
              <a:t>：    </a:t>
            </a:r>
            <a:r>
              <a:rPr lang="en-US" altLang="zh-CN" sz="1800" dirty="0" smtClean="0"/>
              <a:t>00001000           129.250.8.0    129.250.8.1---129.250.8.254</a:t>
            </a:r>
          </a:p>
          <a:p>
            <a:pPr>
              <a:lnSpc>
                <a:spcPct val="80000"/>
              </a:lnSpc>
              <a:buFont typeface="Wingdings" pitchFamily="2" charset="2"/>
              <a:buNone/>
            </a:pPr>
            <a:r>
              <a:rPr lang="en-US" altLang="zh-CN" sz="1800" dirty="0" smtClean="0"/>
              <a:t>9</a:t>
            </a:r>
            <a:r>
              <a:rPr lang="zh-CN" altLang="en-US" sz="1800" dirty="0" smtClean="0"/>
              <a:t>：    </a:t>
            </a:r>
            <a:r>
              <a:rPr lang="en-US" altLang="zh-CN" sz="1800" dirty="0" smtClean="0"/>
              <a:t>00001001           129.250.9.0    129.250.9.1---129.250.9.254</a:t>
            </a:r>
          </a:p>
          <a:p>
            <a:pPr>
              <a:lnSpc>
                <a:spcPct val="80000"/>
              </a:lnSpc>
              <a:buFont typeface="Wingdings" pitchFamily="2" charset="2"/>
              <a:buNone/>
            </a:pPr>
            <a:r>
              <a:rPr lang="en-US" altLang="zh-CN" sz="1800" dirty="0" smtClean="0"/>
              <a:t>10</a:t>
            </a:r>
            <a:r>
              <a:rPr lang="zh-CN" altLang="en-US" sz="1800" dirty="0" smtClean="0"/>
              <a:t>：  </a:t>
            </a:r>
            <a:r>
              <a:rPr lang="en-US" altLang="zh-CN" sz="1800" dirty="0" smtClean="0"/>
              <a:t>00001010           129.250.10.0   129.250.10.1---129.250.10.254</a:t>
            </a:r>
          </a:p>
          <a:p>
            <a:pPr>
              <a:lnSpc>
                <a:spcPct val="80000"/>
              </a:lnSpc>
              <a:buFont typeface="Wingdings" pitchFamily="2" charset="2"/>
              <a:buNone/>
            </a:pPr>
            <a:r>
              <a:rPr lang="en-US" altLang="zh-CN" sz="1800" dirty="0" smtClean="0"/>
              <a:t>11</a:t>
            </a:r>
            <a:r>
              <a:rPr lang="zh-CN" altLang="en-US" sz="1800" dirty="0" smtClean="0"/>
              <a:t>：  </a:t>
            </a:r>
            <a:r>
              <a:rPr lang="en-US" altLang="zh-CN" sz="1800" dirty="0" smtClean="0"/>
              <a:t>00001011           129.250.11.0   129.250.11.1---129.250.11.254</a:t>
            </a:r>
          </a:p>
          <a:p>
            <a:pPr>
              <a:lnSpc>
                <a:spcPct val="80000"/>
              </a:lnSpc>
              <a:buFont typeface="Wingdings" pitchFamily="2" charset="2"/>
              <a:buNone/>
            </a:pPr>
            <a:r>
              <a:rPr lang="en-US" altLang="zh-CN" sz="1800" dirty="0" smtClean="0"/>
              <a:t>12</a:t>
            </a:r>
            <a:r>
              <a:rPr lang="zh-CN" altLang="en-US" sz="1800" dirty="0" smtClean="0"/>
              <a:t>：  </a:t>
            </a:r>
            <a:r>
              <a:rPr lang="en-US" altLang="zh-CN" sz="1800" dirty="0" smtClean="0"/>
              <a:t>00001100           129.250.12.0   129.250.12.1---129.250.12.254</a:t>
            </a:r>
          </a:p>
          <a:p>
            <a:pPr>
              <a:lnSpc>
                <a:spcPct val="80000"/>
              </a:lnSpc>
              <a:buFont typeface="Wingdings" pitchFamily="2" charset="2"/>
              <a:buNone/>
            </a:pPr>
            <a:r>
              <a:rPr lang="en-US" altLang="zh-CN" sz="1800" dirty="0" smtClean="0"/>
              <a:t>13</a:t>
            </a:r>
            <a:r>
              <a:rPr lang="zh-CN" altLang="en-US" sz="1800" dirty="0" smtClean="0"/>
              <a:t>：  </a:t>
            </a:r>
            <a:r>
              <a:rPr lang="en-US" altLang="zh-CN" sz="1800" dirty="0" smtClean="0"/>
              <a:t>00001101           129.250.13.0   129.250.13.1---129.250.13.254</a:t>
            </a:r>
          </a:p>
          <a:p>
            <a:pPr>
              <a:lnSpc>
                <a:spcPct val="80000"/>
              </a:lnSpc>
              <a:buFont typeface="Wingdings" pitchFamily="2" charset="2"/>
              <a:buNone/>
            </a:pPr>
            <a:r>
              <a:rPr lang="en-US" altLang="zh-CN" sz="1800" dirty="0" smtClean="0"/>
              <a:t>14</a:t>
            </a:r>
            <a:r>
              <a:rPr lang="zh-CN" altLang="en-US" sz="1800" dirty="0" smtClean="0"/>
              <a:t>：  </a:t>
            </a:r>
            <a:r>
              <a:rPr lang="en-US" altLang="zh-CN" sz="1800" dirty="0" smtClean="0"/>
              <a:t>00001110           129.250.14.0   129.250.14.1---129.250.14.254</a:t>
            </a:r>
          </a:p>
          <a:p>
            <a:pPr>
              <a:lnSpc>
                <a:spcPct val="80000"/>
              </a:lnSpc>
              <a:buFont typeface="Wingdings" pitchFamily="2" charset="2"/>
              <a:buNone/>
            </a:pPr>
            <a:r>
              <a:rPr lang="en-US" altLang="zh-CN" sz="1800" dirty="0" smtClean="0"/>
              <a:t>15</a:t>
            </a:r>
            <a:r>
              <a:rPr lang="zh-CN" altLang="en-US" sz="1800" dirty="0" smtClean="0"/>
              <a:t>：  </a:t>
            </a:r>
            <a:r>
              <a:rPr lang="en-US" altLang="zh-CN" sz="1800" dirty="0" smtClean="0"/>
              <a:t>00001111           129.250.15.0   129.250.15.1---129.250.15.254</a:t>
            </a:r>
          </a:p>
          <a:p>
            <a:pPr>
              <a:lnSpc>
                <a:spcPct val="80000"/>
              </a:lnSpc>
              <a:buFont typeface="Wingdings" pitchFamily="2" charset="2"/>
              <a:buNone/>
            </a:pPr>
            <a:r>
              <a:rPr lang="en-US" altLang="zh-CN" sz="1800" dirty="0" smtClean="0"/>
              <a:t>16</a:t>
            </a:r>
            <a:r>
              <a:rPr lang="zh-CN" altLang="en-US" sz="1800" dirty="0" smtClean="0"/>
              <a:t>：  </a:t>
            </a:r>
            <a:r>
              <a:rPr lang="en-US" altLang="zh-CN" sz="1800" dirty="0" smtClean="0"/>
              <a:t>00010000           129.250.16.0   129.250.16.1---129.250.16.254</a:t>
            </a:r>
          </a:p>
        </p:txBody>
      </p:sp>
    </p:spTree>
    <p:extLst>
      <p:ext uri="{BB962C8B-B14F-4D97-AF65-F5344CB8AC3E}">
        <p14:creationId xmlns:p14="http://schemas.microsoft.com/office/powerpoint/2010/main" val="249366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heckerboard(across)">
                                      <p:cBhvr>
                                        <p:cTn id="7" dur="500"/>
                                        <p:tgtEl>
                                          <p:spTgt spid="2">
                                            <p:txEl>
                                              <p:pRg st="0" end="0"/>
                                            </p:txEl>
                                          </p:spTgt>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checkerboard(across)">
                                      <p:cBhvr>
                                        <p:cTn id="11" dur="500"/>
                                        <p:tgtEl>
                                          <p:spTgt spid="2">
                                            <p:txEl>
                                              <p:pRg st="1" end="1"/>
                                            </p:txEl>
                                          </p:spTgt>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checkerboard(across)">
                                      <p:cBhvr>
                                        <p:cTn id="15" dur="500"/>
                                        <p:tgtEl>
                                          <p:spTgt spid="2">
                                            <p:txEl>
                                              <p:pRg st="2" end="2"/>
                                            </p:txEl>
                                          </p:spTgt>
                                        </p:tgtEl>
                                      </p:cBhvr>
                                    </p:animEffect>
                                  </p:childTnLst>
                                </p:cTn>
                              </p:par>
                            </p:childTnLst>
                          </p:cTn>
                        </p:par>
                        <p:par>
                          <p:cTn id="16" fill="hold">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checkerboard(across)">
                                      <p:cBhvr>
                                        <p:cTn id="19" dur="500"/>
                                        <p:tgtEl>
                                          <p:spTgt spid="2">
                                            <p:txEl>
                                              <p:pRg st="3" end="3"/>
                                            </p:txEl>
                                          </p:spTgt>
                                        </p:tgtEl>
                                      </p:cBhvr>
                                    </p:animEffect>
                                  </p:childTnLst>
                                </p:cTn>
                              </p:par>
                            </p:childTnLst>
                          </p:cTn>
                        </p:par>
                        <p:par>
                          <p:cTn id="20" fill="hold">
                            <p:stCondLst>
                              <p:cond delay="2000"/>
                            </p:stCondLst>
                            <p:childTnLst>
                              <p:par>
                                <p:cTn id="21" presetID="5" presetClass="entr" presetSubtype="10" fill="hold" grpId="0"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checkerboard(across)">
                                      <p:cBhvr>
                                        <p:cTn id="23" dur="500"/>
                                        <p:tgtEl>
                                          <p:spTgt spid="2">
                                            <p:txEl>
                                              <p:pRg st="4" end="4"/>
                                            </p:txEl>
                                          </p:spTgt>
                                        </p:tgtEl>
                                      </p:cBhvr>
                                    </p:animEffect>
                                  </p:childTnLst>
                                </p:cTn>
                              </p:par>
                            </p:childTnLst>
                          </p:cTn>
                        </p:par>
                        <p:par>
                          <p:cTn id="24" fill="hold">
                            <p:stCondLst>
                              <p:cond delay="2500"/>
                            </p:stCondLst>
                            <p:childTnLst>
                              <p:par>
                                <p:cTn id="25" presetID="5" presetClass="entr" presetSubtype="10" fill="hold" grpId="0" nodeType="after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checkerboard(across)">
                                      <p:cBhvr>
                                        <p:cTn id="27" dur="500"/>
                                        <p:tgtEl>
                                          <p:spTgt spid="2">
                                            <p:txEl>
                                              <p:pRg st="5" end="5"/>
                                            </p:txEl>
                                          </p:spTgt>
                                        </p:tgtEl>
                                      </p:cBhvr>
                                    </p:animEffect>
                                  </p:childTnLst>
                                </p:cTn>
                              </p:par>
                            </p:childTnLst>
                          </p:cTn>
                        </p:par>
                        <p:par>
                          <p:cTn id="28" fill="hold">
                            <p:stCondLst>
                              <p:cond delay="3000"/>
                            </p:stCondLst>
                            <p:childTnLst>
                              <p:par>
                                <p:cTn id="29" presetID="5" presetClass="entr" presetSubtype="10" fill="hold" grpId="0" nodeType="after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checkerboard(across)">
                                      <p:cBhvr>
                                        <p:cTn id="31" dur="500"/>
                                        <p:tgtEl>
                                          <p:spTgt spid="2">
                                            <p:txEl>
                                              <p:pRg st="6" end="6"/>
                                            </p:txEl>
                                          </p:spTgt>
                                        </p:tgtEl>
                                      </p:cBhvr>
                                    </p:animEffect>
                                  </p:childTnLst>
                                </p:cTn>
                              </p:par>
                            </p:childTnLst>
                          </p:cTn>
                        </p:par>
                        <p:par>
                          <p:cTn id="32" fill="hold">
                            <p:stCondLst>
                              <p:cond delay="3500"/>
                            </p:stCondLst>
                            <p:childTnLst>
                              <p:par>
                                <p:cTn id="33" presetID="5" presetClass="entr" presetSubtype="10" fill="hold" grpId="0" nodeType="after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checkerboard(across)">
                                      <p:cBhvr>
                                        <p:cTn id="35" dur="500"/>
                                        <p:tgtEl>
                                          <p:spTgt spid="2">
                                            <p:txEl>
                                              <p:pRg st="7" end="7"/>
                                            </p:txEl>
                                          </p:spTgt>
                                        </p:tgtEl>
                                      </p:cBhvr>
                                    </p:animEffect>
                                  </p:childTnLst>
                                </p:cTn>
                              </p:par>
                            </p:childTnLst>
                          </p:cTn>
                        </p:par>
                        <p:par>
                          <p:cTn id="36" fill="hold">
                            <p:stCondLst>
                              <p:cond delay="4000"/>
                            </p:stCondLst>
                            <p:childTnLst>
                              <p:par>
                                <p:cTn id="37" presetID="5" presetClass="entr" presetSubtype="10" fill="hold" grpId="0" nodeType="after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checkerboard(across)">
                                      <p:cBhvr>
                                        <p:cTn id="39" dur="500"/>
                                        <p:tgtEl>
                                          <p:spTgt spid="2">
                                            <p:txEl>
                                              <p:pRg st="8" end="8"/>
                                            </p:txEl>
                                          </p:spTgt>
                                        </p:tgtEl>
                                      </p:cBhvr>
                                    </p:animEffect>
                                  </p:childTnLst>
                                </p:cTn>
                              </p:par>
                            </p:childTnLst>
                          </p:cTn>
                        </p:par>
                        <p:par>
                          <p:cTn id="40" fill="hold">
                            <p:stCondLst>
                              <p:cond delay="4500"/>
                            </p:stCondLst>
                            <p:childTnLst>
                              <p:par>
                                <p:cTn id="41" presetID="5" presetClass="entr" presetSubtype="10" fill="hold" grpId="0" nodeType="after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animEffect transition="in" filter="checkerboard(across)">
                                      <p:cBhvr>
                                        <p:cTn id="43" dur="500"/>
                                        <p:tgtEl>
                                          <p:spTgt spid="2">
                                            <p:txEl>
                                              <p:pRg st="9" end="9"/>
                                            </p:txEl>
                                          </p:spTgt>
                                        </p:tgtEl>
                                      </p:cBhvr>
                                    </p:animEffect>
                                  </p:childTnLst>
                                </p:cTn>
                              </p:par>
                            </p:childTnLst>
                          </p:cTn>
                        </p:par>
                        <p:par>
                          <p:cTn id="44" fill="hold">
                            <p:stCondLst>
                              <p:cond delay="5000"/>
                            </p:stCondLst>
                            <p:childTnLst>
                              <p:par>
                                <p:cTn id="45" presetID="5" presetClass="entr" presetSubtype="10" fill="hold" grpId="0" nodeType="after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checkerboard(across)">
                                      <p:cBhvr>
                                        <p:cTn id="47" dur="500"/>
                                        <p:tgtEl>
                                          <p:spTgt spid="2">
                                            <p:txEl>
                                              <p:pRg st="10" end="10"/>
                                            </p:txEl>
                                          </p:spTgt>
                                        </p:tgtEl>
                                      </p:cBhvr>
                                    </p:animEffect>
                                  </p:childTnLst>
                                </p:cTn>
                              </p:par>
                            </p:childTnLst>
                          </p:cTn>
                        </p:par>
                        <p:par>
                          <p:cTn id="48" fill="hold">
                            <p:stCondLst>
                              <p:cond delay="5500"/>
                            </p:stCondLst>
                            <p:childTnLst>
                              <p:par>
                                <p:cTn id="49" presetID="5" presetClass="entr" presetSubtype="10" fill="hold" grpId="0" nodeType="after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animEffect transition="in" filter="checkerboard(across)">
                                      <p:cBhvr>
                                        <p:cTn id="51" dur="500"/>
                                        <p:tgtEl>
                                          <p:spTgt spid="2">
                                            <p:txEl>
                                              <p:pRg st="11" end="11"/>
                                            </p:txEl>
                                          </p:spTgt>
                                        </p:tgtEl>
                                      </p:cBhvr>
                                    </p:animEffect>
                                  </p:childTnLst>
                                </p:cTn>
                              </p:par>
                            </p:childTnLst>
                          </p:cTn>
                        </p:par>
                        <p:par>
                          <p:cTn id="52" fill="hold">
                            <p:stCondLst>
                              <p:cond delay="6000"/>
                            </p:stCondLst>
                            <p:childTnLst>
                              <p:par>
                                <p:cTn id="53" presetID="5" presetClass="entr" presetSubtype="10" fill="hold" grpId="0" nodeType="after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animEffect transition="in" filter="checkerboard(across)">
                                      <p:cBhvr>
                                        <p:cTn id="55" dur="500"/>
                                        <p:tgtEl>
                                          <p:spTgt spid="2">
                                            <p:txEl>
                                              <p:pRg st="12" end="12"/>
                                            </p:txEl>
                                          </p:spTgt>
                                        </p:tgtEl>
                                      </p:cBhvr>
                                    </p:animEffect>
                                  </p:childTnLst>
                                </p:cTn>
                              </p:par>
                            </p:childTnLst>
                          </p:cTn>
                        </p:par>
                        <p:par>
                          <p:cTn id="56" fill="hold">
                            <p:stCondLst>
                              <p:cond delay="6500"/>
                            </p:stCondLst>
                            <p:childTnLst>
                              <p:par>
                                <p:cTn id="57" presetID="5" presetClass="entr" presetSubtype="10" fill="hold" grpId="0" nodeType="afterEffect">
                                  <p:stCondLst>
                                    <p:cond delay="0"/>
                                  </p:stCondLst>
                                  <p:childTnLst>
                                    <p:set>
                                      <p:cBhvr>
                                        <p:cTn id="58" dur="1" fill="hold">
                                          <p:stCondLst>
                                            <p:cond delay="0"/>
                                          </p:stCondLst>
                                        </p:cTn>
                                        <p:tgtEl>
                                          <p:spTgt spid="2">
                                            <p:txEl>
                                              <p:pRg st="13" end="13"/>
                                            </p:txEl>
                                          </p:spTgt>
                                        </p:tgtEl>
                                        <p:attrNameLst>
                                          <p:attrName>style.visibility</p:attrName>
                                        </p:attrNameLst>
                                      </p:cBhvr>
                                      <p:to>
                                        <p:strVal val="visible"/>
                                      </p:to>
                                    </p:set>
                                    <p:animEffect transition="in" filter="checkerboard(across)">
                                      <p:cBhvr>
                                        <p:cTn id="59" dur="500"/>
                                        <p:tgtEl>
                                          <p:spTgt spid="2">
                                            <p:txEl>
                                              <p:pRg st="13" end="13"/>
                                            </p:txEl>
                                          </p:spTgt>
                                        </p:tgtEl>
                                      </p:cBhvr>
                                    </p:animEffect>
                                  </p:childTnLst>
                                </p:cTn>
                              </p:par>
                            </p:childTnLst>
                          </p:cTn>
                        </p:par>
                        <p:par>
                          <p:cTn id="60" fill="hold">
                            <p:stCondLst>
                              <p:cond delay="7000"/>
                            </p:stCondLst>
                            <p:childTnLst>
                              <p:par>
                                <p:cTn id="61" presetID="5" presetClass="entr" presetSubtype="10" fill="hold" grpId="0" nodeType="afterEffect">
                                  <p:stCondLst>
                                    <p:cond delay="0"/>
                                  </p:stCondLst>
                                  <p:childTnLst>
                                    <p:set>
                                      <p:cBhvr>
                                        <p:cTn id="62" dur="1" fill="hold">
                                          <p:stCondLst>
                                            <p:cond delay="0"/>
                                          </p:stCondLst>
                                        </p:cTn>
                                        <p:tgtEl>
                                          <p:spTgt spid="2">
                                            <p:txEl>
                                              <p:pRg st="14" end="14"/>
                                            </p:txEl>
                                          </p:spTgt>
                                        </p:tgtEl>
                                        <p:attrNameLst>
                                          <p:attrName>style.visibility</p:attrName>
                                        </p:attrNameLst>
                                      </p:cBhvr>
                                      <p:to>
                                        <p:strVal val="visible"/>
                                      </p:to>
                                    </p:set>
                                    <p:animEffect transition="in" filter="checkerboard(across)">
                                      <p:cBhvr>
                                        <p:cTn id="63" dur="500"/>
                                        <p:tgtEl>
                                          <p:spTgt spid="2">
                                            <p:txEl>
                                              <p:pRg st="14" end="14"/>
                                            </p:txEl>
                                          </p:spTgt>
                                        </p:tgtEl>
                                      </p:cBhvr>
                                    </p:animEffect>
                                  </p:childTnLst>
                                </p:cTn>
                              </p:par>
                            </p:childTnLst>
                          </p:cTn>
                        </p:par>
                        <p:par>
                          <p:cTn id="64" fill="hold">
                            <p:stCondLst>
                              <p:cond delay="7500"/>
                            </p:stCondLst>
                            <p:childTnLst>
                              <p:par>
                                <p:cTn id="65" presetID="5" presetClass="entr" presetSubtype="10" fill="hold" grpId="0" nodeType="afterEffect">
                                  <p:stCondLst>
                                    <p:cond delay="0"/>
                                  </p:stCondLst>
                                  <p:childTnLst>
                                    <p:set>
                                      <p:cBhvr>
                                        <p:cTn id="66" dur="1" fill="hold">
                                          <p:stCondLst>
                                            <p:cond delay="0"/>
                                          </p:stCondLst>
                                        </p:cTn>
                                        <p:tgtEl>
                                          <p:spTgt spid="2">
                                            <p:txEl>
                                              <p:pRg st="15" end="15"/>
                                            </p:txEl>
                                          </p:spTgt>
                                        </p:tgtEl>
                                        <p:attrNameLst>
                                          <p:attrName>style.visibility</p:attrName>
                                        </p:attrNameLst>
                                      </p:cBhvr>
                                      <p:to>
                                        <p:strVal val="visible"/>
                                      </p:to>
                                    </p:set>
                                    <p:animEffect transition="in" filter="checkerboard(across)">
                                      <p:cBhvr>
                                        <p:cTn id="67" dur="500"/>
                                        <p:tgtEl>
                                          <p:spTgt spid="2">
                                            <p:txEl>
                                              <p:pRg st="15" end="15"/>
                                            </p:txEl>
                                          </p:spTgt>
                                        </p:tgtEl>
                                      </p:cBhvr>
                                    </p:animEffect>
                                  </p:childTnLst>
                                </p:cTn>
                              </p:par>
                            </p:childTnLst>
                          </p:cTn>
                        </p:par>
                        <p:par>
                          <p:cTn id="68" fill="hold">
                            <p:stCondLst>
                              <p:cond delay="8000"/>
                            </p:stCondLst>
                            <p:childTnLst>
                              <p:par>
                                <p:cTn id="69" presetID="5" presetClass="entr" presetSubtype="10" fill="hold" grpId="0" nodeType="afterEffect">
                                  <p:stCondLst>
                                    <p:cond delay="0"/>
                                  </p:stCondLst>
                                  <p:childTnLst>
                                    <p:set>
                                      <p:cBhvr>
                                        <p:cTn id="70" dur="1" fill="hold">
                                          <p:stCondLst>
                                            <p:cond delay="0"/>
                                          </p:stCondLst>
                                        </p:cTn>
                                        <p:tgtEl>
                                          <p:spTgt spid="2">
                                            <p:txEl>
                                              <p:pRg st="16" end="16"/>
                                            </p:txEl>
                                          </p:spTgt>
                                        </p:tgtEl>
                                        <p:attrNameLst>
                                          <p:attrName>style.visibility</p:attrName>
                                        </p:attrNameLst>
                                      </p:cBhvr>
                                      <p:to>
                                        <p:strVal val="visible"/>
                                      </p:to>
                                    </p:set>
                                    <p:animEffect transition="in" filter="checkerboard(across)">
                                      <p:cBhvr>
                                        <p:cTn id="71" dur="500"/>
                                        <p:tgtEl>
                                          <p:spTgt spid="2">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599937"/>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3089864" y="594242"/>
            <a:ext cx="29642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4.3.3  </a:t>
            </a:r>
            <a:r>
              <a:rPr lang="zh-CN" altLang="en-US" sz="2000" b="1" dirty="0">
                <a:solidFill>
                  <a:schemeClr val="bg1"/>
                </a:solidFill>
                <a:latin typeface="微软雅黑" pitchFamily="34" charset="-122"/>
                <a:ea typeface="微软雅黑" pitchFamily="34" charset="-122"/>
              </a:rPr>
              <a:t>无分类编址 </a:t>
            </a:r>
            <a:r>
              <a:rPr lang="en-US" altLang="zh-CN" sz="2000" b="1" dirty="0">
                <a:solidFill>
                  <a:schemeClr val="bg1"/>
                </a:solidFill>
                <a:latin typeface="微软雅黑" pitchFamily="34" charset="-122"/>
                <a:ea typeface="微软雅黑" pitchFamily="34" charset="-122"/>
              </a:rPr>
              <a:t>CIDR</a:t>
            </a:r>
            <a:endParaRPr lang="zh-CN" altLang="en-US" sz="2000" b="1" dirty="0">
              <a:solidFill>
                <a:schemeClr val="bg1"/>
              </a:solidFill>
              <a:latin typeface="微软雅黑" pitchFamily="34" charset="-122"/>
              <a:ea typeface="微软雅黑" pitchFamily="34" charset="-122"/>
            </a:endParaRPr>
          </a:p>
        </p:txBody>
      </p:sp>
      <p:sp>
        <p:nvSpPr>
          <p:cNvPr id="7" name="Rectangle 8"/>
          <p:cNvSpPr>
            <a:spLocks noChangeArrowheads="1"/>
          </p:cNvSpPr>
          <p:nvPr/>
        </p:nvSpPr>
        <p:spPr bwMode="auto">
          <a:xfrm>
            <a:off x="545145" y="1391745"/>
            <a:ext cx="8053712"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a:latin typeface="微软雅黑" pitchFamily="34" charset="-122"/>
                <a:ea typeface="微软雅黑" pitchFamily="34" charset="-122"/>
              </a:rPr>
              <a:t>划分子网在一定程度上缓解了互联网在发展中遇到的困难。然而在 </a:t>
            </a:r>
            <a:r>
              <a:rPr lang="en-US" altLang="zh-CN" sz="2000" b="1" dirty="0">
                <a:latin typeface="微软雅黑" pitchFamily="34" charset="-122"/>
                <a:ea typeface="微软雅黑" pitchFamily="34" charset="-122"/>
              </a:rPr>
              <a:t>1992 </a:t>
            </a:r>
            <a:r>
              <a:rPr lang="zh-CN" altLang="en-US" sz="2000" b="1" dirty="0">
                <a:latin typeface="微软雅黑" pitchFamily="34" charset="-122"/>
                <a:ea typeface="微软雅黑" pitchFamily="34" charset="-122"/>
              </a:rPr>
              <a:t>年互联网仍然面临三个必须尽早解决的问题：</a:t>
            </a:r>
          </a:p>
          <a:p>
            <a:pPr marL="357188" indent="-357188">
              <a:lnSpc>
                <a:spcPts val="3300"/>
              </a:lnSpc>
              <a:buClr>
                <a:srgbClr val="0070C0"/>
              </a:buClr>
              <a:buFont typeface="Wingdings" pitchFamily="2" charset="2"/>
              <a:buChar char="l"/>
            </a:pPr>
            <a:r>
              <a:rPr lang="en-US" altLang="zh-CN" sz="2000" b="1" dirty="0" smtClean="0">
                <a:latin typeface="微软雅黑" pitchFamily="34" charset="-122"/>
                <a:ea typeface="微软雅黑" pitchFamily="34" charset="-122"/>
              </a:rPr>
              <a:t>B </a:t>
            </a:r>
            <a:r>
              <a:rPr lang="zh-CN" altLang="en-US" sz="2000" b="1" dirty="0">
                <a:latin typeface="微软雅黑" pitchFamily="34" charset="-122"/>
                <a:ea typeface="微软雅黑" pitchFamily="34" charset="-122"/>
              </a:rPr>
              <a:t>类地址在 </a:t>
            </a:r>
            <a:r>
              <a:rPr lang="en-US" altLang="zh-CN" sz="2000" b="1" dirty="0">
                <a:latin typeface="微软雅黑" pitchFamily="34" charset="-122"/>
                <a:ea typeface="微软雅黑" pitchFamily="34" charset="-122"/>
              </a:rPr>
              <a:t>1992 </a:t>
            </a:r>
            <a:r>
              <a:rPr lang="zh-CN" altLang="en-US" sz="2000" b="1" dirty="0">
                <a:latin typeface="微软雅黑" pitchFamily="34" charset="-122"/>
                <a:ea typeface="微软雅黑" pitchFamily="34" charset="-122"/>
              </a:rPr>
              <a:t>年已分配了近一半，眼看就要在 </a:t>
            </a:r>
            <a:r>
              <a:rPr lang="en-US" altLang="zh-CN" sz="2000" b="1" dirty="0">
                <a:latin typeface="微软雅黑" pitchFamily="34" charset="-122"/>
                <a:ea typeface="微软雅黑" pitchFamily="34" charset="-122"/>
              </a:rPr>
              <a:t>1994 </a:t>
            </a:r>
            <a:r>
              <a:rPr lang="zh-CN" altLang="en-US" sz="2000" b="1" dirty="0">
                <a:latin typeface="微软雅黑" pitchFamily="34" charset="-122"/>
                <a:ea typeface="微软雅黑" pitchFamily="34" charset="-122"/>
              </a:rPr>
              <a:t>年 </a:t>
            </a:r>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月全部分配完毕！</a:t>
            </a:r>
          </a:p>
          <a:p>
            <a:pPr marL="357188" indent="-3571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互联网</a:t>
            </a:r>
            <a:r>
              <a:rPr lang="zh-CN" altLang="en-US" sz="2000" b="1" dirty="0">
                <a:latin typeface="微软雅黑" pitchFamily="34" charset="-122"/>
                <a:ea typeface="微软雅黑" pitchFamily="34" charset="-122"/>
              </a:rPr>
              <a:t>主干网上的路由表中的项目数急剧增长（从几千个增长到几万个）。</a:t>
            </a:r>
          </a:p>
          <a:p>
            <a:pPr marL="357188" indent="-3571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整个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的地址空间最终将全部耗尽。</a:t>
            </a:r>
          </a:p>
        </p:txBody>
      </p:sp>
      <p:sp>
        <p:nvSpPr>
          <p:cNvPr id="8" name="AutoShape 5"/>
          <p:cNvSpPr>
            <a:spLocks noChangeArrowheads="1"/>
          </p:cNvSpPr>
          <p:nvPr/>
        </p:nvSpPr>
        <p:spPr bwMode="auto">
          <a:xfrm>
            <a:off x="545145" y="1079361"/>
            <a:ext cx="8053712"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9" name="Rectangle 6"/>
          <p:cNvSpPr>
            <a:spLocks noChangeArrowheads="1"/>
          </p:cNvSpPr>
          <p:nvPr/>
        </p:nvSpPr>
        <p:spPr bwMode="auto">
          <a:xfrm>
            <a:off x="1941968" y="1046150"/>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网络前缀</a:t>
            </a:r>
          </a:p>
        </p:txBody>
      </p:sp>
    </p:spTree>
    <p:extLst>
      <p:ext uri="{BB962C8B-B14F-4D97-AF65-F5344CB8AC3E}">
        <p14:creationId xmlns:p14="http://schemas.microsoft.com/office/powerpoint/2010/main" val="54146055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57816"/>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807840"/>
            <a:ext cx="2311851" cy="400110"/>
          </a:xfrm>
          <a:prstGeom prst="rect">
            <a:avLst/>
          </a:prstGeom>
        </p:spPr>
        <p:txBody>
          <a:bodyPr wrap="none">
            <a:spAutoFit/>
          </a:bodyPr>
          <a:lstStyle/>
          <a:p>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编址问题的</a:t>
            </a:r>
            <a:r>
              <a:rPr lang="zh-CN" altLang="en-US" sz="2000" b="1" dirty="0" smtClean="0">
                <a:latin typeface="微软雅黑" pitchFamily="34" charset="-122"/>
                <a:ea typeface="微软雅黑" pitchFamily="34" charset="-122"/>
              </a:rPr>
              <a:t>演进</a:t>
            </a:r>
            <a:endParaRPr lang="zh-CN" altLang="en-US" sz="2000" b="1" dirty="0">
              <a:latin typeface="微软雅黑" pitchFamily="34" charset="-122"/>
              <a:ea typeface="微软雅黑" pitchFamily="34" charset="-122"/>
            </a:endParaRPr>
          </a:p>
        </p:txBody>
      </p:sp>
      <p:sp>
        <p:nvSpPr>
          <p:cNvPr id="4" name="矩形 3"/>
          <p:cNvSpPr/>
          <p:nvPr/>
        </p:nvSpPr>
        <p:spPr>
          <a:xfrm>
            <a:off x="616084" y="1208960"/>
            <a:ext cx="7957547"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1987 </a:t>
            </a:r>
            <a:r>
              <a:rPr lang="zh-CN" altLang="en-US" sz="2000" b="1" dirty="0">
                <a:latin typeface="微软雅黑" pitchFamily="34" charset="-122"/>
                <a:ea typeface="微软雅黑" pitchFamily="34" charset="-122"/>
              </a:rPr>
              <a:t>年，</a:t>
            </a:r>
            <a:r>
              <a:rPr lang="en-US" altLang="zh-CN" sz="2000" b="1" dirty="0">
                <a:latin typeface="微软雅黑" pitchFamily="34" charset="-122"/>
                <a:ea typeface="微软雅黑" pitchFamily="34" charset="-122"/>
              </a:rPr>
              <a:t>RFC 1009 </a:t>
            </a:r>
            <a:r>
              <a:rPr lang="zh-CN" altLang="en-US" sz="2000" b="1" dirty="0">
                <a:latin typeface="微软雅黑" pitchFamily="34" charset="-122"/>
                <a:ea typeface="微软雅黑" pitchFamily="34" charset="-122"/>
              </a:rPr>
              <a:t>就指明了在一个划分子网的网络中可同时使用几个不同的子网掩码。</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变长子网掩码 </a:t>
            </a:r>
            <a:r>
              <a:rPr lang="en-US" altLang="zh-CN" sz="2000" b="1" dirty="0">
                <a:solidFill>
                  <a:srgbClr val="0000FF"/>
                </a:solidFill>
                <a:latin typeface="微软雅黑" pitchFamily="34" charset="-122"/>
                <a:ea typeface="微软雅黑" pitchFamily="34" charset="-122"/>
              </a:rPr>
              <a:t>VLSM </a:t>
            </a:r>
            <a:r>
              <a:rPr lang="en-US" altLang="zh-CN" sz="2000" b="1" dirty="0">
                <a:latin typeface="微软雅黑" pitchFamily="34" charset="-122"/>
                <a:ea typeface="微软雅黑" pitchFamily="34" charset="-122"/>
              </a:rPr>
              <a:t>(Variable Length Subnet Mask)</a:t>
            </a:r>
            <a:r>
              <a:rPr lang="zh-CN" altLang="en-US" sz="2000" b="1" dirty="0">
                <a:latin typeface="微软雅黑" pitchFamily="34" charset="-122"/>
                <a:ea typeface="微软雅黑" pitchFamily="34" charset="-122"/>
              </a:rPr>
              <a:t>可进一步提高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地址资源的利用率。</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VLSM </a:t>
            </a:r>
            <a:r>
              <a:rPr lang="zh-CN" altLang="en-US" sz="2000" b="1" dirty="0">
                <a:latin typeface="微软雅黑" pitchFamily="34" charset="-122"/>
                <a:ea typeface="微软雅黑" pitchFamily="34" charset="-122"/>
              </a:rPr>
              <a:t>的基础上又进一步研究出无分类编址方法，它的正式名字是</a:t>
            </a:r>
            <a:r>
              <a:rPr lang="zh-CN" altLang="en-US" sz="2000" b="1" dirty="0">
                <a:solidFill>
                  <a:srgbClr val="0000FF"/>
                </a:solidFill>
                <a:latin typeface="微软雅黑" pitchFamily="34" charset="-122"/>
                <a:ea typeface="微软雅黑" pitchFamily="34" charset="-122"/>
              </a:rPr>
              <a:t>无分类域间路由选择 </a:t>
            </a:r>
            <a:r>
              <a:rPr lang="en-US" altLang="zh-CN" sz="2000" b="1" dirty="0">
                <a:solidFill>
                  <a:srgbClr val="0000FF"/>
                </a:solidFill>
                <a:latin typeface="微软雅黑" pitchFamily="34" charset="-122"/>
                <a:ea typeface="微软雅黑" pitchFamily="34" charset="-122"/>
              </a:rPr>
              <a:t>CIDR </a:t>
            </a:r>
            <a:r>
              <a:rPr lang="en-US" altLang="zh-CN" sz="2000" b="1" dirty="0">
                <a:latin typeface="微软雅黑" pitchFamily="34" charset="-122"/>
                <a:ea typeface="微软雅黑" pitchFamily="34" charset="-122"/>
              </a:rPr>
              <a:t>(Classless Inter-Domain Routing)</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405398077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156744"/>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115560"/>
            <a:ext cx="2443298" cy="400110"/>
          </a:xfrm>
          <a:prstGeom prst="rect">
            <a:avLst/>
          </a:prstGeom>
        </p:spPr>
        <p:txBody>
          <a:bodyPr wrap="none">
            <a:spAutoFit/>
          </a:bodyPr>
          <a:lstStyle/>
          <a:p>
            <a:r>
              <a:rPr lang="en-US" altLang="zh-CN" sz="2000" b="1" dirty="0">
                <a:latin typeface="微软雅黑" pitchFamily="34" charset="-122"/>
                <a:ea typeface="微软雅黑" pitchFamily="34" charset="-122"/>
              </a:rPr>
              <a:t>CIDR </a:t>
            </a:r>
            <a:r>
              <a:rPr lang="zh-CN" altLang="en-US" sz="2000" b="1" dirty="0">
                <a:latin typeface="微软雅黑" pitchFamily="34" charset="-122"/>
                <a:ea typeface="微软雅黑" pitchFamily="34" charset="-122"/>
              </a:rPr>
              <a:t>最主要的</a:t>
            </a:r>
            <a:r>
              <a:rPr lang="zh-CN" altLang="en-US" sz="2000" b="1" dirty="0" smtClean="0">
                <a:latin typeface="微软雅黑" pitchFamily="34" charset="-122"/>
                <a:ea typeface="微软雅黑" pitchFamily="34" charset="-122"/>
              </a:rPr>
              <a:t>特点</a:t>
            </a:r>
            <a:endParaRPr lang="zh-CN" altLang="en-US" sz="2000" b="1" dirty="0">
              <a:latin typeface="微软雅黑" pitchFamily="34" charset="-122"/>
              <a:ea typeface="微软雅黑" pitchFamily="34" charset="-122"/>
            </a:endParaRPr>
          </a:p>
        </p:txBody>
      </p:sp>
      <p:sp>
        <p:nvSpPr>
          <p:cNvPr id="4" name="矩形 3"/>
          <p:cNvSpPr/>
          <p:nvPr/>
        </p:nvSpPr>
        <p:spPr>
          <a:xfrm>
            <a:off x="545144" y="1507888"/>
            <a:ext cx="8028487"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CIDR </a:t>
            </a:r>
            <a:r>
              <a:rPr lang="zh-CN" altLang="en-US" sz="2000" b="1" dirty="0">
                <a:latin typeface="微软雅黑" pitchFamily="34" charset="-122"/>
                <a:ea typeface="微软雅黑" pitchFamily="34" charset="-122"/>
              </a:rPr>
              <a:t>消除了传统的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类、</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类和 </a:t>
            </a:r>
            <a:r>
              <a:rPr lang="en-US" altLang="zh-CN" sz="2000" b="1" dirty="0">
                <a:latin typeface="微软雅黑" pitchFamily="34" charset="-122"/>
                <a:ea typeface="微软雅黑" pitchFamily="34" charset="-122"/>
              </a:rPr>
              <a:t>C </a:t>
            </a:r>
            <a:r>
              <a:rPr lang="zh-CN" altLang="en-US" sz="2000" b="1" dirty="0">
                <a:latin typeface="微软雅黑" pitchFamily="34" charset="-122"/>
                <a:ea typeface="微软雅黑" pitchFamily="34" charset="-122"/>
              </a:rPr>
              <a:t>类地址以及划分子网的概念，因而可以更加有效地分配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的地址空间。</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CIDR</a:t>
            </a:r>
            <a:r>
              <a:rPr lang="zh-CN" altLang="en-US" sz="2000" b="1" dirty="0">
                <a:latin typeface="微软雅黑" pitchFamily="34" charset="-122"/>
                <a:ea typeface="微软雅黑" pitchFamily="34" charset="-122"/>
              </a:rPr>
              <a:t>使用各种长度的“</a:t>
            </a:r>
            <a:r>
              <a:rPr lang="zh-CN" altLang="en-US" sz="2000" b="1" dirty="0">
                <a:solidFill>
                  <a:srgbClr val="0000FF"/>
                </a:solidFill>
                <a:latin typeface="微软雅黑" pitchFamily="34" charset="-122"/>
                <a:ea typeface="微软雅黑" pitchFamily="34" charset="-122"/>
              </a:rPr>
              <a:t>网络前缀</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(network-prefix)</a:t>
            </a:r>
            <a:r>
              <a:rPr lang="zh-CN" altLang="en-US" sz="2000" b="1" dirty="0">
                <a:latin typeface="微软雅黑" pitchFamily="34" charset="-122"/>
                <a:ea typeface="微软雅黑" pitchFamily="34" charset="-122"/>
              </a:rPr>
              <a:t>来代替分类地址中的网络号和子网号。</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地址从三级编址（使用子网掩码）又回到了两级编址。 </a:t>
            </a:r>
          </a:p>
        </p:txBody>
      </p:sp>
    </p:spTree>
    <p:extLst>
      <p:ext uri="{BB962C8B-B14F-4D97-AF65-F5344CB8AC3E}">
        <p14:creationId xmlns:p14="http://schemas.microsoft.com/office/powerpoint/2010/main" val="267103595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734728"/>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693544"/>
            <a:ext cx="2236510" cy="400110"/>
          </a:xfrm>
          <a:prstGeom prst="rect">
            <a:avLst/>
          </a:prstGeom>
        </p:spPr>
        <p:txBody>
          <a:bodyPr wrap="none">
            <a:spAutoFit/>
          </a:bodyPr>
          <a:lstStyle/>
          <a:p>
            <a:r>
              <a:rPr lang="zh-CN" altLang="en-US" sz="2000" b="1" dirty="0">
                <a:latin typeface="微软雅黑" pitchFamily="34" charset="-122"/>
                <a:ea typeface="微软雅黑" pitchFamily="34" charset="-122"/>
              </a:rPr>
              <a:t>无分类的两级</a:t>
            </a:r>
            <a:r>
              <a:rPr lang="zh-CN" altLang="en-US" sz="2000" b="1" dirty="0" smtClean="0">
                <a:latin typeface="微软雅黑" pitchFamily="34" charset="-122"/>
                <a:ea typeface="微软雅黑" pitchFamily="34" charset="-122"/>
              </a:rPr>
              <a:t>编址</a:t>
            </a:r>
            <a:endParaRPr lang="zh-CN" altLang="en-US" sz="2000" b="1" dirty="0">
              <a:latin typeface="微软雅黑" pitchFamily="34" charset="-122"/>
              <a:ea typeface="微软雅黑" pitchFamily="34" charset="-122"/>
            </a:endParaRPr>
          </a:p>
        </p:txBody>
      </p:sp>
      <p:sp>
        <p:nvSpPr>
          <p:cNvPr id="4" name="矩形 3"/>
          <p:cNvSpPr/>
          <p:nvPr/>
        </p:nvSpPr>
        <p:spPr>
          <a:xfrm>
            <a:off x="616084" y="1085872"/>
            <a:ext cx="7957547" cy="3208571"/>
          </a:xfrm>
          <a:prstGeom prst="rect">
            <a:avLst/>
          </a:prstGeom>
        </p:spPr>
        <p:txBody>
          <a:bodyPr wrap="square">
            <a:spAutoFit/>
          </a:bodyPr>
          <a:lstStyle/>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无分类的两级编址的记法是： </a:t>
            </a:r>
          </a:p>
          <a:p>
            <a:pPr marL="285750" indent="-285750">
              <a:lnSpc>
                <a:spcPts val="2700"/>
              </a:lnSpc>
              <a:buClr>
                <a:srgbClr val="0070C0"/>
              </a:buClr>
              <a:buFont typeface="Wingdings" pitchFamily="2" charset="2"/>
              <a:buChar char="l"/>
            </a:pPr>
            <a:endParaRPr lang="zh-CN" altLang="en-US" b="1" dirty="0">
              <a:latin typeface="微软雅黑" pitchFamily="34" charset="-122"/>
              <a:ea typeface="微软雅黑" pitchFamily="34" charset="-122"/>
            </a:endParaRPr>
          </a:p>
          <a:p>
            <a:pPr>
              <a:lnSpc>
                <a:spcPts val="2700"/>
              </a:lnSpc>
              <a:buClr>
                <a:srgbClr val="0070C0"/>
              </a:buClr>
            </a:pPr>
            <a:endParaRPr lang="en-US" altLang="zh-CN" b="1" dirty="0" smtClean="0">
              <a:latin typeface="微软雅黑" pitchFamily="34" charset="-122"/>
              <a:ea typeface="微软雅黑" pitchFamily="34" charset="-122"/>
            </a:endParaRPr>
          </a:p>
          <a:p>
            <a:pPr>
              <a:lnSpc>
                <a:spcPts val="2700"/>
              </a:lnSpc>
              <a:buClr>
                <a:srgbClr val="0070C0"/>
              </a:buClr>
            </a:pPr>
            <a:endParaRPr lang="zh-CN" altLang="en-US" b="1" dirty="0">
              <a:latin typeface="微软雅黑" pitchFamily="34" charset="-122"/>
              <a:ea typeface="微软雅黑" pitchFamily="34" charset="-122"/>
            </a:endParaRPr>
          </a:p>
          <a:p>
            <a:pPr>
              <a:lnSpc>
                <a:spcPts val="2700"/>
              </a:lnSpc>
              <a:buClr>
                <a:srgbClr val="0070C0"/>
              </a:buClr>
            </a:pPr>
            <a:endParaRPr lang="zh-CN" altLang="en-US" b="1" dirty="0">
              <a:latin typeface="微软雅黑" pitchFamily="34" charset="-122"/>
              <a:ea typeface="微软雅黑" pitchFamily="34" charset="-122"/>
            </a:endParaRPr>
          </a:p>
          <a:p>
            <a:pPr marL="285750" indent="-285750">
              <a:lnSpc>
                <a:spcPts val="2700"/>
              </a:lnSpc>
              <a:buClr>
                <a:srgbClr val="0070C0"/>
              </a:buClr>
              <a:buFont typeface="Wingdings" pitchFamily="2" charset="2"/>
              <a:buChar char="l"/>
            </a:pPr>
            <a:endParaRPr lang="zh-CN" altLang="en-US" b="1" dirty="0">
              <a:latin typeface="微软雅黑" pitchFamily="34" charset="-122"/>
              <a:ea typeface="微软雅黑" pitchFamily="34" charset="-122"/>
            </a:endParaRPr>
          </a:p>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CIDR </a:t>
            </a:r>
            <a:r>
              <a:rPr lang="zh-CN" altLang="en-US" b="1" dirty="0">
                <a:latin typeface="微软雅黑" pitchFamily="34" charset="-122"/>
                <a:ea typeface="微软雅黑" pitchFamily="34" charset="-122"/>
              </a:rPr>
              <a:t>使用“斜线记法”</a:t>
            </a:r>
            <a:r>
              <a:rPr lang="en-US" altLang="zh-CN" b="1" dirty="0">
                <a:latin typeface="微软雅黑" pitchFamily="34" charset="-122"/>
                <a:ea typeface="微软雅黑" pitchFamily="34" charset="-122"/>
              </a:rPr>
              <a:t>(slash notation)</a:t>
            </a:r>
            <a:r>
              <a:rPr lang="zh-CN" altLang="en-US" b="1" dirty="0">
                <a:latin typeface="微软雅黑" pitchFamily="34" charset="-122"/>
                <a:ea typeface="微软雅黑" pitchFamily="34" charset="-122"/>
              </a:rPr>
              <a:t>，它又称为 </a:t>
            </a:r>
            <a:r>
              <a:rPr lang="en-US" altLang="zh-CN" b="1" dirty="0">
                <a:latin typeface="微软雅黑" pitchFamily="34" charset="-122"/>
                <a:ea typeface="微软雅黑" pitchFamily="34" charset="-122"/>
              </a:rPr>
              <a:t>CIDR </a:t>
            </a:r>
            <a:r>
              <a:rPr lang="zh-CN" altLang="en-US" b="1" dirty="0">
                <a:latin typeface="微软雅黑" pitchFamily="34" charset="-122"/>
                <a:ea typeface="微软雅黑" pitchFamily="34" charset="-122"/>
              </a:rPr>
              <a:t>记法，即在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地址面加上一个斜线“</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，然后写上网络前缀所占的位数（这个数值对应于三级编址中子网掩码中 </a:t>
            </a:r>
            <a:r>
              <a:rPr lang="en-US" altLang="zh-CN" b="1" dirty="0">
                <a:latin typeface="微软雅黑" pitchFamily="34" charset="-122"/>
                <a:ea typeface="微软雅黑" pitchFamily="34" charset="-122"/>
              </a:rPr>
              <a:t>1 </a:t>
            </a:r>
            <a:r>
              <a:rPr lang="zh-CN" altLang="en-US" b="1" dirty="0">
                <a:latin typeface="微软雅黑" pitchFamily="34" charset="-122"/>
                <a:ea typeface="微软雅黑" pitchFamily="34" charset="-122"/>
              </a:rPr>
              <a:t>的个数）。例如： </a:t>
            </a:r>
            <a:r>
              <a:rPr lang="en-US" altLang="zh-CN" b="1" dirty="0">
                <a:latin typeface="微软雅黑" pitchFamily="34" charset="-122"/>
                <a:ea typeface="微软雅黑" pitchFamily="34" charset="-122"/>
              </a:rPr>
              <a:t>220.78.168.0/24</a:t>
            </a:r>
          </a:p>
        </p:txBody>
      </p:sp>
      <p:grpSp>
        <p:nvGrpSpPr>
          <p:cNvPr id="5" name="组合 4"/>
          <p:cNvGrpSpPr/>
          <p:nvPr/>
        </p:nvGrpSpPr>
        <p:grpSpPr>
          <a:xfrm>
            <a:off x="2611379" y="1553291"/>
            <a:ext cx="3950889" cy="826047"/>
            <a:chOff x="1839416" y="4105856"/>
            <a:chExt cx="5489576" cy="1147752"/>
          </a:xfrm>
        </p:grpSpPr>
        <p:grpSp>
          <p:nvGrpSpPr>
            <p:cNvPr id="7" name="Group 21"/>
            <p:cNvGrpSpPr>
              <a:grpSpLocks/>
            </p:cNvGrpSpPr>
            <p:nvPr/>
          </p:nvGrpSpPr>
          <p:grpSpPr bwMode="auto">
            <a:xfrm>
              <a:off x="1867991" y="4818639"/>
              <a:ext cx="5454650" cy="427038"/>
              <a:chOff x="755" y="2999"/>
              <a:chExt cx="3436" cy="269"/>
            </a:xfrm>
          </p:grpSpPr>
          <p:sp>
            <p:nvSpPr>
              <p:cNvPr id="16" name="Line 9"/>
              <p:cNvSpPr>
                <a:spLocks noChangeShapeType="1"/>
              </p:cNvSpPr>
              <p:nvPr/>
            </p:nvSpPr>
            <p:spPr bwMode="auto">
              <a:xfrm>
                <a:off x="755" y="3122"/>
                <a:ext cx="3436" cy="0"/>
              </a:xfrm>
              <a:prstGeom prst="line">
                <a:avLst/>
              </a:prstGeom>
              <a:noFill/>
              <a:ln w="19050">
                <a:solidFill>
                  <a:srgbClr val="3399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7" name="Text Box 10"/>
              <p:cNvSpPr txBox="1">
                <a:spLocks noChangeArrowheads="1"/>
              </p:cNvSpPr>
              <p:nvPr/>
            </p:nvSpPr>
            <p:spPr bwMode="auto">
              <a:xfrm>
                <a:off x="2218" y="2999"/>
                <a:ext cx="559" cy="269"/>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rPr>
                  <a:t>32 </a:t>
                </a:r>
                <a:r>
                  <a:rPr kumimoji="0" lang="zh-CN" altLang="en-US" sz="14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rPr>
                  <a:t>位</a:t>
                </a:r>
                <a:endParaRPr kumimoji="0" lang="zh-CN" altLang="en-US" sz="1400" b="1" i="0" u="none" strike="noStrike" kern="0" cap="none" spc="0" normalizeH="0" baseline="0" noProof="0" dirty="0">
                  <a:ln>
                    <a:noFill/>
                  </a:ln>
                  <a:solidFill>
                    <a:srgbClr val="0000CC"/>
                  </a:solidFill>
                  <a:effectLst/>
                  <a:uLnTx/>
                  <a:uFillTx/>
                  <a:latin typeface="微软雅黑" pitchFamily="34" charset="-122"/>
                  <a:ea typeface="微软雅黑" pitchFamily="34" charset="-122"/>
                </a:endParaRPr>
              </a:p>
            </p:txBody>
          </p:sp>
        </p:grpSp>
        <p:grpSp>
          <p:nvGrpSpPr>
            <p:cNvPr id="8" name="Group 20"/>
            <p:cNvGrpSpPr>
              <a:grpSpLocks/>
            </p:cNvGrpSpPr>
            <p:nvPr/>
          </p:nvGrpSpPr>
          <p:grpSpPr bwMode="auto">
            <a:xfrm>
              <a:off x="1842591" y="4644008"/>
              <a:ext cx="5486401" cy="609600"/>
              <a:chOff x="739" y="2832"/>
              <a:chExt cx="3456" cy="430"/>
            </a:xfrm>
          </p:grpSpPr>
          <p:sp>
            <p:nvSpPr>
              <p:cNvPr id="14" name="Line 8"/>
              <p:cNvSpPr>
                <a:spLocks noChangeShapeType="1"/>
              </p:cNvSpPr>
              <p:nvPr/>
            </p:nvSpPr>
            <p:spPr bwMode="auto">
              <a:xfrm>
                <a:off x="739" y="2832"/>
                <a:ext cx="0" cy="430"/>
              </a:xfrm>
              <a:prstGeom prst="line">
                <a:avLst/>
              </a:prstGeom>
              <a:noFill/>
              <a:ln w="190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5" name="Line 17"/>
              <p:cNvSpPr>
                <a:spLocks noChangeShapeType="1"/>
              </p:cNvSpPr>
              <p:nvPr/>
            </p:nvSpPr>
            <p:spPr bwMode="auto">
              <a:xfrm>
                <a:off x="4195" y="2832"/>
                <a:ext cx="0" cy="430"/>
              </a:xfrm>
              <a:prstGeom prst="line">
                <a:avLst/>
              </a:prstGeom>
              <a:noFill/>
              <a:ln w="190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grpSp>
          <p:nvGrpSpPr>
            <p:cNvPr id="9" name="Group 18"/>
            <p:cNvGrpSpPr>
              <a:grpSpLocks/>
            </p:cNvGrpSpPr>
            <p:nvPr/>
          </p:nvGrpSpPr>
          <p:grpSpPr bwMode="auto">
            <a:xfrm>
              <a:off x="1839416" y="4105856"/>
              <a:ext cx="5482976" cy="612776"/>
              <a:chOff x="737" y="2493"/>
              <a:chExt cx="3894" cy="386"/>
            </a:xfrm>
          </p:grpSpPr>
          <p:sp>
            <p:nvSpPr>
              <p:cNvPr id="10" name="Rectangle 6"/>
              <p:cNvSpPr>
                <a:spLocks noChangeArrowheads="1"/>
              </p:cNvSpPr>
              <p:nvPr/>
            </p:nvSpPr>
            <p:spPr bwMode="auto">
              <a:xfrm>
                <a:off x="737" y="2493"/>
                <a:ext cx="1650" cy="386"/>
              </a:xfrm>
              <a:prstGeom prst="rect">
                <a:avLst/>
              </a:prstGeom>
              <a:solidFill>
                <a:srgbClr val="0000FF"/>
              </a:solidFill>
              <a:ln w="19050" algn="ctr">
                <a:solidFill>
                  <a:schemeClr val="tx1"/>
                </a:solidFill>
                <a:miter lim="800000"/>
                <a:headEnd/>
                <a:tailEnd/>
              </a:ln>
              <a:effectLs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网络前缀</a:t>
                </a:r>
                <a:endParaRPr kumimoji="0" lang="en-US" altLang="zh-CN" sz="1400"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11" name="Rectangle 7"/>
              <p:cNvSpPr>
                <a:spLocks noChangeArrowheads="1"/>
              </p:cNvSpPr>
              <p:nvPr/>
            </p:nvSpPr>
            <p:spPr bwMode="auto">
              <a:xfrm>
                <a:off x="2387" y="2494"/>
                <a:ext cx="2244" cy="385"/>
              </a:xfrm>
              <a:prstGeom prst="rect">
                <a:avLst/>
              </a:prstGeom>
              <a:solidFill>
                <a:srgbClr val="00FFFF"/>
              </a:solidFill>
              <a:ln w="19050" algn="ctr">
                <a:solidFill>
                  <a:schemeClr val="tx1"/>
                </a:solidFill>
                <a:miter lim="800000"/>
                <a:headEnd/>
                <a:tailEnd/>
              </a:ln>
              <a:effectLs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2" name="Rectangle 11"/>
              <p:cNvSpPr>
                <a:spLocks noChangeArrowheads="1"/>
              </p:cNvSpPr>
              <p:nvPr/>
            </p:nvSpPr>
            <p:spPr bwMode="auto">
              <a:xfrm>
                <a:off x="3127" y="2547"/>
                <a:ext cx="967" cy="258"/>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主机号</a:t>
                </a:r>
                <a:endParaRPr kumimoji="0" lang="en-US" altLang="zh-CN"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grpSp>
      </p:grpSp>
      <p:sp>
        <p:nvSpPr>
          <p:cNvPr id="22" name="对角圆角矩形 21"/>
          <p:cNvSpPr/>
          <p:nvPr/>
        </p:nvSpPr>
        <p:spPr>
          <a:xfrm>
            <a:off x="616085" y="2402978"/>
            <a:ext cx="7853464" cy="606582"/>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29014" y="2447744"/>
            <a:ext cx="7360078" cy="406971"/>
          </a:xfrm>
          <a:prstGeom prst="rect">
            <a:avLst/>
          </a:prstGeom>
        </p:spPr>
        <p:txBody>
          <a:bodyPr wrap="square">
            <a:spAutoFit/>
          </a:bodyPr>
          <a:lstStyle/>
          <a:p>
            <a:pPr algn="ctr">
              <a:lnSpc>
                <a:spcPts val="2700"/>
              </a:lnSpc>
            </a:pPr>
            <a:r>
              <a:rPr lang="en-US" altLang="zh-CN" b="1" dirty="0">
                <a:solidFill>
                  <a:schemeClr val="bg1"/>
                </a:solidFill>
                <a:latin typeface="微软雅黑" pitchFamily="34" charset="-122"/>
                <a:ea typeface="微软雅黑" pitchFamily="34" charset="-122"/>
              </a:rPr>
              <a:t>IP</a:t>
            </a:r>
            <a:r>
              <a:rPr lang="zh-CN" altLang="en-US" b="1" dirty="0">
                <a:solidFill>
                  <a:schemeClr val="bg1"/>
                </a:solidFill>
                <a:latin typeface="微软雅黑" pitchFamily="34" charset="-122"/>
                <a:ea typeface="微软雅黑" pitchFamily="34" charset="-122"/>
              </a:rPr>
              <a:t>地址 </a:t>
            </a:r>
            <a:r>
              <a:rPr lang="en-US" altLang="zh-CN" b="1" dirty="0">
                <a:solidFill>
                  <a:schemeClr val="bg1"/>
                </a:solidFill>
                <a:latin typeface="微软雅黑" pitchFamily="34" charset="-122"/>
                <a:ea typeface="微软雅黑" pitchFamily="34" charset="-122"/>
              </a:rPr>
              <a:t>::= {&lt;</a:t>
            </a:r>
            <a:r>
              <a:rPr lang="zh-CN" altLang="en-US" b="1" dirty="0">
                <a:solidFill>
                  <a:schemeClr val="bg1"/>
                </a:solidFill>
                <a:latin typeface="微软雅黑" pitchFamily="34" charset="-122"/>
                <a:ea typeface="微软雅黑" pitchFamily="34" charset="-122"/>
              </a:rPr>
              <a:t>网络前缀</a:t>
            </a:r>
            <a:r>
              <a:rPr lang="en-US" altLang="zh-CN" b="1" dirty="0">
                <a:solidFill>
                  <a:schemeClr val="bg1"/>
                </a:solidFill>
                <a:latin typeface="微软雅黑" pitchFamily="34" charset="-122"/>
                <a:ea typeface="微软雅黑" pitchFamily="34" charset="-122"/>
              </a:rPr>
              <a:t>&gt;, &lt;</a:t>
            </a:r>
            <a:r>
              <a:rPr lang="zh-CN" altLang="en-US" b="1" dirty="0">
                <a:solidFill>
                  <a:schemeClr val="bg1"/>
                </a:solidFill>
                <a:latin typeface="微软雅黑" pitchFamily="34" charset="-122"/>
                <a:ea typeface="微软雅黑" pitchFamily="34" charset="-122"/>
              </a:rPr>
              <a:t>主机号</a:t>
            </a:r>
            <a:r>
              <a:rPr lang="en-US" altLang="zh-CN" b="1" dirty="0">
                <a:solidFill>
                  <a:schemeClr val="bg1"/>
                </a:solidFill>
                <a:latin typeface="微软雅黑" pitchFamily="34" charset="-122"/>
                <a:ea typeface="微软雅黑" pitchFamily="34" charset="-122"/>
              </a:rPr>
              <a:t>&gt;}             (4-3) </a:t>
            </a:r>
          </a:p>
        </p:txBody>
      </p:sp>
    </p:spTree>
    <p:extLst>
      <p:ext uri="{BB962C8B-B14F-4D97-AF65-F5344CB8AC3E}">
        <p14:creationId xmlns:p14="http://schemas.microsoft.com/office/powerpoint/2010/main" val="418134887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761104"/>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719920"/>
            <a:ext cx="1673856" cy="400110"/>
          </a:xfrm>
          <a:prstGeom prst="rect">
            <a:avLst/>
          </a:prstGeom>
        </p:spPr>
        <p:txBody>
          <a:bodyPr wrap="none">
            <a:spAutoFit/>
          </a:bodyPr>
          <a:lstStyle/>
          <a:p>
            <a:r>
              <a:rPr lang="en-US" altLang="zh-CN" sz="2000" b="1" dirty="0">
                <a:latin typeface="微软雅黑" pitchFamily="34" charset="-122"/>
                <a:ea typeface="微软雅黑" pitchFamily="34" charset="-122"/>
              </a:rPr>
              <a:t>CIDR </a:t>
            </a:r>
            <a:r>
              <a:rPr lang="zh-CN" altLang="en-US" sz="2000" b="1" dirty="0">
                <a:latin typeface="微软雅黑" pitchFamily="34" charset="-122"/>
                <a:ea typeface="微软雅黑" pitchFamily="34" charset="-122"/>
              </a:rPr>
              <a:t>地址</a:t>
            </a:r>
            <a:r>
              <a:rPr lang="zh-CN" altLang="en-US" sz="2000" b="1" dirty="0" smtClean="0">
                <a:latin typeface="微软雅黑" pitchFamily="34" charset="-122"/>
                <a:ea typeface="微软雅黑" pitchFamily="34" charset="-122"/>
              </a:rPr>
              <a:t>块</a:t>
            </a:r>
            <a:endParaRPr lang="zh-CN" altLang="en-US" sz="2000" b="1" dirty="0">
              <a:latin typeface="微软雅黑" pitchFamily="34" charset="-122"/>
              <a:ea typeface="微软雅黑" pitchFamily="34" charset="-122"/>
            </a:endParaRPr>
          </a:p>
        </p:txBody>
      </p:sp>
      <p:sp>
        <p:nvSpPr>
          <p:cNvPr id="4" name="矩形 3"/>
          <p:cNvSpPr/>
          <p:nvPr/>
        </p:nvSpPr>
        <p:spPr>
          <a:xfrm>
            <a:off x="616084" y="1112248"/>
            <a:ext cx="7957547" cy="3208571"/>
          </a:xfrm>
          <a:prstGeom prst="rect">
            <a:avLst/>
          </a:prstGeom>
        </p:spPr>
        <p:txBody>
          <a:bodyPr wrap="square">
            <a:spAutoFit/>
          </a:bodyPr>
          <a:lstStyle/>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CIDR </a:t>
            </a:r>
            <a:r>
              <a:rPr lang="zh-CN" altLang="en-US" b="1" dirty="0">
                <a:latin typeface="微软雅黑" pitchFamily="34" charset="-122"/>
                <a:ea typeface="微软雅黑" pitchFamily="34" charset="-122"/>
              </a:rPr>
              <a:t>把网络前缀都相同的连续的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地址组成“</a:t>
            </a:r>
            <a:r>
              <a:rPr lang="en-US" altLang="zh-CN" b="1" dirty="0">
                <a:solidFill>
                  <a:srgbClr val="0000FF"/>
                </a:solidFill>
                <a:latin typeface="微软雅黑" pitchFamily="34" charset="-122"/>
                <a:ea typeface="微软雅黑" pitchFamily="34" charset="-122"/>
              </a:rPr>
              <a:t>CIDR </a:t>
            </a:r>
            <a:r>
              <a:rPr lang="zh-CN" altLang="en-US" b="1" dirty="0">
                <a:solidFill>
                  <a:srgbClr val="0000FF"/>
                </a:solidFill>
                <a:latin typeface="微软雅黑" pitchFamily="34" charset="-122"/>
                <a:ea typeface="微软雅黑" pitchFamily="34" charset="-122"/>
              </a:rPr>
              <a:t>地址块</a:t>
            </a:r>
            <a:r>
              <a:rPr lang="zh-CN" altLang="en-US" b="1" dirty="0">
                <a:latin typeface="微软雅黑" pitchFamily="34" charset="-122"/>
                <a:ea typeface="微软雅黑" pitchFamily="34" charset="-122"/>
              </a:rPr>
              <a:t>”。</a:t>
            </a:r>
          </a:p>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128.14.32.0/20 </a:t>
            </a:r>
            <a:r>
              <a:rPr lang="zh-CN" altLang="en-US" b="1" dirty="0">
                <a:latin typeface="微软雅黑" pitchFamily="34" charset="-122"/>
                <a:ea typeface="微软雅黑" pitchFamily="34" charset="-122"/>
              </a:rPr>
              <a:t>表示的地址块</a:t>
            </a:r>
            <a:r>
              <a:rPr lang="zh-CN" altLang="en-US" b="1" dirty="0">
                <a:solidFill>
                  <a:srgbClr val="0000FF"/>
                </a:solidFill>
                <a:latin typeface="微软雅黑" pitchFamily="34" charset="-122"/>
                <a:ea typeface="微软雅黑" pitchFamily="34" charset="-122"/>
              </a:rPr>
              <a:t>共有 </a:t>
            </a:r>
            <a:r>
              <a:rPr lang="en-US" altLang="zh-CN" b="1" dirty="0">
                <a:solidFill>
                  <a:srgbClr val="0000FF"/>
                </a:solidFill>
                <a:latin typeface="微软雅黑" pitchFamily="34" charset="-122"/>
                <a:ea typeface="微软雅黑" pitchFamily="34" charset="-122"/>
              </a:rPr>
              <a:t>2</a:t>
            </a:r>
            <a:r>
              <a:rPr lang="en-US" altLang="zh-CN" b="1" baseline="30000" dirty="0">
                <a:solidFill>
                  <a:srgbClr val="0000FF"/>
                </a:solidFill>
                <a:latin typeface="微软雅黑" pitchFamily="34" charset="-122"/>
                <a:ea typeface="微软雅黑" pitchFamily="34" charset="-122"/>
              </a:rPr>
              <a:t>12 </a:t>
            </a:r>
            <a:r>
              <a:rPr lang="zh-CN" altLang="en-US" b="1" dirty="0">
                <a:solidFill>
                  <a:srgbClr val="0000FF"/>
                </a:solidFill>
                <a:latin typeface="微软雅黑" pitchFamily="34" charset="-122"/>
                <a:ea typeface="微软雅黑" pitchFamily="34" charset="-122"/>
              </a:rPr>
              <a:t>个地址</a:t>
            </a:r>
            <a:r>
              <a:rPr lang="zh-CN" altLang="en-US" b="1" dirty="0">
                <a:latin typeface="微软雅黑" pitchFamily="34" charset="-122"/>
                <a:ea typeface="微软雅黑" pitchFamily="34" charset="-122"/>
              </a:rPr>
              <a:t>（因为</a:t>
            </a:r>
            <a:r>
              <a:rPr lang="zh-CN" altLang="en-US" b="1" dirty="0">
                <a:solidFill>
                  <a:srgbClr val="0000FF"/>
                </a:solidFill>
                <a:latin typeface="微软雅黑" pitchFamily="34" charset="-122"/>
                <a:ea typeface="微软雅黑" pitchFamily="34" charset="-122"/>
              </a:rPr>
              <a:t>斜线后面的 </a:t>
            </a:r>
            <a:r>
              <a:rPr lang="en-US" altLang="zh-CN" b="1" dirty="0">
                <a:solidFill>
                  <a:srgbClr val="0000FF"/>
                </a:solidFill>
                <a:latin typeface="微软雅黑" pitchFamily="34" charset="-122"/>
                <a:ea typeface="微软雅黑" pitchFamily="34" charset="-122"/>
              </a:rPr>
              <a:t>20 </a:t>
            </a:r>
            <a:r>
              <a:rPr lang="zh-CN" altLang="en-US" b="1" dirty="0">
                <a:solidFill>
                  <a:srgbClr val="0000FF"/>
                </a:solidFill>
                <a:latin typeface="微软雅黑" pitchFamily="34" charset="-122"/>
                <a:ea typeface="微软雅黑" pitchFamily="34" charset="-122"/>
              </a:rPr>
              <a:t>是网络前缀的位数</a:t>
            </a:r>
            <a:r>
              <a:rPr lang="zh-CN" altLang="en-US" b="1" dirty="0">
                <a:latin typeface="微软雅黑" pitchFamily="34" charset="-122"/>
                <a:ea typeface="微软雅黑" pitchFamily="34" charset="-122"/>
              </a:rPr>
              <a:t>，所以这个地址的主机号是 </a:t>
            </a:r>
            <a:r>
              <a:rPr lang="en-US" altLang="zh-CN" b="1" dirty="0">
                <a:latin typeface="微软雅黑" pitchFamily="34" charset="-122"/>
                <a:ea typeface="微软雅黑" pitchFamily="34" charset="-122"/>
              </a:rPr>
              <a:t>12 </a:t>
            </a:r>
            <a:r>
              <a:rPr lang="zh-CN" altLang="en-US" b="1" dirty="0">
                <a:latin typeface="微软雅黑" pitchFamily="34" charset="-122"/>
                <a:ea typeface="微软雅黑" pitchFamily="34" charset="-122"/>
              </a:rPr>
              <a:t>位）。</a:t>
            </a:r>
          </a:p>
          <a:p>
            <a:pPr marL="623888" indent="-342900">
              <a:lnSpc>
                <a:spcPts val="2700"/>
              </a:lnSpc>
              <a:buClr>
                <a:srgbClr val="7030A0"/>
              </a:buClr>
              <a:buFont typeface="+mj-lt"/>
              <a:buAutoNum type="arabicPeriod"/>
            </a:pPr>
            <a:r>
              <a:rPr lang="zh-CN" altLang="en-US" b="1" dirty="0">
                <a:latin typeface="微软雅黑" pitchFamily="34" charset="-122"/>
                <a:ea typeface="微软雅黑" pitchFamily="34" charset="-122"/>
              </a:rPr>
              <a:t>这个地址块的起始地址是 </a:t>
            </a:r>
            <a:r>
              <a:rPr lang="en-US" altLang="zh-CN" b="1" dirty="0">
                <a:latin typeface="微软雅黑" pitchFamily="34" charset="-122"/>
                <a:ea typeface="微软雅黑" pitchFamily="34" charset="-122"/>
              </a:rPr>
              <a:t>128.14.32.0</a:t>
            </a:r>
            <a:r>
              <a:rPr lang="zh-CN" altLang="en-US" b="1" dirty="0">
                <a:latin typeface="微软雅黑" pitchFamily="34" charset="-122"/>
                <a:ea typeface="微软雅黑" pitchFamily="34" charset="-122"/>
              </a:rPr>
              <a:t>。</a:t>
            </a:r>
          </a:p>
          <a:p>
            <a:pPr marL="623888" indent="-342900">
              <a:lnSpc>
                <a:spcPts val="2700"/>
              </a:lnSpc>
              <a:buClr>
                <a:srgbClr val="7030A0"/>
              </a:buClr>
              <a:buFont typeface="+mj-lt"/>
              <a:buAutoNum type="arabicPeriod"/>
            </a:pPr>
            <a:r>
              <a:rPr lang="zh-CN" altLang="en-US" b="1" dirty="0">
                <a:latin typeface="微软雅黑" pitchFamily="34" charset="-122"/>
                <a:ea typeface="微软雅黑" pitchFamily="34" charset="-122"/>
              </a:rPr>
              <a:t>在不需要指出地址块的起始地址时，也可将这样的地址块简称为“</a:t>
            </a:r>
            <a:r>
              <a:rPr lang="en-US" altLang="zh-CN" b="1" dirty="0">
                <a:solidFill>
                  <a:srgbClr val="0000FF"/>
                </a:solidFill>
                <a:latin typeface="微软雅黑" pitchFamily="34" charset="-122"/>
                <a:ea typeface="微软雅黑" pitchFamily="34" charset="-122"/>
              </a:rPr>
              <a:t>/20 </a:t>
            </a:r>
            <a:r>
              <a:rPr lang="zh-CN" altLang="en-US" b="1" dirty="0">
                <a:solidFill>
                  <a:srgbClr val="0000FF"/>
                </a:solidFill>
                <a:latin typeface="微软雅黑" pitchFamily="34" charset="-122"/>
                <a:ea typeface="微软雅黑" pitchFamily="34" charset="-122"/>
              </a:rPr>
              <a:t>地址块</a:t>
            </a:r>
            <a:r>
              <a:rPr lang="zh-CN" altLang="en-US" b="1" dirty="0">
                <a:latin typeface="微软雅黑" pitchFamily="34" charset="-122"/>
                <a:ea typeface="微软雅黑" pitchFamily="34" charset="-122"/>
              </a:rPr>
              <a:t>”。</a:t>
            </a:r>
          </a:p>
          <a:p>
            <a:pPr marL="623888" indent="-342900">
              <a:lnSpc>
                <a:spcPts val="2700"/>
              </a:lnSpc>
              <a:buClr>
                <a:srgbClr val="7030A0"/>
              </a:buClr>
              <a:buFont typeface="+mj-lt"/>
              <a:buAutoNum type="arabicPeriod"/>
            </a:pPr>
            <a:r>
              <a:rPr lang="en-US" altLang="zh-CN" b="1" dirty="0">
                <a:latin typeface="微软雅黑" pitchFamily="34" charset="-122"/>
                <a:ea typeface="微软雅黑" pitchFamily="34" charset="-122"/>
              </a:rPr>
              <a:t>128.14.32.0/20 </a:t>
            </a:r>
            <a:r>
              <a:rPr lang="zh-CN" altLang="en-US" b="1" dirty="0">
                <a:latin typeface="微软雅黑" pitchFamily="34" charset="-122"/>
                <a:ea typeface="微软雅黑" pitchFamily="34" charset="-122"/>
              </a:rPr>
              <a:t>地址块的最小地址：</a:t>
            </a:r>
            <a:r>
              <a:rPr lang="en-US" altLang="zh-CN" b="1" dirty="0">
                <a:latin typeface="微软雅黑" pitchFamily="34" charset="-122"/>
                <a:ea typeface="微软雅黑" pitchFamily="34" charset="-122"/>
              </a:rPr>
              <a:t>128.14.32.0</a:t>
            </a:r>
          </a:p>
          <a:p>
            <a:pPr marL="623888" indent="-342900">
              <a:lnSpc>
                <a:spcPts val="2700"/>
              </a:lnSpc>
              <a:buClr>
                <a:srgbClr val="7030A0"/>
              </a:buClr>
              <a:buFont typeface="+mj-lt"/>
              <a:buAutoNum type="arabicPeriod"/>
            </a:pPr>
            <a:r>
              <a:rPr lang="en-US" altLang="zh-CN" b="1" dirty="0">
                <a:latin typeface="微软雅黑" pitchFamily="34" charset="-122"/>
                <a:ea typeface="微软雅黑" pitchFamily="34" charset="-122"/>
              </a:rPr>
              <a:t>128.14.32.0/20 </a:t>
            </a:r>
            <a:r>
              <a:rPr lang="zh-CN" altLang="en-US" b="1" dirty="0">
                <a:latin typeface="微软雅黑" pitchFamily="34" charset="-122"/>
                <a:ea typeface="微软雅黑" pitchFamily="34" charset="-122"/>
              </a:rPr>
              <a:t>地址块的最大地址：</a:t>
            </a:r>
            <a:r>
              <a:rPr lang="en-US" altLang="zh-CN" b="1" dirty="0">
                <a:latin typeface="微软雅黑" pitchFamily="34" charset="-122"/>
                <a:ea typeface="微软雅黑" pitchFamily="34" charset="-122"/>
              </a:rPr>
              <a:t>128.14.47.255</a:t>
            </a:r>
          </a:p>
          <a:p>
            <a:pPr marL="623888" indent="-342900">
              <a:lnSpc>
                <a:spcPts val="2700"/>
              </a:lnSpc>
              <a:buClr>
                <a:srgbClr val="7030A0"/>
              </a:buClr>
              <a:buFont typeface="+mj-lt"/>
              <a:buAutoNum type="arabicPeriod"/>
            </a:pPr>
            <a:r>
              <a:rPr lang="zh-CN" altLang="en-US" b="1" dirty="0">
                <a:solidFill>
                  <a:srgbClr val="0000FF"/>
                </a:solidFill>
                <a:latin typeface="微软雅黑" pitchFamily="34" charset="-122"/>
                <a:ea typeface="微软雅黑" pitchFamily="34" charset="-122"/>
              </a:rPr>
              <a:t>全 </a:t>
            </a:r>
            <a:r>
              <a:rPr lang="en-US" altLang="zh-CN" b="1" dirty="0">
                <a:solidFill>
                  <a:srgbClr val="0000FF"/>
                </a:solidFill>
                <a:latin typeface="微软雅黑" pitchFamily="34" charset="-122"/>
                <a:ea typeface="微软雅黑" pitchFamily="34" charset="-122"/>
              </a:rPr>
              <a:t>0 </a:t>
            </a:r>
            <a:r>
              <a:rPr lang="zh-CN" altLang="en-US" b="1" dirty="0">
                <a:solidFill>
                  <a:srgbClr val="0000FF"/>
                </a:solidFill>
                <a:latin typeface="微软雅黑" pitchFamily="34" charset="-122"/>
                <a:ea typeface="微软雅黑" pitchFamily="34" charset="-122"/>
              </a:rPr>
              <a:t>和全 </a:t>
            </a:r>
            <a:r>
              <a:rPr lang="en-US" altLang="zh-CN" b="1" dirty="0">
                <a:solidFill>
                  <a:srgbClr val="0000FF"/>
                </a:solidFill>
                <a:latin typeface="微软雅黑" pitchFamily="34" charset="-122"/>
                <a:ea typeface="微软雅黑" pitchFamily="34" charset="-122"/>
              </a:rPr>
              <a:t>1 </a:t>
            </a:r>
            <a:r>
              <a:rPr lang="zh-CN" altLang="en-US" b="1" dirty="0">
                <a:solidFill>
                  <a:srgbClr val="0000FF"/>
                </a:solidFill>
                <a:latin typeface="微软雅黑" pitchFamily="34" charset="-122"/>
                <a:ea typeface="微软雅黑" pitchFamily="34" charset="-122"/>
              </a:rPr>
              <a:t>的主机号地址一般不使用。</a:t>
            </a:r>
          </a:p>
        </p:txBody>
      </p:sp>
    </p:spTree>
    <p:extLst>
      <p:ext uri="{BB962C8B-B14F-4D97-AF65-F5344CB8AC3E}">
        <p14:creationId xmlns:p14="http://schemas.microsoft.com/office/powerpoint/2010/main" val="325894192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 Box 155"/>
          <p:cNvSpPr txBox="1">
            <a:spLocks noChangeArrowheads="1"/>
          </p:cNvSpPr>
          <p:nvPr/>
        </p:nvSpPr>
        <p:spPr bwMode="auto">
          <a:xfrm>
            <a:off x="1288036" y="732105"/>
            <a:ext cx="6593695" cy="344325"/>
          </a:xfrm>
          <a:prstGeom prst="rect">
            <a:avLst/>
          </a:prstGeom>
          <a:solidFill>
            <a:srgbClr val="00FF99"/>
          </a:solidFill>
          <a:ln w="12700">
            <a:solidFill>
              <a:schemeClr val="tx1"/>
            </a:solidFill>
            <a:miter lim="800000"/>
            <a:headEnd/>
            <a:tailEnd/>
          </a:ln>
          <a:effectLst/>
          <a:extLst/>
        </p:spPr>
        <p:txBody>
          <a:bodyPr wrap="square">
            <a:spAutoFit/>
          </a:bodyPr>
          <a:lstStyle/>
          <a:p>
            <a:pPr algn="ctr">
              <a:lnSpc>
                <a:spcPct val="110000"/>
              </a:lnSpc>
            </a:pPr>
            <a:r>
              <a:rPr lang="en-US" altLang="zh-CN" sz="1600" b="1" dirty="0">
                <a:latin typeface="微软雅黑" pitchFamily="34" charset="-122"/>
                <a:ea typeface="微软雅黑" pitchFamily="34" charset="-122"/>
              </a:rPr>
              <a:t>128.14.32.0/20 </a:t>
            </a:r>
            <a:r>
              <a:rPr lang="zh-CN" altLang="en-US" sz="1600" b="1" dirty="0">
                <a:latin typeface="微软雅黑" pitchFamily="34" charset="-122"/>
                <a:ea typeface="微软雅黑" pitchFamily="34" charset="-122"/>
              </a:rPr>
              <a:t>表示的地址（</a:t>
            </a:r>
            <a:r>
              <a:rPr lang="en-US" altLang="zh-CN" sz="1600" b="1" dirty="0">
                <a:latin typeface="微软雅黑" pitchFamily="34" charset="-122"/>
                <a:ea typeface="微软雅黑" pitchFamily="34" charset="-122"/>
              </a:rPr>
              <a:t>2</a:t>
            </a:r>
            <a:r>
              <a:rPr lang="en-US" altLang="zh-CN" sz="1600" b="1" baseline="30000" dirty="0">
                <a:latin typeface="微软雅黑" pitchFamily="34" charset="-122"/>
                <a:ea typeface="微软雅黑" pitchFamily="34" charset="-122"/>
              </a:rPr>
              <a:t>12 </a:t>
            </a:r>
            <a:r>
              <a:rPr lang="zh-CN" altLang="en-US" sz="1600" b="1" dirty="0">
                <a:latin typeface="微软雅黑" pitchFamily="34" charset="-122"/>
                <a:ea typeface="微软雅黑" pitchFamily="34" charset="-122"/>
              </a:rPr>
              <a:t>个地址）</a:t>
            </a:r>
          </a:p>
        </p:txBody>
      </p:sp>
      <p:sp>
        <p:nvSpPr>
          <p:cNvPr id="4" name="Text Box 3"/>
          <p:cNvSpPr txBox="1">
            <a:spLocks noChangeArrowheads="1"/>
          </p:cNvSpPr>
          <p:nvPr/>
        </p:nvSpPr>
        <p:spPr bwMode="auto">
          <a:xfrm>
            <a:off x="2972439" y="1274052"/>
            <a:ext cx="3859183" cy="2893099"/>
          </a:xfrm>
          <a:prstGeom prst="rect">
            <a:avLst/>
          </a:prstGeom>
          <a:solidFill>
            <a:schemeClr val="bg1"/>
          </a:solidFill>
          <a:ln w="9525">
            <a:solidFill>
              <a:schemeClr val="tx2"/>
            </a:solidFill>
            <a:miter lim="800000"/>
            <a:headEnd/>
            <a:tailEnd/>
          </a:ln>
          <a:effectLst/>
          <a:extLst/>
        </p:spPr>
        <p:txBody>
          <a:bodyPr wrap="square">
            <a:spAutoFit/>
          </a:bodyPr>
          <a:lstStyle/>
          <a:p>
            <a:r>
              <a:rPr kumimoji="0" lang="en-US" altLang="zh-CN" sz="1400" b="1" dirty="0">
                <a:solidFill>
                  <a:srgbClr val="CC00CC"/>
                </a:solidFill>
                <a:latin typeface="微软雅黑" pitchFamily="34" charset="-122"/>
                <a:ea typeface="微软雅黑" pitchFamily="34" charset="-122"/>
              </a:rPr>
              <a:t>10000000 00001110 </a:t>
            </a:r>
            <a:r>
              <a:rPr kumimoji="0" lang="en-US" altLang="zh-CN" sz="1400" b="1" dirty="0" smtClean="0">
                <a:solidFill>
                  <a:srgbClr val="CC00CC"/>
                </a:solidFill>
                <a:latin typeface="微软雅黑" pitchFamily="34" charset="-122"/>
                <a:ea typeface="微软雅黑" pitchFamily="34" charset="-122"/>
              </a:rPr>
              <a:t>0010</a:t>
            </a:r>
            <a:r>
              <a:rPr lang="en-US" altLang="zh-CN" sz="1400" b="1" dirty="0">
                <a:solidFill>
                  <a:srgbClr val="0000CC"/>
                </a:solidFill>
                <a:latin typeface="微软雅黑" pitchFamily="34" charset="-122"/>
                <a:ea typeface="微软雅黑" pitchFamily="34" charset="-122"/>
              </a:rPr>
              <a:t>00</a:t>
            </a:r>
            <a:r>
              <a:rPr kumimoji="0" lang="en-US" altLang="zh-CN" sz="1400" b="1" dirty="0" smtClean="0">
                <a:solidFill>
                  <a:srgbClr val="0000CC"/>
                </a:solidFill>
                <a:latin typeface="微软雅黑" pitchFamily="34" charset="-122"/>
                <a:ea typeface="微软雅黑" pitchFamily="34" charset="-122"/>
              </a:rPr>
              <a:t>00 </a:t>
            </a:r>
            <a:r>
              <a:rPr kumimoji="0" lang="en-US" altLang="zh-CN" sz="1400" b="1" dirty="0">
                <a:solidFill>
                  <a:srgbClr val="0000CC"/>
                </a:solidFill>
                <a:latin typeface="微软雅黑" pitchFamily="34" charset="-122"/>
                <a:ea typeface="微软雅黑" pitchFamily="34" charset="-122"/>
              </a:rPr>
              <a:t>00000000</a:t>
            </a:r>
          </a:p>
          <a:p>
            <a:r>
              <a:rPr lang="en-US" altLang="zh-CN" sz="1400" b="1" dirty="0">
                <a:solidFill>
                  <a:srgbClr val="CC00CC"/>
                </a:solidFill>
                <a:latin typeface="微软雅黑" pitchFamily="34" charset="-122"/>
                <a:ea typeface="微软雅黑" pitchFamily="34" charset="-122"/>
              </a:rPr>
              <a:t>10000000 00001110 0010</a:t>
            </a:r>
            <a:r>
              <a:rPr lang="en-US" altLang="zh-CN" sz="1400" b="1" dirty="0">
                <a:solidFill>
                  <a:srgbClr val="0000CC"/>
                </a:solidFill>
                <a:latin typeface="微软雅黑" pitchFamily="34" charset="-122"/>
                <a:ea typeface="微软雅黑" pitchFamily="34" charset="-122"/>
              </a:rPr>
              <a:t>00</a:t>
            </a:r>
            <a:r>
              <a:rPr kumimoji="0" lang="en-US" altLang="zh-CN" sz="1400" b="1" dirty="0">
                <a:solidFill>
                  <a:srgbClr val="0000CC"/>
                </a:solidFill>
                <a:latin typeface="微软雅黑" pitchFamily="34" charset="-122"/>
                <a:ea typeface="微软雅黑" pitchFamily="34" charset="-122"/>
              </a:rPr>
              <a:t>00 00000001</a:t>
            </a:r>
          </a:p>
          <a:p>
            <a:r>
              <a:rPr lang="en-US" altLang="zh-CN" sz="1400" b="1" dirty="0">
                <a:solidFill>
                  <a:srgbClr val="CC00CC"/>
                </a:solidFill>
                <a:latin typeface="微软雅黑" pitchFamily="34" charset="-122"/>
                <a:ea typeface="微软雅黑" pitchFamily="34" charset="-122"/>
              </a:rPr>
              <a:t>10000000 00001110 0010</a:t>
            </a:r>
            <a:r>
              <a:rPr lang="en-US" altLang="zh-CN" sz="1400" b="1" dirty="0">
                <a:solidFill>
                  <a:srgbClr val="0000CC"/>
                </a:solidFill>
                <a:latin typeface="微软雅黑" pitchFamily="34" charset="-122"/>
                <a:ea typeface="微软雅黑" pitchFamily="34" charset="-122"/>
              </a:rPr>
              <a:t>00</a:t>
            </a:r>
            <a:r>
              <a:rPr kumimoji="0" lang="en-US" altLang="zh-CN" sz="1400" b="1" dirty="0">
                <a:solidFill>
                  <a:srgbClr val="0000CC"/>
                </a:solidFill>
                <a:latin typeface="微软雅黑" pitchFamily="34" charset="-122"/>
                <a:ea typeface="微软雅黑" pitchFamily="34" charset="-122"/>
              </a:rPr>
              <a:t>00 00000010</a:t>
            </a:r>
          </a:p>
          <a:p>
            <a:r>
              <a:rPr lang="en-US" altLang="zh-CN" sz="1400" b="1" dirty="0">
                <a:solidFill>
                  <a:srgbClr val="CC00CC"/>
                </a:solidFill>
                <a:latin typeface="微软雅黑" pitchFamily="34" charset="-122"/>
                <a:ea typeface="微软雅黑" pitchFamily="34" charset="-122"/>
              </a:rPr>
              <a:t>10000000 00001110 0010</a:t>
            </a:r>
            <a:r>
              <a:rPr lang="en-US" altLang="zh-CN" sz="1400" b="1" dirty="0">
                <a:solidFill>
                  <a:srgbClr val="0000CC"/>
                </a:solidFill>
                <a:latin typeface="微软雅黑" pitchFamily="34" charset="-122"/>
                <a:ea typeface="微软雅黑" pitchFamily="34" charset="-122"/>
              </a:rPr>
              <a:t>00</a:t>
            </a:r>
            <a:r>
              <a:rPr kumimoji="0" lang="en-US" altLang="zh-CN" sz="1400" b="1" dirty="0">
                <a:solidFill>
                  <a:srgbClr val="0000CC"/>
                </a:solidFill>
                <a:latin typeface="微软雅黑" pitchFamily="34" charset="-122"/>
                <a:ea typeface="微软雅黑" pitchFamily="34" charset="-122"/>
              </a:rPr>
              <a:t>00 00000011</a:t>
            </a:r>
          </a:p>
          <a:p>
            <a:r>
              <a:rPr lang="en-US" altLang="zh-CN" sz="1400" b="1" dirty="0">
                <a:solidFill>
                  <a:srgbClr val="CC00CC"/>
                </a:solidFill>
                <a:latin typeface="微软雅黑" pitchFamily="34" charset="-122"/>
                <a:ea typeface="微软雅黑" pitchFamily="34" charset="-122"/>
              </a:rPr>
              <a:t>10000000 00001110 0010</a:t>
            </a:r>
            <a:r>
              <a:rPr lang="en-US" altLang="zh-CN" sz="1400" b="1" dirty="0">
                <a:solidFill>
                  <a:srgbClr val="0000CC"/>
                </a:solidFill>
                <a:latin typeface="微软雅黑" pitchFamily="34" charset="-122"/>
                <a:ea typeface="微软雅黑" pitchFamily="34" charset="-122"/>
              </a:rPr>
              <a:t>00</a:t>
            </a:r>
            <a:r>
              <a:rPr kumimoji="0" lang="en-US" altLang="zh-CN" sz="1400" b="1" dirty="0">
                <a:solidFill>
                  <a:srgbClr val="0000CC"/>
                </a:solidFill>
                <a:latin typeface="微软雅黑" pitchFamily="34" charset="-122"/>
                <a:ea typeface="微软雅黑" pitchFamily="34" charset="-122"/>
              </a:rPr>
              <a:t>00 00000100</a:t>
            </a:r>
          </a:p>
          <a:p>
            <a:r>
              <a:rPr lang="en-US" altLang="zh-CN" sz="1400" b="1" dirty="0">
                <a:solidFill>
                  <a:srgbClr val="CC00CC"/>
                </a:solidFill>
                <a:latin typeface="微软雅黑" pitchFamily="34" charset="-122"/>
                <a:ea typeface="微软雅黑" pitchFamily="34" charset="-122"/>
              </a:rPr>
              <a:t>10000000 00001110 0010</a:t>
            </a:r>
            <a:r>
              <a:rPr lang="en-US" altLang="zh-CN" sz="1400" b="1" dirty="0">
                <a:solidFill>
                  <a:srgbClr val="0000CC"/>
                </a:solidFill>
                <a:latin typeface="微软雅黑" pitchFamily="34" charset="-122"/>
                <a:ea typeface="微软雅黑" pitchFamily="34" charset="-122"/>
              </a:rPr>
              <a:t>00</a:t>
            </a:r>
            <a:r>
              <a:rPr kumimoji="0" lang="en-US" altLang="zh-CN" sz="1400" b="1" dirty="0">
                <a:solidFill>
                  <a:srgbClr val="0000CC"/>
                </a:solidFill>
                <a:latin typeface="微软雅黑" pitchFamily="34" charset="-122"/>
                <a:ea typeface="微软雅黑" pitchFamily="34" charset="-122"/>
              </a:rPr>
              <a:t>00 00000101</a:t>
            </a:r>
          </a:p>
          <a:p>
            <a:endParaRPr kumimoji="0" lang="en-US" altLang="zh-CN" sz="1400" b="1" dirty="0">
              <a:solidFill>
                <a:srgbClr val="0000CC"/>
              </a:solidFill>
              <a:latin typeface="微软雅黑" pitchFamily="34" charset="-122"/>
              <a:ea typeface="微软雅黑" pitchFamily="34" charset="-122"/>
            </a:endParaRPr>
          </a:p>
          <a:p>
            <a:endParaRPr kumimoji="0" lang="en-US" altLang="zh-CN" sz="1400" b="1" dirty="0">
              <a:solidFill>
                <a:srgbClr val="0000CC"/>
              </a:solidFill>
              <a:latin typeface="微软雅黑" pitchFamily="34" charset="-122"/>
              <a:ea typeface="微软雅黑" pitchFamily="34" charset="-122"/>
            </a:endParaRPr>
          </a:p>
          <a:p>
            <a:r>
              <a:rPr lang="en-US" altLang="zh-CN" sz="1400" b="1" dirty="0">
                <a:solidFill>
                  <a:srgbClr val="CC00CC"/>
                </a:solidFill>
                <a:latin typeface="微软雅黑" pitchFamily="34" charset="-122"/>
                <a:ea typeface="微软雅黑" pitchFamily="34" charset="-122"/>
              </a:rPr>
              <a:t>10000000 00001110 0010</a:t>
            </a:r>
            <a:r>
              <a:rPr lang="en-US" altLang="zh-CN" sz="1400" b="1" dirty="0">
                <a:solidFill>
                  <a:srgbClr val="0000CC"/>
                </a:solidFill>
                <a:latin typeface="微软雅黑" pitchFamily="34" charset="-122"/>
                <a:ea typeface="微软雅黑" pitchFamily="34" charset="-122"/>
              </a:rPr>
              <a:t>11</a:t>
            </a:r>
            <a:r>
              <a:rPr kumimoji="0" lang="en-US" altLang="zh-CN" sz="1400" b="1" dirty="0">
                <a:solidFill>
                  <a:srgbClr val="0000CC"/>
                </a:solidFill>
                <a:latin typeface="微软雅黑" pitchFamily="34" charset="-122"/>
                <a:ea typeface="微软雅黑" pitchFamily="34" charset="-122"/>
              </a:rPr>
              <a:t>11 11111011</a:t>
            </a:r>
          </a:p>
          <a:p>
            <a:r>
              <a:rPr lang="en-US" altLang="zh-CN" sz="1400" b="1" dirty="0">
                <a:solidFill>
                  <a:srgbClr val="CC00CC"/>
                </a:solidFill>
                <a:latin typeface="微软雅黑" pitchFamily="34" charset="-122"/>
                <a:ea typeface="微软雅黑" pitchFamily="34" charset="-122"/>
              </a:rPr>
              <a:t>10000000 00001110 0010</a:t>
            </a:r>
            <a:r>
              <a:rPr lang="en-US" altLang="zh-CN" sz="1400" b="1" dirty="0">
                <a:solidFill>
                  <a:srgbClr val="0000CC"/>
                </a:solidFill>
                <a:latin typeface="微软雅黑" pitchFamily="34" charset="-122"/>
                <a:ea typeface="微软雅黑" pitchFamily="34" charset="-122"/>
              </a:rPr>
              <a:t>11</a:t>
            </a:r>
            <a:r>
              <a:rPr kumimoji="0" lang="en-US" altLang="zh-CN" sz="1400" b="1" dirty="0">
                <a:solidFill>
                  <a:srgbClr val="0000CC"/>
                </a:solidFill>
                <a:latin typeface="微软雅黑" pitchFamily="34" charset="-122"/>
                <a:ea typeface="微软雅黑" pitchFamily="34" charset="-122"/>
              </a:rPr>
              <a:t>11 11111100</a:t>
            </a:r>
          </a:p>
          <a:p>
            <a:r>
              <a:rPr lang="en-US" altLang="zh-CN" sz="1400" b="1" dirty="0">
                <a:solidFill>
                  <a:srgbClr val="CC00CC"/>
                </a:solidFill>
                <a:latin typeface="微软雅黑" pitchFamily="34" charset="-122"/>
                <a:ea typeface="微软雅黑" pitchFamily="34" charset="-122"/>
              </a:rPr>
              <a:t>10000000 00001110 0010</a:t>
            </a:r>
            <a:r>
              <a:rPr lang="en-US" altLang="zh-CN" sz="1400" b="1" dirty="0">
                <a:solidFill>
                  <a:srgbClr val="0000CC"/>
                </a:solidFill>
                <a:latin typeface="微软雅黑" pitchFamily="34" charset="-122"/>
                <a:ea typeface="微软雅黑" pitchFamily="34" charset="-122"/>
              </a:rPr>
              <a:t>11</a:t>
            </a:r>
            <a:r>
              <a:rPr kumimoji="0" lang="en-US" altLang="zh-CN" sz="1400" b="1" dirty="0">
                <a:solidFill>
                  <a:srgbClr val="0000CC"/>
                </a:solidFill>
                <a:latin typeface="微软雅黑" pitchFamily="34" charset="-122"/>
                <a:ea typeface="微软雅黑" pitchFamily="34" charset="-122"/>
              </a:rPr>
              <a:t>11 11111101</a:t>
            </a:r>
          </a:p>
          <a:p>
            <a:r>
              <a:rPr lang="en-US" altLang="zh-CN" sz="1400" b="1" dirty="0">
                <a:solidFill>
                  <a:srgbClr val="CC00CC"/>
                </a:solidFill>
                <a:latin typeface="微软雅黑" pitchFamily="34" charset="-122"/>
                <a:ea typeface="微软雅黑" pitchFamily="34" charset="-122"/>
              </a:rPr>
              <a:t>10000000 00001110 0010</a:t>
            </a:r>
            <a:r>
              <a:rPr lang="en-US" altLang="zh-CN" sz="1400" b="1" dirty="0">
                <a:solidFill>
                  <a:srgbClr val="0000CC"/>
                </a:solidFill>
                <a:latin typeface="微软雅黑" pitchFamily="34" charset="-122"/>
                <a:ea typeface="微软雅黑" pitchFamily="34" charset="-122"/>
              </a:rPr>
              <a:t>11</a:t>
            </a:r>
            <a:r>
              <a:rPr kumimoji="0" lang="en-US" altLang="zh-CN" sz="1400" b="1" dirty="0">
                <a:solidFill>
                  <a:srgbClr val="0000CC"/>
                </a:solidFill>
                <a:latin typeface="微软雅黑" pitchFamily="34" charset="-122"/>
                <a:ea typeface="微软雅黑" pitchFamily="34" charset="-122"/>
              </a:rPr>
              <a:t>11 11111110</a:t>
            </a:r>
          </a:p>
          <a:p>
            <a:r>
              <a:rPr lang="en-US" altLang="zh-CN" sz="1400" b="1" dirty="0">
                <a:solidFill>
                  <a:srgbClr val="CC00CC"/>
                </a:solidFill>
                <a:latin typeface="微软雅黑" pitchFamily="34" charset="-122"/>
                <a:ea typeface="微软雅黑" pitchFamily="34" charset="-122"/>
              </a:rPr>
              <a:t>10000000 00001110 0010</a:t>
            </a:r>
            <a:r>
              <a:rPr lang="en-US" altLang="zh-CN" sz="1400" b="1" dirty="0">
                <a:solidFill>
                  <a:srgbClr val="0000CC"/>
                </a:solidFill>
                <a:latin typeface="微软雅黑" pitchFamily="34" charset="-122"/>
                <a:ea typeface="微软雅黑" pitchFamily="34" charset="-122"/>
              </a:rPr>
              <a:t>11</a:t>
            </a:r>
            <a:r>
              <a:rPr kumimoji="0" lang="en-US" altLang="zh-CN" sz="1400" b="1" dirty="0">
                <a:solidFill>
                  <a:srgbClr val="0000CC"/>
                </a:solidFill>
                <a:latin typeface="微软雅黑" pitchFamily="34" charset="-122"/>
                <a:ea typeface="微软雅黑" pitchFamily="34" charset="-122"/>
              </a:rPr>
              <a:t>11 11111111</a:t>
            </a:r>
          </a:p>
        </p:txBody>
      </p:sp>
      <p:sp>
        <p:nvSpPr>
          <p:cNvPr id="5" name="Text Box 4"/>
          <p:cNvSpPr txBox="1">
            <a:spLocks noChangeArrowheads="1"/>
          </p:cNvSpPr>
          <p:nvPr/>
        </p:nvSpPr>
        <p:spPr bwMode="auto">
          <a:xfrm>
            <a:off x="5684439" y="2451709"/>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400">
                <a:solidFill>
                  <a:srgbClr val="0000CC"/>
                </a:solidFill>
                <a:latin typeface="微软雅黑" pitchFamily="34" charset="-122"/>
                <a:ea typeface="微软雅黑" pitchFamily="34" charset="-122"/>
                <a:sym typeface="Symbol" pitchFamily="18" charset="2"/>
              </a:rPr>
              <a:t></a:t>
            </a:r>
          </a:p>
        </p:txBody>
      </p:sp>
      <p:sp>
        <p:nvSpPr>
          <p:cNvPr id="6" name="Text Box 5"/>
          <p:cNvSpPr txBox="1">
            <a:spLocks noChangeArrowheads="1"/>
          </p:cNvSpPr>
          <p:nvPr/>
        </p:nvSpPr>
        <p:spPr bwMode="auto">
          <a:xfrm>
            <a:off x="3918107" y="2451709"/>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400" dirty="0">
                <a:solidFill>
                  <a:srgbClr val="0000CC"/>
                </a:solidFill>
                <a:latin typeface="微软雅黑" pitchFamily="34" charset="-122"/>
                <a:ea typeface="微软雅黑" pitchFamily="34" charset="-122"/>
                <a:sym typeface="Symbol" pitchFamily="18" charset="2"/>
              </a:rPr>
              <a:t></a:t>
            </a:r>
          </a:p>
        </p:txBody>
      </p:sp>
      <p:sp>
        <p:nvSpPr>
          <p:cNvPr id="7" name="Rectangle 6"/>
          <p:cNvSpPr>
            <a:spLocks noChangeArrowheads="1"/>
          </p:cNvSpPr>
          <p:nvPr/>
        </p:nvSpPr>
        <p:spPr bwMode="auto">
          <a:xfrm>
            <a:off x="2985543" y="1267720"/>
            <a:ext cx="2380262" cy="2913419"/>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latin typeface="微软雅黑" pitchFamily="34" charset="-122"/>
              <a:ea typeface="微软雅黑" pitchFamily="34" charset="-122"/>
            </a:endParaRPr>
          </a:p>
        </p:txBody>
      </p:sp>
      <p:sp>
        <p:nvSpPr>
          <p:cNvPr id="8" name="Text Box 7"/>
          <p:cNvSpPr txBox="1">
            <a:spLocks noChangeArrowheads="1"/>
          </p:cNvSpPr>
          <p:nvPr/>
        </p:nvSpPr>
        <p:spPr bwMode="auto">
          <a:xfrm>
            <a:off x="2068278" y="2139820"/>
            <a:ext cx="797305" cy="93836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5000"/>
              </a:lnSpc>
            </a:pPr>
            <a:r>
              <a:rPr kumimoji="0" lang="zh-CN" altLang="en-US" sz="1200" b="1" dirty="0">
                <a:solidFill>
                  <a:srgbClr val="0000CC"/>
                </a:solidFill>
                <a:latin typeface="微软雅黑" pitchFamily="34" charset="-122"/>
                <a:ea typeface="微软雅黑" pitchFamily="34" charset="-122"/>
              </a:rPr>
              <a:t>所有地址</a:t>
            </a:r>
          </a:p>
          <a:p>
            <a:pPr algn="ctr">
              <a:lnSpc>
                <a:spcPct val="115000"/>
              </a:lnSpc>
            </a:pPr>
            <a:r>
              <a:rPr kumimoji="0" lang="zh-CN" altLang="en-US" sz="1200" b="1" dirty="0">
                <a:solidFill>
                  <a:srgbClr val="0000CC"/>
                </a:solidFill>
                <a:latin typeface="微软雅黑" pitchFamily="34" charset="-122"/>
                <a:ea typeface="微软雅黑" pitchFamily="34" charset="-122"/>
              </a:rPr>
              <a:t>的 </a:t>
            </a:r>
            <a:r>
              <a:rPr kumimoji="0" lang="en-US" altLang="zh-CN" sz="1200" b="1" dirty="0">
                <a:solidFill>
                  <a:srgbClr val="0000CC"/>
                </a:solidFill>
                <a:latin typeface="微软雅黑" pitchFamily="34" charset="-122"/>
                <a:ea typeface="微软雅黑" pitchFamily="34" charset="-122"/>
              </a:rPr>
              <a:t>20 </a:t>
            </a:r>
            <a:r>
              <a:rPr kumimoji="0" lang="zh-CN" altLang="en-US" sz="1200" b="1" dirty="0">
                <a:solidFill>
                  <a:srgbClr val="0000CC"/>
                </a:solidFill>
                <a:latin typeface="微软雅黑" pitchFamily="34" charset="-122"/>
                <a:ea typeface="微软雅黑" pitchFamily="34" charset="-122"/>
              </a:rPr>
              <a:t>位</a:t>
            </a:r>
          </a:p>
          <a:p>
            <a:pPr algn="ctr">
              <a:lnSpc>
                <a:spcPct val="115000"/>
              </a:lnSpc>
            </a:pPr>
            <a:r>
              <a:rPr kumimoji="0" lang="zh-CN" altLang="en-US" sz="1200" b="1" dirty="0">
                <a:solidFill>
                  <a:srgbClr val="0000CC"/>
                </a:solidFill>
                <a:latin typeface="微软雅黑" pitchFamily="34" charset="-122"/>
                <a:ea typeface="微软雅黑" pitchFamily="34" charset="-122"/>
              </a:rPr>
              <a:t>前缀都是</a:t>
            </a:r>
          </a:p>
          <a:p>
            <a:pPr algn="ctr">
              <a:lnSpc>
                <a:spcPct val="115000"/>
              </a:lnSpc>
            </a:pPr>
            <a:r>
              <a:rPr kumimoji="0" lang="zh-CN" altLang="en-US" sz="1200" b="1" dirty="0">
                <a:solidFill>
                  <a:srgbClr val="0000CC"/>
                </a:solidFill>
                <a:latin typeface="微软雅黑" pitchFamily="34" charset="-122"/>
                <a:ea typeface="微软雅黑" pitchFamily="34" charset="-122"/>
              </a:rPr>
              <a:t>一样的</a:t>
            </a:r>
          </a:p>
        </p:txBody>
      </p:sp>
      <p:grpSp>
        <p:nvGrpSpPr>
          <p:cNvPr id="17" name="组合 16"/>
          <p:cNvGrpSpPr/>
          <p:nvPr/>
        </p:nvGrpSpPr>
        <p:grpSpPr>
          <a:xfrm>
            <a:off x="1945444" y="1269366"/>
            <a:ext cx="1031720" cy="275924"/>
            <a:chOff x="1945444" y="1269366"/>
            <a:chExt cx="1031720" cy="275924"/>
          </a:xfrm>
        </p:grpSpPr>
        <p:sp>
          <p:nvSpPr>
            <p:cNvPr id="10" name="Text Box 9"/>
            <p:cNvSpPr txBox="1">
              <a:spLocks noChangeArrowheads="1"/>
            </p:cNvSpPr>
            <p:nvPr/>
          </p:nvSpPr>
          <p:spPr bwMode="auto">
            <a:xfrm>
              <a:off x="1945444" y="1269366"/>
              <a:ext cx="797115" cy="275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200" b="1" dirty="0">
                  <a:latin typeface="微软雅黑" pitchFamily="34" charset="-122"/>
                  <a:ea typeface="微软雅黑" pitchFamily="34" charset="-122"/>
                </a:rPr>
                <a:t>最小地址</a:t>
              </a:r>
            </a:p>
          </p:txBody>
        </p:sp>
        <p:sp>
          <p:nvSpPr>
            <p:cNvPr id="11" name="AutoShape 10"/>
            <p:cNvSpPr>
              <a:spLocks noChangeArrowheads="1"/>
            </p:cNvSpPr>
            <p:nvPr/>
          </p:nvSpPr>
          <p:spPr bwMode="auto">
            <a:xfrm>
              <a:off x="2694551" y="1308664"/>
              <a:ext cx="282613" cy="190638"/>
            </a:xfrm>
            <a:prstGeom prst="rightArrow">
              <a:avLst>
                <a:gd name="adj1" fmla="val 50000"/>
                <a:gd name="adj2" fmla="val 86364"/>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latin typeface="微软雅黑" pitchFamily="34" charset="-122"/>
                <a:ea typeface="微软雅黑" pitchFamily="34" charset="-122"/>
              </a:endParaRPr>
            </a:p>
          </p:txBody>
        </p:sp>
      </p:grpSp>
      <p:grpSp>
        <p:nvGrpSpPr>
          <p:cNvPr id="18" name="组合 17"/>
          <p:cNvGrpSpPr/>
          <p:nvPr/>
        </p:nvGrpSpPr>
        <p:grpSpPr>
          <a:xfrm>
            <a:off x="1925516" y="3825708"/>
            <a:ext cx="1051648" cy="275924"/>
            <a:chOff x="1925516" y="3825708"/>
            <a:chExt cx="1051648" cy="275924"/>
          </a:xfrm>
        </p:grpSpPr>
        <p:sp>
          <p:nvSpPr>
            <p:cNvPr id="16" name="AutoShape 10"/>
            <p:cNvSpPr>
              <a:spLocks noChangeArrowheads="1"/>
            </p:cNvSpPr>
            <p:nvPr/>
          </p:nvSpPr>
          <p:spPr bwMode="auto">
            <a:xfrm>
              <a:off x="2694551" y="3868069"/>
              <a:ext cx="282613" cy="190638"/>
            </a:xfrm>
            <a:prstGeom prst="rightArrow">
              <a:avLst>
                <a:gd name="adj1" fmla="val 50000"/>
                <a:gd name="adj2" fmla="val 86364"/>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latin typeface="微软雅黑" pitchFamily="34" charset="-122"/>
                <a:ea typeface="微软雅黑" pitchFamily="34" charset="-122"/>
              </a:endParaRPr>
            </a:p>
          </p:txBody>
        </p:sp>
        <p:sp>
          <p:nvSpPr>
            <p:cNvPr id="13" name="Text Box 12"/>
            <p:cNvSpPr txBox="1">
              <a:spLocks noChangeArrowheads="1"/>
            </p:cNvSpPr>
            <p:nvPr/>
          </p:nvSpPr>
          <p:spPr bwMode="auto">
            <a:xfrm>
              <a:off x="1925516" y="3825708"/>
              <a:ext cx="797115" cy="275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200" b="1" dirty="0">
                  <a:latin typeface="微软雅黑" pitchFamily="34" charset="-122"/>
                  <a:ea typeface="微软雅黑" pitchFamily="34" charset="-122"/>
                </a:rPr>
                <a:t>最大地址</a:t>
              </a:r>
            </a:p>
          </p:txBody>
        </p:sp>
      </p:grpSp>
    </p:spTree>
    <p:extLst>
      <p:ext uri="{BB962C8B-B14F-4D97-AF65-F5344CB8AC3E}">
        <p14:creationId xmlns:p14="http://schemas.microsoft.com/office/powerpoint/2010/main" val="327693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35" presetClass="emph" presetSubtype="0" repeatCount="3000" fill="hold" grpId="1" nodeType="afterEffect">
                                  <p:stCondLst>
                                    <p:cond delay="0"/>
                                  </p:stCondLst>
                                  <p:childTnLst>
                                    <p:anim calcmode="discrete" valueType="str">
                                      <p:cBhvr>
                                        <p:cTn id="11" dur="1000" fill="hold"/>
                                        <p:tgtEl>
                                          <p:spTgt spid="8"/>
                                        </p:tgtEl>
                                        <p:attrNameLst>
                                          <p:attrName>style.visibility</p:attrName>
                                        </p:attrNameLst>
                                      </p:cBhvr>
                                      <p:tavLst>
                                        <p:tav tm="0">
                                          <p:val>
                                            <p:strVal val="hidden"/>
                                          </p:val>
                                        </p:tav>
                                        <p:tav tm="50000">
                                          <p:val>
                                            <p:strVal val="visible"/>
                                          </p:val>
                                        </p:tav>
                                      </p:tavLst>
                                    </p:anim>
                                  </p:childTnLst>
                                </p:cTn>
                              </p:par>
                              <p:par>
                                <p:cTn id="12" presetID="35" presetClass="emph" presetSubtype="0" repeatCount="3000" fill="hold" grpId="1" nodeType="withEffect">
                                  <p:stCondLst>
                                    <p:cond delay="0"/>
                                  </p:stCondLst>
                                  <p:childTnLst>
                                    <p:anim calcmode="discrete" valueType="str">
                                      <p:cBhvr>
                                        <p:cTn id="13" dur="1000" fill="hold"/>
                                        <p:tgtEl>
                                          <p:spTgt spid="7"/>
                                        </p:tgtEl>
                                        <p:attrNameLst>
                                          <p:attrName>style.visibility</p:attrName>
                                        </p:attrNameLst>
                                      </p:cBhvr>
                                      <p:tavLst>
                                        <p:tav tm="0">
                                          <p:val>
                                            <p:strVal val="hidden"/>
                                          </p:val>
                                        </p:tav>
                                        <p:tav tm="50000">
                                          <p:val>
                                            <p:strVal val="visible"/>
                                          </p:val>
                                        </p:tav>
                                      </p:tavLst>
                                    </p:anim>
                                  </p:childTnLst>
                                </p:cTn>
                              </p:par>
                            </p:childTnLst>
                          </p:cTn>
                        </p:par>
                        <p:par>
                          <p:cTn id="14" fill="hold">
                            <p:stCondLst>
                              <p:cond delay="3000"/>
                            </p:stCondLst>
                            <p:childTnLst>
                              <p:par>
                                <p:cTn id="15" presetID="1" presetClass="exit" presetSubtype="0" fill="hold" grpId="2" nodeType="after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0"/>
                            </p:stCondLst>
                            <p:childTnLst>
                              <p:par>
                                <p:cTn id="22" presetID="22" presetClass="entr" presetSubtype="8"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25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par>
                          <p:cTn id="29" fill="hold">
                            <p:stCondLst>
                              <p:cond delay="0"/>
                            </p:stCondLst>
                            <p:childTnLst>
                              <p:par>
                                <p:cTn id="30" presetID="22" presetClass="entr" presetSubtype="8"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8" grpId="0" animBg="1"/>
      <p:bldP spid="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5"/>
          <p:cNvSpPr>
            <a:spLocks noChangeArrowheads="1"/>
          </p:cNvSpPr>
          <p:nvPr/>
        </p:nvSpPr>
        <p:spPr bwMode="auto">
          <a:xfrm>
            <a:off x="556963" y="63435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2" name="Rectangle 6"/>
          <p:cNvSpPr>
            <a:spLocks noChangeArrowheads="1"/>
          </p:cNvSpPr>
          <p:nvPr/>
        </p:nvSpPr>
        <p:spPr bwMode="auto">
          <a:xfrm>
            <a:off x="2911663" y="601143"/>
            <a:ext cx="33393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使用一些中间设备进行</a:t>
            </a:r>
            <a:r>
              <a:rPr lang="zh-CN" altLang="en-US" sz="2000" b="1" dirty="0" smtClean="0">
                <a:solidFill>
                  <a:schemeClr val="bg1"/>
                </a:solidFill>
                <a:latin typeface="微软雅黑" pitchFamily="34" charset="-122"/>
                <a:ea typeface="微软雅黑" pitchFamily="34" charset="-122"/>
              </a:rPr>
              <a:t>互连</a:t>
            </a:r>
            <a:endParaRPr lang="zh-CN" altLang="en-US" sz="2000" b="1" dirty="0">
              <a:solidFill>
                <a:schemeClr val="bg1"/>
              </a:solidFill>
              <a:latin typeface="微软雅黑" pitchFamily="34" charset="-122"/>
              <a:ea typeface="微软雅黑" pitchFamily="34" charset="-122"/>
            </a:endParaRPr>
          </a:p>
        </p:txBody>
      </p:sp>
      <p:sp>
        <p:nvSpPr>
          <p:cNvPr id="13" name="Rectangle 68"/>
          <p:cNvSpPr>
            <a:spLocks noChangeArrowheads="1"/>
          </p:cNvSpPr>
          <p:nvPr/>
        </p:nvSpPr>
        <p:spPr bwMode="auto">
          <a:xfrm>
            <a:off x="556963" y="975301"/>
            <a:ext cx="8184960"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将网络互相连接起来要使用一些中间设备。 </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中间设备又称为</a:t>
            </a:r>
            <a:r>
              <a:rPr lang="zh-CN" altLang="en-US" sz="2000" b="1" dirty="0">
                <a:solidFill>
                  <a:srgbClr val="0000FF"/>
                </a:solidFill>
                <a:latin typeface="微软雅黑" pitchFamily="34" charset="-122"/>
                <a:ea typeface="微软雅黑" pitchFamily="34" charset="-122"/>
              </a:rPr>
              <a:t>中间系统</a:t>
            </a:r>
            <a:r>
              <a:rPr lang="zh-CN" altLang="en-US" sz="2000" b="1" dirty="0">
                <a:latin typeface="微软雅黑" pitchFamily="34" charset="-122"/>
                <a:ea typeface="微软雅黑" pitchFamily="34" charset="-122"/>
              </a:rPr>
              <a:t>或中继 </a:t>
            </a:r>
            <a:r>
              <a:rPr lang="en-US" altLang="zh-CN" sz="2000" b="1" dirty="0">
                <a:latin typeface="微软雅黑" pitchFamily="34" charset="-122"/>
                <a:ea typeface="微软雅黑" pitchFamily="34" charset="-122"/>
              </a:rPr>
              <a:t>(relay)</a:t>
            </a:r>
            <a:r>
              <a:rPr lang="zh-CN" altLang="en-US" sz="2000" b="1" dirty="0">
                <a:latin typeface="微软雅黑" pitchFamily="34" charset="-122"/>
                <a:ea typeface="微软雅黑" pitchFamily="34" charset="-122"/>
              </a:rPr>
              <a:t>系统。</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有以下五种不同的中间设备：</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物理层</a:t>
            </a:r>
            <a:r>
              <a:rPr lang="zh-CN" altLang="en-US" sz="2000" b="1" dirty="0">
                <a:latin typeface="微软雅黑" pitchFamily="34" charset="-122"/>
                <a:ea typeface="微软雅黑" pitchFamily="34" charset="-122"/>
              </a:rPr>
              <a:t>中继系统：</a:t>
            </a:r>
            <a:r>
              <a:rPr lang="zh-CN" altLang="en-US" sz="2000" b="1" dirty="0">
                <a:solidFill>
                  <a:srgbClr val="0000FF"/>
                </a:solidFill>
                <a:latin typeface="微软雅黑" pitchFamily="34" charset="-122"/>
                <a:ea typeface="微软雅黑" pitchFamily="34" charset="-122"/>
              </a:rPr>
              <a:t>转发器</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(repeater)</a:t>
            </a:r>
            <a:r>
              <a:rPr lang="zh-CN" altLang="en-US" sz="2000" b="1" dirty="0">
                <a:latin typeface="微软雅黑" pitchFamily="34" charset="-122"/>
                <a:ea typeface="微软雅黑" pitchFamily="34" charset="-122"/>
              </a:rPr>
              <a:t>。</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数据链路层</a:t>
            </a:r>
            <a:r>
              <a:rPr lang="zh-CN" altLang="en-US" sz="2000" b="1" dirty="0">
                <a:latin typeface="微软雅黑" pitchFamily="34" charset="-122"/>
                <a:ea typeface="微软雅黑" pitchFamily="34" charset="-122"/>
              </a:rPr>
              <a:t>中继系统：</a:t>
            </a:r>
            <a:r>
              <a:rPr lang="zh-CN" altLang="en-US" sz="2000" b="1" dirty="0">
                <a:solidFill>
                  <a:srgbClr val="0000FF"/>
                </a:solidFill>
                <a:latin typeface="微软雅黑" pitchFamily="34" charset="-122"/>
                <a:ea typeface="微软雅黑" pitchFamily="34" charset="-122"/>
              </a:rPr>
              <a:t>网桥</a:t>
            </a:r>
            <a:r>
              <a:rPr lang="zh-CN" altLang="en-US" sz="2000" b="1" dirty="0">
                <a:latin typeface="微软雅黑" pitchFamily="34" charset="-122"/>
                <a:ea typeface="微软雅黑" pitchFamily="34" charset="-122"/>
              </a:rPr>
              <a:t> 或 </a:t>
            </a:r>
            <a:r>
              <a:rPr lang="zh-CN" altLang="en-US" sz="2000" b="1" dirty="0">
                <a:solidFill>
                  <a:srgbClr val="0000FF"/>
                </a:solidFill>
                <a:latin typeface="微软雅黑" pitchFamily="34" charset="-122"/>
                <a:ea typeface="微软雅黑" pitchFamily="34" charset="-122"/>
              </a:rPr>
              <a:t>桥接器</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(bridge)</a:t>
            </a:r>
            <a:r>
              <a:rPr lang="zh-CN" altLang="en-US" sz="2000" b="1" dirty="0">
                <a:latin typeface="微软雅黑" pitchFamily="34" charset="-122"/>
                <a:ea typeface="微软雅黑" pitchFamily="34" charset="-122"/>
              </a:rPr>
              <a:t>。</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网络层</a:t>
            </a:r>
            <a:r>
              <a:rPr lang="zh-CN" altLang="en-US" sz="2000" b="1" dirty="0">
                <a:latin typeface="微软雅黑" pitchFamily="34" charset="-122"/>
                <a:ea typeface="微软雅黑" pitchFamily="34" charset="-122"/>
              </a:rPr>
              <a:t>中继系统：</a:t>
            </a:r>
            <a:r>
              <a:rPr lang="zh-CN" altLang="en-US" sz="2000" b="1" dirty="0">
                <a:solidFill>
                  <a:srgbClr val="0000FF"/>
                </a:solidFill>
                <a:latin typeface="微软雅黑" pitchFamily="34" charset="-122"/>
                <a:ea typeface="微软雅黑" pitchFamily="34" charset="-122"/>
              </a:rPr>
              <a:t>路由器</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(router)</a:t>
            </a:r>
            <a:r>
              <a:rPr lang="zh-CN" altLang="en-US" sz="2000" b="1" dirty="0">
                <a:latin typeface="微软雅黑" pitchFamily="34" charset="-122"/>
                <a:ea typeface="微软雅黑" pitchFamily="34" charset="-122"/>
              </a:rPr>
              <a:t>。</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网桥和路由器的</a:t>
            </a:r>
            <a:r>
              <a:rPr lang="zh-CN" altLang="en-US" sz="2000" b="1" dirty="0">
                <a:solidFill>
                  <a:srgbClr val="0000FF"/>
                </a:solidFill>
                <a:latin typeface="微软雅黑" pitchFamily="34" charset="-122"/>
                <a:ea typeface="微软雅黑" pitchFamily="34" charset="-122"/>
              </a:rPr>
              <a:t>混合物</a:t>
            </a: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桥路器</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brouter</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网络层以上</a:t>
            </a:r>
            <a:r>
              <a:rPr lang="zh-CN" altLang="en-US" sz="2000" b="1" dirty="0">
                <a:latin typeface="微软雅黑" pitchFamily="34" charset="-122"/>
                <a:ea typeface="微软雅黑" pitchFamily="34" charset="-122"/>
              </a:rPr>
              <a:t>的中继系统：</a:t>
            </a:r>
            <a:r>
              <a:rPr lang="zh-CN" altLang="en-US" sz="2000" b="1" dirty="0">
                <a:solidFill>
                  <a:srgbClr val="0000FF"/>
                </a:solidFill>
                <a:latin typeface="微软雅黑" pitchFamily="34" charset="-122"/>
                <a:ea typeface="微软雅黑" pitchFamily="34" charset="-122"/>
              </a:rPr>
              <a:t>网关</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(gateway)</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353281718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20432"/>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70456"/>
            <a:ext cx="3914341" cy="400110"/>
          </a:xfrm>
          <a:prstGeom prst="rect">
            <a:avLst/>
          </a:prstGeom>
        </p:spPr>
        <p:txBody>
          <a:bodyPr wrap="none">
            <a:spAutoFit/>
          </a:bodyPr>
          <a:lstStyle/>
          <a:p>
            <a:r>
              <a:rPr lang="zh-CN" altLang="en-US" sz="2000" b="1" dirty="0">
                <a:latin typeface="微软雅黑" pitchFamily="34" charset="-122"/>
                <a:ea typeface="微软雅黑" pitchFamily="34" charset="-122"/>
              </a:rPr>
              <a:t>路由聚合 </a:t>
            </a:r>
            <a:r>
              <a:rPr lang="en-US" altLang="zh-CN" sz="2000" b="1" dirty="0">
                <a:latin typeface="微软雅黑" pitchFamily="34" charset="-122"/>
                <a:ea typeface="微软雅黑" pitchFamily="34" charset="-122"/>
              </a:rPr>
              <a:t>(route aggregation) </a:t>
            </a:r>
            <a:endParaRPr lang="zh-CN" altLang="en-US" sz="2000" b="1" dirty="0">
              <a:latin typeface="微软雅黑" pitchFamily="34" charset="-122"/>
              <a:ea typeface="微软雅黑" pitchFamily="34" charset="-122"/>
            </a:endParaRPr>
          </a:p>
        </p:txBody>
      </p:sp>
      <p:sp>
        <p:nvSpPr>
          <p:cNvPr id="4" name="矩形 3"/>
          <p:cNvSpPr/>
          <p:nvPr/>
        </p:nvSpPr>
        <p:spPr>
          <a:xfrm>
            <a:off x="616084" y="918824"/>
            <a:ext cx="7957547" cy="3554819"/>
          </a:xfrm>
          <a:prstGeom prst="rect">
            <a:avLst/>
          </a:prstGeom>
        </p:spPr>
        <p:txBody>
          <a:bodyPr wrap="square">
            <a:spAutoFit/>
          </a:bodyPr>
          <a:lstStyle/>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一个 </a:t>
            </a:r>
            <a:r>
              <a:rPr lang="en-US" altLang="zh-CN" b="1" dirty="0">
                <a:latin typeface="微软雅黑" pitchFamily="34" charset="-122"/>
                <a:ea typeface="微软雅黑" pitchFamily="34" charset="-122"/>
              </a:rPr>
              <a:t>CIDR </a:t>
            </a:r>
            <a:r>
              <a:rPr lang="zh-CN" altLang="en-US" b="1" dirty="0">
                <a:latin typeface="微软雅黑" pitchFamily="34" charset="-122"/>
                <a:ea typeface="微软雅黑" pitchFamily="34" charset="-122"/>
              </a:rPr>
              <a:t>地址块可以表示很多地址，这种地址的聚合常称为</a:t>
            </a:r>
            <a:r>
              <a:rPr lang="zh-CN" altLang="en-US" b="1" dirty="0">
                <a:solidFill>
                  <a:srgbClr val="0000FF"/>
                </a:solidFill>
                <a:latin typeface="微软雅黑" pitchFamily="34" charset="-122"/>
                <a:ea typeface="微软雅黑" pitchFamily="34" charset="-122"/>
              </a:rPr>
              <a:t>路由聚合</a:t>
            </a:r>
            <a:r>
              <a:rPr lang="zh-CN" altLang="en-US" b="1" dirty="0">
                <a:latin typeface="微软雅黑" pitchFamily="34" charset="-122"/>
                <a:ea typeface="微软雅黑" pitchFamily="34" charset="-122"/>
              </a:rPr>
              <a:t>，它使得路由表中的一个项目可以表示很多个（例如上千个）原来传统分类地址的路由。</a:t>
            </a: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路由聚合有利于</a:t>
            </a:r>
            <a:r>
              <a:rPr lang="zh-CN" altLang="en-US" b="1" dirty="0">
                <a:solidFill>
                  <a:srgbClr val="0000FF"/>
                </a:solidFill>
                <a:latin typeface="微软雅黑" pitchFamily="34" charset="-122"/>
                <a:ea typeface="微软雅黑" pitchFamily="34" charset="-122"/>
              </a:rPr>
              <a:t>减少</a:t>
            </a:r>
            <a:r>
              <a:rPr lang="zh-CN" altLang="en-US" b="1" dirty="0">
                <a:latin typeface="微软雅黑" pitchFamily="34" charset="-122"/>
                <a:ea typeface="微软雅黑" pitchFamily="34" charset="-122"/>
              </a:rPr>
              <a:t>路由器之间的路由选择信息的交换，从而提高了整个互联网的性能。</a:t>
            </a:r>
          </a:p>
          <a:p>
            <a:pPr marL="285750" indent="-285750">
              <a:lnSpc>
                <a:spcPts val="27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路由聚合也称为</a:t>
            </a:r>
            <a:r>
              <a:rPr lang="zh-CN" altLang="en-US" b="1" dirty="0">
                <a:solidFill>
                  <a:srgbClr val="CC00CC"/>
                </a:solidFill>
                <a:latin typeface="微软雅黑" pitchFamily="34" charset="-122"/>
                <a:ea typeface="微软雅黑" pitchFamily="34" charset="-122"/>
              </a:rPr>
              <a:t>构成超网</a:t>
            </a:r>
            <a:r>
              <a:rPr lang="zh-CN" altLang="en-US" b="1" dirty="0">
                <a:solidFill>
                  <a:srgbClr val="0000FF"/>
                </a:solidFill>
                <a:latin typeface="微软雅黑" pitchFamily="34" charset="-122"/>
                <a:ea typeface="微软雅黑" pitchFamily="34" charset="-122"/>
              </a:rPr>
              <a:t> </a:t>
            </a:r>
            <a:r>
              <a:rPr lang="en-US" altLang="zh-CN" b="1" dirty="0">
                <a:solidFill>
                  <a:srgbClr val="0000FF"/>
                </a:solidFill>
                <a:latin typeface="微软雅黑" pitchFamily="34" charset="-122"/>
                <a:ea typeface="微软雅黑" pitchFamily="34" charset="-122"/>
              </a:rPr>
              <a:t>(</a:t>
            </a:r>
            <a:r>
              <a:rPr lang="en-US" altLang="zh-CN" b="1" dirty="0" err="1">
                <a:solidFill>
                  <a:srgbClr val="0000FF"/>
                </a:solidFill>
                <a:latin typeface="微软雅黑" pitchFamily="34" charset="-122"/>
                <a:ea typeface="微软雅黑" pitchFamily="34" charset="-122"/>
              </a:rPr>
              <a:t>supernetting</a:t>
            </a:r>
            <a:r>
              <a:rPr lang="en-US" altLang="zh-CN" b="1" dirty="0">
                <a:solidFill>
                  <a:srgbClr val="0000FF"/>
                </a:solidFill>
                <a:latin typeface="微软雅黑" pitchFamily="34" charset="-122"/>
                <a:ea typeface="微软雅黑" pitchFamily="34" charset="-122"/>
              </a:rPr>
              <a:t>)</a:t>
            </a:r>
            <a:r>
              <a:rPr lang="zh-CN" altLang="en-US" b="1" dirty="0">
                <a:solidFill>
                  <a:srgbClr val="0000FF"/>
                </a:solidFill>
                <a:latin typeface="微软雅黑" pitchFamily="34" charset="-122"/>
                <a:ea typeface="微软雅黑" pitchFamily="34" charset="-122"/>
              </a:rPr>
              <a:t>。</a:t>
            </a:r>
          </a:p>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CIDR </a:t>
            </a:r>
            <a:r>
              <a:rPr lang="zh-CN" altLang="en-US" b="1" dirty="0">
                <a:latin typeface="微软雅黑" pitchFamily="34" charset="-122"/>
                <a:ea typeface="微软雅黑" pitchFamily="34" charset="-122"/>
              </a:rPr>
              <a:t>虽然不使用子网了，但仍然使用“</a:t>
            </a:r>
            <a:r>
              <a:rPr lang="zh-CN" altLang="en-US" b="1" dirty="0">
                <a:solidFill>
                  <a:srgbClr val="0000FF"/>
                </a:solidFill>
                <a:latin typeface="微软雅黑" pitchFamily="34" charset="-122"/>
                <a:ea typeface="微软雅黑" pitchFamily="34" charset="-122"/>
              </a:rPr>
              <a:t>掩码</a:t>
            </a:r>
            <a:r>
              <a:rPr lang="zh-CN" altLang="en-US" b="1" dirty="0">
                <a:latin typeface="微软雅黑" pitchFamily="34" charset="-122"/>
                <a:ea typeface="微软雅黑" pitchFamily="34" charset="-122"/>
              </a:rPr>
              <a:t>”这一名词（但不叫子网掩码）。</a:t>
            </a: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对于 </a:t>
            </a:r>
            <a:r>
              <a:rPr lang="en-US" altLang="zh-CN" b="1" dirty="0">
                <a:solidFill>
                  <a:srgbClr val="0000FF"/>
                </a:solidFill>
                <a:latin typeface="微软雅黑" pitchFamily="34" charset="-122"/>
                <a:ea typeface="微软雅黑" pitchFamily="34" charset="-122"/>
              </a:rPr>
              <a:t>/20  </a:t>
            </a:r>
            <a:r>
              <a:rPr lang="zh-CN" altLang="en-US" b="1" dirty="0">
                <a:latin typeface="微软雅黑" pitchFamily="34" charset="-122"/>
                <a:ea typeface="微软雅黑" pitchFamily="34" charset="-122"/>
              </a:rPr>
              <a:t>地址块，它的掩码是 </a:t>
            </a:r>
            <a:r>
              <a:rPr lang="en-US" altLang="zh-CN" b="1" dirty="0">
                <a:latin typeface="微软雅黑" pitchFamily="34" charset="-122"/>
                <a:ea typeface="微软雅黑" pitchFamily="34" charset="-122"/>
              </a:rPr>
              <a:t>20 </a:t>
            </a:r>
            <a:r>
              <a:rPr lang="zh-CN" altLang="en-US" b="1" dirty="0">
                <a:latin typeface="微软雅黑" pitchFamily="34" charset="-122"/>
                <a:ea typeface="微软雅黑" pitchFamily="34" charset="-122"/>
              </a:rPr>
              <a:t>个连续的 </a:t>
            </a:r>
            <a:r>
              <a:rPr lang="en-US" altLang="zh-CN" b="1" dirty="0">
                <a:latin typeface="微软雅黑" pitchFamily="34" charset="-122"/>
                <a:ea typeface="微软雅黑" pitchFamily="34" charset="-122"/>
              </a:rPr>
              <a:t>1</a:t>
            </a:r>
            <a:r>
              <a:rPr lang="zh-CN" altLang="en-US" b="1" dirty="0">
                <a:latin typeface="微软雅黑" pitchFamily="34" charset="-122"/>
                <a:ea typeface="微软雅黑" pitchFamily="34" charset="-122"/>
              </a:rPr>
              <a:t>。 斜线记法中的数字就是掩码中</a:t>
            </a:r>
            <a:r>
              <a:rPr lang="en-US" altLang="zh-CN" b="1" dirty="0">
                <a:latin typeface="微软雅黑" pitchFamily="34" charset="-122"/>
                <a:ea typeface="微软雅黑" pitchFamily="34" charset="-122"/>
              </a:rPr>
              <a:t>1</a:t>
            </a:r>
            <a:r>
              <a:rPr lang="zh-CN" altLang="en-US" b="1" dirty="0">
                <a:latin typeface="微软雅黑" pitchFamily="34" charset="-122"/>
                <a:ea typeface="微软雅黑" pitchFamily="34" charset="-122"/>
              </a:rPr>
              <a:t>的个数。 </a:t>
            </a:r>
            <a:endParaRPr lang="zh-CN" altLang="en-US"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196961512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55600"/>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614416"/>
            <a:ext cx="2699778" cy="400110"/>
          </a:xfrm>
          <a:prstGeom prst="rect">
            <a:avLst/>
          </a:prstGeom>
        </p:spPr>
        <p:txBody>
          <a:bodyPr wrap="none">
            <a:spAutoFit/>
          </a:bodyPr>
          <a:lstStyle/>
          <a:p>
            <a:r>
              <a:rPr lang="en-US" altLang="zh-CN" sz="2000" b="1" dirty="0">
                <a:latin typeface="微软雅黑" pitchFamily="34" charset="-122"/>
                <a:ea typeface="微软雅黑" pitchFamily="34" charset="-122"/>
              </a:rPr>
              <a:t>CIDR </a:t>
            </a:r>
            <a:r>
              <a:rPr lang="zh-CN" altLang="en-US" sz="2000" b="1" dirty="0">
                <a:latin typeface="微软雅黑" pitchFamily="34" charset="-122"/>
                <a:ea typeface="微软雅黑" pitchFamily="34" charset="-122"/>
              </a:rPr>
              <a:t>记法的其他</a:t>
            </a:r>
            <a:r>
              <a:rPr lang="zh-CN" altLang="en-US" sz="2000" b="1" dirty="0" smtClean="0">
                <a:latin typeface="微软雅黑" pitchFamily="34" charset="-122"/>
                <a:ea typeface="微软雅黑" pitchFamily="34" charset="-122"/>
              </a:rPr>
              <a:t>形式</a:t>
            </a:r>
            <a:endParaRPr lang="zh-CN" altLang="en-US" sz="2000" b="1" dirty="0">
              <a:latin typeface="微软雅黑" pitchFamily="34" charset="-122"/>
              <a:ea typeface="微软雅黑" pitchFamily="34" charset="-122"/>
            </a:endParaRPr>
          </a:p>
        </p:txBody>
      </p:sp>
      <p:sp>
        <p:nvSpPr>
          <p:cNvPr id="4" name="矩形 3"/>
          <p:cNvSpPr/>
          <p:nvPr/>
        </p:nvSpPr>
        <p:spPr>
          <a:xfrm>
            <a:off x="545144" y="1033120"/>
            <a:ext cx="8053712" cy="3208571"/>
          </a:xfrm>
          <a:prstGeom prst="rect">
            <a:avLst/>
          </a:prstGeom>
        </p:spPr>
        <p:txBody>
          <a:bodyPr wrap="square">
            <a:spAutoFit/>
          </a:bodyPr>
          <a:lstStyle/>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10.0.0.0/10 </a:t>
            </a:r>
            <a:r>
              <a:rPr lang="zh-CN" altLang="en-US" b="1" dirty="0">
                <a:latin typeface="微软雅黑" pitchFamily="34" charset="-122"/>
                <a:ea typeface="微软雅黑" pitchFamily="34" charset="-122"/>
              </a:rPr>
              <a:t>可</a:t>
            </a:r>
            <a:r>
              <a:rPr lang="zh-CN" altLang="en-US" b="1" dirty="0">
                <a:solidFill>
                  <a:srgbClr val="0000FF"/>
                </a:solidFill>
                <a:latin typeface="微软雅黑" pitchFamily="34" charset="-122"/>
                <a:ea typeface="微软雅黑" pitchFamily="34" charset="-122"/>
              </a:rPr>
              <a:t>简写</a:t>
            </a:r>
            <a:r>
              <a:rPr lang="zh-CN" altLang="en-US" b="1" dirty="0">
                <a:latin typeface="微软雅黑" pitchFamily="34" charset="-122"/>
                <a:ea typeface="微软雅黑" pitchFamily="34" charset="-122"/>
              </a:rPr>
              <a:t>为 </a:t>
            </a:r>
            <a:r>
              <a:rPr lang="en-US" altLang="zh-CN" b="1" dirty="0">
                <a:latin typeface="微软雅黑" pitchFamily="34" charset="-122"/>
                <a:ea typeface="微软雅黑" pitchFamily="34" charset="-122"/>
              </a:rPr>
              <a:t>10/10</a:t>
            </a:r>
            <a:r>
              <a:rPr lang="zh-CN" altLang="en-US" b="1" dirty="0">
                <a:latin typeface="微软雅黑" pitchFamily="34" charset="-122"/>
                <a:ea typeface="微软雅黑" pitchFamily="34" charset="-122"/>
              </a:rPr>
              <a:t>，也就是把点分十进制中低位连续的 </a:t>
            </a:r>
            <a:r>
              <a:rPr lang="en-US" altLang="zh-CN" b="1" dirty="0">
                <a:latin typeface="微软雅黑" pitchFamily="34" charset="-122"/>
                <a:ea typeface="微软雅黑" pitchFamily="34" charset="-122"/>
              </a:rPr>
              <a:t>0 </a:t>
            </a:r>
            <a:r>
              <a:rPr lang="zh-CN" altLang="en-US" b="1" dirty="0">
                <a:latin typeface="微软雅黑" pitchFamily="34" charset="-122"/>
                <a:ea typeface="微软雅黑" pitchFamily="34" charset="-122"/>
              </a:rPr>
              <a:t>省略。</a:t>
            </a:r>
          </a:p>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10.0.0.0/10 </a:t>
            </a:r>
            <a:r>
              <a:rPr lang="zh-CN" altLang="en-US" b="1" dirty="0">
                <a:latin typeface="微软雅黑" pitchFamily="34" charset="-122"/>
                <a:ea typeface="微软雅黑" pitchFamily="34" charset="-122"/>
              </a:rPr>
              <a:t>隐含地指出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地址 </a:t>
            </a:r>
            <a:r>
              <a:rPr lang="en-US" altLang="zh-CN" b="1" dirty="0">
                <a:latin typeface="微软雅黑" pitchFamily="34" charset="-122"/>
                <a:ea typeface="微软雅黑" pitchFamily="34" charset="-122"/>
              </a:rPr>
              <a:t>10.0.0.0 </a:t>
            </a:r>
            <a:r>
              <a:rPr lang="zh-CN" altLang="en-US" b="1" dirty="0">
                <a:latin typeface="微软雅黑" pitchFamily="34" charset="-122"/>
                <a:ea typeface="微软雅黑" pitchFamily="34" charset="-122"/>
              </a:rPr>
              <a:t>的</a:t>
            </a:r>
            <a:r>
              <a:rPr lang="zh-CN" altLang="en-US" b="1" dirty="0">
                <a:solidFill>
                  <a:srgbClr val="0000FF"/>
                </a:solidFill>
                <a:latin typeface="微软雅黑" pitchFamily="34" charset="-122"/>
                <a:ea typeface="微软雅黑" pitchFamily="34" charset="-122"/>
              </a:rPr>
              <a:t>掩码</a:t>
            </a:r>
            <a:r>
              <a:rPr lang="zh-CN" altLang="en-US" b="1" dirty="0">
                <a:latin typeface="微软雅黑" pitchFamily="34" charset="-122"/>
                <a:ea typeface="微软雅黑" pitchFamily="34" charset="-122"/>
              </a:rPr>
              <a:t>是 </a:t>
            </a:r>
            <a:r>
              <a:rPr lang="en-US" altLang="zh-CN" b="1" dirty="0">
                <a:latin typeface="微软雅黑" pitchFamily="34" charset="-122"/>
                <a:ea typeface="微软雅黑" pitchFamily="34" charset="-122"/>
              </a:rPr>
              <a:t>255.192.0.0</a:t>
            </a:r>
            <a:r>
              <a:rPr lang="zh-CN" altLang="en-US" b="1" dirty="0">
                <a:latin typeface="微软雅黑" pitchFamily="34" charset="-122"/>
                <a:ea typeface="微软雅黑" pitchFamily="34" charset="-122"/>
              </a:rPr>
              <a:t>。此掩码可表示为：</a:t>
            </a:r>
          </a:p>
          <a:p>
            <a:pPr marL="285750" indent="-285750">
              <a:lnSpc>
                <a:spcPts val="2700"/>
              </a:lnSpc>
              <a:buClr>
                <a:srgbClr val="0070C0"/>
              </a:buClr>
              <a:buFont typeface="Wingdings" pitchFamily="2" charset="2"/>
              <a:buChar char="l"/>
            </a:pPr>
            <a:endParaRPr lang="zh-CN" altLang="en-US" b="1" dirty="0">
              <a:latin typeface="微软雅黑" pitchFamily="34" charset="-122"/>
              <a:ea typeface="微软雅黑" pitchFamily="34" charset="-122"/>
            </a:endParaRPr>
          </a:p>
          <a:p>
            <a:pPr>
              <a:lnSpc>
                <a:spcPts val="2700"/>
              </a:lnSpc>
              <a:buClr>
                <a:srgbClr val="0070C0"/>
              </a:buClr>
            </a:pPr>
            <a:endParaRPr lang="en-US" altLang="zh-CN" b="1" dirty="0" smtClean="0">
              <a:latin typeface="微软雅黑" pitchFamily="34" charset="-122"/>
              <a:ea typeface="微软雅黑" pitchFamily="34" charset="-122"/>
            </a:endParaRPr>
          </a:p>
          <a:p>
            <a:pPr>
              <a:lnSpc>
                <a:spcPts val="2700"/>
              </a:lnSpc>
              <a:buClr>
                <a:srgbClr val="0070C0"/>
              </a:buClr>
            </a:pPr>
            <a:endParaRPr lang="zh-CN" altLang="en-US" b="1" dirty="0">
              <a:latin typeface="微软雅黑" pitchFamily="34" charset="-122"/>
              <a:ea typeface="微软雅黑" pitchFamily="34" charset="-122"/>
            </a:endParaRPr>
          </a:p>
          <a:p>
            <a:pPr marL="285750" indent="-285750">
              <a:lnSpc>
                <a:spcPts val="2700"/>
              </a:lnSpc>
              <a:buClr>
                <a:srgbClr val="0070C0"/>
              </a:buClr>
              <a:buFont typeface="Wingdings" pitchFamily="2" charset="2"/>
              <a:buChar char="l"/>
            </a:pPr>
            <a:endParaRPr lang="zh-CN" altLang="en-US" b="1" dirty="0">
              <a:latin typeface="微软雅黑" pitchFamily="34" charset="-122"/>
              <a:ea typeface="微软雅黑" pitchFamily="34" charset="-122"/>
            </a:endParaRP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网络前缀的后面加一个</a:t>
            </a:r>
            <a:r>
              <a:rPr lang="zh-CN" altLang="en-US" b="1" dirty="0">
                <a:solidFill>
                  <a:srgbClr val="0000FF"/>
                </a:solidFill>
                <a:latin typeface="微软雅黑" pitchFamily="34" charset="-122"/>
                <a:ea typeface="微软雅黑" pitchFamily="34" charset="-122"/>
              </a:rPr>
              <a:t>星号</a:t>
            </a:r>
            <a:r>
              <a:rPr lang="zh-CN" altLang="en-US" b="1" dirty="0">
                <a:latin typeface="微软雅黑" pitchFamily="34" charset="-122"/>
                <a:ea typeface="微软雅黑" pitchFamily="34" charset="-122"/>
              </a:rPr>
              <a:t> * 的表示方法，如 </a:t>
            </a:r>
            <a:r>
              <a:rPr lang="en-US" altLang="zh-CN" b="1" dirty="0">
                <a:latin typeface="微软雅黑" pitchFamily="34" charset="-122"/>
                <a:ea typeface="微软雅黑" pitchFamily="34" charset="-122"/>
              </a:rPr>
              <a:t>00001010 00*</a:t>
            </a:r>
            <a:r>
              <a:rPr lang="zh-CN" altLang="en-US" b="1" dirty="0">
                <a:latin typeface="微软雅黑" pitchFamily="34" charset="-122"/>
                <a:ea typeface="微软雅黑" pitchFamily="34" charset="-122"/>
              </a:rPr>
              <a:t>，在星号 * 之前是网络前缀，而星号 * 表示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地址中的主机号，可以是任意值。 </a:t>
            </a:r>
            <a:endParaRPr lang="zh-CN" altLang="en-US" b="1" dirty="0">
              <a:solidFill>
                <a:srgbClr val="0000FF"/>
              </a:solidFill>
              <a:latin typeface="微软雅黑" pitchFamily="34" charset="-122"/>
              <a:ea typeface="微软雅黑" pitchFamily="34" charset="-122"/>
            </a:endParaRPr>
          </a:p>
        </p:txBody>
      </p:sp>
      <p:grpSp>
        <p:nvGrpSpPr>
          <p:cNvPr id="5" name="Group 4"/>
          <p:cNvGrpSpPr>
            <a:grpSpLocks/>
          </p:cNvGrpSpPr>
          <p:nvPr/>
        </p:nvGrpSpPr>
        <p:grpSpPr bwMode="auto">
          <a:xfrm>
            <a:off x="2531635" y="2592518"/>
            <a:ext cx="4235631" cy="418928"/>
            <a:chOff x="1048" y="2659"/>
            <a:chExt cx="4089" cy="476"/>
          </a:xfrm>
        </p:grpSpPr>
        <p:sp>
          <p:nvSpPr>
            <p:cNvPr id="6" name="AutoShape 5"/>
            <p:cNvSpPr>
              <a:spLocks/>
            </p:cNvSpPr>
            <p:nvPr/>
          </p:nvSpPr>
          <p:spPr bwMode="auto">
            <a:xfrm rot="16200000">
              <a:off x="1457" y="2250"/>
              <a:ext cx="136" cy="953"/>
            </a:xfrm>
            <a:prstGeom prst="leftBrace">
              <a:avLst>
                <a:gd name="adj1" fmla="val 58395"/>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微软雅黑" pitchFamily="34" charset="-122"/>
                <a:ea typeface="微软雅黑" pitchFamily="34" charset="-122"/>
              </a:endParaRPr>
            </a:p>
          </p:txBody>
        </p:sp>
        <p:sp>
          <p:nvSpPr>
            <p:cNvPr id="7" name="AutoShape 6"/>
            <p:cNvSpPr>
              <a:spLocks/>
            </p:cNvSpPr>
            <p:nvPr/>
          </p:nvSpPr>
          <p:spPr bwMode="auto">
            <a:xfrm rot="16200000">
              <a:off x="2509" y="2278"/>
              <a:ext cx="136" cy="897"/>
            </a:xfrm>
            <a:prstGeom prst="leftBrace">
              <a:avLst>
                <a:gd name="adj1" fmla="val 58395"/>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微软雅黑" pitchFamily="34" charset="-122"/>
                <a:ea typeface="微软雅黑" pitchFamily="34" charset="-122"/>
              </a:endParaRPr>
            </a:p>
          </p:txBody>
        </p:sp>
        <p:sp>
          <p:nvSpPr>
            <p:cNvPr id="8" name="AutoShape 7"/>
            <p:cNvSpPr>
              <a:spLocks/>
            </p:cNvSpPr>
            <p:nvPr/>
          </p:nvSpPr>
          <p:spPr bwMode="auto">
            <a:xfrm rot="16200000">
              <a:off x="3540" y="2250"/>
              <a:ext cx="136" cy="953"/>
            </a:xfrm>
            <a:prstGeom prst="leftBrace">
              <a:avLst>
                <a:gd name="adj1" fmla="val 58395"/>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微软雅黑" pitchFamily="34" charset="-122"/>
                <a:ea typeface="微软雅黑" pitchFamily="34" charset="-122"/>
              </a:endParaRPr>
            </a:p>
          </p:txBody>
        </p:sp>
        <p:sp>
          <p:nvSpPr>
            <p:cNvPr id="9" name="AutoShape 8"/>
            <p:cNvSpPr>
              <a:spLocks/>
            </p:cNvSpPr>
            <p:nvPr/>
          </p:nvSpPr>
          <p:spPr bwMode="auto">
            <a:xfrm rot="16200000">
              <a:off x="4593" y="2250"/>
              <a:ext cx="136" cy="953"/>
            </a:xfrm>
            <a:prstGeom prst="leftBrace">
              <a:avLst>
                <a:gd name="adj1" fmla="val 58395"/>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微软雅黑" pitchFamily="34" charset="-122"/>
                <a:ea typeface="微软雅黑" pitchFamily="34" charset="-122"/>
              </a:endParaRPr>
            </a:p>
          </p:txBody>
        </p:sp>
        <p:sp>
          <p:nvSpPr>
            <p:cNvPr id="10" name="Text Box 9"/>
            <p:cNvSpPr txBox="1">
              <a:spLocks noChangeArrowheads="1"/>
            </p:cNvSpPr>
            <p:nvPr/>
          </p:nvSpPr>
          <p:spPr bwMode="auto">
            <a:xfrm>
              <a:off x="1254" y="2750"/>
              <a:ext cx="552"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solidFill>
                    <a:srgbClr val="CC00CC"/>
                  </a:solidFill>
                  <a:latin typeface="微软雅黑" pitchFamily="34" charset="-122"/>
                  <a:ea typeface="微软雅黑" pitchFamily="34" charset="-122"/>
                </a:rPr>
                <a:t>255</a:t>
              </a:r>
            </a:p>
          </p:txBody>
        </p:sp>
        <p:sp>
          <p:nvSpPr>
            <p:cNvPr id="11" name="Text Box 10"/>
            <p:cNvSpPr txBox="1">
              <a:spLocks noChangeArrowheads="1"/>
            </p:cNvSpPr>
            <p:nvPr/>
          </p:nvSpPr>
          <p:spPr bwMode="auto">
            <a:xfrm>
              <a:off x="2363" y="2750"/>
              <a:ext cx="552"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solidFill>
                    <a:srgbClr val="CC00CC"/>
                  </a:solidFill>
                  <a:latin typeface="微软雅黑" pitchFamily="34" charset="-122"/>
                  <a:ea typeface="微软雅黑" pitchFamily="34" charset="-122"/>
                </a:rPr>
                <a:t>192</a:t>
              </a:r>
            </a:p>
          </p:txBody>
        </p:sp>
        <p:sp>
          <p:nvSpPr>
            <p:cNvPr id="12" name="Text Box 11"/>
            <p:cNvSpPr txBox="1">
              <a:spLocks noChangeArrowheads="1"/>
            </p:cNvSpPr>
            <p:nvPr/>
          </p:nvSpPr>
          <p:spPr bwMode="auto">
            <a:xfrm>
              <a:off x="3473" y="2750"/>
              <a:ext cx="304"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solidFill>
                    <a:srgbClr val="CC00CC"/>
                  </a:solidFill>
                  <a:latin typeface="微软雅黑" pitchFamily="34" charset="-122"/>
                  <a:ea typeface="微软雅黑" pitchFamily="34" charset="-122"/>
                </a:rPr>
                <a:t>0</a:t>
              </a:r>
            </a:p>
          </p:txBody>
        </p:sp>
        <p:sp>
          <p:nvSpPr>
            <p:cNvPr id="13" name="Text Box 12"/>
            <p:cNvSpPr txBox="1">
              <a:spLocks noChangeArrowheads="1"/>
            </p:cNvSpPr>
            <p:nvPr/>
          </p:nvSpPr>
          <p:spPr bwMode="auto">
            <a:xfrm>
              <a:off x="4553" y="2750"/>
              <a:ext cx="304"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solidFill>
                    <a:srgbClr val="CC00CC"/>
                  </a:solidFill>
                  <a:latin typeface="微软雅黑" pitchFamily="34" charset="-122"/>
                  <a:ea typeface="微软雅黑" pitchFamily="34" charset="-122"/>
                </a:rPr>
                <a:t>0</a:t>
              </a:r>
            </a:p>
          </p:txBody>
        </p:sp>
      </p:grpSp>
      <p:grpSp>
        <p:nvGrpSpPr>
          <p:cNvPr id="14" name="Group 13"/>
          <p:cNvGrpSpPr>
            <a:grpSpLocks/>
          </p:cNvGrpSpPr>
          <p:nvPr/>
        </p:nvGrpSpPr>
        <p:grpSpPr bwMode="auto">
          <a:xfrm>
            <a:off x="2333961" y="1426897"/>
            <a:ext cx="2417695" cy="1903653"/>
            <a:chOff x="997" y="836"/>
            <a:chExt cx="2343" cy="2163"/>
          </a:xfrm>
        </p:grpSpPr>
        <p:grpSp>
          <p:nvGrpSpPr>
            <p:cNvPr id="15" name="Group 14"/>
            <p:cNvGrpSpPr>
              <a:grpSpLocks/>
            </p:cNvGrpSpPr>
            <p:nvPr/>
          </p:nvGrpSpPr>
          <p:grpSpPr bwMode="auto">
            <a:xfrm>
              <a:off x="1090" y="836"/>
              <a:ext cx="1372" cy="1294"/>
              <a:chOff x="1090" y="836"/>
              <a:chExt cx="1372" cy="1294"/>
            </a:xfrm>
          </p:grpSpPr>
          <p:sp>
            <p:nvSpPr>
              <p:cNvPr id="18" name="Line 16"/>
              <p:cNvSpPr>
                <a:spLocks noChangeShapeType="1"/>
              </p:cNvSpPr>
              <p:nvPr/>
            </p:nvSpPr>
            <p:spPr bwMode="auto">
              <a:xfrm>
                <a:off x="1159" y="836"/>
                <a:ext cx="520" cy="0"/>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sp>
            <p:nvSpPr>
              <p:cNvPr id="17" name="Rectangle 15"/>
              <p:cNvSpPr>
                <a:spLocks noChangeArrowheads="1"/>
              </p:cNvSpPr>
              <p:nvPr/>
            </p:nvSpPr>
            <p:spPr bwMode="auto">
              <a:xfrm>
                <a:off x="1090" y="1813"/>
                <a:ext cx="1372" cy="317"/>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grpSp>
        <p:sp>
          <p:nvSpPr>
            <p:cNvPr id="16" name="Text Box 17"/>
            <p:cNvSpPr txBox="1">
              <a:spLocks noChangeArrowheads="1"/>
            </p:cNvSpPr>
            <p:nvPr/>
          </p:nvSpPr>
          <p:spPr bwMode="auto">
            <a:xfrm>
              <a:off x="997" y="2614"/>
              <a:ext cx="2343" cy="385"/>
            </a:xfrm>
            <a:prstGeom prst="rect">
              <a:avLst/>
            </a:prstGeom>
            <a:solidFill>
              <a:srgbClr val="00FFFF"/>
            </a:solidFill>
            <a:ln w="19050">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dirty="0">
                  <a:solidFill>
                    <a:sysClr val="windowText" lastClr="000000"/>
                  </a:solidFill>
                  <a:latin typeface="微软雅黑" pitchFamily="34" charset="-122"/>
                  <a:ea typeface="微软雅黑" pitchFamily="34" charset="-122"/>
                </a:rPr>
                <a:t>掩码中有 </a:t>
              </a:r>
              <a:r>
                <a:rPr lang="en-US" altLang="zh-CN" sz="1600" b="1" dirty="0">
                  <a:solidFill>
                    <a:sysClr val="windowText" lastClr="000000"/>
                  </a:solidFill>
                  <a:latin typeface="微软雅黑" pitchFamily="34" charset="-122"/>
                  <a:ea typeface="微软雅黑" pitchFamily="34" charset="-122"/>
                </a:rPr>
                <a:t>10 </a:t>
              </a:r>
              <a:r>
                <a:rPr lang="zh-CN" altLang="en-US" sz="1600" b="1" dirty="0">
                  <a:solidFill>
                    <a:sysClr val="windowText" lastClr="000000"/>
                  </a:solidFill>
                  <a:latin typeface="微软雅黑" pitchFamily="34" charset="-122"/>
                  <a:ea typeface="微软雅黑" pitchFamily="34" charset="-122"/>
                </a:rPr>
                <a:t>个连续的 </a:t>
              </a:r>
              <a:r>
                <a:rPr lang="en-US" altLang="zh-CN" sz="1600" b="1" dirty="0">
                  <a:solidFill>
                    <a:sysClr val="windowText" lastClr="000000"/>
                  </a:solidFill>
                  <a:latin typeface="微软雅黑" pitchFamily="34" charset="-122"/>
                  <a:ea typeface="微软雅黑" pitchFamily="34" charset="-122"/>
                </a:rPr>
                <a:t>1</a:t>
              </a:r>
            </a:p>
          </p:txBody>
        </p:sp>
      </p:grpSp>
      <p:sp>
        <p:nvSpPr>
          <p:cNvPr id="21" name="Text Box 7"/>
          <p:cNvSpPr txBox="1">
            <a:spLocks noChangeArrowheads="1"/>
          </p:cNvSpPr>
          <p:nvPr/>
        </p:nvSpPr>
        <p:spPr bwMode="auto">
          <a:xfrm>
            <a:off x="2446174" y="2260320"/>
            <a:ext cx="447321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kumimoji="0" lang="en-US" altLang="zh-CN" sz="1600" b="1" dirty="0">
                <a:solidFill>
                  <a:srgbClr val="0000FF"/>
                </a:solidFill>
                <a:latin typeface="微软雅黑" pitchFamily="34" charset="-122"/>
                <a:ea typeface="微软雅黑" pitchFamily="34" charset="-122"/>
              </a:rPr>
              <a:t>11111111 11000000 00000000 00000000</a:t>
            </a:r>
          </a:p>
        </p:txBody>
      </p:sp>
    </p:spTree>
    <p:extLst>
      <p:ext uri="{BB962C8B-B14F-4D97-AF65-F5344CB8AC3E}">
        <p14:creationId xmlns:p14="http://schemas.microsoft.com/office/powerpoint/2010/main" val="213916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par>
                          <p:cTn id="18" fill="hold">
                            <p:stCondLst>
                              <p:cond delay="0"/>
                            </p:stCondLst>
                            <p:childTnLst>
                              <p:par>
                                <p:cTn id="19" presetID="35" presetClass="emph" presetSubtype="0" repeatCount="3000" fill="hold" nodeType="afterEffect">
                                  <p:stCondLst>
                                    <p:cond delay="0"/>
                                  </p:stCondLst>
                                  <p:childTnLst>
                                    <p:anim calcmode="discrete" valueType="str">
                                      <p:cBhvr>
                                        <p:cTn id="20"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3539543" y="672586"/>
            <a:ext cx="2048959" cy="338554"/>
          </a:xfrm>
          <a:prstGeom prst="rect">
            <a:avLst/>
          </a:prstGeom>
        </p:spPr>
        <p:txBody>
          <a:bodyPr wrap="none">
            <a:spAutoFit/>
          </a:bodyPr>
          <a:lstStyle/>
          <a:p>
            <a:pPr algn="ctr"/>
            <a:r>
              <a:rPr lang="zh-CN" altLang="zh-CN" sz="1600" b="1" dirty="0">
                <a:latin typeface="微软雅黑" pitchFamily="34" charset="-122"/>
                <a:ea typeface="微软雅黑" pitchFamily="34" charset="-122"/>
              </a:rPr>
              <a:t>常用的</a:t>
            </a:r>
            <a:r>
              <a:rPr lang="en-US" altLang="zh-CN" sz="1600" b="1" dirty="0">
                <a:latin typeface="微软雅黑" pitchFamily="34" charset="-122"/>
                <a:ea typeface="微软雅黑" pitchFamily="34" charset="-122"/>
              </a:rPr>
              <a:t> CIDR </a:t>
            </a:r>
            <a:r>
              <a:rPr lang="zh-CN" altLang="zh-CN" sz="1600" b="1" dirty="0">
                <a:latin typeface="微软雅黑" pitchFamily="34" charset="-122"/>
                <a:ea typeface="微软雅黑" pitchFamily="34" charset="-122"/>
              </a:rPr>
              <a:t>地址块</a:t>
            </a:r>
            <a:endParaRPr lang="zh-CN" altLang="en-US" sz="1600" b="1" dirty="0">
              <a:latin typeface="微软雅黑" pitchFamily="34" charset="-122"/>
              <a:ea typeface="微软雅黑"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2741427478"/>
              </p:ext>
            </p:extLst>
          </p:nvPr>
        </p:nvGraphicFramePr>
        <p:xfrm>
          <a:off x="1204541" y="1001773"/>
          <a:ext cx="6718962" cy="3227328"/>
        </p:xfrm>
        <a:graphic>
          <a:graphicData uri="http://schemas.openxmlformats.org/drawingml/2006/table">
            <a:tbl>
              <a:tblPr>
                <a:tableStyleId>{5C22544A-7EE6-4342-B048-85BDC9FD1C3A}</a:tableStyleId>
              </a:tblPr>
              <a:tblGrid>
                <a:gridCol w="1375536"/>
                <a:gridCol w="1640062"/>
                <a:gridCol w="1481346"/>
                <a:gridCol w="2222018"/>
              </a:tblGrid>
              <a:tr h="234693">
                <a:tc>
                  <a:txBody>
                    <a:bodyPr/>
                    <a:lstStyle/>
                    <a:p>
                      <a:pPr algn="ctr">
                        <a:lnSpc>
                          <a:spcPct val="100000"/>
                        </a:lnSpc>
                        <a:spcAft>
                          <a:spcPts val="0"/>
                        </a:spcAft>
                      </a:pPr>
                      <a:r>
                        <a:rPr lang="en-US" sz="1200" b="1" dirty="0" smtClean="0">
                          <a:solidFill>
                            <a:schemeClr val="bg1"/>
                          </a:solidFill>
                          <a:effectLst/>
                          <a:latin typeface="微软雅黑" pitchFamily="34" charset="-122"/>
                          <a:ea typeface="微软雅黑" pitchFamily="34" charset="-122"/>
                        </a:rPr>
                        <a:t>CIDR </a:t>
                      </a:r>
                      <a:r>
                        <a:rPr lang="zh-CN" sz="1200" b="1" dirty="0" smtClean="0">
                          <a:solidFill>
                            <a:schemeClr val="bg1"/>
                          </a:solidFill>
                          <a:effectLst/>
                          <a:latin typeface="微软雅黑" pitchFamily="34" charset="-122"/>
                          <a:ea typeface="微软雅黑" pitchFamily="34" charset="-122"/>
                        </a:rPr>
                        <a:t>前缀长度</a:t>
                      </a:r>
                      <a:endParaRPr lang="zh-CN" sz="1200" b="1" dirty="0">
                        <a:solidFill>
                          <a:schemeClr val="bg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点分十进制</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包含的地址数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zh-CN" sz="1200" b="1" dirty="0" smtClean="0">
                          <a:solidFill>
                            <a:schemeClr val="bg1"/>
                          </a:solidFill>
                          <a:effectLst/>
                          <a:latin typeface="微软雅黑" pitchFamily="34" charset="-122"/>
                          <a:ea typeface="微软雅黑" pitchFamily="34" charset="-122"/>
                        </a:rPr>
                        <a:t>相当于包含分类的网络数</a:t>
                      </a:r>
                      <a:endParaRPr lang="zh-CN" sz="1200" b="1" dirty="0">
                        <a:solidFill>
                          <a:schemeClr val="bg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r>
              <a:tr h="199509">
                <a:tc>
                  <a:txBody>
                    <a:bodyPr/>
                    <a:lstStyle/>
                    <a:p>
                      <a:pPr algn="ctr">
                        <a:lnSpc>
                          <a:spcPct val="100000"/>
                        </a:lnSpc>
                        <a:spcAft>
                          <a:spcPts val="0"/>
                        </a:spcAft>
                        <a:tabLst>
                          <a:tab pos="2637155" algn="ctr"/>
                          <a:tab pos="5274310" algn="r"/>
                          <a:tab pos="266700" algn="l"/>
                        </a:tabLst>
                      </a:pPr>
                      <a:r>
                        <a:rPr lang="en-US" sz="1200" b="1">
                          <a:solidFill>
                            <a:schemeClr val="tx1"/>
                          </a:solidFill>
                          <a:effectLst/>
                          <a:latin typeface="微软雅黑" pitchFamily="34" charset="-122"/>
                          <a:ea typeface="微软雅黑" pitchFamily="34" charset="-122"/>
                        </a:rPr>
                        <a:t>/13</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255.248.0.0</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512 K</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8 </a:t>
                      </a:r>
                      <a:r>
                        <a:rPr lang="zh-CN" sz="1200" b="1" dirty="0" smtClean="0">
                          <a:solidFill>
                            <a:schemeClr val="tx1"/>
                          </a:solidFill>
                          <a:effectLst/>
                          <a:latin typeface="微软雅黑" pitchFamily="34" charset="-122"/>
                          <a:ea typeface="微软雅黑" pitchFamily="34" charset="-122"/>
                        </a:rPr>
                        <a:t>个</a:t>
                      </a:r>
                      <a:r>
                        <a:rPr lang="en-US" altLang="zh-CN" sz="1200" b="1" dirty="0" smtClean="0">
                          <a:solidFill>
                            <a:schemeClr val="tx1"/>
                          </a:solidFill>
                          <a:effectLst/>
                          <a:latin typeface="微软雅黑" pitchFamily="34" charset="-122"/>
                          <a:ea typeface="微软雅黑" pitchFamily="34" charset="-122"/>
                        </a:rPr>
                        <a:t>  </a:t>
                      </a:r>
                      <a:r>
                        <a:rPr lang="en-US" sz="1200" b="1" dirty="0" smtClean="0">
                          <a:solidFill>
                            <a:schemeClr val="tx1"/>
                          </a:solidFill>
                          <a:effectLst/>
                          <a:latin typeface="微软雅黑" pitchFamily="34" charset="-122"/>
                          <a:ea typeface="微软雅黑" pitchFamily="34" charset="-122"/>
                        </a:rPr>
                        <a:t>B</a:t>
                      </a:r>
                      <a:r>
                        <a:rPr lang="zh-CN" sz="1200" b="1" dirty="0">
                          <a:solidFill>
                            <a:schemeClr val="tx1"/>
                          </a:solidFill>
                          <a:effectLst/>
                          <a:latin typeface="微软雅黑" pitchFamily="34" charset="-122"/>
                          <a:ea typeface="微软雅黑" pitchFamily="34" charset="-122"/>
                        </a:rPr>
                        <a:t>类</a:t>
                      </a:r>
                      <a:r>
                        <a:rPr lang="zh-CN" sz="1200" b="1" dirty="0" smtClean="0">
                          <a:solidFill>
                            <a:schemeClr val="tx1"/>
                          </a:solidFill>
                          <a:effectLst/>
                          <a:latin typeface="微软雅黑" pitchFamily="34" charset="-122"/>
                          <a:ea typeface="微软雅黑" pitchFamily="34" charset="-122"/>
                        </a:rPr>
                        <a:t>或</a:t>
                      </a:r>
                      <a:r>
                        <a:rPr lang="en-US" altLang="zh-CN" sz="1200" b="1" dirty="0" smtClean="0">
                          <a:solidFill>
                            <a:schemeClr val="tx1"/>
                          </a:solidFill>
                          <a:effectLst/>
                          <a:latin typeface="微软雅黑" pitchFamily="34" charset="-122"/>
                          <a:ea typeface="微软雅黑" pitchFamily="34" charset="-122"/>
                        </a:rPr>
                        <a:t> </a:t>
                      </a:r>
                      <a:r>
                        <a:rPr lang="en-US" sz="1200" b="1" dirty="0" smtClean="0">
                          <a:solidFill>
                            <a:schemeClr val="tx1"/>
                          </a:solidFill>
                          <a:effectLst/>
                          <a:latin typeface="微软雅黑" pitchFamily="34" charset="-122"/>
                          <a:ea typeface="微软雅黑" pitchFamily="34" charset="-122"/>
                        </a:rPr>
                        <a:t>2048 </a:t>
                      </a:r>
                      <a:r>
                        <a:rPr lang="zh-CN" sz="1200" b="1" dirty="0" smtClean="0">
                          <a:solidFill>
                            <a:schemeClr val="tx1"/>
                          </a:solidFill>
                          <a:effectLst/>
                          <a:latin typeface="微软雅黑" pitchFamily="34" charset="-122"/>
                          <a:ea typeface="微软雅黑" pitchFamily="34" charset="-122"/>
                        </a:rPr>
                        <a:t>个</a:t>
                      </a:r>
                      <a:r>
                        <a:rPr lang="en-US" altLang="zh-CN" sz="1200" b="1" dirty="0" smtClean="0">
                          <a:solidFill>
                            <a:schemeClr val="tx1"/>
                          </a:solidFill>
                          <a:effectLst/>
                          <a:latin typeface="微软雅黑" pitchFamily="34" charset="-122"/>
                          <a:ea typeface="微软雅黑" pitchFamily="34" charset="-122"/>
                        </a:rPr>
                        <a:t> </a:t>
                      </a:r>
                      <a:r>
                        <a:rPr lang="en-US" sz="1200" b="1" dirty="0" smtClean="0">
                          <a:solidFill>
                            <a:schemeClr val="tx1"/>
                          </a:solidFill>
                          <a:effectLst/>
                          <a:latin typeface="微软雅黑" pitchFamily="34" charset="-122"/>
                          <a:ea typeface="微软雅黑" pitchFamily="34" charset="-122"/>
                        </a:rPr>
                        <a:t>C </a:t>
                      </a:r>
                      <a:r>
                        <a:rPr lang="zh-CN" sz="1200" b="1" dirty="0" smtClean="0">
                          <a:solidFill>
                            <a:schemeClr val="tx1"/>
                          </a:solidFill>
                          <a:effectLst/>
                          <a:latin typeface="微软雅黑" pitchFamily="34" charset="-122"/>
                          <a:ea typeface="微软雅黑" pitchFamily="34" charset="-122"/>
                        </a:rPr>
                        <a:t>类</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9509">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/14</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255.252.0.0</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256 K</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4 </a:t>
                      </a:r>
                      <a:r>
                        <a:rPr lang="zh-CN" sz="1200" b="1" dirty="0" smtClean="0">
                          <a:solidFill>
                            <a:schemeClr val="tx1"/>
                          </a:solidFill>
                          <a:effectLst/>
                          <a:latin typeface="微软雅黑" pitchFamily="34" charset="-122"/>
                          <a:ea typeface="微软雅黑" pitchFamily="34" charset="-122"/>
                        </a:rPr>
                        <a:t>个</a:t>
                      </a:r>
                      <a:r>
                        <a:rPr lang="en-US" altLang="zh-CN" sz="1200" b="1" dirty="0" smtClean="0">
                          <a:solidFill>
                            <a:schemeClr val="tx1"/>
                          </a:solidFill>
                          <a:effectLst/>
                          <a:latin typeface="微软雅黑" pitchFamily="34" charset="-122"/>
                          <a:ea typeface="微软雅黑" pitchFamily="34" charset="-122"/>
                        </a:rPr>
                        <a:t> </a:t>
                      </a:r>
                      <a:r>
                        <a:rPr lang="en-US" sz="1200" b="1" dirty="0" smtClean="0">
                          <a:solidFill>
                            <a:schemeClr val="tx1"/>
                          </a:solidFill>
                          <a:effectLst/>
                          <a:latin typeface="微软雅黑" pitchFamily="34" charset="-122"/>
                          <a:ea typeface="微软雅黑" pitchFamily="34" charset="-122"/>
                        </a:rPr>
                        <a:t>B </a:t>
                      </a:r>
                      <a:r>
                        <a:rPr lang="zh-CN" sz="1200" b="1" dirty="0" smtClean="0">
                          <a:solidFill>
                            <a:schemeClr val="tx1"/>
                          </a:solidFill>
                          <a:effectLst/>
                          <a:latin typeface="微软雅黑" pitchFamily="34" charset="-122"/>
                          <a:ea typeface="微软雅黑" pitchFamily="34" charset="-122"/>
                        </a:rPr>
                        <a:t>类</a:t>
                      </a:r>
                      <a:r>
                        <a:rPr lang="zh-CN" sz="1200" b="1" dirty="0">
                          <a:solidFill>
                            <a:schemeClr val="tx1"/>
                          </a:solidFill>
                          <a:effectLst/>
                          <a:latin typeface="微软雅黑" pitchFamily="34" charset="-122"/>
                          <a:ea typeface="微软雅黑" pitchFamily="34" charset="-122"/>
                        </a:rPr>
                        <a:t>或</a:t>
                      </a:r>
                      <a:r>
                        <a:rPr lang="en-US" sz="1200" b="1" dirty="0" smtClean="0">
                          <a:solidFill>
                            <a:schemeClr val="tx1"/>
                          </a:solidFill>
                          <a:effectLst/>
                          <a:latin typeface="微软雅黑" pitchFamily="34" charset="-122"/>
                          <a:ea typeface="微软雅黑" pitchFamily="34" charset="-122"/>
                        </a:rPr>
                        <a:t>1024 </a:t>
                      </a:r>
                      <a:r>
                        <a:rPr lang="zh-CN" sz="1200" b="1" dirty="0" smtClean="0">
                          <a:solidFill>
                            <a:schemeClr val="tx1"/>
                          </a:solidFill>
                          <a:effectLst/>
                          <a:latin typeface="微软雅黑" pitchFamily="34" charset="-122"/>
                          <a:ea typeface="微软雅黑" pitchFamily="34" charset="-122"/>
                        </a:rPr>
                        <a:t>个</a:t>
                      </a:r>
                      <a:r>
                        <a:rPr lang="en-US" altLang="zh-CN" sz="1200" b="1" dirty="0" smtClean="0">
                          <a:solidFill>
                            <a:schemeClr val="tx1"/>
                          </a:solidFill>
                          <a:effectLst/>
                          <a:latin typeface="微软雅黑" pitchFamily="34" charset="-122"/>
                          <a:ea typeface="微软雅黑" pitchFamily="34" charset="-122"/>
                        </a:rPr>
                        <a:t> </a:t>
                      </a:r>
                      <a:r>
                        <a:rPr lang="en-US" sz="1200" b="1" dirty="0" smtClean="0">
                          <a:solidFill>
                            <a:schemeClr val="tx1"/>
                          </a:solidFill>
                          <a:effectLst/>
                          <a:latin typeface="微软雅黑" pitchFamily="34" charset="-122"/>
                          <a:ea typeface="微软雅黑" pitchFamily="34" charset="-122"/>
                        </a:rPr>
                        <a:t>C </a:t>
                      </a:r>
                      <a:r>
                        <a:rPr lang="zh-CN" sz="1200" b="1" dirty="0" smtClean="0">
                          <a:solidFill>
                            <a:schemeClr val="tx1"/>
                          </a:solidFill>
                          <a:effectLst/>
                          <a:latin typeface="微软雅黑" pitchFamily="34" charset="-122"/>
                          <a:ea typeface="微软雅黑" pitchFamily="34" charset="-122"/>
                        </a:rPr>
                        <a:t>类</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199509">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/15</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255.254.0.0</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128 K</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2 </a:t>
                      </a:r>
                      <a:r>
                        <a:rPr lang="zh-CN" sz="1200" b="1" dirty="0" smtClean="0">
                          <a:solidFill>
                            <a:schemeClr val="tx1"/>
                          </a:solidFill>
                          <a:effectLst/>
                          <a:latin typeface="微软雅黑" pitchFamily="34" charset="-122"/>
                          <a:ea typeface="微软雅黑" pitchFamily="34" charset="-122"/>
                        </a:rPr>
                        <a:t>个</a:t>
                      </a:r>
                      <a:r>
                        <a:rPr lang="en-US" altLang="zh-CN" sz="1200" b="1" dirty="0" smtClean="0">
                          <a:solidFill>
                            <a:schemeClr val="tx1"/>
                          </a:solidFill>
                          <a:effectLst/>
                          <a:latin typeface="微软雅黑" pitchFamily="34" charset="-122"/>
                          <a:ea typeface="微软雅黑" pitchFamily="34" charset="-122"/>
                        </a:rPr>
                        <a:t> </a:t>
                      </a:r>
                      <a:r>
                        <a:rPr lang="en-US" sz="1200" b="1" dirty="0" smtClean="0">
                          <a:solidFill>
                            <a:schemeClr val="tx1"/>
                          </a:solidFill>
                          <a:effectLst/>
                          <a:latin typeface="微软雅黑" pitchFamily="34" charset="-122"/>
                          <a:ea typeface="微软雅黑" pitchFamily="34" charset="-122"/>
                        </a:rPr>
                        <a:t>B </a:t>
                      </a:r>
                      <a:r>
                        <a:rPr lang="zh-CN" sz="1200" b="1" dirty="0" smtClean="0">
                          <a:solidFill>
                            <a:schemeClr val="tx1"/>
                          </a:solidFill>
                          <a:effectLst/>
                          <a:latin typeface="微软雅黑" pitchFamily="34" charset="-122"/>
                          <a:ea typeface="微软雅黑" pitchFamily="34" charset="-122"/>
                        </a:rPr>
                        <a:t>类</a:t>
                      </a:r>
                      <a:r>
                        <a:rPr lang="zh-CN" sz="1200" b="1" dirty="0">
                          <a:solidFill>
                            <a:schemeClr val="tx1"/>
                          </a:solidFill>
                          <a:effectLst/>
                          <a:latin typeface="微软雅黑" pitchFamily="34" charset="-122"/>
                          <a:ea typeface="微软雅黑" pitchFamily="34" charset="-122"/>
                        </a:rPr>
                        <a:t>或</a:t>
                      </a:r>
                      <a:r>
                        <a:rPr lang="en-US" sz="1200" b="1" dirty="0" smtClean="0">
                          <a:solidFill>
                            <a:schemeClr val="tx1"/>
                          </a:solidFill>
                          <a:effectLst/>
                          <a:latin typeface="微软雅黑" pitchFamily="34" charset="-122"/>
                          <a:ea typeface="微软雅黑" pitchFamily="34" charset="-122"/>
                        </a:rPr>
                        <a:t>512 </a:t>
                      </a:r>
                      <a:r>
                        <a:rPr lang="zh-CN" sz="1200" b="1" dirty="0" smtClean="0">
                          <a:solidFill>
                            <a:schemeClr val="tx1"/>
                          </a:solidFill>
                          <a:effectLst/>
                          <a:latin typeface="微软雅黑" pitchFamily="34" charset="-122"/>
                          <a:ea typeface="微软雅黑" pitchFamily="34" charset="-122"/>
                        </a:rPr>
                        <a:t>个</a:t>
                      </a:r>
                      <a:r>
                        <a:rPr lang="en-US" altLang="zh-CN" sz="1200" b="1" dirty="0" smtClean="0">
                          <a:solidFill>
                            <a:schemeClr val="tx1"/>
                          </a:solidFill>
                          <a:effectLst/>
                          <a:latin typeface="微软雅黑" pitchFamily="34" charset="-122"/>
                          <a:ea typeface="微软雅黑" pitchFamily="34" charset="-122"/>
                        </a:rPr>
                        <a:t> </a:t>
                      </a:r>
                      <a:r>
                        <a:rPr lang="en-US" sz="1200" b="1" dirty="0" smtClean="0">
                          <a:solidFill>
                            <a:schemeClr val="tx1"/>
                          </a:solidFill>
                          <a:effectLst/>
                          <a:latin typeface="微软雅黑" pitchFamily="34" charset="-122"/>
                          <a:ea typeface="微软雅黑" pitchFamily="34" charset="-122"/>
                        </a:rPr>
                        <a:t>C </a:t>
                      </a:r>
                      <a:r>
                        <a:rPr lang="zh-CN" sz="1200" b="1" dirty="0" smtClean="0">
                          <a:solidFill>
                            <a:schemeClr val="tx1"/>
                          </a:solidFill>
                          <a:effectLst/>
                          <a:latin typeface="微软雅黑" pitchFamily="34" charset="-122"/>
                          <a:ea typeface="微软雅黑" pitchFamily="34" charset="-122"/>
                        </a:rPr>
                        <a:t>类</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9509">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/16</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255.255.0.0</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64 K</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1 </a:t>
                      </a:r>
                      <a:r>
                        <a:rPr lang="zh-CN" sz="1200" b="1" dirty="0" smtClean="0">
                          <a:solidFill>
                            <a:schemeClr val="tx1"/>
                          </a:solidFill>
                          <a:effectLst/>
                          <a:latin typeface="微软雅黑" pitchFamily="34" charset="-122"/>
                          <a:ea typeface="微软雅黑" pitchFamily="34" charset="-122"/>
                        </a:rPr>
                        <a:t>个</a:t>
                      </a:r>
                      <a:r>
                        <a:rPr lang="en-US" altLang="zh-CN" sz="1200" b="1" dirty="0" smtClean="0">
                          <a:solidFill>
                            <a:schemeClr val="tx1"/>
                          </a:solidFill>
                          <a:effectLst/>
                          <a:latin typeface="微软雅黑" pitchFamily="34" charset="-122"/>
                          <a:ea typeface="微软雅黑" pitchFamily="34" charset="-122"/>
                        </a:rPr>
                        <a:t> </a:t>
                      </a:r>
                      <a:r>
                        <a:rPr lang="en-US" sz="1200" b="1" dirty="0" smtClean="0">
                          <a:solidFill>
                            <a:schemeClr val="tx1"/>
                          </a:solidFill>
                          <a:effectLst/>
                          <a:latin typeface="微软雅黑" pitchFamily="34" charset="-122"/>
                          <a:ea typeface="微软雅黑" pitchFamily="34" charset="-122"/>
                        </a:rPr>
                        <a:t>B </a:t>
                      </a:r>
                      <a:r>
                        <a:rPr lang="zh-CN" sz="1200" b="1" dirty="0" smtClean="0">
                          <a:solidFill>
                            <a:schemeClr val="tx1"/>
                          </a:solidFill>
                          <a:effectLst/>
                          <a:latin typeface="微软雅黑" pitchFamily="34" charset="-122"/>
                          <a:ea typeface="微软雅黑" pitchFamily="34" charset="-122"/>
                        </a:rPr>
                        <a:t>类</a:t>
                      </a:r>
                      <a:r>
                        <a:rPr lang="zh-CN" sz="1200" b="1" dirty="0">
                          <a:solidFill>
                            <a:schemeClr val="tx1"/>
                          </a:solidFill>
                          <a:effectLst/>
                          <a:latin typeface="微软雅黑" pitchFamily="34" charset="-122"/>
                          <a:ea typeface="微软雅黑" pitchFamily="34" charset="-122"/>
                        </a:rPr>
                        <a:t>或</a:t>
                      </a:r>
                      <a:r>
                        <a:rPr lang="en-US" sz="1200" b="1" dirty="0" smtClean="0">
                          <a:solidFill>
                            <a:schemeClr val="tx1"/>
                          </a:solidFill>
                          <a:effectLst/>
                          <a:latin typeface="微软雅黑" pitchFamily="34" charset="-122"/>
                          <a:ea typeface="微软雅黑" pitchFamily="34" charset="-122"/>
                        </a:rPr>
                        <a:t>256 </a:t>
                      </a:r>
                      <a:r>
                        <a:rPr lang="zh-CN" sz="1200" b="1" dirty="0" smtClean="0">
                          <a:solidFill>
                            <a:schemeClr val="tx1"/>
                          </a:solidFill>
                          <a:effectLst/>
                          <a:latin typeface="微软雅黑" pitchFamily="34" charset="-122"/>
                          <a:ea typeface="微软雅黑" pitchFamily="34" charset="-122"/>
                        </a:rPr>
                        <a:t>个</a:t>
                      </a:r>
                      <a:r>
                        <a:rPr lang="en-US" altLang="zh-CN" sz="1200" b="1" dirty="0" smtClean="0">
                          <a:solidFill>
                            <a:schemeClr val="tx1"/>
                          </a:solidFill>
                          <a:effectLst/>
                          <a:latin typeface="微软雅黑" pitchFamily="34" charset="-122"/>
                          <a:ea typeface="微软雅黑" pitchFamily="34" charset="-122"/>
                        </a:rPr>
                        <a:t> </a:t>
                      </a:r>
                      <a:r>
                        <a:rPr lang="en-US" sz="1200" b="1" dirty="0" smtClean="0">
                          <a:solidFill>
                            <a:schemeClr val="tx1"/>
                          </a:solidFill>
                          <a:effectLst/>
                          <a:latin typeface="微软雅黑" pitchFamily="34" charset="-122"/>
                          <a:ea typeface="微软雅黑" pitchFamily="34" charset="-122"/>
                        </a:rPr>
                        <a:t>C </a:t>
                      </a:r>
                      <a:r>
                        <a:rPr lang="zh-CN" sz="1200" b="1" dirty="0" smtClean="0">
                          <a:solidFill>
                            <a:schemeClr val="tx1"/>
                          </a:solidFill>
                          <a:effectLst/>
                          <a:latin typeface="微软雅黑" pitchFamily="34" charset="-122"/>
                          <a:ea typeface="微软雅黑" pitchFamily="34" charset="-122"/>
                        </a:rPr>
                        <a:t>类</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199509">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/17</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255.255.128.0</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32 K</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128 </a:t>
                      </a:r>
                      <a:r>
                        <a:rPr lang="zh-CN" sz="1200" b="1" dirty="0" smtClean="0">
                          <a:solidFill>
                            <a:schemeClr val="tx1"/>
                          </a:solidFill>
                          <a:effectLst/>
                          <a:latin typeface="微软雅黑" pitchFamily="34" charset="-122"/>
                          <a:ea typeface="微软雅黑" pitchFamily="34" charset="-122"/>
                        </a:rPr>
                        <a:t>个</a:t>
                      </a:r>
                      <a:r>
                        <a:rPr lang="en-US" altLang="zh-CN" sz="1200" b="1" dirty="0" smtClean="0">
                          <a:solidFill>
                            <a:schemeClr val="tx1"/>
                          </a:solidFill>
                          <a:effectLst/>
                          <a:latin typeface="微软雅黑" pitchFamily="34" charset="-122"/>
                          <a:ea typeface="微软雅黑" pitchFamily="34" charset="-122"/>
                        </a:rPr>
                        <a:t> </a:t>
                      </a:r>
                      <a:r>
                        <a:rPr lang="en-US" sz="1200" b="1" dirty="0" smtClean="0">
                          <a:solidFill>
                            <a:schemeClr val="tx1"/>
                          </a:solidFill>
                          <a:effectLst/>
                          <a:latin typeface="微软雅黑" pitchFamily="34" charset="-122"/>
                          <a:ea typeface="微软雅黑" pitchFamily="34" charset="-122"/>
                        </a:rPr>
                        <a:t>C </a:t>
                      </a:r>
                      <a:r>
                        <a:rPr lang="zh-CN" sz="1200" b="1" dirty="0" smtClean="0">
                          <a:solidFill>
                            <a:schemeClr val="tx1"/>
                          </a:solidFill>
                          <a:effectLst/>
                          <a:latin typeface="微软雅黑" pitchFamily="34" charset="-122"/>
                          <a:ea typeface="微软雅黑" pitchFamily="34" charset="-122"/>
                        </a:rPr>
                        <a:t>类</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9509">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/18</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255.255.192.0</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16 K</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64 </a:t>
                      </a:r>
                      <a:r>
                        <a:rPr lang="zh-CN" sz="1200" b="1" dirty="0" smtClean="0">
                          <a:solidFill>
                            <a:schemeClr val="tx1"/>
                          </a:solidFill>
                          <a:effectLst/>
                          <a:latin typeface="微软雅黑" pitchFamily="34" charset="-122"/>
                          <a:ea typeface="微软雅黑" pitchFamily="34" charset="-122"/>
                        </a:rPr>
                        <a:t>个</a:t>
                      </a:r>
                      <a:r>
                        <a:rPr lang="en-US" altLang="zh-CN" sz="1200" b="1" dirty="0" smtClean="0">
                          <a:solidFill>
                            <a:schemeClr val="tx1"/>
                          </a:solidFill>
                          <a:effectLst/>
                          <a:latin typeface="微软雅黑" pitchFamily="34" charset="-122"/>
                          <a:ea typeface="微软雅黑" pitchFamily="34" charset="-122"/>
                        </a:rPr>
                        <a:t> </a:t>
                      </a:r>
                      <a:r>
                        <a:rPr lang="en-US" sz="1200" b="1" dirty="0" smtClean="0">
                          <a:solidFill>
                            <a:schemeClr val="tx1"/>
                          </a:solidFill>
                          <a:effectLst/>
                          <a:latin typeface="微软雅黑" pitchFamily="34" charset="-122"/>
                          <a:ea typeface="微软雅黑" pitchFamily="34" charset="-122"/>
                        </a:rPr>
                        <a:t>C </a:t>
                      </a:r>
                      <a:r>
                        <a:rPr lang="zh-CN" sz="1200" b="1" dirty="0" smtClean="0">
                          <a:solidFill>
                            <a:schemeClr val="tx1"/>
                          </a:solidFill>
                          <a:effectLst/>
                          <a:latin typeface="微软雅黑" pitchFamily="34" charset="-122"/>
                          <a:ea typeface="微软雅黑" pitchFamily="34" charset="-122"/>
                        </a:rPr>
                        <a:t>类</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199509">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/19</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255.255.224.0</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8 K</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32 </a:t>
                      </a:r>
                      <a:r>
                        <a:rPr lang="zh-CN" sz="1200" b="1" dirty="0" smtClean="0">
                          <a:solidFill>
                            <a:schemeClr val="tx1"/>
                          </a:solidFill>
                          <a:effectLst/>
                          <a:latin typeface="微软雅黑" pitchFamily="34" charset="-122"/>
                          <a:ea typeface="微软雅黑" pitchFamily="34" charset="-122"/>
                        </a:rPr>
                        <a:t>个</a:t>
                      </a:r>
                      <a:r>
                        <a:rPr lang="en-US" altLang="zh-CN" sz="1200" b="1" dirty="0" smtClean="0">
                          <a:solidFill>
                            <a:schemeClr val="tx1"/>
                          </a:solidFill>
                          <a:effectLst/>
                          <a:latin typeface="微软雅黑" pitchFamily="34" charset="-122"/>
                          <a:ea typeface="微软雅黑" pitchFamily="34" charset="-122"/>
                        </a:rPr>
                        <a:t> </a:t>
                      </a:r>
                      <a:r>
                        <a:rPr lang="en-US" sz="1200" b="1" dirty="0" smtClean="0">
                          <a:solidFill>
                            <a:schemeClr val="tx1"/>
                          </a:solidFill>
                          <a:effectLst/>
                          <a:latin typeface="微软雅黑" pitchFamily="34" charset="-122"/>
                          <a:ea typeface="微软雅黑" pitchFamily="34" charset="-122"/>
                        </a:rPr>
                        <a:t>C </a:t>
                      </a:r>
                      <a:r>
                        <a:rPr lang="zh-CN" sz="1200" b="1" dirty="0" smtClean="0">
                          <a:solidFill>
                            <a:schemeClr val="tx1"/>
                          </a:solidFill>
                          <a:effectLst/>
                          <a:latin typeface="微软雅黑" pitchFamily="34" charset="-122"/>
                          <a:ea typeface="微软雅黑" pitchFamily="34" charset="-122"/>
                        </a:rPr>
                        <a:t>类</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9509">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/20</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255.255.240.0</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4 K</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16 </a:t>
                      </a:r>
                      <a:r>
                        <a:rPr lang="zh-CN" sz="1200" b="1" dirty="0" smtClean="0">
                          <a:solidFill>
                            <a:schemeClr val="tx1"/>
                          </a:solidFill>
                          <a:effectLst/>
                          <a:latin typeface="微软雅黑" pitchFamily="34" charset="-122"/>
                          <a:ea typeface="微软雅黑" pitchFamily="34" charset="-122"/>
                        </a:rPr>
                        <a:t>个</a:t>
                      </a:r>
                      <a:r>
                        <a:rPr lang="en-US" altLang="zh-CN" sz="1200" b="1" dirty="0" smtClean="0">
                          <a:solidFill>
                            <a:schemeClr val="tx1"/>
                          </a:solidFill>
                          <a:effectLst/>
                          <a:latin typeface="微软雅黑" pitchFamily="34" charset="-122"/>
                          <a:ea typeface="微软雅黑" pitchFamily="34" charset="-122"/>
                        </a:rPr>
                        <a:t> </a:t>
                      </a:r>
                      <a:r>
                        <a:rPr lang="en-US" sz="1200" b="1" dirty="0" smtClean="0">
                          <a:solidFill>
                            <a:schemeClr val="tx1"/>
                          </a:solidFill>
                          <a:effectLst/>
                          <a:latin typeface="微软雅黑" pitchFamily="34" charset="-122"/>
                          <a:ea typeface="微软雅黑" pitchFamily="34" charset="-122"/>
                        </a:rPr>
                        <a:t>C </a:t>
                      </a:r>
                      <a:r>
                        <a:rPr lang="zh-CN" sz="1200" b="1" dirty="0" smtClean="0">
                          <a:solidFill>
                            <a:schemeClr val="tx1"/>
                          </a:solidFill>
                          <a:effectLst/>
                          <a:latin typeface="微软雅黑" pitchFamily="34" charset="-122"/>
                          <a:ea typeface="微软雅黑" pitchFamily="34" charset="-122"/>
                        </a:rPr>
                        <a:t>类</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199509">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/21</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255.255.248.0</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2 K</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8 </a:t>
                      </a:r>
                      <a:r>
                        <a:rPr lang="zh-CN" sz="1200" b="1" dirty="0" smtClean="0">
                          <a:solidFill>
                            <a:schemeClr val="tx1"/>
                          </a:solidFill>
                          <a:effectLst/>
                          <a:latin typeface="微软雅黑" pitchFamily="34" charset="-122"/>
                          <a:ea typeface="微软雅黑" pitchFamily="34" charset="-122"/>
                        </a:rPr>
                        <a:t>个</a:t>
                      </a:r>
                      <a:r>
                        <a:rPr lang="en-US" altLang="zh-CN" sz="1200" b="1" dirty="0" smtClean="0">
                          <a:solidFill>
                            <a:schemeClr val="tx1"/>
                          </a:solidFill>
                          <a:effectLst/>
                          <a:latin typeface="微软雅黑" pitchFamily="34" charset="-122"/>
                          <a:ea typeface="微软雅黑" pitchFamily="34" charset="-122"/>
                        </a:rPr>
                        <a:t> </a:t>
                      </a:r>
                      <a:r>
                        <a:rPr lang="en-US" sz="1200" b="1" dirty="0" smtClean="0">
                          <a:solidFill>
                            <a:schemeClr val="tx1"/>
                          </a:solidFill>
                          <a:effectLst/>
                          <a:latin typeface="微软雅黑" pitchFamily="34" charset="-122"/>
                          <a:ea typeface="微软雅黑" pitchFamily="34" charset="-122"/>
                        </a:rPr>
                        <a:t>C </a:t>
                      </a:r>
                      <a:r>
                        <a:rPr lang="zh-CN" sz="1200" b="1" dirty="0" smtClean="0">
                          <a:solidFill>
                            <a:schemeClr val="tx1"/>
                          </a:solidFill>
                          <a:effectLst/>
                          <a:latin typeface="微软雅黑" pitchFamily="34" charset="-122"/>
                          <a:ea typeface="微软雅黑" pitchFamily="34" charset="-122"/>
                        </a:rPr>
                        <a:t>类</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9509">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/22</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255.255.252.0</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1 K</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4 </a:t>
                      </a:r>
                      <a:r>
                        <a:rPr lang="zh-CN" sz="1200" b="1" dirty="0" smtClean="0">
                          <a:solidFill>
                            <a:schemeClr val="tx1"/>
                          </a:solidFill>
                          <a:effectLst/>
                          <a:latin typeface="微软雅黑" pitchFamily="34" charset="-122"/>
                          <a:ea typeface="微软雅黑" pitchFamily="34" charset="-122"/>
                        </a:rPr>
                        <a:t>个</a:t>
                      </a:r>
                      <a:r>
                        <a:rPr lang="en-US" altLang="zh-CN" sz="1200" b="1" dirty="0" smtClean="0">
                          <a:solidFill>
                            <a:schemeClr val="tx1"/>
                          </a:solidFill>
                          <a:effectLst/>
                          <a:latin typeface="微软雅黑" pitchFamily="34" charset="-122"/>
                          <a:ea typeface="微软雅黑" pitchFamily="34" charset="-122"/>
                        </a:rPr>
                        <a:t> </a:t>
                      </a:r>
                      <a:r>
                        <a:rPr lang="en-US" sz="1200" b="1" dirty="0" smtClean="0">
                          <a:solidFill>
                            <a:schemeClr val="tx1"/>
                          </a:solidFill>
                          <a:effectLst/>
                          <a:latin typeface="微软雅黑" pitchFamily="34" charset="-122"/>
                          <a:ea typeface="微软雅黑" pitchFamily="34" charset="-122"/>
                        </a:rPr>
                        <a:t>C </a:t>
                      </a:r>
                      <a:r>
                        <a:rPr lang="zh-CN" sz="1200" b="1" dirty="0" smtClean="0">
                          <a:solidFill>
                            <a:schemeClr val="tx1"/>
                          </a:solidFill>
                          <a:effectLst/>
                          <a:latin typeface="微软雅黑" pitchFamily="34" charset="-122"/>
                          <a:ea typeface="微软雅黑" pitchFamily="34" charset="-122"/>
                        </a:rPr>
                        <a:t>类</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199509">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/23</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255.255.254.0</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512</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2 </a:t>
                      </a:r>
                      <a:r>
                        <a:rPr lang="zh-CN" sz="1200" b="1" dirty="0" smtClean="0">
                          <a:solidFill>
                            <a:schemeClr val="tx1"/>
                          </a:solidFill>
                          <a:effectLst/>
                          <a:latin typeface="微软雅黑" pitchFamily="34" charset="-122"/>
                          <a:ea typeface="微软雅黑" pitchFamily="34" charset="-122"/>
                        </a:rPr>
                        <a:t>个</a:t>
                      </a:r>
                      <a:r>
                        <a:rPr lang="en-US" altLang="zh-CN" sz="1200" b="1" dirty="0" smtClean="0">
                          <a:solidFill>
                            <a:schemeClr val="tx1"/>
                          </a:solidFill>
                          <a:effectLst/>
                          <a:latin typeface="微软雅黑" pitchFamily="34" charset="-122"/>
                          <a:ea typeface="微软雅黑" pitchFamily="34" charset="-122"/>
                        </a:rPr>
                        <a:t> </a:t>
                      </a:r>
                      <a:r>
                        <a:rPr lang="en-US" sz="1200" b="1" dirty="0" smtClean="0">
                          <a:solidFill>
                            <a:schemeClr val="tx1"/>
                          </a:solidFill>
                          <a:effectLst/>
                          <a:latin typeface="微软雅黑" pitchFamily="34" charset="-122"/>
                          <a:ea typeface="微软雅黑" pitchFamily="34" charset="-122"/>
                        </a:rPr>
                        <a:t>C </a:t>
                      </a:r>
                      <a:r>
                        <a:rPr lang="zh-CN" sz="1200" b="1" dirty="0" smtClean="0">
                          <a:solidFill>
                            <a:schemeClr val="tx1"/>
                          </a:solidFill>
                          <a:effectLst/>
                          <a:latin typeface="微软雅黑" pitchFamily="34" charset="-122"/>
                          <a:ea typeface="微软雅黑" pitchFamily="34" charset="-122"/>
                        </a:rPr>
                        <a:t>类</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9509">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/24</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255.255.255.0</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256</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1 </a:t>
                      </a:r>
                      <a:r>
                        <a:rPr lang="zh-CN" sz="1200" b="1" dirty="0" smtClean="0">
                          <a:solidFill>
                            <a:schemeClr val="tx1"/>
                          </a:solidFill>
                          <a:effectLst/>
                          <a:latin typeface="微软雅黑" pitchFamily="34" charset="-122"/>
                          <a:ea typeface="微软雅黑" pitchFamily="34" charset="-122"/>
                        </a:rPr>
                        <a:t>个</a:t>
                      </a:r>
                      <a:r>
                        <a:rPr lang="en-US" altLang="zh-CN" sz="1200" b="1" dirty="0" smtClean="0">
                          <a:solidFill>
                            <a:schemeClr val="tx1"/>
                          </a:solidFill>
                          <a:effectLst/>
                          <a:latin typeface="微软雅黑" pitchFamily="34" charset="-122"/>
                          <a:ea typeface="微软雅黑" pitchFamily="34" charset="-122"/>
                        </a:rPr>
                        <a:t> </a:t>
                      </a:r>
                      <a:r>
                        <a:rPr lang="en-US" sz="1200" b="1" dirty="0" smtClean="0">
                          <a:solidFill>
                            <a:schemeClr val="tx1"/>
                          </a:solidFill>
                          <a:effectLst/>
                          <a:latin typeface="微软雅黑" pitchFamily="34" charset="-122"/>
                          <a:ea typeface="微软雅黑" pitchFamily="34" charset="-122"/>
                        </a:rPr>
                        <a:t>C </a:t>
                      </a:r>
                      <a:r>
                        <a:rPr lang="zh-CN" sz="1200" b="1" dirty="0" smtClean="0">
                          <a:solidFill>
                            <a:schemeClr val="tx1"/>
                          </a:solidFill>
                          <a:effectLst/>
                          <a:latin typeface="微软雅黑" pitchFamily="34" charset="-122"/>
                          <a:ea typeface="微软雅黑" pitchFamily="34" charset="-122"/>
                        </a:rPr>
                        <a:t>类</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199509">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/25</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255.255.255.128</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128</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1/4 </a:t>
                      </a:r>
                      <a:r>
                        <a:rPr lang="zh-CN" sz="1200" b="1" dirty="0" smtClean="0">
                          <a:solidFill>
                            <a:schemeClr val="tx1"/>
                          </a:solidFill>
                          <a:effectLst/>
                          <a:latin typeface="微软雅黑" pitchFamily="34" charset="-122"/>
                          <a:ea typeface="微软雅黑" pitchFamily="34" charset="-122"/>
                        </a:rPr>
                        <a:t>个</a:t>
                      </a:r>
                      <a:r>
                        <a:rPr lang="en-US" altLang="zh-CN" sz="1200" b="1" dirty="0" smtClean="0">
                          <a:solidFill>
                            <a:schemeClr val="tx1"/>
                          </a:solidFill>
                          <a:effectLst/>
                          <a:latin typeface="微软雅黑" pitchFamily="34" charset="-122"/>
                          <a:ea typeface="微软雅黑" pitchFamily="34" charset="-122"/>
                        </a:rPr>
                        <a:t> </a:t>
                      </a:r>
                      <a:r>
                        <a:rPr lang="en-US" sz="1200" b="1" dirty="0" smtClean="0">
                          <a:solidFill>
                            <a:schemeClr val="tx1"/>
                          </a:solidFill>
                          <a:effectLst/>
                          <a:latin typeface="微软雅黑" pitchFamily="34" charset="-122"/>
                          <a:ea typeface="微软雅黑" pitchFamily="34" charset="-122"/>
                        </a:rPr>
                        <a:t>C </a:t>
                      </a:r>
                      <a:r>
                        <a:rPr lang="zh-CN" sz="1200" b="1" dirty="0" smtClean="0">
                          <a:solidFill>
                            <a:schemeClr val="tx1"/>
                          </a:solidFill>
                          <a:effectLst/>
                          <a:latin typeface="微软雅黑" pitchFamily="34" charset="-122"/>
                          <a:ea typeface="微软雅黑" pitchFamily="34" charset="-122"/>
                        </a:rPr>
                        <a:t>类</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9509">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/26</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255.255.255.192</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64</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1/4 </a:t>
                      </a:r>
                      <a:r>
                        <a:rPr lang="zh-CN" sz="1200" b="1" dirty="0" smtClean="0">
                          <a:solidFill>
                            <a:schemeClr val="tx1"/>
                          </a:solidFill>
                          <a:effectLst/>
                          <a:latin typeface="微软雅黑" pitchFamily="34" charset="-122"/>
                          <a:ea typeface="微软雅黑" pitchFamily="34" charset="-122"/>
                        </a:rPr>
                        <a:t>个</a:t>
                      </a:r>
                      <a:r>
                        <a:rPr lang="en-US" altLang="zh-CN" sz="1200" b="1" dirty="0" smtClean="0">
                          <a:solidFill>
                            <a:schemeClr val="tx1"/>
                          </a:solidFill>
                          <a:effectLst/>
                          <a:latin typeface="微软雅黑" pitchFamily="34" charset="-122"/>
                          <a:ea typeface="微软雅黑" pitchFamily="34" charset="-122"/>
                        </a:rPr>
                        <a:t> </a:t>
                      </a:r>
                      <a:r>
                        <a:rPr lang="en-US" sz="1200" b="1" dirty="0" smtClean="0">
                          <a:solidFill>
                            <a:schemeClr val="tx1"/>
                          </a:solidFill>
                          <a:effectLst/>
                          <a:latin typeface="微软雅黑" pitchFamily="34" charset="-122"/>
                          <a:ea typeface="微软雅黑" pitchFamily="34" charset="-122"/>
                        </a:rPr>
                        <a:t>C </a:t>
                      </a:r>
                      <a:r>
                        <a:rPr lang="zh-CN" sz="1200" b="1" dirty="0" smtClean="0">
                          <a:solidFill>
                            <a:schemeClr val="tx1"/>
                          </a:solidFill>
                          <a:effectLst/>
                          <a:latin typeface="微软雅黑" pitchFamily="34" charset="-122"/>
                          <a:ea typeface="微软雅黑" pitchFamily="34" charset="-122"/>
                        </a:rPr>
                        <a:t>类</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199509">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/27</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255.255.255.224</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32</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1/8 </a:t>
                      </a:r>
                      <a:r>
                        <a:rPr lang="zh-CN" sz="1200" b="1" dirty="0" smtClean="0">
                          <a:solidFill>
                            <a:schemeClr val="tx1"/>
                          </a:solidFill>
                          <a:effectLst/>
                          <a:latin typeface="微软雅黑" pitchFamily="34" charset="-122"/>
                          <a:ea typeface="微软雅黑" pitchFamily="34" charset="-122"/>
                        </a:rPr>
                        <a:t>个</a:t>
                      </a:r>
                      <a:r>
                        <a:rPr lang="en-US" altLang="zh-CN" sz="1200" b="1" dirty="0" smtClean="0">
                          <a:solidFill>
                            <a:schemeClr val="tx1"/>
                          </a:solidFill>
                          <a:effectLst/>
                          <a:latin typeface="微软雅黑" pitchFamily="34" charset="-122"/>
                          <a:ea typeface="微软雅黑" pitchFamily="34" charset="-122"/>
                        </a:rPr>
                        <a:t> </a:t>
                      </a:r>
                      <a:r>
                        <a:rPr lang="en-US" sz="1200" b="1" dirty="0" smtClean="0">
                          <a:solidFill>
                            <a:schemeClr val="tx1"/>
                          </a:solidFill>
                          <a:effectLst/>
                          <a:latin typeface="微软雅黑" pitchFamily="34" charset="-122"/>
                          <a:ea typeface="微软雅黑" pitchFamily="34" charset="-122"/>
                        </a:rPr>
                        <a:t>C </a:t>
                      </a:r>
                      <a:r>
                        <a:rPr lang="zh-CN" sz="1200" b="1" dirty="0" smtClean="0">
                          <a:solidFill>
                            <a:schemeClr val="tx1"/>
                          </a:solidFill>
                          <a:effectLst/>
                          <a:latin typeface="微软雅黑" pitchFamily="34" charset="-122"/>
                          <a:ea typeface="微软雅黑" pitchFamily="34" charset="-122"/>
                        </a:rPr>
                        <a:t>类</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156471997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31440"/>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781464"/>
            <a:ext cx="1210588" cy="400110"/>
          </a:xfrm>
          <a:prstGeom prst="rect">
            <a:avLst/>
          </a:prstGeom>
        </p:spPr>
        <p:txBody>
          <a:bodyPr wrap="none">
            <a:spAutoFit/>
          </a:bodyPr>
          <a:lstStyle/>
          <a:p>
            <a:r>
              <a:rPr lang="zh-CN" altLang="en-US" sz="2000" b="1" dirty="0">
                <a:latin typeface="微软雅黑" pitchFamily="34" charset="-122"/>
                <a:ea typeface="微软雅黑" pitchFamily="34" charset="-122"/>
              </a:rPr>
              <a:t>构成超</a:t>
            </a:r>
            <a:r>
              <a:rPr lang="zh-CN" altLang="en-US" sz="2000" b="1" dirty="0" smtClean="0">
                <a:latin typeface="微软雅黑" pitchFamily="34" charset="-122"/>
                <a:ea typeface="微软雅黑" pitchFamily="34" charset="-122"/>
              </a:rPr>
              <a:t>网</a:t>
            </a:r>
            <a:endParaRPr lang="zh-CN" altLang="en-US" sz="2000" b="1" dirty="0">
              <a:latin typeface="微软雅黑" pitchFamily="34" charset="-122"/>
              <a:ea typeface="微软雅黑" pitchFamily="34" charset="-122"/>
            </a:endParaRPr>
          </a:p>
        </p:txBody>
      </p:sp>
      <p:sp>
        <p:nvSpPr>
          <p:cNvPr id="4" name="矩形 3"/>
          <p:cNvSpPr/>
          <p:nvPr/>
        </p:nvSpPr>
        <p:spPr>
          <a:xfrm>
            <a:off x="616084" y="1129832"/>
            <a:ext cx="7957547"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前缀长度不超过 </a:t>
            </a:r>
            <a:r>
              <a:rPr lang="en-US" altLang="zh-CN" sz="2000" b="1" dirty="0">
                <a:latin typeface="微软雅黑" pitchFamily="34" charset="-122"/>
                <a:ea typeface="微软雅黑" pitchFamily="34" charset="-122"/>
              </a:rPr>
              <a:t>23 </a:t>
            </a:r>
            <a:r>
              <a:rPr lang="zh-CN" altLang="en-US" sz="2000" b="1" dirty="0">
                <a:latin typeface="微软雅黑" pitchFamily="34" charset="-122"/>
                <a:ea typeface="微软雅黑" pitchFamily="34" charset="-122"/>
              </a:rPr>
              <a:t>位的 </a:t>
            </a:r>
            <a:r>
              <a:rPr lang="en-US" altLang="zh-CN" sz="2000" b="1" dirty="0">
                <a:latin typeface="微软雅黑" pitchFamily="34" charset="-122"/>
                <a:ea typeface="微软雅黑" pitchFamily="34" charset="-122"/>
              </a:rPr>
              <a:t>CIDR </a:t>
            </a:r>
            <a:r>
              <a:rPr lang="zh-CN" altLang="en-US" sz="2000" b="1" dirty="0">
                <a:latin typeface="微软雅黑" pitchFamily="34" charset="-122"/>
                <a:ea typeface="微软雅黑" pitchFamily="34" charset="-122"/>
              </a:rPr>
              <a:t>地址块都包含了多个 </a:t>
            </a:r>
            <a:r>
              <a:rPr lang="en-US" altLang="zh-CN" sz="2000" b="1" dirty="0">
                <a:latin typeface="微软雅黑" pitchFamily="34" charset="-122"/>
                <a:ea typeface="微软雅黑" pitchFamily="34" charset="-122"/>
              </a:rPr>
              <a:t>C  </a:t>
            </a:r>
            <a:r>
              <a:rPr lang="zh-CN" altLang="en-US" sz="2000" b="1" dirty="0">
                <a:latin typeface="微软雅黑" pitchFamily="34" charset="-122"/>
                <a:ea typeface="微软雅黑" pitchFamily="34" charset="-122"/>
              </a:rPr>
              <a:t>类地址。</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这些 </a:t>
            </a:r>
            <a:r>
              <a:rPr lang="en-US" altLang="zh-CN" sz="2000" b="1" dirty="0">
                <a:latin typeface="微软雅黑" pitchFamily="34" charset="-122"/>
                <a:ea typeface="微软雅黑" pitchFamily="34" charset="-122"/>
              </a:rPr>
              <a:t>C </a:t>
            </a:r>
            <a:r>
              <a:rPr lang="zh-CN" altLang="en-US" sz="2000" b="1" dirty="0">
                <a:latin typeface="微软雅黑" pitchFamily="34" charset="-122"/>
                <a:ea typeface="微软雅黑" pitchFamily="34" charset="-122"/>
              </a:rPr>
              <a:t>类地址合起来就构成了超网。</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CIDR </a:t>
            </a:r>
            <a:r>
              <a:rPr lang="zh-CN" altLang="en-US" sz="2000" b="1" dirty="0">
                <a:solidFill>
                  <a:srgbClr val="0000FF"/>
                </a:solidFill>
                <a:latin typeface="微软雅黑" pitchFamily="34" charset="-122"/>
                <a:ea typeface="微软雅黑" pitchFamily="34" charset="-122"/>
              </a:rPr>
              <a:t>地址块中的地址数一定是 </a:t>
            </a:r>
            <a:r>
              <a:rPr lang="en-US" altLang="zh-CN" sz="2000" b="1" dirty="0">
                <a:solidFill>
                  <a:srgbClr val="0000FF"/>
                </a:solidFill>
                <a:latin typeface="微软雅黑" pitchFamily="34" charset="-122"/>
                <a:ea typeface="微软雅黑" pitchFamily="34" charset="-122"/>
              </a:rPr>
              <a:t>2 </a:t>
            </a:r>
            <a:r>
              <a:rPr lang="zh-CN" altLang="en-US" sz="2000" b="1" dirty="0">
                <a:solidFill>
                  <a:srgbClr val="0000FF"/>
                </a:solidFill>
                <a:latin typeface="微软雅黑" pitchFamily="34" charset="-122"/>
                <a:ea typeface="微软雅黑" pitchFamily="34" charset="-122"/>
              </a:rPr>
              <a:t>的整数次幂。</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网络前缀越短，其地址块所包含的地址数就越多。</a:t>
            </a:r>
            <a:r>
              <a:rPr lang="zh-CN" altLang="en-US" sz="2000" b="1" dirty="0">
                <a:solidFill>
                  <a:srgbClr val="0000FF"/>
                </a:solidFill>
                <a:latin typeface="微软雅黑" pitchFamily="34" charset="-122"/>
                <a:ea typeface="微软雅黑" pitchFamily="34" charset="-122"/>
              </a:rPr>
              <a:t>而在三级结构的</a:t>
            </a:r>
            <a:r>
              <a:rPr lang="en-US" altLang="zh-CN" sz="2000" b="1" dirty="0">
                <a:solidFill>
                  <a:srgbClr val="0000FF"/>
                </a:solidFill>
                <a:latin typeface="微软雅黑" pitchFamily="34" charset="-122"/>
                <a:ea typeface="微软雅黑" pitchFamily="34" charset="-122"/>
              </a:rPr>
              <a:t>IP</a:t>
            </a:r>
            <a:r>
              <a:rPr lang="zh-CN" altLang="en-US" sz="2000" b="1" dirty="0">
                <a:solidFill>
                  <a:srgbClr val="0000FF"/>
                </a:solidFill>
                <a:latin typeface="微软雅黑" pitchFamily="34" charset="-122"/>
                <a:ea typeface="微软雅黑" pitchFamily="34" charset="-122"/>
              </a:rPr>
              <a:t>地址中，划分子网是使网络前缀变长。</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CIDR </a:t>
            </a:r>
            <a:r>
              <a:rPr lang="zh-CN" altLang="en-US" sz="2000" b="1" dirty="0">
                <a:latin typeface="微软雅黑" pitchFamily="34" charset="-122"/>
                <a:ea typeface="微软雅黑" pitchFamily="34" charset="-122"/>
              </a:rPr>
              <a:t>的一个好处是：可以更加有效地分配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的地址空间，可根据客户的需要分配适当大小的 </a:t>
            </a:r>
            <a:r>
              <a:rPr lang="en-US" altLang="zh-CN" sz="2000" b="1" dirty="0">
                <a:latin typeface="微软雅黑" pitchFamily="34" charset="-122"/>
                <a:ea typeface="微软雅黑" pitchFamily="34" charset="-122"/>
              </a:rPr>
              <a:t>CIDR </a:t>
            </a:r>
            <a:r>
              <a:rPr lang="zh-CN" altLang="en-US" sz="2000" b="1" dirty="0">
                <a:latin typeface="微软雅黑" pitchFamily="34" charset="-122"/>
                <a:ea typeface="微软雅黑" pitchFamily="34" charset="-122"/>
              </a:rPr>
              <a:t>地址块。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248736123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Oval 44"/>
          <p:cNvSpPr>
            <a:spLocks noChangeArrowheads="1"/>
          </p:cNvSpPr>
          <p:nvPr/>
        </p:nvSpPr>
        <p:spPr bwMode="auto">
          <a:xfrm>
            <a:off x="1547664" y="2027401"/>
            <a:ext cx="1452277" cy="788987"/>
          </a:xfrm>
          <a:prstGeom prst="ellipse">
            <a:avLst/>
          </a:prstGeom>
          <a:solidFill>
            <a:srgbClr val="99FFCC"/>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2"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70439"/>
            <a:ext cx="2699778" cy="400110"/>
          </a:xfrm>
          <a:prstGeom prst="rect">
            <a:avLst/>
          </a:prstGeom>
        </p:spPr>
        <p:txBody>
          <a:bodyPr wrap="none">
            <a:spAutoFit/>
          </a:bodyPr>
          <a:lstStyle/>
          <a:p>
            <a:r>
              <a:rPr lang="en-US" altLang="zh-CN" sz="2000" b="1" dirty="0">
                <a:latin typeface="微软雅黑" pitchFamily="34" charset="-122"/>
                <a:ea typeface="微软雅黑" pitchFamily="34" charset="-122"/>
              </a:rPr>
              <a:t>CIDR </a:t>
            </a:r>
            <a:r>
              <a:rPr lang="zh-CN" altLang="en-US" sz="2000" b="1" dirty="0">
                <a:latin typeface="微软雅黑" pitchFamily="34" charset="-122"/>
                <a:ea typeface="微软雅黑" pitchFamily="34" charset="-122"/>
              </a:rPr>
              <a:t>地址块划分</a:t>
            </a:r>
            <a:r>
              <a:rPr lang="zh-CN" altLang="en-US" sz="2000" b="1" dirty="0" smtClean="0">
                <a:latin typeface="微软雅黑" pitchFamily="34" charset="-122"/>
                <a:ea typeface="微软雅黑" pitchFamily="34" charset="-122"/>
              </a:rPr>
              <a:t>举例</a:t>
            </a:r>
            <a:endParaRPr lang="zh-CN" altLang="en-US" sz="2000" b="1" dirty="0">
              <a:latin typeface="微软雅黑" pitchFamily="34" charset="-122"/>
              <a:ea typeface="微软雅黑" pitchFamily="34" charset="-122"/>
            </a:endParaRPr>
          </a:p>
        </p:txBody>
      </p:sp>
      <p:grpSp>
        <p:nvGrpSpPr>
          <p:cNvPr id="6" name="组合 5"/>
          <p:cNvGrpSpPr/>
          <p:nvPr/>
        </p:nvGrpSpPr>
        <p:grpSpPr>
          <a:xfrm>
            <a:off x="1860397" y="1198250"/>
            <a:ext cx="920485" cy="415022"/>
            <a:chOff x="228433" y="1033063"/>
            <a:chExt cx="1637242" cy="738188"/>
          </a:xfrm>
          <a:solidFill>
            <a:srgbClr val="3399FF"/>
          </a:solidFill>
        </p:grpSpPr>
        <p:grpSp>
          <p:nvGrpSpPr>
            <p:cNvPr id="7" name="Group 5"/>
            <p:cNvGrpSpPr>
              <a:grpSpLocks/>
            </p:cNvGrpSpPr>
            <p:nvPr/>
          </p:nvGrpSpPr>
          <p:grpSpPr bwMode="auto">
            <a:xfrm>
              <a:off x="237984" y="1047510"/>
              <a:ext cx="1627691" cy="723741"/>
              <a:chOff x="3134" y="1375"/>
              <a:chExt cx="2386" cy="1553"/>
            </a:xfrm>
            <a:grpFill/>
          </p:grpSpPr>
          <p:sp>
            <p:nvSpPr>
              <p:cNvPr id="18" name="Oval 6"/>
              <p:cNvSpPr>
                <a:spLocks noChangeArrowheads="1"/>
              </p:cNvSpPr>
              <p:nvPr/>
            </p:nvSpPr>
            <p:spPr bwMode="auto">
              <a:xfrm>
                <a:off x="3959" y="1375"/>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9" name="Oval 7"/>
              <p:cNvSpPr>
                <a:spLocks noChangeArrowheads="1"/>
              </p:cNvSpPr>
              <p:nvPr/>
            </p:nvSpPr>
            <p:spPr bwMode="auto">
              <a:xfrm>
                <a:off x="3380" y="1548"/>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0" name="Oval 8"/>
              <p:cNvSpPr>
                <a:spLocks noChangeArrowheads="1"/>
              </p:cNvSpPr>
              <p:nvPr/>
            </p:nvSpPr>
            <p:spPr bwMode="auto">
              <a:xfrm>
                <a:off x="3134" y="1940"/>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1" name="Oval 9"/>
              <p:cNvSpPr>
                <a:spLocks noChangeArrowheads="1"/>
              </p:cNvSpPr>
              <p:nvPr/>
            </p:nvSpPr>
            <p:spPr bwMode="auto">
              <a:xfrm>
                <a:off x="3293" y="2175"/>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2" name="Oval 10"/>
              <p:cNvSpPr>
                <a:spLocks noChangeArrowheads="1"/>
              </p:cNvSpPr>
              <p:nvPr/>
            </p:nvSpPr>
            <p:spPr bwMode="auto">
              <a:xfrm>
                <a:off x="3872" y="2269"/>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3" name="Oval 11"/>
              <p:cNvSpPr>
                <a:spLocks noChangeArrowheads="1"/>
              </p:cNvSpPr>
              <p:nvPr/>
            </p:nvSpPr>
            <p:spPr bwMode="auto">
              <a:xfrm>
                <a:off x="4653" y="1564"/>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4" name="Oval 12"/>
              <p:cNvSpPr>
                <a:spLocks noChangeArrowheads="1"/>
              </p:cNvSpPr>
              <p:nvPr/>
            </p:nvSpPr>
            <p:spPr bwMode="auto">
              <a:xfrm>
                <a:off x="4768" y="1893"/>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5" name="Oval 13"/>
              <p:cNvSpPr>
                <a:spLocks noChangeArrowheads="1"/>
              </p:cNvSpPr>
              <p:nvPr/>
            </p:nvSpPr>
            <p:spPr bwMode="auto">
              <a:xfrm>
                <a:off x="4696" y="2003"/>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6" name="Oval 14"/>
              <p:cNvSpPr>
                <a:spLocks noChangeArrowheads="1"/>
              </p:cNvSpPr>
              <p:nvPr/>
            </p:nvSpPr>
            <p:spPr bwMode="auto">
              <a:xfrm>
                <a:off x="3568" y="1752"/>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grpSp>
        <p:sp>
          <p:nvSpPr>
            <p:cNvPr id="8" name="Oval 15"/>
            <p:cNvSpPr>
              <a:spLocks noChangeArrowheads="1"/>
            </p:cNvSpPr>
            <p:nvPr/>
          </p:nvSpPr>
          <p:spPr bwMode="auto">
            <a:xfrm>
              <a:off x="790553" y="1033063"/>
              <a:ext cx="700603" cy="292199"/>
            </a:xfrm>
            <a:prstGeom prst="ellipse">
              <a:avLst/>
            </a:prstGeom>
            <a:grpFill/>
            <a:ln>
              <a:noFill/>
            </a:ln>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9" name="Oval 16"/>
            <p:cNvSpPr>
              <a:spLocks noChangeArrowheads="1"/>
            </p:cNvSpPr>
            <p:nvPr/>
          </p:nvSpPr>
          <p:spPr bwMode="auto">
            <a:xfrm>
              <a:off x="396250" y="1113686"/>
              <a:ext cx="532786" cy="292199"/>
            </a:xfrm>
            <a:prstGeom prst="ellipse">
              <a:avLst/>
            </a:prstGeom>
            <a:grpFill/>
            <a:ln>
              <a:noFill/>
            </a:ln>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0" name="Oval 17"/>
            <p:cNvSpPr>
              <a:spLocks noChangeArrowheads="1"/>
            </p:cNvSpPr>
            <p:nvPr/>
          </p:nvSpPr>
          <p:spPr bwMode="auto">
            <a:xfrm>
              <a:off x="228433" y="1296369"/>
              <a:ext cx="354736" cy="233480"/>
            </a:xfrm>
            <a:prstGeom prst="ellipse">
              <a:avLst/>
            </a:prstGeom>
            <a:grpFill/>
            <a:ln>
              <a:noFill/>
            </a:ln>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1" name="Oval 18"/>
            <p:cNvSpPr>
              <a:spLocks noChangeArrowheads="1"/>
            </p:cNvSpPr>
            <p:nvPr/>
          </p:nvSpPr>
          <p:spPr bwMode="auto">
            <a:xfrm>
              <a:off x="336900" y="1405885"/>
              <a:ext cx="542336" cy="255849"/>
            </a:xfrm>
            <a:prstGeom prst="ellipse">
              <a:avLst/>
            </a:prstGeom>
            <a:grpFill/>
            <a:ln>
              <a:noFill/>
            </a:ln>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2" name="Oval 19"/>
            <p:cNvSpPr>
              <a:spLocks noChangeArrowheads="1"/>
            </p:cNvSpPr>
            <p:nvPr/>
          </p:nvSpPr>
          <p:spPr bwMode="auto">
            <a:xfrm>
              <a:off x="731203" y="1449692"/>
              <a:ext cx="818621" cy="307112"/>
            </a:xfrm>
            <a:prstGeom prst="ellipse">
              <a:avLst/>
            </a:prstGeom>
            <a:grpFill/>
            <a:ln>
              <a:noFill/>
            </a:ln>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3" name="Oval 20"/>
            <p:cNvSpPr>
              <a:spLocks noChangeArrowheads="1"/>
            </p:cNvSpPr>
            <p:nvPr/>
          </p:nvSpPr>
          <p:spPr bwMode="auto">
            <a:xfrm>
              <a:off x="1263989" y="1120676"/>
              <a:ext cx="513002" cy="226490"/>
            </a:xfrm>
            <a:prstGeom prst="ellipse">
              <a:avLst/>
            </a:prstGeom>
            <a:grpFill/>
            <a:ln>
              <a:noFill/>
            </a:ln>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4" name="Oval 21"/>
            <p:cNvSpPr>
              <a:spLocks noChangeArrowheads="1"/>
            </p:cNvSpPr>
            <p:nvPr/>
          </p:nvSpPr>
          <p:spPr bwMode="auto">
            <a:xfrm>
              <a:off x="1343122" y="1274465"/>
              <a:ext cx="513002" cy="226490"/>
            </a:xfrm>
            <a:prstGeom prst="ellipse">
              <a:avLst/>
            </a:prstGeom>
            <a:grpFill/>
            <a:ln>
              <a:noFill/>
            </a:ln>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5" name="Oval 22"/>
            <p:cNvSpPr>
              <a:spLocks noChangeArrowheads="1"/>
            </p:cNvSpPr>
            <p:nvPr/>
          </p:nvSpPr>
          <p:spPr bwMode="auto">
            <a:xfrm>
              <a:off x="1293322" y="1325262"/>
              <a:ext cx="513002" cy="380279"/>
            </a:xfrm>
            <a:prstGeom prst="ellipse">
              <a:avLst/>
            </a:prstGeom>
            <a:grpFill/>
            <a:ln>
              <a:noFill/>
            </a:ln>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6" name="Oval 23"/>
            <p:cNvSpPr>
              <a:spLocks noChangeArrowheads="1"/>
            </p:cNvSpPr>
            <p:nvPr/>
          </p:nvSpPr>
          <p:spPr bwMode="auto">
            <a:xfrm>
              <a:off x="524501" y="1208289"/>
              <a:ext cx="1055339" cy="380279"/>
            </a:xfrm>
            <a:prstGeom prst="ellipse">
              <a:avLst/>
            </a:prstGeom>
            <a:grpFill/>
            <a:ln>
              <a:noFill/>
            </a:ln>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7" name="Text Box 24"/>
            <p:cNvSpPr txBox="1">
              <a:spLocks noChangeArrowheads="1"/>
            </p:cNvSpPr>
            <p:nvPr/>
          </p:nvSpPr>
          <p:spPr bwMode="auto">
            <a:xfrm>
              <a:off x="548205" y="1196955"/>
              <a:ext cx="1081183" cy="46531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050" b="1" dirty="0">
                  <a:solidFill>
                    <a:schemeClr val="bg1"/>
                  </a:solidFill>
                  <a:latin typeface="微软雅黑" pitchFamily="34" charset="-122"/>
                  <a:ea typeface="微软雅黑" pitchFamily="34" charset="-122"/>
                </a:rPr>
                <a:t>互联</a:t>
              </a:r>
              <a:r>
                <a:rPr kumimoji="1" lang="zh-CN" altLang="en-US" sz="1050" b="1" dirty="0" smtClean="0">
                  <a:solidFill>
                    <a:schemeClr val="bg1"/>
                  </a:solidFill>
                  <a:latin typeface="微软雅黑" pitchFamily="34" charset="-122"/>
                  <a:ea typeface="微软雅黑" pitchFamily="34" charset="-122"/>
                </a:rPr>
                <a:t>网</a:t>
              </a:r>
              <a:endParaRPr kumimoji="1" lang="zh-CN" altLang="en-US" sz="1050" b="1" dirty="0">
                <a:solidFill>
                  <a:schemeClr val="bg1"/>
                </a:solidFill>
                <a:latin typeface="微软雅黑" pitchFamily="34" charset="-122"/>
                <a:ea typeface="微软雅黑" pitchFamily="34" charset="-122"/>
              </a:endParaRPr>
            </a:p>
          </p:txBody>
        </p:sp>
      </p:grpSp>
      <p:sp>
        <p:nvSpPr>
          <p:cNvPr id="27" name="Oval 25"/>
          <p:cNvSpPr>
            <a:spLocks noChangeArrowheads="1"/>
          </p:cNvSpPr>
          <p:nvPr/>
        </p:nvSpPr>
        <p:spPr bwMode="auto">
          <a:xfrm>
            <a:off x="3906711" y="1115246"/>
            <a:ext cx="1599245" cy="539082"/>
          </a:xfrm>
          <a:prstGeom prst="ellipse">
            <a:avLst/>
          </a:prstGeom>
          <a:solidFill>
            <a:srgbClr val="3399FF"/>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28" name="Oval 26"/>
          <p:cNvSpPr>
            <a:spLocks noChangeArrowheads="1"/>
          </p:cNvSpPr>
          <p:nvPr/>
        </p:nvSpPr>
        <p:spPr bwMode="auto">
          <a:xfrm>
            <a:off x="4246091" y="1198252"/>
            <a:ext cx="1018141" cy="373966"/>
          </a:xfrm>
          <a:prstGeom prst="ellipse">
            <a:avLst/>
          </a:prstGeom>
          <a:solidFill>
            <a:schemeClr val="bg1"/>
          </a:solidFill>
          <a:ln w="9525">
            <a:solidFill>
              <a:schemeClr val="bg1"/>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29" name="Text Box 27"/>
          <p:cNvSpPr txBox="1">
            <a:spLocks noChangeArrowheads="1"/>
          </p:cNvSpPr>
          <p:nvPr/>
        </p:nvSpPr>
        <p:spPr bwMode="auto">
          <a:xfrm>
            <a:off x="4213355" y="1253205"/>
            <a:ext cx="106311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kumimoji="1" lang="en-US" altLang="zh-CN" sz="1000" b="1" dirty="0">
                <a:latin typeface="微软雅黑" pitchFamily="34" charset="-122"/>
                <a:ea typeface="微软雅黑" pitchFamily="34" charset="-122"/>
              </a:rPr>
              <a:t>206.0.68.0/22</a:t>
            </a:r>
          </a:p>
        </p:txBody>
      </p:sp>
      <p:sp>
        <p:nvSpPr>
          <p:cNvPr id="30" name="Text Box 28"/>
          <p:cNvSpPr txBox="1">
            <a:spLocks noChangeArrowheads="1"/>
          </p:cNvSpPr>
          <p:nvPr/>
        </p:nvSpPr>
        <p:spPr bwMode="auto">
          <a:xfrm>
            <a:off x="2917375" y="1150692"/>
            <a:ext cx="1026243" cy="23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206.0.64.0/18</a:t>
            </a:r>
          </a:p>
        </p:txBody>
      </p:sp>
      <p:sp>
        <p:nvSpPr>
          <p:cNvPr id="31" name="AutoShape 29"/>
          <p:cNvSpPr>
            <a:spLocks noChangeArrowheads="1"/>
          </p:cNvSpPr>
          <p:nvPr/>
        </p:nvSpPr>
        <p:spPr bwMode="auto">
          <a:xfrm>
            <a:off x="2793813" y="1333021"/>
            <a:ext cx="1065519" cy="124060"/>
          </a:xfrm>
          <a:prstGeom prst="leftArrow">
            <a:avLst>
              <a:gd name="adj1" fmla="val 50000"/>
              <a:gd name="adj2" fmla="val 198202"/>
            </a:avLst>
          </a:prstGeom>
          <a:solidFill>
            <a:srgbClr val="00FF99"/>
          </a:solidFill>
          <a:ln w="9525">
            <a:solidFill>
              <a:srgbClr val="333399"/>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32" name="Text Box 30"/>
          <p:cNvSpPr txBox="1">
            <a:spLocks noChangeArrowheads="1"/>
          </p:cNvSpPr>
          <p:nvPr/>
        </p:nvSpPr>
        <p:spPr bwMode="auto">
          <a:xfrm>
            <a:off x="3810988" y="992972"/>
            <a:ext cx="4299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1200" b="1">
                <a:solidFill>
                  <a:srgbClr val="0000CC"/>
                </a:solidFill>
                <a:latin typeface="微软雅黑" pitchFamily="34" charset="-122"/>
                <a:ea typeface="微软雅黑" pitchFamily="34" charset="-122"/>
              </a:rPr>
              <a:t>ISP</a:t>
            </a:r>
          </a:p>
        </p:txBody>
      </p:sp>
      <p:sp>
        <p:nvSpPr>
          <p:cNvPr id="33" name="Text Box 31"/>
          <p:cNvSpPr txBox="1">
            <a:spLocks noChangeArrowheads="1"/>
          </p:cNvSpPr>
          <p:nvPr/>
        </p:nvSpPr>
        <p:spPr bwMode="auto">
          <a:xfrm>
            <a:off x="5602646" y="1033136"/>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200" b="1" dirty="0">
                <a:solidFill>
                  <a:srgbClr val="0000CC"/>
                </a:solidFill>
                <a:latin typeface="微软雅黑" pitchFamily="34" charset="-122"/>
                <a:ea typeface="微软雅黑" pitchFamily="34" charset="-122"/>
              </a:rPr>
              <a:t>大学 </a:t>
            </a:r>
            <a:r>
              <a:rPr kumimoji="1" lang="en-US" altLang="zh-CN" sz="1200" b="1" dirty="0">
                <a:solidFill>
                  <a:srgbClr val="0000CC"/>
                </a:solidFill>
                <a:latin typeface="微软雅黑" pitchFamily="34" charset="-122"/>
                <a:ea typeface="微软雅黑" pitchFamily="34" charset="-122"/>
              </a:rPr>
              <a:t>X</a:t>
            </a:r>
          </a:p>
        </p:txBody>
      </p:sp>
      <p:sp>
        <p:nvSpPr>
          <p:cNvPr id="34" name="Line 32"/>
          <p:cNvSpPr>
            <a:spLocks noChangeShapeType="1"/>
          </p:cNvSpPr>
          <p:nvPr/>
        </p:nvSpPr>
        <p:spPr bwMode="auto">
          <a:xfrm flipV="1">
            <a:off x="5214921" y="1198252"/>
            <a:ext cx="387725" cy="12406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35" name="Text Box 33"/>
          <p:cNvSpPr txBox="1">
            <a:spLocks noChangeArrowheads="1"/>
          </p:cNvSpPr>
          <p:nvPr/>
        </p:nvSpPr>
        <p:spPr bwMode="auto">
          <a:xfrm>
            <a:off x="2786403" y="2612894"/>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200" b="1" dirty="0">
                <a:solidFill>
                  <a:srgbClr val="0000CC"/>
                </a:solidFill>
                <a:latin typeface="微软雅黑" pitchFamily="34" charset="-122"/>
                <a:ea typeface="微软雅黑" pitchFamily="34" charset="-122"/>
              </a:rPr>
              <a:t>一系</a:t>
            </a:r>
          </a:p>
        </p:txBody>
      </p:sp>
      <p:sp>
        <p:nvSpPr>
          <p:cNvPr id="36" name="Text Box 34"/>
          <p:cNvSpPr txBox="1">
            <a:spLocks noChangeArrowheads="1"/>
          </p:cNvSpPr>
          <p:nvPr/>
        </p:nvSpPr>
        <p:spPr bwMode="auto">
          <a:xfrm>
            <a:off x="4556465" y="2608431"/>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200" b="1">
                <a:solidFill>
                  <a:srgbClr val="0000CC"/>
                </a:solidFill>
                <a:latin typeface="微软雅黑" pitchFamily="34" charset="-122"/>
                <a:ea typeface="微软雅黑" pitchFamily="34" charset="-122"/>
              </a:rPr>
              <a:t>二系</a:t>
            </a:r>
          </a:p>
        </p:txBody>
      </p:sp>
      <p:sp>
        <p:nvSpPr>
          <p:cNvPr id="37" name="Text Box 35"/>
          <p:cNvSpPr txBox="1">
            <a:spLocks noChangeArrowheads="1"/>
          </p:cNvSpPr>
          <p:nvPr/>
        </p:nvSpPr>
        <p:spPr bwMode="auto">
          <a:xfrm>
            <a:off x="5214921" y="250489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200" b="1">
                <a:solidFill>
                  <a:srgbClr val="0000CC"/>
                </a:solidFill>
                <a:latin typeface="微软雅黑" pitchFamily="34" charset="-122"/>
                <a:ea typeface="微软雅黑" pitchFamily="34" charset="-122"/>
              </a:rPr>
              <a:t>三系</a:t>
            </a:r>
          </a:p>
        </p:txBody>
      </p:sp>
      <p:sp>
        <p:nvSpPr>
          <p:cNvPr id="38" name="Text Box 36"/>
          <p:cNvSpPr txBox="1">
            <a:spLocks noChangeArrowheads="1"/>
          </p:cNvSpPr>
          <p:nvPr/>
        </p:nvSpPr>
        <p:spPr bwMode="auto">
          <a:xfrm>
            <a:off x="6530866" y="250489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200" b="1">
                <a:solidFill>
                  <a:srgbClr val="0000CC"/>
                </a:solidFill>
                <a:latin typeface="微软雅黑" pitchFamily="34" charset="-122"/>
                <a:ea typeface="微软雅黑" pitchFamily="34" charset="-122"/>
              </a:rPr>
              <a:t>四系</a:t>
            </a:r>
          </a:p>
        </p:txBody>
      </p:sp>
      <p:sp>
        <p:nvSpPr>
          <p:cNvPr id="39" name="AutoShape 37"/>
          <p:cNvSpPr>
            <a:spLocks noChangeArrowheads="1"/>
          </p:cNvSpPr>
          <p:nvPr/>
        </p:nvSpPr>
        <p:spPr bwMode="auto">
          <a:xfrm rot="1625099">
            <a:off x="5054415" y="1708771"/>
            <a:ext cx="1524795" cy="97285"/>
          </a:xfrm>
          <a:prstGeom prst="leftArrow">
            <a:avLst>
              <a:gd name="adj1" fmla="val 27083"/>
              <a:gd name="adj2" fmla="val 410994"/>
            </a:avLst>
          </a:prstGeom>
          <a:solidFill>
            <a:srgbClr val="FFFF00"/>
          </a:solidFill>
          <a:ln w="9525">
            <a:solidFill>
              <a:srgbClr val="333399"/>
            </a:solidFill>
            <a:miter lim="800000"/>
            <a:headEnd/>
            <a:tailEnd/>
          </a:ln>
          <a:effectLst/>
          <a:extLst/>
        </p:spPr>
        <p:txBody>
          <a:bodyPr wrap="none" anchor="ct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40" name="Oval 38"/>
          <p:cNvSpPr>
            <a:spLocks noChangeArrowheads="1"/>
          </p:cNvSpPr>
          <p:nvPr/>
        </p:nvSpPr>
        <p:spPr bwMode="auto">
          <a:xfrm>
            <a:off x="6087061" y="2027401"/>
            <a:ext cx="1210553" cy="498918"/>
          </a:xfrm>
          <a:prstGeom prst="ellipse">
            <a:avLst/>
          </a:prstGeom>
          <a:solidFill>
            <a:srgbClr val="99FFCC"/>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41" name="Text Box 39"/>
          <p:cNvSpPr txBox="1">
            <a:spLocks noChangeArrowheads="1"/>
          </p:cNvSpPr>
          <p:nvPr/>
        </p:nvSpPr>
        <p:spPr bwMode="auto">
          <a:xfrm>
            <a:off x="6108110" y="2093504"/>
            <a:ext cx="1176925"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206.0.71.128/26</a:t>
            </a:r>
          </a:p>
          <a:p>
            <a:pPr eaLnBrk="1" hangingPunct="1"/>
            <a:r>
              <a:rPr kumimoji="1" lang="en-US" altLang="zh-CN" sz="950" b="1" dirty="0">
                <a:latin typeface="微软雅黑" pitchFamily="34" charset="-122"/>
                <a:ea typeface="微软雅黑" pitchFamily="34" charset="-122"/>
              </a:rPr>
              <a:t>206.0.71.192/26</a:t>
            </a:r>
          </a:p>
        </p:txBody>
      </p:sp>
      <p:sp>
        <p:nvSpPr>
          <p:cNvPr id="42" name="AutoShape 40"/>
          <p:cNvSpPr>
            <a:spLocks noChangeArrowheads="1"/>
          </p:cNvSpPr>
          <p:nvPr/>
        </p:nvSpPr>
        <p:spPr bwMode="auto">
          <a:xfrm rot="8870696">
            <a:off x="2822820" y="1762322"/>
            <a:ext cx="1629220" cy="103532"/>
          </a:xfrm>
          <a:prstGeom prst="leftArrow">
            <a:avLst>
              <a:gd name="adj1" fmla="val 27083"/>
              <a:gd name="adj2" fmla="val 412642"/>
            </a:avLst>
          </a:prstGeom>
          <a:solidFill>
            <a:srgbClr val="FFFF00"/>
          </a:solidFill>
          <a:ln w="9525">
            <a:solidFill>
              <a:srgbClr val="333399"/>
            </a:solidFill>
            <a:miter lim="800000"/>
            <a:headEnd/>
            <a:tailEnd/>
          </a:ln>
          <a:effectLst/>
          <a:extLst/>
        </p:spPr>
        <p:txBody>
          <a:bodyPr wrap="none" anchor="ct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43" name="Text Box 42"/>
          <p:cNvSpPr txBox="1">
            <a:spLocks noChangeArrowheads="1"/>
          </p:cNvSpPr>
          <p:nvPr/>
        </p:nvSpPr>
        <p:spPr bwMode="auto">
          <a:xfrm>
            <a:off x="1717531" y="2085416"/>
            <a:ext cx="117692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206.0.68.0/25</a:t>
            </a:r>
          </a:p>
          <a:p>
            <a:pPr eaLnBrk="1" hangingPunct="1"/>
            <a:r>
              <a:rPr kumimoji="1" lang="en-US" altLang="zh-CN" sz="950" b="1" dirty="0">
                <a:latin typeface="微软雅黑" pitchFamily="34" charset="-122"/>
                <a:ea typeface="微软雅黑" pitchFamily="34" charset="-122"/>
              </a:rPr>
              <a:t>206.0.68.128/25</a:t>
            </a:r>
          </a:p>
          <a:p>
            <a:pPr eaLnBrk="1" hangingPunct="1"/>
            <a:r>
              <a:rPr kumimoji="1" lang="en-US" altLang="zh-CN" sz="950" b="1" dirty="0">
                <a:latin typeface="微软雅黑" pitchFamily="34" charset="-122"/>
                <a:ea typeface="微软雅黑" pitchFamily="34" charset="-122"/>
              </a:rPr>
              <a:t>206.0.69.0/25</a:t>
            </a:r>
          </a:p>
          <a:p>
            <a:pPr eaLnBrk="1" hangingPunct="1"/>
            <a:r>
              <a:rPr kumimoji="1" lang="en-US" altLang="zh-CN" sz="950" b="1" dirty="0">
                <a:latin typeface="微软雅黑" pitchFamily="34" charset="-122"/>
                <a:ea typeface="微软雅黑" pitchFamily="34" charset="-122"/>
              </a:rPr>
              <a:t>206.0.69.128/25</a:t>
            </a:r>
          </a:p>
        </p:txBody>
      </p:sp>
      <p:sp>
        <p:nvSpPr>
          <p:cNvPr id="44" name="AutoShape 43"/>
          <p:cNvSpPr>
            <a:spLocks noChangeArrowheads="1"/>
          </p:cNvSpPr>
          <p:nvPr/>
        </p:nvSpPr>
        <p:spPr bwMode="auto">
          <a:xfrm rot="7490917">
            <a:off x="3716642" y="1882404"/>
            <a:ext cx="1204901" cy="115061"/>
          </a:xfrm>
          <a:prstGeom prst="leftArrow">
            <a:avLst>
              <a:gd name="adj1" fmla="val 27083"/>
              <a:gd name="adj2" fmla="val 322268"/>
            </a:avLst>
          </a:prstGeom>
          <a:solidFill>
            <a:srgbClr val="FFFF00"/>
          </a:solidFill>
          <a:ln w="9525">
            <a:solidFill>
              <a:srgbClr val="333399"/>
            </a:solidFill>
            <a:miter lim="800000"/>
            <a:headEnd/>
            <a:tailEnd/>
          </a:ln>
          <a:effectLst/>
          <a:extLst/>
        </p:spPr>
        <p:txBody>
          <a:bodyPr wrap="none" anchor="ct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45" name="Oval 44"/>
          <p:cNvSpPr>
            <a:spLocks noChangeArrowheads="1"/>
          </p:cNvSpPr>
          <p:nvPr/>
        </p:nvSpPr>
        <p:spPr bwMode="auto">
          <a:xfrm>
            <a:off x="3278229" y="2027401"/>
            <a:ext cx="1452277" cy="788987"/>
          </a:xfrm>
          <a:prstGeom prst="ellipse">
            <a:avLst/>
          </a:prstGeom>
          <a:solidFill>
            <a:srgbClr val="99FFCC"/>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46" name="Text Box 45"/>
          <p:cNvSpPr txBox="1">
            <a:spLocks noChangeArrowheads="1"/>
          </p:cNvSpPr>
          <p:nvPr/>
        </p:nvSpPr>
        <p:spPr bwMode="auto">
          <a:xfrm>
            <a:off x="3451713" y="2085416"/>
            <a:ext cx="117692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206.0.70.0/26</a:t>
            </a:r>
          </a:p>
          <a:p>
            <a:pPr eaLnBrk="1" hangingPunct="1"/>
            <a:r>
              <a:rPr kumimoji="1" lang="en-US" altLang="zh-CN" sz="950" b="1" dirty="0">
                <a:latin typeface="微软雅黑" pitchFamily="34" charset="-122"/>
                <a:ea typeface="微软雅黑" pitchFamily="34" charset="-122"/>
              </a:rPr>
              <a:t>206.0.70.64/26</a:t>
            </a:r>
          </a:p>
          <a:p>
            <a:pPr eaLnBrk="1" hangingPunct="1"/>
            <a:r>
              <a:rPr kumimoji="1" lang="en-US" altLang="zh-CN" sz="950" b="1" dirty="0">
                <a:latin typeface="微软雅黑" pitchFamily="34" charset="-122"/>
                <a:ea typeface="微软雅黑" pitchFamily="34" charset="-122"/>
              </a:rPr>
              <a:t>206.0.70.128/26</a:t>
            </a:r>
          </a:p>
          <a:p>
            <a:pPr eaLnBrk="1" hangingPunct="1"/>
            <a:r>
              <a:rPr kumimoji="1" lang="en-US" altLang="zh-CN" sz="950" b="1" dirty="0">
                <a:latin typeface="微软雅黑" pitchFamily="34" charset="-122"/>
                <a:ea typeface="微软雅黑" pitchFamily="34" charset="-122"/>
              </a:rPr>
              <a:t>206.0.70.192/26</a:t>
            </a:r>
          </a:p>
        </p:txBody>
      </p:sp>
      <p:sp>
        <p:nvSpPr>
          <p:cNvPr id="47" name="Rectangle 46"/>
          <p:cNvSpPr>
            <a:spLocks noChangeArrowheads="1"/>
          </p:cNvSpPr>
          <p:nvPr/>
        </p:nvSpPr>
        <p:spPr bwMode="auto">
          <a:xfrm>
            <a:off x="3859332" y="1814089"/>
            <a:ext cx="920485" cy="1624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49" name="AutoShape 48"/>
          <p:cNvSpPr>
            <a:spLocks noChangeArrowheads="1"/>
          </p:cNvSpPr>
          <p:nvPr/>
        </p:nvSpPr>
        <p:spPr bwMode="auto">
          <a:xfrm rot="14362323" flipH="1">
            <a:off x="4633779" y="1909627"/>
            <a:ext cx="1205794" cy="115060"/>
          </a:xfrm>
          <a:prstGeom prst="leftArrow">
            <a:avLst>
              <a:gd name="adj1" fmla="val 27083"/>
              <a:gd name="adj2" fmla="val 322509"/>
            </a:avLst>
          </a:prstGeom>
          <a:solidFill>
            <a:srgbClr val="FFFF00"/>
          </a:solidFill>
          <a:ln w="9525">
            <a:solidFill>
              <a:srgbClr val="333399"/>
            </a:solidFill>
            <a:miter lim="800000"/>
            <a:headEnd/>
            <a:tailEnd/>
          </a:ln>
          <a:effectLst/>
          <a:extLst/>
        </p:spPr>
        <p:txBody>
          <a:bodyPr wrap="none" anchor="ct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50" name="Rectangle 49"/>
          <p:cNvSpPr>
            <a:spLocks noChangeArrowheads="1"/>
          </p:cNvSpPr>
          <p:nvPr/>
        </p:nvSpPr>
        <p:spPr bwMode="auto">
          <a:xfrm>
            <a:off x="4876506" y="1814089"/>
            <a:ext cx="940306" cy="1669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52" name="Oval 51"/>
          <p:cNvSpPr>
            <a:spLocks noChangeArrowheads="1"/>
          </p:cNvSpPr>
          <p:nvPr/>
        </p:nvSpPr>
        <p:spPr bwMode="auto">
          <a:xfrm>
            <a:off x="4779818" y="2027401"/>
            <a:ext cx="1210553" cy="498918"/>
          </a:xfrm>
          <a:prstGeom prst="ellipse">
            <a:avLst/>
          </a:prstGeom>
          <a:solidFill>
            <a:srgbClr val="99FFCC"/>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53" name="Text Box 52"/>
          <p:cNvSpPr txBox="1">
            <a:spLocks noChangeArrowheads="1"/>
          </p:cNvSpPr>
          <p:nvPr/>
        </p:nvSpPr>
        <p:spPr bwMode="auto">
          <a:xfrm>
            <a:off x="4856035" y="2086680"/>
            <a:ext cx="1101584"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206.0.71.0/26</a:t>
            </a:r>
          </a:p>
          <a:p>
            <a:pPr eaLnBrk="1" hangingPunct="1"/>
            <a:r>
              <a:rPr kumimoji="1" lang="en-US" altLang="zh-CN" sz="950" b="1" dirty="0">
                <a:latin typeface="微软雅黑" pitchFamily="34" charset="-122"/>
                <a:ea typeface="微软雅黑" pitchFamily="34" charset="-122"/>
              </a:rPr>
              <a:t>206.0.71.64/26</a:t>
            </a:r>
          </a:p>
        </p:txBody>
      </p:sp>
      <p:sp>
        <p:nvSpPr>
          <p:cNvPr id="54" name="Rectangle 53"/>
          <p:cNvSpPr>
            <a:spLocks noChangeArrowheads="1"/>
          </p:cNvSpPr>
          <p:nvPr/>
        </p:nvSpPr>
        <p:spPr bwMode="auto">
          <a:xfrm>
            <a:off x="6087061" y="1814089"/>
            <a:ext cx="1065454" cy="1669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56" name="Rectangle 55"/>
          <p:cNvSpPr>
            <a:spLocks noChangeArrowheads="1"/>
          </p:cNvSpPr>
          <p:nvPr/>
        </p:nvSpPr>
        <p:spPr bwMode="auto">
          <a:xfrm>
            <a:off x="2842159" y="1814089"/>
            <a:ext cx="910808" cy="1669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grpSp>
        <p:nvGrpSpPr>
          <p:cNvPr id="67" name="组合 66"/>
          <p:cNvGrpSpPr/>
          <p:nvPr/>
        </p:nvGrpSpPr>
        <p:grpSpPr>
          <a:xfrm>
            <a:off x="2346909" y="2883642"/>
            <a:ext cx="4640742" cy="1423467"/>
            <a:chOff x="2517509" y="2883642"/>
            <a:chExt cx="4640742" cy="1423467"/>
          </a:xfrm>
        </p:grpSpPr>
        <p:sp>
          <p:nvSpPr>
            <p:cNvPr id="5" name="Rectangle 3"/>
            <p:cNvSpPr>
              <a:spLocks noChangeArrowheads="1"/>
            </p:cNvSpPr>
            <p:nvPr/>
          </p:nvSpPr>
          <p:spPr bwMode="auto">
            <a:xfrm>
              <a:off x="2528884" y="2924384"/>
              <a:ext cx="4629367" cy="1344134"/>
            </a:xfrm>
            <a:prstGeom prst="rect">
              <a:avLst/>
            </a:prstGeom>
            <a:solidFill>
              <a:srgbClr val="00FFFF"/>
            </a:solidFill>
            <a:ln w="28575">
              <a:solidFill>
                <a:srgbClr val="333399"/>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66" name="Text Box 57"/>
            <p:cNvSpPr txBox="1">
              <a:spLocks noChangeArrowheads="1"/>
            </p:cNvSpPr>
            <p:nvPr/>
          </p:nvSpPr>
          <p:spPr bwMode="auto">
            <a:xfrm>
              <a:off x="2517509" y="2883642"/>
              <a:ext cx="4640742" cy="1423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45000"/>
                </a:lnSpc>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单位        </a:t>
              </a:r>
              <a:r>
                <a:rPr kumimoji="1" lang="zh-CN" altLang="en-US" sz="1000" b="1" dirty="0" smtClean="0">
                  <a:latin typeface="微软雅黑" pitchFamily="34" charset="-122"/>
                  <a:ea typeface="微软雅黑" pitchFamily="34" charset="-122"/>
                </a:rPr>
                <a:t> 地址</a:t>
              </a:r>
              <a:r>
                <a:rPr kumimoji="1" lang="zh-CN" altLang="en-US" sz="1000" b="1" dirty="0">
                  <a:latin typeface="微软雅黑" pitchFamily="34" charset="-122"/>
                  <a:ea typeface="微软雅黑" pitchFamily="34" charset="-122"/>
                </a:rPr>
                <a:t>块                             </a:t>
              </a:r>
              <a:r>
                <a:rPr kumimoji="1" lang="zh-CN" altLang="en-US" sz="1000" b="1" dirty="0" smtClean="0">
                  <a:latin typeface="微软雅黑" pitchFamily="34" charset="-122"/>
                  <a:ea typeface="微软雅黑" pitchFamily="34" charset="-122"/>
                </a:rPr>
                <a:t>      二进制</a:t>
              </a:r>
              <a:r>
                <a:rPr kumimoji="1" lang="zh-CN" altLang="en-US" sz="1000" b="1" dirty="0">
                  <a:latin typeface="微软雅黑" pitchFamily="34" charset="-122"/>
                  <a:ea typeface="微软雅黑" pitchFamily="34" charset="-122"/>
                </a:rPr>
                <a:t>表示                         </a:t>
              </a:r>
              <a:r>
                <a:rPr kumimoji="1" lang="zh-CN" altLang="en-US" sz="1000" b="1" dirty="0" smtClean="0">
                  <a:latin typeface="微软雅黑" pitchFamily="34" charset="-122"/>
                  <a:ea typeface="微软雅黑" pitchFamily="34" charset="-122"/>
                </a:rPr>
                <a:t>  地址</a:t>
              </a:r>
              <a:r>
                <a:rPr kumimoji="1" lang="zh-CN" altLang="en-US" sz="1000" b="1" dirty="0">
                  <a:latin typeface="微软雅黑" pitchFamily="34" charset="-122"/>
                  <a:ea typeface="微软雅黑" pitchFamily="34" charset="-122"/>
                </a:rPr>
                <a:t>数</a:t>
              </a:r>
            </a:p>
            <a:p>
              <a:pPr eaLnBrk="1" hangingPunct="1">
                <a:lnSpc>
                  <a:spcPct val="120000"/>
                </a:lnSpc>
              </a:pPr>
              <a:r>
                <a:rPr kumimoji="1" lang="zh-CN" altLang="en-US" sz="1000" b="1" dirty="0">
                  <a:latin typeface="微软雅黑" pitchFamily="34" charset="-122"/>
                  <a:ea typeface="微软雅黑" pitchFamily="34" charset="-122"/>
                </a:rPr>
                <a:t>   </a:t>
              </a:r>
              <a:r>
                <a:rPr kumimoji="1" lang="en-US" altLang="zh-CN" sz="1000" b="1" dirty="0">
                  <a:latin typeface="微软雅黑" pitchFamily="34" charset="-122"/>
                  <a:ea typeface="微软雅黑" pitchFamily="34" charset="-122"/>
                </a:rPr>
                <a:t>ISP    206.0.64.0/18        11001110.00000000.01*                     16384</a:t>
              </a:r>
            </a:p>
            <a:p>
              <a:pPr eaLnBrk="1" hangingPunct="1">
                <a:lnSpc>
                  <a:spcPct val="120000"/>
                </a:lnSpc>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大学    </a:t>
              </a:r>
              <a:r>
                <a:rPr kumimoji="1" lang="en-US" altLang="zh-CN" sz="1000" b="1" dirty="0">
                  <a:latin typeface="微软雅黑" pitchFamily="34" charset="-122"/>
                  <a:ea typeface="微软雅黑" pitchFamily="34" charset="-122"/>
                </a:rPr>
                <a:t>206.0.68.0/22        11001110.00000000.010001*               1024</a:t>
              </a:r>
            </a:p>
            <a:p>
              <a:pPr eaLnBrk="1" hangingPunct="1">
                <a:lnSpc>
                  <a:spcPct val="120000"/>
                </a:lnSpc>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一系    </a:t>
              </a:r>
              <a:r>
                <a:rPr kumimoji="1" lang="en-US" altLang="zh-CN" sz="1000" b="1" dirty="0">
                  <a:latin typeface="微软雅黑" pitchFamily="34" charset="-122"/>
                  <a:ea typeface="微软雅黑" pitchFamily="34" charset="-122"/>
                </a:rPr>
                <a:t>206.0.68.0/23        11001110.00000000.0100010*               512</a:t>
              </a:r>
            </a:p>
            <a:p>
              <a:pPr eaLnBrk="1" hangingPunct="1">
                <a:lnSpc>
                  <a:spcPct val="120000"/>
                </a:lnSpc>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二系    </a:t>
              </a:r>
              <a:r>
                <a:rPr kumimoji="1" lang="en-US" altLang="zh-CN" sz="1000" b="1" dirty="0">
                  <a:latin typeface="微软雅黑" pitchFamily="34" charset="-122"/>
                  <a:ea typeface="微软雅黑" pitchFamily="34" charset="-122"/>
                </a:rPr>
                <a:t>206.0.70.0/24        11001110.00000000.01000110.*            256</a:t>
              </a:r>
            </a:p>
            <a:p>
              <a:pPr eaLnBrk="1" hangingPunct="1">
                <a:lnSpc>
                  <a:spcPct val="120000"/>
                </a:lnSpc>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三系    </a:t>
              </a:r>
              <a:r>
                <a:rPr kumimoji="1" lang="en-US" altLang="zh-CN" sz="1000" b="1" dirty="0">
                  <a:latin typeface="微软雅黑" pitchFamily="34" charset="-122"/>
                  <a:ea typeface="微软雅黑" pitchFamily="34" charset="-122"/>
                </a:rPr>
                <a:t>206.0.71.0/25        11001110.00000000.01000111.0*          128</a:t>
              </a:r>
            </a:p>
            <a:p>
              <a:pPr eaLnBrk="1" hangingPunct="1">
                <a:lnSpc>
                  <a:spcPct val="120000"/>
                </a:lnSpc>
                <a:spcAft>
                  <a:spcPct val="25000"/>
                </a:spcAft>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四系    </a:t>
              </a:r>
              <a:r>
                <a:rPr kumimoji="1" lang="en-US" altLang="zh-CN" sz="1000" b="1" dirty="0">
                  <a:latin typeface="微软雅黑" pitchFamily="34" charset="-122"/>
                  <a:ea typeface="微软雅黑" pitchFamily="34" charset="-122"/>
                </a:rPr>
                <a:t>206.0.71.128/25    11001110.00000000.01000111.1*          128</a:t>
              </a:r>
            </a:p>
          </p:txBody>
        </p:sp>
        <p:sp>
          <p:nvSpPr>
            <p:cNvPr id="59" name="Line 58"/>
            <p:cNvSpPr>
              <a:spLocks noChangeShapeType="1"/>
            </p:cNvSpPr>
            <p:nvPr/>
          </p:nvSpPr>
          <p:spPr bwMode="auto">
            <a:xfrm>
              <a:off x="2523083" y="3147512"/>
              <a:ext cx="4635168"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60" name="Line 59"/>
            <p:cNvSpPr>
              <a:spLocks noChangeShapeType="1"/>
            </p:cNvSpPr>
            <p:nvPr/>
          </p:nvSpPr>
          <p:spPr bwMode="auto">
            <a:xfrm flipH="1">
              <a:off x="2957220" y="2917244"/>
              <a:ext cx="966" cy="135127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61" name="Line 60"/>
            <p:cNvSpPr>
              <a:spLocks noChangeShapeType="1"/>
            </p:cNvSpPr>
            <p:nvPr/>
          </p:nvSpPr>
          <p:spPr bwMode="auto">
            <a:xfrm flipH="1">
              <a:off x="4156651" y="2924384"/>
              <a:ext cx="1934" cy="135127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62" name="Line 61"/>
            <p:cNvSpPr>
              <a:spLocks noChangeShapeType="1"/>
            </p:cNvSpPr>
            <p:nvPr/>
          </p:nvSpPr>
          <p:spPr bwMode="auto">
            <a:xfrm flipH="1">
              <a:off x="6511505" y="2924384"/>
              <a:ext cx="1934" cy="135127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grpSp>
      <p:sp>
        <p:nvSpPr>
          <p:cNvPr id="63" name="Oval 62"/>
          <p:cNvSpPr>
            <a:spLocks noChangeArrowheads="1"/>
          </p:cNvSpPr>
          <p:nvPr/>
        </p:nvSpPr>
        <p:spPr bwMode="auto">
          <a:xfrm>
            <a:off x="3956022" y="1348193"/>
            <a:ext cx="232055" cy="128523"/>
          </a:xfrm>
          <a:prstGeom prst="ellipse">
            <a:avLst/>
          </a:prstGeom>
          <a:solidFill>
            <a:schemeClr val="bg1"/>
          </a:solidFill>
          <a:ln w="9525">
            <a:solidFill>
              <a:schemeClr val="bg1"/>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64" name="Oval 63"/>
          <p:cNvSpPr>
            <a:spLocks noChangeArrowheads="1"/>
          </p:cNvSpPr>
          <p:nvPr/>
        </p:nvSpPr>
        <p:spPr bwMode="auto">
          <a:xfrm>
            <a:off x="4037241" y="1203605"/>
            <a:ext cx="232055" cy="128523"/>
          </a:xfrm>
          <a:prstGeom prst="ellipse">
            <a:avLst/>
          </a:prstGeom>
          <a:solidFill>
            <a:schemeClr val="bg1"/>
          </a:solidFill>
          <a:ln w="9525">
            <a:solidFill>
              <a:schemeClr val="bg1"/>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73" name="Text Box 47"/>
          <p:cNvSpPr txBox="1">
            <a:spLocks noChangeArrowheads="1"/>
          </p:cNvSpPr>
          <p:nvPr/>
        </p:nvSpPr>
        <p:spPr bwMode="auto">
          <a:xfrm>
            <a:off x="3810987" y="1781640"/>
            <a:ext cx="1026243" cy="2385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206.0.70.0/24</a:t>
            </a:r>
          </a:p>
        </p:txBody>
      </p:sp>
      <p:sp>
        <p:nvSpPr>
          <p:cNvPr id="74" name="Text Box 50"/>
          <p:cNvSpPr txBox="1">
            <a:spLocks noChangeArrowheads="1"/>
          </p:cNvSpPr>
          <p:nvPr/>
        </p:nvSpPr>
        <p:spPr bwMode="auto">
          <a:xfrm>
            <a:off x="4827196" y="1781640"/>
            <a:ext cx="1026243" cy="23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a:latin typeface="微软雅黑" pitchFamily="34" charset="-122"/>
                <a:ea typeface="微软雅黑" pitchFamily="34" charset="-122"/>
              </a:rPr>
              <a:t>206.0.71.0/25</a:t>
            </a:r>
          </a:p>
        </p:txBody>
      </p:sp>
      <p:sp>
        <p:nvSpPr>
          <p:cNvPr id="75" name="Text Box 54"/>
          <p:cNvSpPr txBox="1">
            <a:spLocks noChangeArrowheads="1"/>
          </p:cNvSpPr>
          <p:nvPr/>
        </p:nvSpPr>
        <p:spPr bwMode="auto">
          <a:xfrm>
            <a:off x="6037750" y="1781640"/>
            <a:ext cx="1176925" cy="23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a:latin typeface="微软雅黑" pitchFamily="34" charset="-122"/>
                <a:ea typeface="微软雅黑" pitchFamily="34" charset="-122"/>
              </a:rPr>
              <a:t>206.0.71.128/25</a:t>
            </a:r>
          </a:p>
        </p:txBody>
      </p:sp>
      <p:sp>
        <p:nvSpPr>
          <p:cNvPr id="76" name="Text Box 56"/>
          <p:cNvSpPr txBox="1">
            <a:spLocks noChangeArrowheads="1"/>
          </p:cNvSpPr>
          <p:nvPr/>
        </p:nvSpPr>
        <p:spPr bwMode="auto">
          <a:xfrm>
            <a:off x="2792846" y="1781640"/>
            <a:ext cx="1026243" cy="23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206.0.68.0/23</a:t>
            </a:r>
          </a:p>
        </p:txBody>
      </p:sp>
    </p:spTree>
    <p:extLst>
      <p:ext uri="{BB962C8B-B14F-4D97-AF65-F5344CB8AC3E}">
        <p14:creationId xmlns:p14="http://schemas.microsoft.com/office/powerpoint/2010/main" val="302774169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Oval 44"/>
          <p:cNvSpPr>
            <a:spLocks noChangeArrowheads="1"/>
          </p:cNvSpPr>
          <p:nvPr/>
        </p:nvSpPr>
        <p:spPr bwMode="auto">
          <a:xfrm>
            <a:off x="1547664" y="2027401"/>
            <a:ext cx="1452277" cy="788987"/>
          </a:xfrm>
          <a:prstGeom prst="ellipse">
            <a:avLst/>
          </a:prstGeom>
          <a:solidFill>
            <a:srgbClr val="99FFCC"/>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4" name="AutoShape 5"/>
          <p:cNvSpPr>
            <a:spLocks noChangeArrowheads="1"/>
          </p:cNvSpPr>
          <p:nvPr/>
        </p:nvSpPr>
        <p:spPr bwMode="auto">
          <a:xfrm>
            <a:off x="545143" y="611623"/>
            <a:ext cx="8053713"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矩形 4"/>
          <p:cNvSpPr/>
          <p:nvPr/>
        </p:nvSpPr>
        <p:spPr>
          <a:xfrm>
            <a:off x="616085" y="570439"/>
            <a:ext cx="2699778" cy="400110"/>
          </a:xfrm>
          <a:prstGeom prst="rect">
            <a:avLst/>
          </a:prstGeom>
        </p:spPr>
        <p:txBody>
          <a:bodyPr wrap="none">
            <a:spAutoFit/>
          </a:bodyPr>
          <a:lstStyle/>
          <a:p>
            <a:r>
              <a:rPr lang="en-US" altLang="zh-CN" sz="2000" b="1" dirty="0">
                <a:latin typeface="微软雅黑" pitchFamily="34" charset="-122"/>
                <a:ea typeface="微软雅黑" pitchFamily="34" charset="-122"/>
              </a:rPr>
              <a:t>CIDR </a:t>
            </a:r>
            <a:r>
              <a:rPr lang="zh-CN" altLang="en-US" sz="2000" b="1" dirty="0">
                <a:latin typeface="微软雅黑" pitchFamily="34" charset="-122"/>
                <a:ea typeface="微软雅黑" pitchFamily="34" charset="-122"/>
              </a:rPr>
              <a:t>地址块划分</a:t>
            </a:r>
            <a:r>
              <a:rPr lang="zh-CN" altLang="en-US" sz="2000" b="1" dirty="0" smtClean="0">
                <a:latin typeface="微软雅黑" pitchFamily="34" charset="-122"/>
                <a:ea typeface="微软雅黑" pitchFamily="34" charset="-122"/>
              </a:rPr>
              <a:t>举例</a:t>
            </a:r>
            <a:endParaRPr lang="zh-CN" altLang="en-US" sz="2000" b="1" dirty="0">
              <a:latin typeface="微软雅黑" pitchFamily="34" charset="-122"/>
              <a:ea typeface="微软雅黑" pitchFamily="34" charset="-122"/>
            </a:endParaRPr>
          </a:p>
        </p:txBody>
      </p:sp>
      <p:grpSp>
        <p:nvGrpSpPr>
          <p:cNvPr id="6" name="组合 5"/>
          <p:cNvGrpSpPr/>
          <p:nvPr/>
        </p:nvGrpSpPr>
        <p:grpSpPr>
          <a:xfrm>
            <a:off x="1860397" y="1198250"/>
            <a:ext cx="920485" cy="415022"/>
            <a:chOff x="228433" y="1033063"/>
            <a:chExt cx="1637242" cy="738188"/>
          </a:xfrm>
          <a:solidFill>
            <a:srgbClr val="3399FF"/>
          </a:solidFill>
        </p:grpSpPr>
        <p:grpSp>
          <p:nvGrpSpPr>
            <p:cNvPr id="7" name="Group 5"/>
            <p:cNvGrpSpPr>
              <a:grpSpLocks/>
            </p:cNvGrpSpPr>
            <p:nvPr/>
          </p:nvGrpSpPr>
          <p:grpSpPr bwMode="auto">
            <a:xfrm>
              <a:off x="237984" y="1047510"/>
              <a:ext cx="1627691" cy="723741"/>
              <a:chOff x="3134" y="1375"/>
              <a:chExt cx="2386" cy="1553"/>
            </a:xfrm>
            <a:grpFill/>
          </p:grpSpPr>
          <p:sp>
            <p:nvSpPr>
              <p:cNvPr id="18" name="Oval 6"/>
              <p:cNvSpPr>
                <a:spLocks noChangeArrowheads="1"/>
              </p:cNvSpPr>
              <p:nvPr/>
            </p:nvSpPr>
            <p:spPr bwMode="auto">
              <a:xfrm>
                <a:off x="3959" y="1375"/>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9" name="Oval 7"/>
              <p:cNvSpPr>
                <a:spLocks noChangeArrowheads="1"/>
              </p:cNvSpPr>
              <p:nvPr/>
            </p:nvSpPr>
            <p:spPr bwMode="auto">
              <a:xfrm>
                <a:off x="3380" y="1548"/>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0" name="Oval 8"/>
              <p:cNvSpPr>
                <a:spLocks noChangeArrowheads="1"/>
              </p:cNvSpPr>
              <p:nvPr/>
            </p:nvSpPr>
            <p:spPr bwMode="auto">
              <a:xfrm>
                <a:off x="3134" y="1940"/>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1" name="Oval 9"/>
              <p:cNvSpPr>
                <a:spLocks noChangeArrowheads="1"/>
              </p:cNvSpPr>
              <p:nvPr/>
            </p:nvSpPr>
            <p:spPr bwMode="auto">
              <a:xfrm>
                <a:off x="3293" y="2175"/>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2" name="Oval 10"/>
              <p:cNvSpPr>
                <a:spLocks noChangeArrowheads="1"/>
              </p:cNvSpPr>
              <p:nvPr/>
            </p:nvSpPr>
            <p:spPr bwMode="auto">
              <a:xfrm>
                <a:off x="3872" y="2269"/>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3" name="Oval 11"/>
              <p:cNvSpPr>
                <a:spLocks noChangeArrowheads="1"/>
              </p:cNvSpPr>
              <p:nvPr/>
            </p:nvSpPr>
            <p:spPr bwMode="auto">
              <a:xfrm>
                <a:off x="4653" y="1564"/>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4" name="Oval 12"/>
              <p:cNvSpPr>
                <a:spLocks noChangeArrowheads="1"/>
              </p:cNvSpPr>
              <p:nvPr/>
            </p:nvSpPr>
            <p:spPr bwMode="auto">
              <a:xfrm>
                <a:off x="4768" y="1893"/>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5" name="Oval 13"/>
              <p:cNvSpPr>
                <a:spLocks noChangeArrowheads="1"/>
              </p:cNvSpPr>
              <p:nvPr/>
            </p:nvSpPr>
            <p:spPr bwMode="auto">
              <a:xfrm>
                <a:off x="4696" y="2003"/>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6" name="Oval 14"/>
              <p:cNvSpPr>
                <a:spLocks noChangeArrowheads="1"/>
              </p:cNvSpPr>
              <p:nvPr/>
            </p:nvSpPr>
            <p:spPr bwMode="auto">
              <a:xfrm>
                <a:off x="3568" y="1752"/>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grpSp>
        <p:sp>
          <p:nvSpPr>
            <p:cNvPr id="8" name="Oval 15"/>
            <p:cNvSpPr>
              <a:spLocks noChangeArrowheads="1"/>
            </p:cNvSpPr>
            <p:nvPr/>
          </p:nvSpPr>
          <p:spPr bwMode="auto">
            <a:xfrm>
              <a:off x="790553" y="1033063"/>
              <a:ext cx="700603" cy="292199"/>
            </a:xfrm>
            <a:prstGeom prst="ellipse">
              <a:avLst/>
            </a:prstGeom>
            <a:grpFill/>
            <a:ln>
              <a:noFill/>
            </a:ln>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9" name="Oval 16"/>
            <p:cNvSpPr>
              <a:spLocks noChangeArrowheads="1"/>
            </p:cNvSpPr>
            <p:nvPr/>
          </p:nvSpPr>
          <p:spPr bwMode="auto">
            <a:xfrm>
              <a:off x="396250" y="1113686"/>
              <a:ext cx="532786" cy="292199"/>
            </a:xfrm>
            <a:prstGeom prst="ellipse">
              <a:avLst/>
            </a:prstGeom>
            <a:grpFill/>
            <a:ln>
              <a:noFill/>
            </a:ln>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0" name="Oval 17"/>
            <p:cNvSpPr>
              <a:spLocks noChangeArrowheads="1"/>
            </p:cNvSpPr>
            <p:nvPr/>
          </p:nvSpPr>
          <p:spPr bwMode="auto">
            <a:xfrm>
              <a:off x="228433" y="1296369"/>
              <a:ext cx="354736" cy="233480"/>
            </a:xfrm>
            <a:prstGeom prst="ellipse">
              <a:avLst/>
            </a:prstGeom>
            <a:grpFill/>
            <a:ln>
              <a:noFill/>
            </a:ln>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1" name="Oval 18"/>
            <p:cNvSpPr>
              <a:spLocks noChangeArrowheads="1"/>
            </p:cNvSpPr>
            <p:nvPr/>
          </p:nvSpPr>
          <p:spPr bwMode="auto">
            <a:xfrm>
              <a:off x="336900" y="1405885"/>
              <a:ext cx="542336" cy="255849"/>
            </a:xfrm>
            <a:prstGeom prst="ellipse">
              <a:avLst/>
            </a:prstGeom>
            <a:grpFill/>
            <a:ln>
              <a:noFill/>
            </a:ln>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2" name="Oval 19"/>
            <p:cNvSpPr>
              <a:spLocks noChangeArrowheads="1"/>
            </p:cNvSpPr>
            <p:nvPr/>
          </p:nvSpPr>
          <p:spPr bwMode="auto">
            <a:xfrm>
              <a:off x="731203" y="1449692"/>
              <a:ext cx="818621" cy="307112"/>
            </a:xfrm>
            <a:prstGeom prst="ellipse">
              <a:avLst/>
            </a:prstGeom>
            <a:grpFill/>
            <a:ln>
              <a:noFill/>
            </a:ln>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3" name="Oval 20"/>
            <p:cNvSpPr>
              <a:spLocks noChangeArrowheads="1"/>
            </p:cNvSpPr>
            <p:nvPr/>
          </p:nvSpPr>
          <p:spPr bwMode="auto">
            <a:xfrm>
              <a:off x="1263989" y="1120676"/>
              <a:ext cx="513002" cy="226490"/>
            </a:xfrm>
            <a:prstGeom prst="ellipse">
              <a:avLst/>
            </a:prstGeom>
            <a:grpFill/>
            <a:ln>
              <a:noFill/>
            </a:ln>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4" name="Oval 21"/>
            <p:cNvSpPr>
              <a:spLocks noChangeArrowheads="1"/>
            </p:cNvSpPr>
            <p:nvPr/>
          </p:nvSpPr>
          <p:spPr bwMode="auto">
            <a:xfrm>
              <a:off x="1343122" y="1274465"/>
              <a:ext cx="513002" cy="226490"/>
            </a:xfrm>
            <a:prstGeom prst="ellipse">
              <a:avLst/>
            </a:prstGeom>
            <a:grpFill/>
            <a:ln>
              <a:noFill/>
            </a:ln>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5" name="Oval 22"/>
            <p:cNvSpPr>
              <a:spLocks noChangeArrowheads="1"/>
            </p:cNvSpPr>
            <p:nvPr/>
          </p:nvSpPr>
          <p:spPr bwMode="auto">
            <a:xfrm>
              <a:off x="1293322" y="1325262"/>
              <a:ext cx="513002" cy="380279"/>
            </a:xfrm>
            <a:prstGeom prst="ellipse">
              <a:avLst/>
            </a:prstGeom>
            <a:grpFill/>
            <a:ln>
              <a:noFill/>
            </a:ln>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6" name="Oval 23"/>
            <p:cNvSpPr>
              <a:spLocks noChangeArrowheads="1"/>
            </p:cNvSpPr>
            <p:nvPr/>
          </p:nvSpPr>
          <p:spPr bwMode="auto">
            <a:xfrm>
              <a:off x="524501" y="1208289"/>
              <a:ext cx="1055339" cy="380279"/>
            </a:xfrm>
            <a:prstGeom prst="ellipse">
              <a:avLst/>
            </a:prstGeom>
            <a:grpFill/>
            <a:ln>
              <a:noFill/>
            </a:ln>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7" name="Text Box 24"/>
            <p:cNvSpPr txBox="1">
              <a:spLocks noChangeArrowheads="1"/>
            </p:cNvSpPr>
            <p:nvPr/>
          </p:nvSpPr>
          <p:spPr bwMode="auto">
            <a:xfrm>
              <a:off x="548205" y="1196955"/>
              <a:ext cx="1081183" cy="46531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050" b="1" dirty="0">
                  <a:solidFill>
                    <a:schemeClr val="bg1"/>
                  </a:solidFill>
                  <a:latin typeface="微软雅黑" pitchFamily="34" charset="-122"/>
                  <a:ea typeface="微软雅黑" pitchFamily="34" charset="-122"/>
                </a:rPr>
                <a:t>互联</a:t>
              </a:r>
              <a:r>
                <a:rPr kumimoji="1" lang="zh-CN" altLang="en-US" sz="1050" b="1" dirty="0" smtClean="0">
                  <a:solidFill>
                    <a:schemeClr val="bg1"/>
                  </a:solidFill>
                  <a:latin typeface="微软雅黑" pitchFamily="34" charset="-122"/>
                  <a:ea typeface="微软雅黑" pitchFamily="34" charset="-122"/>
                </a:rPr>
                <a:t>网</a:t>
              </a:r>
              <a:endParaRPr kumimoji="1" lang="zh-CN" altLang="en-US" sz="1050" b="1" dirty="0">
                <a:solidFill>
                  <a:schemeClr val="bg1"/>
                </a:solidFill>
                <a:latin typeface="微软雅黑" pitchFamily="34" charset="-122"/>
                <a:ea typeface="微软雅黑" pitchFamily="34" charset="-122"/>
              </a:endParaRPr>
            </a:p>
          </p:txBody>
        </p:sp>
      </p:grpSp>
      <p:sp>
        <p:nvSpPr>
          <p:cNvPr id="27" name="Oval 25"/>
          <p:cNvSpPr>
            <a:spLocks noChangeArrowheads="1"/>
          </p:cNvSpPr>
          <p:nvPr/>
        </p:nvSpPr>
        <p:spPr bwMode="auto">
          <a:xfrm>
            <a:off x="3906711" y="1115246"/>
            <a:ext cx="1599245" cy="539082"/>
          </a:xfrm>
          <a:prstGeom prst="ellipse">
            <a:avLst/>
          </a:prstGeom>
          <a:solidFill>
            <a:srgbClr val="3399FF"/>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28" name="Oval 26"/>
          <p:cNvSpPr>
            <a:spLocks noChangeArrowheads="1"/>
          </p:cNvSpPr>
          <p:nvPr/>
        </p:nvSpPr>
        <p:spPr bwMode="auto">
          <a:xfrm>
            <a:off x="4246091" y="1198252"/>
            <a:ext cx="1018141" cy="373966"/>
          </a:xfrm>
          <a:prstGeom prst="ellipse">
            <a:avLst/>
          </a:prstGeom>
          <a:solidFill>
            <a:schemeClr val="bg1"/>
          </a:solidFill>
          <a:ln w="9525">
            <a:solidFill>
              <a:schemeClr val="bg1"/>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29" name="Text Box 27"/>
          <p:cNvSpPr txBox="1">
            <a:spLocks noChangeArrowheads="1"/>
          </p:cNvSpPr>
          <p:nvPr/>
        </p:nvSpPr>
        <p:spPr bwMode="auto">
          <a:xfrm>
            <a:off x="4213355" y="1253205"/>
            <a:ext cx="106311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kumimoji="1" lang="en-US" altLang="zh-CN" sz="1000" b="1" dirty="0">
                <a:latin typeface="微软雅黑" pitchFamily="34" charset="-122"/>
                <a:ea typeface="微软雅黑" pitchFamily="34" charset="-122"/>
              </a:rPr>
              <a:t>206.0.68.0/22</a:t>
            </a:r>
          </a:p>
        </p:txBody>
      </p:sp>
      <p:sp>
        <p:nvSpPr>
          <p:cNvPr id="30" name="Text Box 28"/>
          <p:cNvSpPr txBox="1">
            <a:spLocks noChangeArrowheads="1"/>
          </p:cNvSpPr>
          <p:nvPr/>
        </p:nvSpPr>
        <p:spPr bwMode="auto">
          <a:xfrm>
            <a:off x="2917375" y="1150692"/>
            <a:ext cx="1026243" cy="23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206.0.64.0/18</a:t>
            </a:r>
          </a:p>
        </p:txBody>
      </p:sp>
      <p:sp>
        <p:nvSpPr>
          <p:cNvPr id="31" name="AutoShape 29"/>
          <p:cNvSpPr>
            <a:spLocks noChangeArrowheads="1"/>
          </p:cNvSpPr>
          <p:nvPr/>
        </p:nvSpPr>
        <p:spPr bwMode="auto">
          <a:xfrm>
            <a:off x="2793813" y="1333021"/>
            <a:ext cx="1065519" cy="124060"/>
          </a:xfrm>
          <a:prstGeom prst="leftArrow">
            <a:avLst>
              <a:gd name="adj1" fmla="val 50000"/>
              <a:gd name="adj2" fmla="val 198202"/>
            </a:avLst>
          </a:prstGeom>
          <a:solidFill>
            <a:srgbClr val="00FF99"/>
          </a:solidFill>
          <a:ln w="9525">
            <a:solidFill>
              <a:srgbClr val="333399"/>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32" name="Text Box 30"/>
          <p:cNvSpPr txBox="1">
            <a:spLocks noChangeArrowheads="1"/>
          </p:cNvSpPr>
          <p:nvPr/>
        </p:nvSpPr>
        <p:spPr bwMode="auto">
          <a:xfrm>
            <a:off x="3810988" y="992972"/>
            <a:ext cx="4299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1200" b="1">
                <a:solidFill>
                  <a:srgbClr val="0000CC"/>
                </a:solidFill>
                <a:latin typeface="微软雅黑" pitchFamily="34" charset="-122"/>
                <a:ea typeface="微软雅黑" pitchFamily="34" charset="-122"/>
              </a:rPr>
              <a:t>ISP</a:t>
            </a:r>
          </a:p>
        </p:txBody>
      </p:sp>
      <p:sp>
        <p:nvSpPr>
          <p:cNvPr id="33" name="Text Box 31"/>
          <p:cNvSpPr txBox="1">
            <a:spLocks noChangeArrowheads="1"/>
          </p:cNvSpPr>
          <p:nvPr/>
        </p:nvSpPr>
        <p:spPr bwMode="auto">
          <a:xfrm>
            <a:off x="5602646" y="1033136"/>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200" b="1" dirty="0">
                <a:solidFill>
                  <a:srgbClr val="0000CC"/>
                </a:solidFill>
                <a:latin typeface="微软雅黑" pitchFamily="34" charset="-122"/>
                <a:ea typeface="微软雅黑" pitchFamily="34" charset="-122"/>
              </a:rPr>
              <a:t>大学 </a:t>
            </a:r>
            <a:r>
              <a:rPr kumimoji="1" lang="en-US" altLang="zh-CN" sz="1200" b="1" dirty="0">
                <a:solidFill>
                  <a:srgbClr val="0000CC"/>
                </a:solidFill>
                <a:latin typeface="微软雅黑" pitchFamily="34" charset="-122"/>
                <a:ea typeface="微软雅黑" pitchFamily="34" charset="-122"/>
              </a:rPr>
              <a:t>X</a:t>
            </a:r>
          </a:p>
        </p:txBody>
      </p:sp>
      <p:sp>
        <p:nvSpPr>
          <p:cNvPr id="34" name="Line 32"/>
          <p:cNvSpPr>
            <a:spLocks noChangeShapeType="1"/>
          </p:cNvSpPr>
          <p:nvPr/>
        </p:nvSpPr>
        <p:spPr bwMode="auto">
          <a:xfrm flipV="1">
            <a:off x="5214921" y="1198252"/>
            <a:ext cx="387725" cy="12406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35" name="Text Box 33"/>
          <p:cNvSpPr txBox="1">
            <a:spLocks noChangeArrowheads="1"/>
          </p:cNvSpPr>
          <p:nvPr/>
        </p:nvSpPr>
        <p:spPr bwMode="auto">
          <a:xfrm>
            <a:off x="2786403" y="2612894"/>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200" b="1" dirty="0">
                <a:solidFill>
                  <a:srgbClr val="0000CC"/>
                </a:solidFill>
                <a:latin typeface="微软雅黑" pitchFamily="34" charset="-122"/>
                <a:ea typeface="微软雅黑" pitchFamily="34" charset="-122"/>
              </a:rPr>
              <a:t>一系</a:t>
            </a:r>
          </a:p>
        </p:txBody>
      </p:sp>
      <p:sp>
        <p:nvSpPr>
          <p:cNvPr id="36" name="Text Box 34"/>
          <p:cNvSpPr txBox="1">
            <a:spLocks noChangeArrowheads="1"/>
          </p:cNvSpPr>
          <p:nvPr/>
        </p:nvSpPr>
        <p:spPr bwMode="auto">
          <a:xfrm>
            <a:off x="4556465" y="2608431"/>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200" b="1">
                <a:solidFill>
                  <a:srgbClr val="0000CC"/>
                </a:solidFill>
                <a:latin typeface="微软雅黑" pitchFamily="34" charset="-122"/>
                <a:ea typeface="微软雅黑" pitchFamily="34" charset="-122"/>
              </a:rPr>
              <a:t>二系</a:t>
            </a:r>
          </a:p>
        </p:txBody>
      </p:sp>
      <p:sp>
        <p:nvSpPr>
          <p:cNvPr id="37" name="Text Box 35"/>
          <p:cNvSpPr txBox="1">
            <a:spLocks noChangeArrowheads="1"/>
          </p:cNvSpPr>
          <p:nvPr/>
        </p:nvSpPr>
        <p:spPr bwMode="auto">
          <a:xfrm>
            <a:off x="5214921" y="250489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200" b="1">
                <a:solidFill>
                  <a:srgbClr val="0000CC"/>
                </a:solidFill>
                <a:latin typeface="微软雅黑" pitchFamily="34" charset="-122"/>
                <a:ea typeface="微软雅黑" pitchFamily="34" charset="-122"/>
              </a:rPr>
              <a:t>三系</a:t>
            </a:r>
          </a:p>
        </p:txBody>
      </p:sp>
      <p:sp>
        <p:nvSpPr>
          <p:cNvPr id="38" name="Text Box 36"/>
          <p:cNvSpPr txBox="1">
            <a:spLocks noChangeArrowheads="1"/>
          </p:cNvSpPr>
          <p:nvPr/>
        </p:nvSpPr>
        <p:spPr bwMode="auto">
          <a:xfrm>
            <a:off x="6530866" y="250489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200" b="1">
                <a:solidFill>
                  <a:srgbClr val="0000CC"/>
                </a:solidFill>
                <a:latin typeface="微软雅黑" pitchFamily="34" charset="-122"/>
                <a:ea typeface="微软雅黑" pitchFamily="34" charset="-122"/>
              </a:rPr>
              <a:t>四系</a:t>
            </a:r>
          </a:p>
        </p:txBody>
      </p:sp>
      <p:sp>
        <p:nvSpPr>
          <p:cNvPr id="39" name="AutoShape 37"/>
          <p:cNvSpPr>
            <a:spLocks noChangeArrowheads="1"/>
          </p:cNvSpPr>
          <p:nvPr/>
        </p:nvSpPr>
        <p:spPr bwMode="auto">
          <a:xfrm rot="1625099">
            <a:off x="5054415" y="1708771"/>
            <a:ext cx="1524795" cy="97285"/>
          </a:xfrm>
          <a:prstGeom prst="leftArrow">
            <a:avLst>
              <a:gd name="adj1" fmla="val 27083"/>
              <a:gd name="adj2" fmla="val 410994"/>
            </a:avLst>
          </a:prstGeom>
          <a:solidFill>
            <a:srgbClr val="FFFF00"/>
          </a:solidFill>
          <a:ln w="9525">
            <a:solidFill>
              <a:srgbClr val="333399"/>
            </a:solidFill>
            <a:miter lim="800000"/>
            <a:headEnd/>
            <a:tailEnd/>
          </a:ln>
          <a:effectLst/>
          <a:extLst/>
        </p:spPr>
        <p:txBody>
          <a:bodyPr wrap="none" anchor="ct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40" name="Oval 38"/>
          <p:cNvSpPr>
            <a:spLocks noChangeArrowheads="1"/>
          </p:cNvSpPr>
          <p:nvPr/>
        </p:nvSpPr>
        <p:spPr bwMode="auto">
          <a:xfrm>
            <a:off x="6087061" y="2027401"/>
            <a:ext cx="1210553" cy="498918"/>
          </a:xfrm>
          <a:prstGeom prst="ellipse">
            <a:avLst/>
          </a:prstGeom>
          <a:solidFill>
            <a:srgbClr val="99FFCC"/>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41" name="Text Box 39"/>
          <p:cNvSpPr txBox="1">
            <a:spLocks noChangeArrowheads="1"/>
          </p:cNvSpPr>
          <p:nvPr/>
        </p:nvSpPr>
        <p:spPr bwMode="auto">
          <a:xfrm>
            <a:off x="6108110" y="2093504"/>
            <a:ext cx="1176925"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206.0.71.128/26</a:t>
            </a:r>
          </a:p>
          <a:p>
            <a:pPr eaLnBrk="1" hangingPunct="1"/>
            <a:r>
              <a:rPr kumimoji="1" lang="en-US" altLang="zh-CN" sz="950" b="1" dirty="0">
                <a:latin typeface="微软雅黑" pitchFamily="34" charset="-122"/>
                <a:ea typeface="微软雅黑" pitchFamily="34" charset="-122"/>
              </a:rPr>
              <a:t>206.0.71.192/26</a:t>
            </a:r>
          </a:p>
        </p:txBody>
      </p:sp>
      <p:sp>
        <p:nvSpPr>
          <p:cNvPr id="42" name="AutoShape 40"/>
          <p:cNvSpPr>
            <a:spLocks noChangeArrowheads="1"/>
          </p:cNvSpPr>
          <p:nvPr/>
        </p:nvSpPr>
        <p:spPr bwMode="auto">
          <a:xfrm rot="8870696">
            <a:off x="2822820" y="1762322"/>
            <a:ext cx="1629220" cy="103532"/>
          </a:xfrm>
          <a:prstGeom prst="leftArrow">
            <a:avLst>
              <a:gd name="adj1" fmla="val 27083"/>
              <a:gd name="adj2" fmla="val 412642"/>
            </a:avLst>
          </a:prstGeom>
          <a:solidFill>
            <a:srgbClr val="FFFF00"/>
          </a:solidFill>
          <a:ln w="9525">
            <a:solidFill>
              <a:srgbClr val="333399"/>
            </a:solidFill>
            <a:miter lim="800000"/>
            <a:headEnd/>
            <a:tailEnd/>
          </a:ln>
          <a:effectLst/>
          <a:extLst/>
        </p:spPr>
        <p:txBody>
          <a:bodyPr wrap="none" anchor="ct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43" name="Text Box 42"/>
          <p:cNvSpPr txBox="1">
            <a:spLocks noChangeArrowheads="1"/>
          </p:cNvSpPr>
          <p:nvPr/>
        </p:nvSpPr>
        <p:spPr bwMode="auto">
          <a:xfrm>
            <a:off x="1717531" y="2085416"/>
            <a:ext cx="117692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206.0.68.0/25</a:t>
            </a:r>
          </a:p>
          <a:p>
            <a:pPr eaLnBrk="1" hangingPunct="1"/>
            <a:r>
              <a:rPr kumimoji="1" lang="en-US" altLang="zh-CN" sz="950" b="1" dirty="0">
                <a:latin typeface="微软雅黑" pitchFamily="34" charset="-122"/>
                <a:ea typeface="微软雅黑" pitchFamily="34" charset="-122"/>
              </a:rPr>
              <a:t>206.0.68.128/25</a:t>
            </a:r>
          </a:p>
          <a:p>
            <a:pPr eaLnBrk="1" hangingPunct="1"/>
            <a:r>
              <a:rPr kumimoji="1" lang="en-US" altLang="zh-CN" sz="950" b="1" dirty="0">
                <a:latin typeface="微软雅黑" pitchFamily="34" charset="-122"/>
                <a:ea typeface="微软雅黑" pitchFamily="34" charset="-122"/>
              </a:rPr>
              <a:t>206.0.69.0/25</a:t>
            </a:r>
          </a:p>
          <a:p>
            <a:pPr eaLnBrk="1" hangingPunct="1"/>
            <a:r>
              <a:rPr kumimoji="1" lang="en-US" altLang="zh-CN" sz="950" b="1" dirty="0">
                <a:latin typeface="微软雅黑" pitchFamily="34" charset="-122"/>
                <a:ea typeface="微软雅黑" pitchFamily="34" charset="-122"/>
              </a:rPr>
              <a:t>206.0.69.128/25</a:t>
            </a:r>
          </a:p>
        </p:txBody>
      </p:sp>
      <p:sp>
        <p:nvSpPr>
          <p:cNvPr id="44" name="AutoShape 43"/>
          <p:cNvSpPr>
            <a:spLocks noChangeArrowheads="1"/>
          </p:cNvSpPr>
          <p:nvPr/>
        </p:nvSpPr>
        <p:spPr bwMode="auto">
          <a:xfrm rot="7490917">
            <a:off x="3716642" y="1882404"/>
            <a:ext cx="1204901" cy="115061"/>
          </a:xfrm>
          <a:prstGeom prst="leftArrow">
            <a:avLst>
              <a:gd name="adj1" fmla="val 27083"/>
              <a:gd name="adj2" fmla="val 322268"/>
            </a:avLst>
          </a:prstGeom>
          <a:solidFill>
            <a:srgbClr val="FFFF00"/>
          </a:solidFill>
          <a:ln w="9525">
            <a:solidFill>
              <a:srgbClr val="333399"/>
            </a:solidFill>
            <a:miter lim="800000"/>
            <a:headEnd/>
            <a:tailEnd/>
          </a:ln>
          <a:effectLst/>
          <a:extLst/>
        </p:spPr>
        <p:txBody>
          <a:bodyPr wrap="none" anchor="ct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45" name="Oval 44"/>
          <p:cNvSpPr>
            <a:spLocks noChangeArrowheads="1"/>
          </p:cNvSpPr>
          <p:nvPr/>
        </p:nvSpPr>
        <p:spPr bwMode="auto">
          <a:xfrm>
            <a:off x="3278229" y="2027401"/>
            <a:ext cx="1452277" cy="788987"/>
          </a:xfrm>
          <a:prstGeom prst="ellipse">
            <a:avLst/>
          </a:prstGeom>
          <a:solidFill>
            <a:srgbClr val="99FFCC"/>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46" name="Text Box 45"/>
          <p:cNvSpPr txBox="1">
            <a:spLocks noChangeArrowheads="1"/>
          </p:cNvSpPr>
          <p:nvPr/>
        </p:nvSpPr>
        <p:spPr bwMode="auto">
          <a:xfrm>
            <a:off x="3451713" y="2085416"/>
            <a:ext cx="117692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206.0.70.0/26</a:t>
            </a:r>
          </a:p>
          <a:p>
            <a:pPr eaLnBrk="1" hangingPunct="1"/>
            <a:r>
              <a:rPr kumimoji="1" lang="en-US" altLang="zh-CN" sz="950" b="1" dirty="0">
                <a:latin typeface="微软雅黑" pitchFamily="34" charset="-122"/>
                <a:ea typeface="微软雅黑" pitchFamily="34" charset="-122"/>
              </a:rPr>
              <a:t>206.0.70.64/26</a:t>
            </a:r>
          </a:p>
          <a:p>
            <a:pPr eaLnBrk="1" hangingPunct="1"/>
            <a:r>
              <a:rPr kumimoji="1" lang="en-US" altLang="zh-CN" sz="950" b="1" dirty="0">
                <a:latin typeface="微软雅黑" pitchFamily="34" charset="-122"/>
                <a:ea typeface="微软雅黑" pitchFamily="34" charset="-122"/>
              </a:rPr>
              <a:t>206.0.70.128/26</a:t>
            </a:r>
          </a:p>
          <a:p>
            <a:pPr eaLnBrk="1" hangingPunct="1"/>
            <a:r>
              <a:rPr kumimoji="1" lang="en-US" altLang="zh-CN" sz="950" b="1" dirty="0">
                <a:latin typeface="微软雅黑" pitchFamily="34" charset="-122"/>
                <a:ea typeface="微软雅黑" pitchFamily="34" charset="-122"/>
              </a:rPr>
              <a:t>206.0.70.192/26</a:t>
            </a:r>
          </a:p>
        </p:txBody>
      </p:sp>
      <p:sp>
        <p:nvSpPr>
          <p:cNvPr id="47" name="Rectangle 46"/>
          <p:cNvSpPr>
            <a:spLocks noChangeArrowheads="1"/>
          </p:cNvSpPr>
          <p:nvPr/>
        </p:nvSpPr>
        <p:spPr bwMode="auto">
          <a:xfrm>
            <a:off x="3859332" y="1814089"/>
            <a:ext cx="920485" cy="1624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48" name="AutoShape 48"/>
          <p:cNvSpPr>
            <a:spLocks noChangeArrowheads="1"/>
          </p:cNvSpPr>
          <p:nvPr/>
        </p:nvSpPr>
        <p:spPr bwMode="auto">
          <a:xfrm rot="14362323" flipH="1">
            <a:off x="4633779" y="1909627"/>
            <a:ext cx="1205794" cy="115060"/>
          </a:xfrm>
          <a:prstGeom prst="leftArrow">
            <a:avLst>
              <a:gd name="adj1" fmla="val 27083"/>
              <a:gd name="adj2" fmla="val 322509"/>
            </a:avLst>
          </a:prstGeom>
          <a:solidFill>
            <a:srgbClr val="FFFF00"/>
          </a:solidFill>
          <a:ln w="9525">
            <a:solidFill>
              <a:srgbClr val="333399"/>
            </a:solidFill>
            <a:miter lim="800000"/>
            <a:headEnd/>
            <a:tailEnd/>
          </a:ln>
          <a:effectLst/>
          <a:extLst/>
        </p:spPr>
        <p:txBody>
          <a:bodyPr wrap="none" anchor="ct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49" name="Rectangle 49"/>
          <p:cNvSpPr>
            <a:spLocks noChangeArrowheads="1"/>
          </p:cNvSpPr>
          <p:nvPr/>
        </p:nvSpPr>
        <p:spPr bwMode="auto">
          <a:xfrm>
            <a:off x="4876506" y="1814089"/>
            <a:ext cx="940306" cy="1669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50" name="Oval 51"/>
          <p:cNvSpPr>
            <a:spLocks noChangeArrowheads="1"/>
          </p:cNvSpPr>
          <p:nvPr/>
        </p:nvSpPr>
        <p:spPr bwMode="auto">
          <a:xfrm>
            <a:off x="4779818" y="2027401"/>
            <a:ext cx="1210553" cy="498918"/>
          </a:xfrm>
          <a:prstGeom prst="ellipse">
            <a:avLst/>
          </a:prstGeom>
          <a:solidFill>
            <a:srgbClr val="99FFCC"/>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51" name="Text Box 52"/>
          <p:cNvSpPr txBox="1">
            <a:spLocks noChangeArrowheads="1"/>
          </p:cNvSpPr>
          <p:nvPr/>
        </p:nvSpPr>
        <p:spPr bwMode="auto">
          <a:xfrm>
            <a:off x="4856035" y="2086680"/>
            <a:ext cx="1101584"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206.0.71.0/26</a:t>
            </a:r>
          </a:p>
          <a:p>
            <a:pPr eaLnBrk="1" hangingPunct="1"/>
            <a:r>
              <a:rPr kumimoji="1" lang="en-US" altLang="zh-CN" sz="950" b="1" dirty="0">
                <a:latin typeface="微软雅黑" pitchFamily="34" charset="-122"/>
                <a:ea typeface="微软雅黑" pitchFamily="34" charset="-122"/>
              </a:rPr>
              <a:t>206.0.71.64/26</a:t>
            </a:r>
          </a:p>
        </p:txBody>
      </p:sp>
      <p:sp>
        <p:nvSpPr>
          <p:cNvPr id="52" name="Rectangle 53"/>
          <p:cNvSpPr>
            <a:spLocks noChangeArrowheads="1"/>
          </p:cNvSpPr>
          <p:nvPr/>
        </p:nvSpPr>
        <p:spPr bwMode="auto">
          <a:xfrm>
            <a:off x="6087061" y="1814089"/>
            <a:ext cx="1065454" cy="1669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53" name="Rectangle 55"/>
          <p:cNvSpPr>
            <a:spLocks noChangeArrowheads="1"/>
          </p:cNvSpPr>
          <p:nvPr/>
        </p:nvSpPr>
        <p:spPr bwMode="auto">
          <a:xfrm>
            <a:off x="2842159" y="1814089"/>
            <a:ext cx="910808" cy="1669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grpSp>
        <p:nvGrpSpPr>
          <p:cNvPr id="54" name="组合 53"/>
          <p:cNvGrpSpPr/>
          <p:nvPr/>
        </p:nvGrpSpPr>
        <p:grpSpPr>
          <a:xfrm>
            <a:off x="2346909" y="2883642"/>
            <a:ext cx="4640742" cy="1423467"/>
            <a:chOff x="2517509" y="2883642"/>
            <a:chExt cx="4640742" cy="1423467"/>
          </a:xfrm>
        </p:grpSpPr>
        <p:sp>
          <p:nvSpPr>
            <p:cNvPr id="55" name="Rectangle 3"/>
            <p:cNvSpPr>
              <a:spLocks noChangeArrowheads="1"/>
            </p:cNvSpPr>
            <p:nvPr/>
          </p:nvSpPr>
          <p:spPr bwMode="auto">
            <a:xfrm>
              <a:off x="2528884" y="2924384"/>
              <a:ext cx="4629367" cy="1344134"/>
            </a:xfrm>
            <a:prstGeom prst="rect">
              <a:avLst/>
            </a:prstGeom>
            <a:solidFill>
              <a:srgbClr val="00FFFF"/>
            </a:solidFill>
            <a:ln w="28575">
              <a:solidFill>
                <a:srgbClr val="333399"/>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56" name="Text Box 57"/>
            <p:cNvSpPr txBox="1">
              <a:spLocks noChangeArrowheads="1"/>
            </p:cNvSpPr>
            <p:nvPr/>
          </p:nvSpPr>
          <p:spPr bwMode="auto">
            <a:xfrm>
              <a:off x="2517509" y="2883642"/>
              <a:ext cx="4640742" cy="1423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45000"/>
                </a:lnSpc>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单位        </a:t>
              </a:r>
              <a:r>
                <a:rPr kumimoji="1" lang="zh-CN" altLang="en-US" sz="1000" b="1" dirty="0" smtClean="0">
                  <a:latin typeface="微软雅黑" pitchFamily="34" charset="-122"/>
                  <a:ea typeface="微软雅黑" pitchFamily="34" charset="-122"/>
                </a:rPr>
                <a:t> 地址</a:t>
              </a:r>
              <a:r>
                <a:rPr kumimoji="1" lang="zh-CN" altLang="en-US" sz="1000" b="1" dirty="0">
                  <a:latin typeface="微软雅黑" pitchFamily="34" charset="-122"/>
                  <a:ea typeface="微软雅黑" pitchFamily="34" charset="-122"/>
                </a:rPr>
                <a:t>块                             </a:t>
              </a:r>
              <a:r>
                <a:rPr kumimoji="1" lang="zh-CN" altLang="en-US" sz="1000" b="1" dirty="0" smtClean="0">
                  <a:latin typeface="微软雅黑" pitchFamily="34" charset="-122"/>
                  <a:ea typeface="微软雅黑" pitchFamily="34" charset="-122"/>
                </a:rPr>
                <a:t>      二进制</a:t>
              </a:r>
              <a:r>
                <a:rPr kumimoji="1" lang="zh-CN" altLang="en-US" sz="1000" b="1" dirty="0">
                  <a:latin typeface="微软雅黑" pitchFamily="34" charset="-122"/>
                  <a:ea typeface="微软雅黑" pitchFamily="34" charset="-122"/>
                </a:rPr>
                <a:t>表示                         </a:t>
              </a:r>
              <a:r>
                <a:rPr kumimoji="1" lang="zh-CN" altLang="en-US" sz="1000" b="1" dirty="0" smtClean="0">
                  <a:latin typeface="微软雅黑" pitchFamily="34" charset="-122"/>
                  <a:ea typeface="微软雅黑" pitchFamily="34" charset="-122"/>
                </a:rPr>
                <a:t>  地址</a:t>
              </a:r>
              <a:r>
                <a:rPr kumimoji="1" lang="zh-CN" altLang="en-US" sz="1000" b="1" dirty="0">
                  <a:latin typeface="微软雅黑" pitchFamily="34" charset="-122"/>
                  <a:ea typeface="微软雅黑" pitchFamily="34" charset="-122"/>
                </a:rPr>
                <a:t>数</a:t>
              </a:r>
            </a:p>
            <a:p>
              <a:pPr eaLnBrk="1" hangingPunct="1">
                <a:lnSpc>
                  <a:spcPct val="120000"/>
                </a:lnSpc>
              </a:pPr>
              <a:r>
                <a:rPr kumimoji="1" lang="zh-CN" altLang="en-US" sz="1000" b="1" dirty="0">
                  <a:latin typeface="微软雅黑" pitchFamily="34" charset="-122"/>
                  <a:ea typeface="微软雅黑" pitchFamily="34" charset="-122"/>
                </a:rPr>
                <a:t>   </a:t>
              </a:r>
              <a:r>
                <a:rPr kumimoji="1" lang="en-US" altLang="zh-CN" sz="1000" b="1" dirty="0">
                  <a:latin typeface="微软雅黑" pitchFamily="34" charset="-122"/>
                  <a:ea typeface="微软雅黑" pitchFamily="34" charset="-122"/>
                </a:rPr>
                <a:t>ISP    206.0.64.0/18        11001110.00000000.01*                     16384</a:t>
              </a:r>
            </a:p>
            <a:p>
              <a:pPr eaLnBrk="1" hangingPunct="1">
                <a:lnSpc>
                  <a:spcPct val="120000"/>
                </a:lnSpc>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大学    </a:t>
              </a:r>
              <a:r>
                <a:rPr kumimoji="1" lang="en-US" altLang="zh-CN" sz="1000" b="1" dirty="0">
                  <a:latin typeface="微软雅黑" pitchFamily="34" charset="-122"/>
                  <a:ea typeface="微软雅黑" pitchFamily="34" charset="-122"/>
                </a:rPr>
                <a:t>206.0.68.0/22        11001110.00000000.010001*               1024</a:t>
              </a:r>
            </a:p>
            <a:p>
              <a:pPr eaLnBrk="1" hangingPunct="1">
                <a:lnSpc>
                  <a:spcPct val="120000"/>
                </a:lnSpc>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一系    </a:t>
              </a:r>
              <a:r>
                <a:rPr kumimoji="1" lang="en-US" altLang="zh-CN" sz="1000" b="1" dirty="0">
                  <a:latin typeface="微软雅黑" pitchFamily="34" charset="-122"/>
                  <a:ea typeface="微软雅黑" pitchFamily="34" charset="-122"/>
                </a:rPr>
                <a:t>206.0.68.0/23        11001110.00000000.0100010*               512</a:t>
              </a:r>
            </a:p>
            <a:p>
              <a:pPr eaLnBrk="1" hangingPunct="1">
                <a:lnSpc>
                  <a:spcPct val="120000"/>
                </a:lnSpc>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二系    </a:t>
              </a:r>
              <a:r>
                <a:rPr kumimoji="1" lang="en-US" altLang="zh-CN" sz="1000" b="1" dirty="0">
                  <a:latin typeface="微软雅黑" pitchFamily="34" charset="-122"/>
                  <a:ea typeface="微软雅黑" pitchFamily="34" charset="-122"/>
                </a:rPr>
                <a:t>206.0.70.0/24        11001110.00000000.01000110.*            256</a:t>
              </a:r>
            </a:p>
            <a:p>
              <a:pPr eaLnBrk="1" hangingPunct="1">
                <a:lnSpc>
                  <a:spcPct val="120000"/>
                </a:lnSpc>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三系    </a:t>
              </a:r>
              <a:r>
                <a:rPr kumimoji="1" lang="en-US" altLang="zh-CN" sz="1000" b="1" dirty="0">
                  <a:latin typeface="微软雅黑" pitchFamily="34" charset="-122"/>
                  <a:ea typeface="微软雅黑" pitchFamily="34" charset="-122"/>
                </a:rPr>
                <a:t>206.0.71.0/25        11001110.00000000.01000111.0*          128</a:t>
              </a:r>
            </a:p>
            <a:p>
              <a:pPr eaLnBrk="1" hangingPunct="1">
                <a:lnSpc>
                  <a:spcPct val="120000"/>
                </a:lnSpc>
                <a:spcAft>
                  <a:spcPct val="25000"/>
                </a:spcAft>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四系    </a:t>
              </a:r>
              <a:r>
                <a:rPr kumimoji="1" lang="en-US" altLang="zh-CN" sz="1000" b="1" dirty="0">
                  <a:latin typeface="微软雅黑" pitchFamily="34" charset="-122"/>
                  <a:ea typeface="微软雅黑" pitchFamily="34" charset="-122"/>
                </a:rPr>
                <a:t>206.0.71.128/25    11001110.00000000.01000111.1*          128</a:t>
              </a:r>
            </a:p>
          </p:txBody>
        </p:sp>
        <p:sp>
          <p:nvSpPr>
            <p:cNvPr id="57" name="Line 58"/>
            <p:cNvSpPr>
              <a:spLocks noChangeShapeType="1"/>
            </p:cNvSpPr>
            <p:nvPr/>
          </p:nvSpPr>
          <p:spPr bwMode="auto">
            <a:xfrm>
              <a:off x="2523083" y="3147512"/>
              <a:ext cx="4635168"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58" name="Line 59"/>
            <p:cNvSpPr>
              <a:spLocks noChangeShapeType="1"/>
            </p:cNvSpPr>
            <p:nvPr/>
          </p:nvSpPr>
          <p:spPr bwMode="auto">
            <a:xfrm flipH="1">
              <a:off x="2957220" y="2917244"/>
              <a:ext cx="966" cy="135127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59" name="Line 60"/>
            <p:cNvSpPr>
              <a:spLocks noChangeShapeType="1"/>
            </p:cNvSpPr>
            <p:nvPr/>
          </p:nvSpPr>
          <p:spPr bwMode="auto">
            <a:xfrm flipH="1">
              <a:off x="4156651" y="2924384"/>
              <a:ext cx="1934" cy="135127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60" name="Line 61"/>
            <p:cNvSpPr>
              <a:spLocks noChangeShapeType="1"/>
            </p:cNvSpPr>
            <p:nvPr/>
          </p:nvSpPr>
          <p:spPr bwMode="auto">
            <a:xfrm flipH="1">
              <a:off x="6511505" y="2924384"/>
              <a:ext cx="1934" cy="135127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grpSp>
      <p:sp>
        <p:nvSpPr>
          <p:cNvPr id="61" name="Oval 62"/>
          <p:cNvSpPr>
            <a:spLocks noChangeArrowheads="1"/>
          </p:cNvSpPr>
          <p:nvPr/>
        </p:nvSpPr>
        <p:spPr bwMode="auto">
          <a:xfrm>
            <a:off x="3956022" y="1348193"/>
            <a:ext cx="232055" cy="128523"/>
          </a:xfrm>
          <a:prstGeom prst="ellipse">
            <a:avLst/>
          </a:prstGeom>
          <a:solidFill>
            <a:schemeClr val="bg1"/>
          </a:solidFill>
          <a:ln w="9525">
            <a:solidFill>
              <a:schemeClr val="bg1"/>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62" name="Oval 63"/>
          <p:cNvSpPr>
            <a:spLocks noChangeArrowheads="1"/>
          </p:cNvSpPr>
          <p:nvPr/>
        </p:nvSpPr>
        <p:spPr bwMode="auto">
          <a:xfrm>
            <a:off x="4037241" y="1203605"/>
            <a:ext cx="232055" cy="128523"/>
          </a:xfrm>
          <a:prstGeom prst="ellipse">
            <a:avLst/>
          </a:prstGeom>
          <a:solidFill>
            <a:schemeClr val="bg1"/>
          </a:solidFill>
          <a:ln w="9525">
            <a:solidFill>
              <a:schemeClr val="bg1"/>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smtClean="0">
              <a:ln>
                <a:noFill/>
              </a:ln>
              <a:solidFill>
                <a:srgbClr val="0000CC"/>
              </a:solidFill>
              <a:effectLst/>
              <a:uLnTx/>
              <a:uFillTx/>
              <a:latin typeface="微软雅黑" pitchFamily="34" charset="-122"/>
              <a:ea typeface="微软雅黑" pitchFamily="34" charset="-122"/>
            </a:endParaRPr>
          </a:p>
        </p:txBody>
      </p:sp>
      <p:sp>
        <p:nvSpPr>
          <p:cNvPr id="63" name="Text Box 47"/>
          <p:cNvSpPr txBox="1">
            <a:spLocks noChangeArrowheads="1"/>
          </p:cNvSpPr>
          <p:nvPr/>
        </p:nvSpPr>
        <p:spPr bwMode="auto">
          <a:xfrm>
            <a:off x="3810987" y="1781640"/>
            <a:ext cx="1026243" cy="2385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206.0.70.0/24</a:t>
            </a:r>
          </a:p>
        </p:txBody>
      </p:sp>
      <p:sp>
        <p:nvSpPr>
          <p:cNvPr id="64" name="Text Box 50"/>
          <p:cNvSpPr txBox="1">
            <a:spLocks noChangeArrowheads="1"/>
          </p:cNvSpPr>
          <p:nvPr/>
        </p:nvSpPr>
        <p:spPr bwMode="auto">
          <a:xfrm>
            <a:off x="4827196" y="1781640"/>
            <a:ext cx="1026243" cy="23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a:latin typeface="微软雅黑" pitchFamily="34" charset="-122"/>
                <a:ea typeface="微软雅黑" pitchFamily="34" charset="-122"/>
              </a:rPr>
              <a:t>206.0.71.0/25</a:t>
            </a:r>
          </a:p>
        </p:txBody>
      </p:sp>
      <p:sp>
        <p:nvSpPr>
          <p:cNvPr id="65" name="Text Box 54"/>
          <p:cNvSpPr txBox="1">
            <a:spLocks noChangeArrowheads="1"/>
          </p:cNvSpPr>
          <p:nvPr/>
        </p:nvSpPr>
        <p:spPr bwMode="auto">
          <a:xfrm>
            <a:off x="6037750" y="1781640"/>
            <a:ext cx="1176925" cy="23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a:latin typeface="微软雅黑" pitchFamily="34" charset="-122"/>
                <a:ea typeface="微软雅黑" pitchFamily="34" charset="-122"/>
              </a:rPr>
              <a:t>206.0.71.128/25</a:t>
            </a:r>
          </a:p>
        </p:txBody>
      </p:sp>
      <p:sp>
        <p:nvSpPr>
          <p:cNvPr id="66" name="Text Box 56"/>
          <p:cNvSpPr txBox="1">
            <a:spLocks noChangeArrowheads="1"/>
          </p:cNvSpPr>
          <p:nvPr/>
        </p:nvSpPr>
        <p:spPr bwMode="auto">
          <a:xfrm>
            <a:off x="2792846" y="1781640"/>
            <a:ext cx="1026243" cy="23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206.0.68.0/23</a:t>
            </a:r>
          </a:p>
        </p:txBody>
      </p:sp>
      <p:sp>
        <p:nvSpPr>
          <p:cNvPr id="133" name="矩形 132"/>
          <p:cNvSpPr/>
          <p:nvPr/>
        </p:nvSpPr>
        <p:spPr>
          <a:xfrm>
            <a:off x="1236910" y="2917244"/>
            <a:ext cx="6611815" cy="142633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Text Box 155"/>
          <p:cNvSpPr txBox="1">
            <a:spLocks noChangeArrowheads="1"/>
          </p:cNvSpPr>
          <p:nvPr/>
        </p:nvSpPr>
        <p:spPr bwMode="auto">
          <a:xfrm>
            <a:off x="1252868" y="3079300"/>
            <a:ext cx="6593695" cy="1156855"/>
          </a:xfrm>
          <a:prstGeom prst="rect">
            <a:avLst/>
          </a:prstGeom>
          <a:noFill/>
          <a:ln w="9525">
            <a:noFill/>
            <a:miter lim="800000"/>
            <a:headEnd/>
            <a:tailEnd/>
          </a:ln>
          <a:effectLst/>
          <a:extLst/>
        </p:spPr>
        <p:txBody>
          <a:bodyPr wrap="square">
            <a:spAutoFit/>
          </a:bodyPr>
          <a:lstStyle/>
          <a:p>
            <a:pPr>
              <a:lnSpc>
                <a:spcPct val="110000"/>
              </a:lnSpc>
            </a:pPr>
            <a:r>
              <a:rPr lang="zh-CN" altLang="en-US" sz="1600" b="1" dirty="0">
                <a:solidFill>
                  <a:schemeClr val="bg1"/>
                </a:solidFill>
                <a:latin typeface="微软雅黑" pitchFamily="34" charset="-122"/>
                <a:ea typeface="微软雅黑" pitchFamily="34" charset="-122"/>
              </a:rPr>
              <a:t>这个 </a:t>
            </a:r>
            <a:r>
              <a:rPr lang="en-US" altLang="zh-CN" sz="1600" b="1" dirty="0">
                <a:solidFill>
                  <a:schemeClr val="bg1"/>
                </a:solidFill>
                <a:latin typeface="微软雅黑" pitchFamily="34" charset="-122"/>
                <a:ea typeface="微软雅黑" pitchFamily="34" charset="-122"/>
              </a:rPr>
              <a:t>ISP </a:t>
            </a:r>
            <a:r>
              <a:rPr lang="zh-CN" altLang="en-US" sz="1600" b="1" dirty="0">
                <a:solidFill>
                  <a:schemeClr val="bg1"/>
                </a:solidFill>
                <a:latin typeface="微软雅黑" pitchFamily="34" charset="-122"/>
                <a:ea typeface="微软雅黑" pitchFamily="34" charset="-122"/>
              </a:rPr>
              <a:t>共有 </a:t>
            </a:r>
            <a:r>
              <a:rPr lang="en-US" altLang="zh-CN" sz="1600" b="1" dirty="0">
                <a:solidFill>
                  <a:schemeClr val="bg1"/>
                </a:solidFill>
                <a:latin typeface="微软雅黑" pitchFamily="34" charset="-122"/>
                <a:ea typeface="微软雅黑" pitchFamily="34" charset="-122"/>
              </a:rPr>
              <a:t>64 </a:t>
            </a:r>
            <a:r>
              <a:rPr lang="zh-CN" altLang="en-US" sz="1600" b="1" dirty="0">
                <a:solidFill>
                  <a:schemeClr val="bg1"/>
                </a:solidFill>
                <a:latin typeface="微软雅黑" pitchFamily="34" charset="-122"/>
                <a:ea typeface="微软雅黑" pitchFamily="34" charset="-122"/>
              </a:rPr>
              <a:t>个 </a:t>
            </a:r>
            <a:r>
              <a:rPr lang="en-US" altLang="zh-CN" sz="1600" b="1" dirty="0">
                <a:solidFill>
                  <a:schemeClr val="bg1"/>
                </a:solidFill>
                <a:latin typeface="微软雅黑" pitchFamily="34" charset="-122"/>
                <a:ea typeface="微软雅黑" pitchFamily="34" charset="-122"/>
              </a:rPr>
              <a:t>C </a:t>
            </a:r>
            <a:r>
              <a:rPr lang="zh-CN" altLang="en-US" sz="1600" b="1" dirty="0">
                <a:solidFill>
                  <a:schemeClr val="bg1"/>
                </a:solidFill>
                <a:latin typeface="微软雅黑" pitchFamily="34" charset="-122"/>
                <a:ea typeface="微软雅黑" pitchFamily="34" charset="-122"/>
              </a:rPr>
              <a:t>类网络。如果不采用 </a:t>
            </a:r>
            <a:r>
              <a:rPr lang="en-US" altLang="zh-CN" sz="1600" b="1" dirty="0">
                <a:solidFill>
                  <a:schemeClr val="bg1"/>
                </a:solidFill>
                <a:latin typeface="微软雅黑" pitchFamily="34" charset="-122"/>
                <a:ea typeface="微软雅黑" pitchFamily="34" charset="-122"/>
              </a:rPr>
              <a:t>CIDR </a:t>
            </a:r>
            <a:r>
              <a:rPr lang="zh-CN" altLang="en-US" sz="1600" b="1" dirty="0">
                <a:solidFill>
                  <a:schemeClr val="bg1"/>
                </a:solidFill>
                <a:latin typeface="微软雅黑" pitchFamily="34" charset="-122"/>
                <a:ea typeface="微软雅黑" pitchFamily="34" charset="-122"/>
              </a:rPr>
              <a:t>技术，则在与该 </a:t>
            </a:r>
            <a:r>
              <a:rPr lang="en-US" altLang="zh-CN" sz="1600" b="1" dirty="0">
                <a:solidFill>
                  <a:schemeClr val="bg1"/>
                </a:solidFill>
                <a:latin typeface="微软雅黑" pitchFamily="34" charset="-122"/>
                <a:ea typeface="微软雅黑" pitchFamily="34" charset="-122"/>
              </a:rPr>
              <a:t>ISP </a:t>
            </a:r>
            <a:r>
              <a:rPr lang="zh-CN" altLang="en-US" sz="1600" b="1" dirty="0">
                <a:solidFill>
                  <a:schemeClr val="bg1"/>
                </a:solidFill>
                <a:latin typeface="微软雅黑" pitchFamily="34" charset="-122"/>
                <a:ea typeface="微软雅黑" pitchFamily="34" charset="-122"/>
              </a:rPr>
              <a:t>的路由器交换路由信息的每一个路由器的路由表中，就需要有 </a:t>
            </a:r>
            <a:r>
              <a:rPr lang="en-US" altLang="zh-CN" sz="1600" b="1" dirty="0">
                <a:solidFill>
                  <a:schemeClr val="bg1"/>
                </a:solidFill>
                <a:latin typeface="微软雅黑" pitchFamily="34" charset="-122"/>
                <a:ea typeface="微软雅黑" pitchFamily="34" charset="-122"/>
              </a:rPr>
              <a:t>64 </a:t>
            </a:r>
            <a:r>
              <a:rPr lang="zh-CN" altLang="en-US" sz="1600" b="1" dirty="0">
                <a:solidFill>
                  <a:schemeClr val="bg1"/>
                </a:solidFill>
                <a:latin typeface="微软雅黑" pitchFamily="34" charset="-122"/>
                <a:ea typeface="微软雅黑" pitchFamily="34" charset="-122"/>
              </a:rPr>
              <a:t>个项目。但采用地址聚合后，只需用路由聚合后的 </a:t>
            </a:r>
            <a:r>
              <a:rPr lang="en-US" altLang="zh-CN" sz="1600" b="1" dirty="0">
                <a:solidFill>
                  <a:schemeClr val="bg1"/>
                </a:solidFill>
                <a:latin typeface="微软雅黑" pitchFamily="34" charset="-122"/>
                <a:ea typeface="微软雅黑" pitchFamily="34" charset="-122"/>
              </a:rPr>
              <a:t>1 </a:t>
            </a:r>
            <a:r>
              <a:rPr lang="zh-CN" altLang="en-US" sz="1600" b="1" dirty="0">
                <a:solidFill>
                  <a:schemeClr val="bg1"/>
                </a:solidFill>
                <a:latin typeface="微软雅黑" pitchFamily="34" charset="-122"/>
                <a:ea typeface="微软雅黑" pitchFamily="34" charset="-122"/>
              </a:rPr>
              <a:t>个项目 </a:t>
            </a:r>
            <a:r>
              <a:rPr lang="en-US" altLang="zh-CN" sz="1600" b="1" dirty="0">
                <a:solidFill>
                  <a:schemeClr val="bg1"/>
                </a:solidFill>
                <a:latin typeface="微软雅黑" pitchFamily="34" charset="-122"/>
                <a:ea typeface="微软雅黑" pitchFamily="34" charset="-122"/>
              </a:rPr>
              <a:t>206.0.64.0/18 </a:t>
            </a:r>
            <a:r>
              <a:rPr lang="zh-CN" altLang="en-US" sz="1600" b="1" dirty="0">
                <a:solidFill>
                  <a:schemeClr val="bg1"/>
                </a:solidFill>
                <a:latin typeface="微软雅黑" pitchFamily="34" charset="-122"/>
                <a:ea typeface="微软雅黑" pitchFamily="34" charset="-122"/>
              </a:rPr>
              <a:t>就能找到该 </a:t>
            </a:r>
            <a:r>
              <a:rPr lang="en-US" altLang="zh-CN" sz="1600" b="1" dirty="0">
                <a:solidFill>
                  <a:schemeClr val="bg1"/>
                </a:solidFill>
                <a:latin typeface="微软雅黑" pitchFamily="34" charset="-122"/>
                <a:ea typeface="微软雅黑" pitchFamily="34" charset="-122"/>
              </a:rPr>
              <a:t>ISP</a:t>
            </a:r>
            <a:r>
              <a:rPr lang="zh-CN" altLang="en-US" sz="1600" b="1" dirty="0">
                <a:solidFill>
                  <a:schemeClr val="bg1"/>
                </a:solidFill>
                <a:latin typeface="微软雅黑" pitchFamily="34" charset="-122"/>
                <a:ea typeface="微软雅黑" pitchFamily="34" charset="-122"/>
              </a:rPr>
              <a:t>。 </a:t>
            </a:r>
          </a:p>
        </p:txBody>
      </p:sp>
    </p:spTree>
    <p:extLst>
      <p:ext uri="{BB962C8B-B14F-4D97-AF65-F5344CB8AC3E}">
        <p14:creationId xmlns:p14="http://schemas.microsoft.com/office/powerpoint/2010/main" val="224375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wipe(up)">
                                      <p:cBhvr>
                                        <p:cTn id="7"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ChangeArrowheads="1"/>
          </p:cNvSpPr>
          <p:nvPr/>
        </p:nvSpPr>
        <p:spPr bwMode="auto">
          <a:xfrm>
            <a:off x="545143" y="1189591"/>
            <a:ext cx="8053711"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CIDR </a:t>
            </a:r>
            <a:r>
              <a:rPr lang="zh-CN" altLang="en-US" sz="2000" b="1" dirty="0">
                <a:latin typeface="微软雅黑" pitchFamily="34" charset="-122"/>
                <a:ea typeface="微软雅黑" pitchFamily="34" charset="-122"/>
              </a:rPr>
              <a:t>时，路由表中的每个项目由“网络前缀”和“下一跳地址”组成。</a:t>
            </a:r>
            <a:r>
              <a:rPr lang="zh-CN" altLang="en-US" sz="2000" b="1" dirty="0">
                <a:solidFill>
                  <a:srgbClr val="0000FF"/>
                </a:solidFill>
                <a:latin typeface="微软雅黑" pitchFamily="34" charset="-122"/>
                <a:ea typeface="微软雅黑" pitchFamily="34" charset="-122"/>
              </a:rPr>
              <a:t>在查找路由表时可能会得到不止一个匹配结果。 </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应当从匹配结果中选择具有最长网络前缀的路由：</a:t>
            </a:r>
            <a:r>
              <a:rPr lang="zh-CN" altLang="en-US" sz="2000" b="1" dirty="0">
                <a:solidFill>
                  <a:srgbClr val="0000FF"/>
                </a:solidFill>
                <a:latin typeface="微软雅黑" pitchFamily="34" charset="-122"/>
                <a:ea typeface="微软雅黑" pitchFamily="34" charset="-122"/>
              </a:rPr>
              <a:t>最长前缀匹配 </a:t>
            </a:r>
            <a:r>
              <a:rPr lang="en-US" altLang="zh-CN" sz="2000" b="1" dirty="0">
                <a:latin typeface="微软雅黑" pitchFamily="34" charset="-122"/>
                <a:ea typeface="微软雅黑" pitchFamily="34" charset="-122"/>
              </a:rPr>
              <a:t>(longest-prefix matching)</a:t>
            </a:r>
            <a:r>
              <a:rPr lang="zh-CN" altLang="en-US" sz="2000" b="1" dirty="0">
                <a:latin typeface="微软雅黑" pitchFamily="34" charset="-122"/>
                <a:ea typeface="微软雅黑" pitchFamily="34" charset="-122"/>
              </a:rPr>
              <a:t>。</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网络前缀越长，其地址块就越小，因而路由就越具体 </a:t>
            </a:r>
            <a:r>
              <a:rPr lang="en-US" altLang="zh-CN" sz="2000" b="1" dirty="0">
                <a:latin typeface="微软雅黑" pitchFamily="34" charset="-122"/>
                <a:ea typeface="微软雅黑" pitchFamily="34" charset="-122"/>
              </a:rPr>
              <a:t>(more specific) </a:t>
            </a:r>
            <a:r>
              <a:rPr lang="zh-CN" altLang="en-US" sz="2000" b="1" dirty="0">
                <a:latin typeface="微软雅黑" pitchFamily="34" charset="-122"/>
                <a:ea typeface="微软雅黑" pitchFamily="34" charset="-122"/>
              </a:rPr>
              <a:t>。</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最长前缀匹配又称为</a:t>
            </a:r>
            <a:r>
              <a:rPr lang="zh-CN" altLang="en-US" sz="2000" b="1" dirty="0">
                <a:solidFill>
                  <a:srgbClr val="0000FF"/>
                </a:solidFill>
                <a:latin typeface="微软雅黑" pitchFamily="34" charset="-122"/>
                <a:ea typeface="微软雅黑" pitchFamily="34" charset="-122"/>
              </a:rPr>
              <a:t>最长匹配</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最佳匹配</a:t>
            </a:r>
            <a:r>
              <a:rPr lang="zh-CN" altLang="en-US" sz="2000" b="1" dirty="0">
                <a:latin typeface="微软雅黑" pitchFamily="34" charset="-122"/>
                <a:ea typeface="微软雅黑" pitchFamily="34" charset="-122"/>
              </a:rPr>
              <a:t>。</a:t>
            </a:r>
          </a:p>
        </p:txBody>
      </p:sp>
      <p:sp>
        <p:nvSpPr>
          <p:cNvPr id="6" name="AutoShape 5"/>
          <p:cNvSpPr>
            <a:spLocks noChangeArrowheads="1"/>
          </p:cNvSpPr>
          <p:nvPr/>
        </p:nvSpPr>
        <p:spPr bwMode="auto">
          <a:xfrm>
            <a:off x="545144" y="762911"/>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1941968" y="729700"/>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最长前缀匹配</a:t>
            </a:r>
          </a:p>
        </p:txBody>
      </p:sp>
    </p:spTree>
    <p:extLst>
      <p:ext uri="{BB962C8B-B14F-4D97-AF65-F5344CB8AC3E}">
        <p14:creationId xmlns:p14="http://schemas.microsoft.com/office/powerpoint/2010/main" val="235680843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61647"/>
            <a:ext cx="2236510" cy="400110"/>
          </a:xfrm>
          <a:prstGeom prst="rect">
            <a:avLst/>
          </a:prstGeom>
        </p:spPr>
        <p:txBody>
          <a:bodyPr wrap="none">
            <a:spAutoFit/>
          </a:bodyPr>
          <a:lstStyle/>
          <a:p>
            <a:r>
              <a:rPr lang="zh-CN" altLang="en-US" sz="2000" b="1" dirty="0">
                <a:latin typeface="微软雅黑" pitchFamily="34" charset="-122"/>
                <a:ea typeface="微软雅黑" pitchFamily="34" charset="-122"/>
              </a:rPr>
              <a:t>最长前缀匹配举例</a:t>
            </a:r>
          </a:p>
        </p:txBody>
      </p:sp>
      <p:sp>
        <p:nvSpPr>
          <p:cNvPr id="16" name="Rectangle 2"/>
          <p:cNvSpPr>
            <a:spLocks noChangeArrowheads="1"/>
          </p:cNvSpPr>
          <p:nvPr/>
        </p:nvSpPr>
        <p:spPr bwMode="auto">
          <a:xfrm>
            <a:off x="3429172" y="3085056"/>
            <a:ext cx="2545262" cy="892296"/>
          </a:xfrm>
          <a:prstGeom prst="rect">
            <a:avLst/>
          </a:prstGeom>
          <a:solidFill>
            <a:srgbClr val="66FFFF"/>
          </a:solidFill>
          <a:ln w="28575">
            <a:solidFill>
              <a:srgbClr val="CC00CC"/>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7" name="Text Box 4"/>
          <p:cNvSpPr txBox="1">
            <a:spLocks noChangeArrowheads="1"/>
          </p:cNvSpPr>
          <p:nvPr/>
        </p:nvSpPr>
        <p:spPr bwMode="auto">
          <a:xfrm>
            <a:off x="2100261" y="1070482"/>
            <a:ext cx="523537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0" lang="zh-CN" altLang="en-US" sz="1400" b="1" dirty="0">
                <a:latin typeface="微软雅黑" pitchFamily="34" charset="-122"/>
                <a:ea typeface="微软雅黑" pitchFamily="34" charset="-122"/>
              </a:rPr>
              <a:t>收到的分组的目的地址 </a:t>
            </a:r>
            <a:r>
              <a:rPr kumimoji="0" lang="en-US" altLang="zh-CN" sz="1400" b="1" i="1" dirty="0">
                <a:solidFill>
                  <a:srgbClr val="CC00CC"/>
                </a:solidFill>
                <a:latin typeface="微软雅黑" pitchFamily="34" charset="-122"/>
                <a:ea typeface="微软雅黑" pitchFamily="34" charset="-122"/>
              </a:rPr>
              <a:t>D</a:t>
            </a:r>
            <a:r>
              <a:rPr kumimoji="0" lang="en-US" altLang="zh-CN" sz="1400" b="1" dirty="0">
                <a:solidFill>
                  <a:srgbClr val="CC00CC"/>
                </a:solidFill>
                <a:latin typeface="微软雅黑" pitchFamily="34" charset="-122"/>
                <a:ea typeface="微软雅黑" pitchFamily="34" charset="-122"/>
              </a:rPr>
              <a:t> = </a:t>
            </a:r>
            <a:r>
              <a:rPr kumimoji="0" lang="en-US" altLang="zh-CN" sz="1400" b="1" dirty="0" smtClean="0">
                <a:solidFill>
                  <a:srgbClr val="CC00CC"/>
                </a:solidFill>
                <a:latin typeface="微软雅黑" pitchFamily="34" charset="-122"/>
                <a:ea typeface="微软雅黑" pitchFamily="34" charset="-122"/>
              </a:rPr>
              <a:t>206.0.71.130</a:t>
            </a:r>
            <a:endParaRPr kumimoji="0" lang="en-US" altLang="zh-CN" sz="1400" b="1" dirty="0">
              <a:solidFill>
                <a:srgbClr val="CC00CC"/>
              </a:solidFill>
              <a:latin typeface="微软雅黑" pitchFamily="34" charset="-122"/>
              <a:ea typeface="微软雅黑" pitchFamily="34" charset="-122"/>
            </a:endParaRPr>
          </a:p>
          <a:p>
            <a:r>
              <a:rPr kumimoji="0" lang="zh-CN" altLang="en-US" sz="1400" b="1" dirty="0">
                <a:latin typeface="微软雅黑" pitchFamily="34" charset="-122"/>
                <a:ea typeface="微软雅黑" pitchFamily="34" charset="-122"/>
              </a:rPr>
              <a:t>路由表中的项目：</a:t>
            </a:r>
            <a:r>
              <a:rPr kumimoji="0" lang="en-US" altLang="zh-CN" sz="1400" b="1" dirty="0">
                <a:solidFill>
                  <a:srgbClr val="0000FF"/>
                </a:solidFill>
                <a:latin typeface="微软雅黑" pitchFamily="34" charset="-122"/>
                <a:ea typeface="微软雅黑" pitchFamily="34" charset="-122"/>
              </a:rPr>
              <a:t>206.0.68.0/22		1</a:t>
            </a:r>
          </a:p>
          <a:p>
            <a:r>
              <a:rPr kumimoji="0" lang="en-US" altLang="zh-CN" sz="1400" b="1" dirty="0">
                <a:solidFill>
                  <a:srgbClr val="0000FF"/>
                </a:solidFill>
                <a:latin typeface="微软雅黑" pitchFamily="34" charset="-122"/>
                <a:ea typeface="微软雅黑" pitchFamily="34" charset="-122"/>
              </a:rPr>
              <a:t>                           </a:t>
            </a:r>
            <a:r>
              <a:rPr kumimoji="0" lang="en-US" altLang="zh-CN" sz="1400" b="1" dirty="0" smtClean="0">
                <a:solidFill>
                  <a:srgbClr val="0000FF"/>
                </a:solidFill>
                <a:latin typeface="微软雅黑" pitchFamily="34" charset="-122"/>
                <a:ea typeface="微软雅黑" pitchFamily="34" charset="-122"/>
              </a:rPr>
              <a:t>206.0.71.128/25</a:t>
            </a:r>
            <a:r>
              <a:rPr kumimoji="0" lang="en-US" altLang="zh-CN" sz="1400" b="1" dirty="0">
                <a:solidFill>
                  <a:srgbClr val="0000FF"/>
                </a:solidFill>
                <a:latin typeface="微软雅黑" pitchFamily="34" charset="-122"/>
                <a:ea typeface="微软雅黑" pitchFamily="34" charset="-122"/>
              </a:rPr>
              <a:t>	</a:t>
            </a:r>
            <a:r>
              <a:rPr kumimoji="0" lang="en-US" altLang="zh-CN" sz="1400" b="1" dirty="0" smtClean="0">
                <a:solidFill>
                  <a:srgbClr val="0000FF"/>
                </a:solidFill>
                <a:latin typeface="微软雅黑" pitchFamily="34" charset="-122"/>
                <a:ea typeface="微软雅黑" pitchFamily="34" charset="-122"/>
              </a:rPr>
              <a:t>2</a:t>
            </a:r>
            <a:endParaRPr kumimoji="0" lang="en-US" altLang="zh-CN" sz="1400" b="1" dirty="0">
              <a:solidFill>
                <a:srgbClr val="0000FF"/>
              </a:solidFill>
              <a:latin typeface="微软雅黑" pitchFamily="34" charset="-122"/>
              <a:ea typeface="微软雅黑" pitchFamily="34" charset="-122"/>
            </a:endParaRPr>
          </a:p>
        </p:txBody>
      </p:sp>
      <p:sp>
        <p:nvSpPr>
          <p:cNvPr id="18" name="Text Box 5"/>
          <p:cNvSpPr txBox="1">
            <a:spLocks noChangeArrowheads="1"/>
          </p:cNvSpPr>
          <p:nvPr/>
        </p:nvSpPr>
        <p:spPr bwMode="auto">
          <a:xfrm>
            <a:off x="2164969" y="1885439"/>
            <a:ext cx="2555508" cy="307777"/>
          </a:xfrm>
          <a:prstGeom prst="rect">
            <a:avLst/>
          </a:prstGeom>
          <a:solidFill>
            <a:srgbClr val="00FF99"/>
          </a:solidFill>
          <a:ln>
            <a:solidFill>
              <a:schemeClr val="tx1"/>
            </a:solidFill>
          </a:ln>
          <a:effectLst/>
          <a:extLst/>
        </p:spPr>
        <p:txBody>
          <a:bodyPr wrap="none">
            <a:spAutoFit/>
          </a:bodyPr>
          <a:lstStyle/>
          <a:p>
            <a:r>
              <a:rPr kumimoji="0" lang="zh-CN" altLang="en-US" sz="1400" b="1" dirty="0">
                <a:latin typeface="微软雅黑" pitchFamily="34" charset="-122"/>
                <a:ea typeface="微软雅黑" pitchFamily="34" charset="-122"/>
              </a:rPr>
              <a:t>查找路由表中的第 </a:t>
            </a:r>
            <a:r>
              <a:rPr kumimoji="0" lang="en-US" altLang="zh-CN" sz="1400" b="1" dirty="0">
                <a:latin typeface="微软雅黑" pitchFamily="34" charset="-122"/>
                <a:ea typeface="微软雅黑" pitchFamily="34" charset="-122"/>
              </a:rPr>
              <a:t>1 </a:t>
            </a:r>
            <a:r>
              <a:rPr kumimoji="0" lang="zh-CN" altLang="en-US" sz="1400" b="1" dirty="0">
                <a:latin typeface="微软雅黑" pitchFamily="34" charset="-122"/>
                <a:ea typeface="微软雅黑" pitchFamily="34" charset="-122"/>
              </a:rPr>
              <a:t>个</a:t>
            </a:r>
            <a:r>
              <a:rPr kumimoji="0" lang="zh-CN" altLang="en-US" sz="1400" b="1" dirty="0" smtClean="0">
                <a:latin typeface="微软雅黑" pitchFamily="34" charset="-122"/>
                <a:ea typeface="微软雅黑" pitchFamily="34" charset="-122"/>
              </a:rPr>
              <a:t>项目：</a:t>
            </a:r>
            <a:endParaRPr kumimoji="0" lang="zh-CN" altLang="en-US" sz="1400" b="1" dirty="0">
              <a:latin typeface="微软雅黑" pitchFamily="34" charset="-122"/>
              <a:ea typeface="微软雅黑" pitchFamily="34" charset="-122"/>
            </a:endParaRPr>
          </a:p>
        </p:txBody>
      </p:sp>
      <p:sp>
        <p:nvSpPr>
          <p:cNvPr id="19" name="Text Box 6"/>
          <p:cNvSpPr txBox="1">
            <a:spLocks noChangeArrowheads="1"/>
          </p:cNvSpPr>
          <p:nvPr/>
        </p:nvSpPr>
        <p:spPr bwMode="auto">
          <a:xfrm>
            <a:off x="2059133" y="3369374"/>
            <a:ext cx="487505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400" b="1" dirty="0">
                <a:solidFill>
                  <a:srgbClr val="0000FF"/>
                </a:solidFill>
                <a:latin typeface="微软雅黑" pitchFamily="34" charset="-122"/>
                <a:ea typeface="微软雅黑" pitchFamily="34" charset="-122"/>
              </a:rPr>
              <a:t>AND      </a:t>
            </a:r>
            <a:r>
              <a:rPr kumimoji="0" lang="en-US" altLang="zh-CN" sz="1400" b="1" i="1" dirty="0">
                <a:solidFill>
                  <a:srgbClr val="0000FF"/>
                </a:solidFill>
                <a:latin typeface="微软雅黑" pitchFamily="34" charset="-122"/>
                <a:ea typeface="微软雅黑" pitchFamily="34" charset="-122"/>
              </a:rPr>
              <a:t>D</a:t>
            </a:r>
            <a:r>
              <a:rPr kumimoji="0" lang="en-US" altLang="zh-CN" sz="1400" b="1" dirty="0">
                <a:solidFill>
                  <a:srgbClr val="0000FF"/>
                </a:solidFill>
                <a:latin typeface="微软雅黑" pitchFamily="34" charset="-122"/>
                <a:ea typeface="微软雅黑" pitchFamily="34" charset="-122"/>
              </a:rPr>
              <a:t> =       </a:t>
            </a:r>
            <a:r>
              <a:rPr kumimoji="0" lang="en-US" altLang="zh-CN" sz="1400" b="1" dirty="0" smtClean="0">
                <a:solidFill>
                  <a:srgbClr val="0000FF"/>
                </a:solidFill>
                <a:latin typeface="微软雅黑" pitchFamily="34" charset="-122"/>
                <a:ea typeface="微软雅黑" pitchFamily="34" charset="-122"/>
              </a:rPr>
              <a:t> 206</a:t>
            </a:r>
            <a:r>
              <a:rPr kumimoji="0" lang="en-US" altLang="zh-CN" sz="1400" b="1" dirty="0">
                <a:solidFill>
                  <a:srgbClr val="0000FF"/>
                </a:solidFill>
                <a:latin typeface="微软雅黑" pitchFamily="34" charset="-122"/>
                <a:ea typeface="微软雅黑" pitchFamily="34" charset="-122"/>
              </a:rPr>
              <a:t>.           </a:t>
            </a:r>
            <a:r>
              <a:rPr kumimoji="0" lang="en-US" altLang="zh-CN" sz="1400" b="1" dirty="0" smtClean="0">
                <a:solidFill>
                  <a:srgbClr val="0000FF"/>
                </a:solidFill>
                <a:latin typeface="微软雅黑" pitchFamily="34" charset="-122"/>
                <a:ea typeface="微软雅黑" pitchFamily="34" charset="-122"/>
              </a:rPr>
              <a:t>0</a:t>
            </a:r>
            <a:r>
              <a:rPr kumimoji="0" lang="en-US" altLang="zh-CN" sz="1400" b="1" dirty="0">
                <a:solidFill>
                  <a:srgbClr val="0000FF"/>
                </a:solidFill>
                <a:latin typeface="微软雅黑" pitchFamily="34" charset="-122"/>
                <a:ea typeface="微软雅黑" pitchFamily="34" charset="-122"/>
              </a:rPr>
              <a:t>.       </a:t>
            </a:r>
            <a:r>
              <a:rPr kumimoji="0" lang="en-US" altLang="zh-CN" sz="1400" b="1" dirty="0" smtClean="0">
                <a:solidFill>
                  <a:srgbClr val="0000FF"/>
                </a:solidFill>
                <a:latin typeface="微软雅黑" pitchFamily="34" charset="-122"/>
                <a:ea typeface="微软雅黑" pitchFamily="34" charset="-122"/>
              </a:rPr>
              <a:t>    01000111</a:t>
            </a:r>
            <a:r>
              <a:rPr kumimoji="0" lang="en-US" altLang="zh-CN" sz="1400" b="1" dirty="0">
                <a:solidFill>
                  <a:srgbClr val="0000FF"/>
                </a:solidFill>
                <a:latin typeface="微软雅黑" pitchFamily="34" charset="-122"/>
                <a:ea typeface="微软雅黑" pitchFamily="34" charset="-122"/>
              </a:rPr>
              <a:t>.    </a:t>
            </a:r>
            <a:r>
              <a:rPr kumimoji="0" lang="en-US" altLang="zh-CN" sz="1400" b="1" dirty="0" smtClean="0">
                <a:solidFill>
                  <a:srgbClr val="0000FF"/>
                </a:solidFill>
                <a:latin typeface="微软雅黑" pitchFamily="34" charset="-122"/>
                <a:ea typeface="微软雅黑" pitchFamily="34" charset="-122"/>
              </a:rPr>
              <a:t>130</a:t>
            </a:r>
            <a:endParaRPr kumimoji="0" lang="en-US" altLang="zh-CN" sz="1400" b="1" dirty="0">
              <a:solidFill>
                <a:srgbClr val="0000FF"/>
              </a:solidFill>
              <a:latin typeface="微软雅黑" pitchFamily="34" charset="-122"/>
              <a:ea typeface="微软雅黑" pitchFamily="34" charset="-122"/>
            </a:endParaRPr>
          </a:p>
        </p:txBody>
      </p:sp>
      <p:sp>
        <p:nvSpPr>
          <p:cNvPr id="20" name="Text Box 7"/>
          <p:cNvSpPr txBox="1">
            <a:spLocks noChangeArrowheads="1"/>
          </p:cNvSpPr>
          <p:nvPr/>
        </p:nvSpPr>
        <p:spPr bwMode="auto">
          <a:xfrm>
            <a:off x="2100261" y="2208652"/>
            <a:ext cx="5235373" cy="33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1" dirty="0">
                <a:latin typeface="微软雅黑" pitchFamily="34" charset="-122"/>
                <a:ea typeface="微软雅黑" pitchFamily="34" charset="-122"/>
              </a:rPr>
              <a:t>第 </a:t>
            </a:r>
            <a:r>
              <a:rPr kumimoji="0" lang="en-US" altLang="zh-CN" sz="1400" b="1" dirty="0">
                <a:latin typeface="微软雅黑" pitchFamily="34" charset="-122"/>
                <a:ea typeface="微软雅黑" pitchFamily="34" charset="-122"/>
              </a:rPr>
              <a:t>1 </a:t>
            </a:r>
            <a:r>
              <a:rPr kumimoji="0" lang="zh-CN" altLang="en-US" sz="1400" b="1" dirty="0">
                <a:latin typeface="微软雅黑" pitchFamily="34" charset="-122"/>
                <a:ea typeface="微软雅黑" pitchFamily="34" charset="-122"/>
              </a:rPr>
              <a:t>个项目 </a:t>
            </a:r>
            <a:r>
              <a:rPr kumimoji="0" lang="en-US" altLang="zh-CN" sz="1400" b="1" dirty="0">
                <a:latin typeface="微软雅黑" pitchFamily="34" charset="-122"/>
                <a:ea typeface="微软雅黑" pitchFamily="34" charset="-122"/>
              </a:rPr>
              <a:t>206.0.68.0/22 </a:t>
            </a:r>
            <a:r>
              <a:rPr kumimoji="0" lang="zh-CN" altLang="en-US" sz="1400" b="1" dirty="0">
                <a:latin typeface="微软雅黑" pitchFamily="34" charset="-122"/>
                <a:ea typeface="微软雅黑" pitchFamily="34" charset="-122"/>
              </a:rPr>
              <a:t>的掩码 </a:t>
            </a:r>
            <a:r>
              <a:rPr kumimoji="0" lang="en-US" altLang="zh-CN" sz="1400" b="1" i="1" dirty="0">
                <a:latin typeface="微软雅黑" pitchFamily="34" charset="-122"/>
                <a:ea typeface="微软雅黑" pitchFamily="34" charset="-122"/>
              </a:rPr>
              <a:t>M</a:t>
            </a:r>
            <a:r>
              <a:rPr kumimoji="0" lang="en-US" altLang="zh-CN" sz="1400" b="1" dirty="0">
                <a:latin typeface="微软雅黑" pitchFamily="34" charset="-122"/>
                <a:ea typeface="微软雅黑" pitchFamily="34" charset="-122"/>
              </a:rPr>
              <a:t> </a:t>
            </a:r>
            <a:r>
              <a:rPr kumimoji="0" lang="zh-CN" altLang="en-US" sz="1400" b="1" dirty="0">
                <a:latin typeface="微软雅黑" pitchFamily="34" charset="-122"/>
                <a:ea typeface="微软雅黑" pitchFamily="34" charset="-122"/>
              </a:rPr>
              <a:t>有 </a:t>
            </a:r>
            <a:r>
              <a:rPr kumimoji="0" lang="en-US" altLang="zh-CN" sz="1400" b="1" dirty="0">
                <a:latin typeface="微软雅黑" pitchFamily="34" charset="-122"/>
                <a:ea typeface="微软雅黑" pitchFamily="34" charset="-122"/>
              </a:rPr>
              <a:t>22 </a:t>
            </a:r>
            <a:r>
              <a:rPr kumimoji="0" lang="zh-CN" altLang="en-US" sz="1400" b="1" dirty="0">
                <a:latin typeface="微软雅黑" pitchFamily="34" charset="-122"/>
                <a:ea typeface="微软雅黑" pitchFamily="34" charset="-122"/>
              </a:rPr>
              <a:t>个连续的 </a:t>
            </a:r>
            <a:r>
              <a:rPr kumimoji="0" lang="en-US" altLang="zh-CN" sz="1400" b="1" dirty="0">
                <a:latin typeface="微软雅黑" pitchFamily="34" charset="-122"/>
                <a:ea typeface="微软雅黑" pitchFamily="34" charset="-122"/>
              </a:rPr>
              <a:t>1</a:t>
            </a:r>
            <a:r>
              <a:rPr kumimoji="0" lang="zh-CN" altLang="en-US" sz="1400" b="1" dirty="0">
                <a:latin typeface="微软雅黑" pitchFamily="34" charset="-122"/>
                <a:ea typeface="微软雅黑" pitchFamily="34" charset="-122"/>
              </a:rPr>
              <a:t>。</a:t>
            </a:r>
          </a:p>
        </p:txBody>
      </p:sp>
      <p:sp>
        <p:nvSpPr>
          <p:cNvPr id="21" name="Text Box 8"/>
          <p:cNvSpPr txBox="1">
            <a:spLocks noChangeArrowheads="1"/>
          </p:cNvSpPr>
          <p:nvPr/>
        </p:nvSpPr>
        <p:spPr bwMode="auto">
          <a:xfrm>
            <a:off x="2806588" y="2494760"/>
            <a:ext cx="4646023" cy="33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400" b="1" i="1" dirty="0">
                <a:solidFill>
                  <a:srgbClr val="0000FF"/>
                </a:solidFill>
                <a:latin typeface="微软雅黑" pitchFamily="34" charset="-122"/>
                <a:ea typeface="微软雅黑" pitchFamily="34" charset="-122"/>
              </a:rPr>
              <a:t>M</a:t>
            </a:r>
            <a:r>
              <a:rPr kumimoji="0" lang="en-US" altLang="zh-CN" sz="1400" b="1" dirty="0">
                <a:solidFill>
                  <a:srgbClr val="0000FF"/>
                </a:solidFill>
                <a:latin typeface="微软雅黑" pitchFamily="34" charset="-122"/>
                <a:ea typeface="微软雅黑" pitchFamily="34" charset="-122"/>
              </a:rPr>
              <a:t> = 11111111 11111111 11111100 00000000</a:t>
            </a:r>
          </a:p>
        </p:txBody>
      </p:sp>
      <p:sp>
        <p:nvSpPr>
          <p:cNvPr id="22" name="Text Box 9"/>
          <p:cNvSpPr txBox="1">
            <a:spLocks noChangeArrowheads="1"/>
          </p:cNvSpPr>
          <p:nvPr/>
        </p:nvSpPr>
        <p:spPr bwMode="auto">
          <a:xfrm>
            <a:off x="2100261" y="2802473"/>
            <a:ext cx="3990996" cy="33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1" dirty="0">
                <a:latin typeface="微软雅黑" pitchFamily="34" charset="-122"/>
                <a:ea typeface="微软雅黑" pitchFamily="34" charset="-122"/>
              </a:rPr>
              <a:t>因此只需把 </a:t>
            </a:r>
            <a:r>
              <a:rPr kumimoji="0" lang="en-US" altLang="zh-CN" sz="1400" b="1" i="1" dirty="0">
                <a:latin typeface="微软雅黑" pitchFamily="34" charset="-122"/>
                <a:ea typeface="微软雅黑" pitchFamily="34" charset="-122"/>
              </a:rPr>
              <a:t>D</a:t>
            </a:r>
            <a:r>
              <a:rPr kumimoji="0" lang="en-US" altLang="zh-CN" sz="1400" b="1" dirty="0">
                <a:latin typeface="微软雅黑" pitchFamily="34" charset="-122"/>
                <a:ea typeface="微软雅黑" pitchFamily="34" charset="-122"/>
              </a:rPr>
              <a:t> </a:t>
            </a:r>
            <a:r>
              <a:rPr kumimoji="0" lang="zh-CN" altLang="en-US" sz="1400" b="1" dirty="0">
                <a:latin typeface="微软雅黑" pitchFamily="34" charset="-122"/>
                <a:ea typeface="微软雅黑" pitchFamily="34" charset="-122"/>
              </a:rPr>
              <a:t>的第 </a:t>
            </a:r>
            <a:r>
              <a:rPr kumimoji="0" lang="en-US" altLang="zh-CN" sz="1400" b="1" dirty="0">
                <a:latin typeface="微软雅黑" pitchFamily="34" charset="-122"/>
                <a:ea typeface="微软雅黑" pitchFamily="34" charset="-122"/>
              </a:rPr>
              <a:t>3 </a:t>
            </a:r>
            <a:r>
              <a:rPr kumimoji="0" lang="zh-CN" altLang="en-US" sz="1400" b="1" dirty="0">
                <a:latin typeface="微软雅黑" pitchFamily="34" charset="-122"/>
                <a:ea typeface="微软雅黑" pitchFamily="34" charset="-122"/>
              </a:rPr>
              <a:t>个字节转换成二进制。</a:t>
            </a:r>
          </a:p>
        </p:txBody>
      </p:sp>
      <p:sp>
        <p:nvSpPr>
          <p:cNvPr id="23" name="Text Box 10"/>
          <p:cNvSpPr txBox="1">
            <a:spLocks noChangeArrowheads="1"/>
          </p:cNvSpPr>
          <p:nvPr/>
        </p:nvSpPr>
        <p:spPr bwMode="auto">
          <a:xfrm>
            <a:off x="2805780" y="3112177"/>
            <a:ext cx="4817125" cy="33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400" b="1" i="1" dirty="0">
                <a:solidFill>
                  <a:srgbClr val="0000FF"/>
                </a:solidFill>
                <a:latin typeface="微软雅黑" pitchFamily="34" charset="-122"/>
                <a:ea typeface="微软雅黑" pitchFamily="34" charset="-122"/>
              </a:rPr>
              <a:t>M</a:t>
            </a:r>
            <a:r>
              <a:rPr kumimoji="0" lang="en-US" altLang="zh-CN" sz="1400" b="1" dirty="0">
                <a:solidFill>
                  <a:srgbClr val="0000FF"/>
                </a:solidFill>
                <a:latin typeface="微软雅黑" pitchFamily="34" charset="-122"/>
                <a:ea typeface="微软雅黑" pitchFamily="34" charset="-122"/>
              </a:rPr>
              <a:t> = </a:t>
            </a:r>
            <a:r>
              <a:rPr kumimoji="0" lang="en-US" altLang="zh-CN" sz="1400" b="1" dirty="0" smtClean="0">
                <a:solidFill>
                  <a:srgbClr val="0000FF"/>
                </a:solidFill>
                <a:latin typeface="微软雅黑" pitchFamily="34" charset="-122"/>
                <a:ea typeface="微软雅黑" pitchFamily="34" charset="-122"/>
              </a:rPr>
              <a:t>   11111111 </a:t>
            </a:r>
            <a:r>
              <a:rPr kumimoji="0" lang="en-US" altLang="zh-CN" sz="1400" b="1" dirty="0">
                <a:solidFill>
                  <a:srgbClr val="0000FF"/>
                </a:solidFill>
                <a:latin typeface="微软雅黑" pitchFamily="34" charset="-122"/>
                <a:ea typeface="微软雅黑" pitchFamily="34" charset="-122"/>
              </a:rPr>
              <a:t>11111111 11111100 00000000</a:t>
            </a:r>
          </a:p>
        </p:txBody>
      </p:sp>
      <p:sp>
        <p:nvSpPr>
          <p:cNvPr id="24" name="Line 11"/>
          <p:cNvSpPr>
            <a:spLocks noChangeShapeType="1"/>
          </p:cNvSpPr>
          <p:nvPr/>
        </p:nvSpPr>
        <p:spPr bwMode="auto">
          <a:xfrm>
            <a:off x="2039463" y="3652799"/>
            <a:ext cx="496753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25" name="Text Box 12"/>
          <p:cNvSpPr txBox="1">
            <a:spLocks noChangeArrowheads="1"/>
          </p:cNvSpPr>
          <p:nvPr/>
        </p:nvSpPr>
        <p:spPr bwMode="auto">
          <a:xfrm>
            <a:off x="3533477" y="3693927"/>
            <a:ext cx="33634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400" b="1" dirty="0">
                <a:solidFill>
                  <a:srgbClr val="0000FF"/>
                </a:solidFill>
                <a:latin typeface="微软雅黑" pitchFamily="34" charset="-122"/>
                <a:ea typeface="微软雅黑" pitchFamily="34" charset="-122"/>
              </a:rPr>
              <a:t>206.           </a:t>
            </a:r>
            <a:r>
              <a:rPr kumimoji="0" lang="en-US" altLang="zh-CN" sz="1400" b="1" dirty="0" smtClean="0">
                <a:solidFill>
                  <a:srgbClr val="0000FF"/>
                </a:solidFill>
                <a:latin typeface="微软雅黑" pitchFamily="34" charset="-122"/>
                <a:ea typeface="微软雅黑" pitchFamily="34" charset="-122"/>
              </a:rPr>
              <a:t>0</a:t>
            </a:r>
            <a:r>
              <a:rPr kumimoji="0" lang="en-US" altLang="zh-CN" sz="1400" b="1" dirty="0">
                <a:solidFill>
                  <a:srgbClr val="0000FF"/>
                </a:solidFill>
                <a:latin typeface="微软雅黑" pitchFamily="34" charset="-122"/>
                <a:ea typeface="微软雅黑" pitchFamily="34" charset="-122"/>
              </a:rPr>
              <a:t>.      </a:t>
            </a:r>
            <a:r>
              <a:rPr kumimoji="0" lang="en-US" altLang="zh-CN" sz="1400" b="1" dirty="0" smtClean="0">
                <a:solidFill>
                  <a:srgbClr val="0000FF"/>
                </a:solidFill>
                <a:latin typeface="微软雅黑" pitchFamily="34" charset="-122"/>
                <a:ea typeface="微软雅黑" pitchFamily="34" charset="-122"/>
              </a:rPr>
              <a:t>     </a:t>
            </a:r>
            <a:r>
              <a:rPr kumimoji="0" lang="en-US" altLang="zh-CN" sz="1400" b="1" dirty="0">
                <a:solidFill>
                  <a:srgbClr val="0000FF"/>
                </a:solidFill>
                <a:latin typeface="微软雅黑" pitchFamily="34" charset="-122"/>
                <a:ea typeface="微软雅黑" pitchFamily="34" charset="-122"/>
              </a:rPr>
              <a:t>01000100.       0</a:t>
            </a:r>
          </a:p>
        </p:txBody>
      </p:sp>
      <p:sp>
        <p:nvSpPr>
          <p:cNvPr id="26" name="Text Box 13"/>
          <p:cNvSpPr txBox="1">
            <a:spLocks noChangeArrowheads="1"/>
          </p:cNvSpPr>
          <p:nvPr/>
        </p:nvSpPr>
        <p:spPr bwMode="auto">
          <a:xfrm>
            <a:off x="3521476" y="3975432"/>
            <a:ext cx="24096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与 </a:t>
            </a:r>
            <a:r>
              <a:rPr kumimoji="0" lang="en-US" altLang="zh-CN" sz="16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206.0.68.0/22 </a:t>
            </a:r>
            <a:r>
              <a:rPr kumimoji="0" lang="zh-CN" altLang="en-US" sz="16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匹配</a:t>
            </a:r>
            <a:r>
              <a:rPr kumimoji="0" lang="en-US" altLang="zh-CN" sz="16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rPr>
              <a:t>!</a:t>
            </a:r>
            <a:endParaRPr kumimoji="0" lang="zh-CN" altLang="en-US" sz="1600"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41786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250"/>
                                  </p:stCondLst>
                                  <p:childTnLst>
                                    <p:anim calcmode="discrete" valueType="str">
                                      <p:cBhvr>
                                        <p:cTn id="9" dur="1000" fill="hold"/>
                                        <p:tgtEl>
                                          <p:spTgt spid="16"/>
                                        </p:tgtEl>
                                        <p:attrNameLst>
                                          <p:attrName>style.visibility</p:attrName>
                                        </p:attrNameLst>
                                      </p:cBhvr>
                                      <p:tavLst>
                                        <p:tav tm="0">
                                          <p:val>
                                            <p:strVal val="hidden"/>
                                          </p:val>
                                        </p:tav>
                                        <p:tav tm="50000">
                                          <p:val>
                                            <p:strVal val="visible"/>
                                          </p:val>
                                        </p:tav>
                                      </p:tavLst>
                                    </p:anim>
                                  </p:childTnLst>
                                </p:cTn>
                              </p:par>
                            </p:childTnLst>
                          </p:cTn>
                        </p:par>
                        <p:par>
                          <p:cTn id="10" fill="hold">
                            <p:stCondLst>
                              <p:cond delay="3250"/>
                            </p:stCondLst>
                            <p:childTnLst>
                              <p:par>
                                <p:cTn id="11" presetID="1"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26"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70439"/>
            <a:ext cx="2236510" cy="400110"/>
          </a:xfrm>
          <a:prstGeom prst="rect">
            <a:avLst/>
          </a:prstGeom>
        </p:spPr>
        <p:txBody>
          <a:bodyPr wrap="none">
            <a:spAutoFit/>
          </a:bodyPr>
          <a:lstStyle/>
          <a:p>
            <a:r>
              <a:rPr lang="zh-CN" altLang="en-US" sz="2000" b="1" dirty="0">
                <a:latin typeface="微软雅黑" pitchFamily="34" charset="-122"/>
                <a:ea typeface="微软雅黑" pitchFamily="34" charset="-122"/>
              </a:rPr>
              <a:t>最长前缀匹配举例</a:t>
            </a:r>
          </a:p>
        </p:txBody>
      </p:sp>
      <p:sp>
        <p:nvSpPr>
          <p:cNvPr id="5" name="Rectangle 2"/>
          <p:cNvSpPr>
            <a:spLocks noChangeArrowheads="1"/>
          </p:cNvSpPr>
          <p:nvPr/>
        </p:nvSpPr>
        <p:spPr bwMode="auto">
          <a:xfrm>
            <a:off x="3429171" y="3085056"/>
            <a:ext cx="2951157" cy="892296"/>
          </a:xfrm>
          <a:prstGeom prst="rect">
            <a:avLst/>
          </a:prstGeom>
          <a:solidFill>
            <a:srgbClr val="66FFFF"/>
          </a:solidFill>
          <a:ln w="28575">
            <a:solidFill>
              <a:srgbClr val="CC00CC"/>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6" name="Text Box 4"/>
          <p:cNvSpPr txBox="1">
            <a:spLocks noChangeArrowheads="1"/>
          </p:cNvSpPr>
          <p:nvPr/>
        </p:nvSpPr>
        <p:spPr bwMode="auto">
          <a:xfrm>
            <a:off x="2100261" y="1070482"/>
            <a:ext cx="523537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0" lang="zh-CN" altLang="en-US" sz="1400" b="1" dirty="0">
                <a:latin typeface="微软雅黑" pitchFamily="34" charset="-122"/>
                <a:ea typeface="微软雅黑" pitchFamily="34" charset="-122"/>
              </a:rPr>
              <a:t>收到的分组的目的地址 </a:t>
            </a:r>
            <a:r>
              <a:rPr kumimoji="0" lang="en-US" altLang="zh-CN" sz="1400" b="1" i="1" dirty="0">
                <a:solidFill>
                  <a:srgbClr val="CC00CC"/>
                </a:solidFill>
                <a:latin typeface="微软雅黑" pitchFamily="34" charset="-122"/>
                <a:ea typeface="微软雅黑" pitchFamily="34" charset="-122"/>
              </a:rPr>
              <a:t>D</a:t>
            </a:r>
            <a:r>
              <a:rPr kumimoji="0" lang="en-US" altLang="zh-CN" sz="1400" b="1" dirty="0">
                <a:solidFill>
                  <a:srgbClr val="CC00CC"/>
                </a:solidFill>
                <a:latin typeface="微软雅黑" pitchFamily="34" charset="-122"/>
                <a:ea typeface="微软雅黑" pitchFamily="34" charset="-122"/>
              </a:rPr>
              <a:t> = </a:t>
            </a:r>
            <a:r>
              <a:rPr kumimoji="0" lang="en-US" altLang="zh-CN" sz="1400" b="1" dirty="0" smtClean="0">
                <a:solidFill>
                  <a:srgbClr val="CC00CC"/>
                </a:solidFill>
                <a:latin typeface="微软雅黑" pitchFamily="34" charset="-122"/>
                <a:ea typeface="微软雅黑" pitchFamily="34" charset="-122"/>
              </a:rPr>
              <a:t>206.0.71.130</a:t>
            </a:r>
            <a:endParaRPr kumimoji="0" lang="en-US" altLang="zh-CN" sz="1400" b="1" dirty="0">
              <a:solidFill>
                <a:srgbClr val="CC00CC"/>
              </a:solidFill>
              <a:latin typeface="微软雅黑" pitchFamily="34" charset="-122"/>
              <a:ea typeface="微软雅黑" pitchFamily="34" charset="-122"/>
            </a:endParaRPr>
          </a:p>
          <a:p>
            <a:r>
              <a:rPr kumimoji="0" lang="zh-CN" altLang="en-US" sz="1400" b="1" dirty="0">
                <a:latin typeface="微软雅黑" pitchFamily="34" charset="-122"/>
                <a:ea typeface="微软雅黑" pitchFamily="34" charset="-122"/>
              </a:rPr>
              <a:t>路由表中的项目：</a:t>
            </a:r>
            <a:r>
              <a:rPr kumimoji="0" lang="en-US" altLang="zh-CN" sz="1400" b="1" dirty="0">
                <a:solidFill>
                  <a:srgbClr val="0000FF"/>
                </a:solidFill>
                <a:latin typeface="微软雅黑" pitchFamily="34" charset="-122"/>
                <a:ea typeface="微软雅黑" pitchFamily="34" charset="-122"/>
              </a:rPr>
              <a:t>206.0.68.0/22		1</a:t>
            </a:r>
          </a:p>
          <a:p>
            <a:r>
              <a:rPr kumimoji="0" lang="en-US" altLang="zh-CN" sz="1400" b="1" dirty="0">
                <a:solidFill>
                  <a:srgbClr val="0000FF"/>
                </a:solidFill>
                <a:latin typeface="微软雅黑" pitchFamily="34" charset="-122"/>
                <a:ea typeface="微软雅黑" pitchFamily="34" charset="-122"/>
              </a:rPr>
              <a:t>                           </a:t>
            </a:r>
            <a:r>
              <a:rPr kumimoji="0" lang="en-US" altLang="zh-CN" sz="1400" b="1" dirty="0" smtClean="0">
                <a:solidFill>
                  <a:srgbClr val="0000FF"/>
                </a:solidFill>
                <a:latin typeface="微软雅黑" pitchFamily="34" charset="-122"/>
                <a:ea typeface="微软雅黑" pitchFamily="34" charset="-122"/>
              </a:rPr>
              <a:t>206.0.71.128/25</a:t>
            </a:r>
            <a:r>
              <a:rPr kumimoji="0" lang="en-US" altLang="zh-CN" sz="1400" b="1" dirty="0">
                <a:solidFill>
                  <a:srgbClr val="0000FF"/>
                </a:solidFill>
                <a:latin typeface="微软雅黑" pitchFamily="34" charset="-122"/>
                <a:ea typeface="微软雅黑" pitchFamily="34" charset="-122"/>
              </a:rPr>
              <a:t>	</a:t>
            </a:r>
            <a:r>
              <a:rPr kumimoji="0" lang="en-US" altLang="zh-CN" sz="1400" b="1" dirty="0" smtClean="0">
                <a:solidFill>
                  <a:srgbClr val="0000FF"/>
                </a:solidFill>
                <a:latin typeface="微软雅黑" pitchFamily="34" charset="-122"/>
                <a:ea typeface="微软雅黑" pitchFamily="34" charset="-122"/>
              </a:rPr>
              <a:t>2</a:t>
            </a:r>
            <a:endParaRPr kumimoji="0" lang="en-US" altLang="zh-CN" sz="1400" b="1" dirty="0">
              <a:solidFill>
                <a:srgbClr val="0000FF"/>
              </a:solidFill>
              <a:latin typeface="微软雅黑" pitchFamily="34" charset="-122"/>
              <a:ea typeface="微软雅黑" pitchFamily="34" charset="-122"/>
            </a:endParaRPr>
          </a:p>
        </p:txBody>
      </p:sp>
      <p:sp>
        <p:nvSpPr>
          <p:cNvPr id="7" name="Text Box 5"/>
          <p:cNvSpPr txBox="1">
            <a:spLocks noChangeArrowheads="1"/>
          </p:cNvSpPr>
          <p:nvPr/>
        </p:nvSpPr>
        <p:spPr bwMode="auto">
          <a:xfrm>
            <a:off x="2164969" y="1885439"/>
            <a:ext cx="2555508" cy="307777"/>
          </a:xfrm>
          <a:prstGeom prst="rect">
            <a:avLst/>
          </a:prstGeom>
          <a:solidFill>
            <a:srgbClr val="00FF99"/>
          </a:solidFill>
          <a:ln>
            <a:solidFill>
              <a:schemeClr val="tx1"/>
            </a:solidFill>
          </a:ln>
          <a:effectLst/>
          <a:extLst/>
        </p:spPr>
        <p:txBody>
          <a:bodyPr wrap="none">
            <a:spAutoFit/>
          </a:bodyPr>
          <a:lstStyle/>
          <a:p>
            <a:r>
              <a:rPr kumimoji="0" lang="zh-CN" altLang="en-US" sz="1400" b="1" dirty="0">
                <a:latin typeface="微软雅黑" pitchFamily="34" charset="-122"/>
                <a:ea typeface="微软雅黑" pitchFamily="34" charset="-122"/>
              </a:rPr>
              <a:t>查找路由表中的第 </a:t>
            </a:r>
            <a:r>
              <a:rPr kumimoji="0" lang="en-US" altLang="zh-CN" sz="1400" b="1" dirty="0" smtClean="0">
                <a:latin typeface="微软雅黑" pitchFamily="34" charset="-122"/>
                <a:ea typeface="微软雅黑" pitchFamily="34" charset="-122"/>
              </a:rPr>
              <a:t>2 </a:t>
            </a:r>
            <a:r>
              <a:rPr kumimoji="0" lang="zh-CN" altLang="en-US" sz="1400" b="1" dirty="0">
                <a:latin typeface="微软雅黑" pitchFamily="34" charset="-122"/>
                <a:ea typeface="微软雅黑" pitchFamily="34" charset="-122"/>
              </a:rPr>
              <a:t>个</a:t>
            </a:r>
            <a:r>
              <a:rPr kumimoji="0" lang="zh-CN" altLang="en-US" sz="1400" b="1" dirty="0" smtClean="0">
                <a:latin typeface="微软雅黑" pitchFamily="34" charset="-122"/>
                <a:ea typeface="微软雅黑" pitchFamily="34" charset="-122"/>
              </a:rPr>
              <a:t>项目：</a:t>
            </a:r>
            <a:endParaRPr kumimoji="0" lang="zh-CN" altLang="en-US" sz="1400" b="1" dirty="0">
              <a:latin typeface="微软雅黑" pitchFamily="34" charset="-122"/>
              <a:ea typeface="微软雅黑" pitchFamily="34" charset="-122"/>
            </a:endParaRPr>
          </a:p>
        </p:txBody>
      </p:sp>
      <p:sp>
        <p:nvSpPr>
          <p:cNvPr id="8" name="Text Box 6"/>
          <p:cNvSpPr txBox="1">
            <a:spLocks noChangeArrowheads="1"/>
          </p:cNvSpPr>
          <p:nvPr/>
        </p:nvSpPr>
        <p:spPr bwMode="auto">
          <a:xfrm>
            <a:off x="2059133" y="3369374"/>
            <a:ext cx="5240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FF"/>
                </a:solidFill>
                <a:latin typeface="微软雅黑" pitchFamily="34" charset="-122"/>
                <a:ea typeface="微软雅黑" pitchFamily="34" charset="-122"/>
              </a:rPr>
              <a:t>AND      D =      </a:t>
            </a:r>
            <a:r>
              <a:rPr lang="en-US" altLang="zh-CN" sz="1400" b="1" dirty="0" smtClean="0">
                <a:solidFill>
                  <a:srgbClr val="0000FF"/>
                </a:solidFill>
                <a:latin typeface="微软雅黑" pitchFamily="34" charset="-122"/>
                <a:ea typeface="微软雅黑" pitchFamily="34" charset="-122"/>
              </a:rPr>
              <a:t>  </a:t>
            </a:r>
            <a:r>
              <a:rPr lang="en-US" altLang="zh-CN" sz="1400" b="1" dirty="0">
                <a:solidFill>
                  <a:srgbClr val="0000FF"/>
                </a:solidFill>
                <a:latin typeface="微软雅黑" pitchFamily="34" charset="-122"/>
                <a:ea typeface="微软雅黑" pitchFamily="34" charset="-122"/>
              </a:rPr>
              <a:t>206.           </a:t>
            </a:r>
            <a:r>
              <a:rPr lang="en-US" altLang="zh-CN" sz="1400" b="1" dirty="0" smtClean="0">
                <a:solidFill>
                  <a:srgbClr val="0000FF"/>
                </a:solidFill>
                <a:latin typeface="微软雅黑" pitchFamily="34" charset="-122"/>
                <a:ea typeface="微软雅黑" pitchFamily="34" charset="-122"/>
              </a:rPr>
              <a:t> 0</a:t>
            </a:r>
            <a:r>
              <a:rPr lang="en-US" altLang="zh-CN" sz="1400" b="1" dirty="0">
                <a:solidFill>
                  <a:srgbClr val="0000FF"/>
                </a:solidFill>
                <a:latin typeface="微软雅黑" pitchFamily="34" charset="-122"/>
                <a:ea typeface="微软雅黑" pitchFamily="34" charset="-122"/>
              </a:rPr>
              <a:t>.              </a:t>
            </a:r>
            <a:r>
              <a:rPr lang="en-US" altLang="zh-CN" sz="1400" b="1" dirty="0" smtClean="0">
                <a:solidFill>
                  <a:srgbClr val="0000FF"/>
                </a:solidFill>
                <a:latin typeface="微软雅黑" pitchFamily="34" charset="-122"/>
                <a:ea typeface="微软雅黑" pitchFamily="34" charset="-122"/>
              </a:rPr>
              <a:t>71</a:t>
            </a:r>
            <a:r>
              <a:rPr lang="en-US" altLang="zh-CN" sz="1400" b="1" dirty="0">
                <a:solidFill>
                  <a:srgbClr val="0000FF"/>
                </a:solidFill>
                <a:latin typeface="微软雅黑" pitchFamily="34" charset="-122"/>
                <a:ea typeface="微软雅黑" pitchFamily="34" charset="-122"/>
              </a:rPr>
              <a:t>.   </a:t>
            </a:r>
            <a:r>
              <a:rPr lang="en-US" altLang="zh-CN" sz="1400" b="1" dirty="0" smtClean="0">
                <a:solidFill>
                  <a:srgbClr val="0000FF"/>
                </a:solidFill>
                <a:latin typeface="微软雅黑" pitchFamily="34" charset="-122"/>
                <a:ea typeface="微软雅黑" pitchFamily="34" charset="-122"/>
              </a:rPr>
              <a:t>      </a:t>
            </a:r>
            <a:r>
              <a:rPr lang="en-US" altLang="zh-CN" sz="1400" b="1" dirty="0">
                <a:solidFill>
                  <a:srgbClr val="0000FF"/>
                </a:solidFill>
                <a:latin typeface="微软雅黑" pitchFamily="34" charset="-122"/>
                <a:ea typeface="微软雅黑" pitchFamily="34" charset="-122"/>
              </a:rPr>
              <a:t>10000010</a:t>
            </a:r>
          </a:p>
        </p:txBody>
      </p:sp>
      <p:sp>
        <p:nvSpPr>
          <p:cNvPr id="9" name="Text Box 7"/>
          <p:cNvSpPr txBox="1">
            <a:spLocks noChangeArrowheads="1"/>
          </p:cNvSpPr>
          <p:nvPr/>
        </p:nvSpPr>
        <p:spPr bwMode="auto">
          <a:xfrm>
            <a:off x="2100261" y="2208652"/>
            <a:ext cx="50770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第 </a:t>
            </a:r>
            <a:r>
              <a:rPr lang="en-US" altLang="zh-CN" sz="1400" b="1" dirty="0">
                <a:latin typeface="微软雅黑" pitchFamily="34" charset="-122"/>
                <a:ea typeface="微软雅黑" pitchFamily="34" charset="-122"/>
              </a:rPr>
              <a:t>2 </a:t>
            </a:r>
            <a:r>
              <a:rPr lang="zh-CN" altLang="en-US" sz="1400" b="1" dirty="0">
                <a:latin typeface="微软雅黑" pitchFamily="34" charset="-122"/>
                <a:ea typeface="微软雅黑" pitchFamily="34" charset="-122"/>
              </a:rPr>
              <a:t>个项目 </a:t>
            </a:r>
            <a:r>
              <a:rPr lang="en-US" altLang="zh-CN" sz="1400" b="1" dirty="0">
                <a:latin typeface="微软雅黑" pitchFamily="34" charset="-122"/>
                <a:ea typeface="微软雅黑" pitchFamily="34" charset="-122"/>
              </a:rPr>
              <a:t>206.0.71.128/25 </a:t>
            </a:r>
            <a:r>
              <a:rPr lang="zh-CN" altLang="en-US" sz="1400" b="1" dirty="0">
                <a:latin typeface="微软雅黑" pitchFamily="34" charset="-122"/>
                <a:ea typeface="微软雅黑" pitchFamily="34" charset="-122"/>
              </a:rPr>
              <a:t>的掩码 </a:t>
            </a:r>
            <a:r>
              <a:rPr lang="en-US" altLang="zh-CN" sz="1400" b="1" dirty="0">
                <a:latin typeface="微软雅黑" pitchFamily="34" charset="-122"/>
                <a:ea typeface="微软雅黑" pitchFamily="34" charset="-122"/>
              </a:rPr>
              <a:t>M </a:t>
            </a:r>
            <a:r>
              <a:rPr lang="zh-CN" altLang="en-US" sz="1400" b="1" dirty="0">
                <a:latin typeface="微软雅黑" pitchFamily="34" charset="-122"/>
                <a:ea typeface="微软雅黑" pitchFamily="34" charset="-122"/>
              </a:rPr>
              <a:t>有 </a:t>
            </a:r>
            <a:r>
              <a:rPr lang="en-US" altLang="zh-CN" sz="1400" b="1" dirty="0">
                <a:latin typeface="微软雅黑" pitchFamily="34" charset="-122"/>
                <a:ea typeface="微软雅黑" pitchFamily="34" charset="-122"/>
              </a:rPr>
              <a:t>25 </a:t>
            </a:r>
            <a:r>
              <a:rPr lang="zh-CN" altLang="en-US" sz="1400" b="1" dirty="0">
                <a:latin typeface="微软雅黑" pitchFamily="34" charset="-122"/>
                <a:ea typeface="微软雅黑" pitchFamily="34" charset="-122"/>
              </a:rPr>
              <a:t>个连续的 </a:t>
            </a:r>
            <a:r>
              <a:rPr lang="en-US" altLang="zh-CN" sz="1400" b="1" dirty="0">
                <a:latin typeface="微软雅黑" pitchFamily="34" charset="-122"/>
                <a:ea typeface="微软雅黑" pitchFamily="34" charset="-122"/>
              </a:rPr>
              <a:t>1</a:t>
            </a:r>
            <a:r>
              <a:rPr lang="zh-CN" altLang="en-US" sz="1400" b="1" dirty="0">
                <a:latin typeface="微软雅黑" pitchFamily="34" charset="-122"/>
                <a:ea typeface="微软雅黑" pitchFamily="34" charset="-122"/>
              </a:rPr>
              <a:t>。</a:t>
            </a:r>
          </a:p>
        </p:txBody>
      </p:sp>
      <p:sp>
        <p:nvSpPr>
          <p:cNvPr id="10" name="Text Box 8"/>
          <p:cNvSpPr txBox="1">
            <a:spLocks noChangeArrowheads="1"/>
          </p:cNvSpPr>
          <p:nvPr/>
        </p:nvSpPr>
        <p:spPr bwMode="auto">
          <a:xfrm>
            <a:off x="2806588" y="2494760"/>
            <a:ext cx="43091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400" b="1" i="1" dirty="0">
                <a:solidFill>
                  <a:srgbClr val="0000FF"/>
                </a:solidFill>
                <a:latin typeface="微软雅黑" pitchFamily="34" charset="-122"/>
                <a:ea typeface="微软雅黑" pitchFamily="34" charset="-122"/>
              </a:rPr>
              <a:t>M</a:t>
            </a:r>
            <a:r>
              <a:rPr kumimoji="0" lang="en-US" altLang="zh-CN" sz="1400" b="1" dirty="0">
                <a:solidFill>
                  <a:srgbClr val="0000FF"/>
                </a:solidFill>
                <a:latin typeface="微软雅黑" pitchFamily="34" charset="-122"/>
                <a:ea typeface="微软雅黑" pitchFamily="34" charset="-122"/>
              </a:rPr>
              <a:t> = 11111111 11111111 </a:t>
            </a:r>
            <a:r>
              <a:rPr kumimoji="0" lang="en-US" altLang="zh-CN" sz="1400" b="1" dirty="0" smtClean="0">
                <a:solidFill>
                  <a:srgbClr val="0000FF"/>
                </a:solidFill>
                <a:latin typeface="微软雅黑" pitchFamily="34" charset="-122"/>
                <a:ea typeface="微软雅黑" pitchFamily="34" charset="-122"/>
              </a:rPr>
              <a:t>11111111 10000000</a:t>
            </a:r>
            <a:endParaRPr kumimoji="0" lang="en-US" altLang="zh-CN" sz="1400" b="1" dirty="0">
              <a:solidFill>
                <a:srgbClr val="0000FF"/>
              </a:solidFill>
              <a:latin typeface="微软雅黑" pitchFamily="34" charset="-122"/>
              <a:ea typeface="微软雅黑" pitchFamily="34" charset="-122"/>
            </a:endParaRPr>
          </a:p>
        </p:txBody>
      </p:sp>
      <p:sp>
        <p:nvSpPr>
          <p:cNvPr id="11" name="Text Box 9"/>
          <p:cNvSpPr txBox="1">
            <a:spLocks noChangeArrowheads="1"/>
          </p:cNvSpPr>
          <p:nvPr/>
        </p:nvSpPr>
        <p:spPr bwMode="auto">
          <a:xfrm>
            <a:off x="2100261" y="2802473"/>
            <a:ext cx="370165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1" dirty="0">
                <a:latin typeface="微软雅黑" pitchFamily="34" charset="-122"/>
                <a:ea typeface="微软雅黑" pitchFamily="34" charset="-122"/>
              </a:rPr>
              <a:t>因此只需把 </a:t>
            </a:r>
            <a:r>
              <a:rPr kumimoji="0" lang="en-US" altLang="zh-CN" sz="1400" b="1" i="1" dirty="0">
                <a:latin typeface="微软雅黑" pitchFamily="34" charset="-122"/>
                <a:ea typeface="微软雅黑" pitchFamily="34" charset="-122"/>
              </a:rPr>
              <a:t>D</a:t>
            </a:r>
            <a:r>
              <a:rPr kumimoji="0" lang="en-US" altLang="zh-CN" sz="1400" b="1" dirty="0">
                <a:latin typeface="微软雅黑" pitchFamily="34" charset="-122"/>
                <a:ea typeface="微软雅黑" pitchFamily="34" charset="-122"/>
              </a:rPr>
              <a:t> </a:t>
            </a:r>
            <a:r>
              <a:rPr kumimoji="0" lang="zh-CN" altLang="en-US" sz="1400" b="1" dirty="0">
                <a:latin typeface="微软雅黑" pitchFamily="34" charset="-122"/>
                <a:ea typeface="微软雅黑" pitchFamily="34" charset="-122"/>
              </a:rPr>
              <a:t>的第 </a:t>
            </a:r>
            <a:r>
              <a:rPr kumimoji="0" lang="en-US" altLang="zh-CN" sz="1400" b="1" dirty="0" smtClean="0">
                <a:latin typeface="微软雅黑" pitchFamily="34" charset="-122"/>
                <a:ea typeface="微软雅黑" pitchFamily="34" charset="-122"/>
              </a:rPr>
              <a:t>4 </a:t>
            </a:r>
            <a:r>
              <a:rPr kumimoji="0" lang="zh-CN" altLang="en-US" sz="1400" b="1" dirty="0">
                <a:latin typeface="微软雅黑" pitchFamily="34" charset="-122"/>
                <a:ea typeface="微软雅黑" pitchFamily="34" charset="-122"/>
              </a:rPr>
              <a:t>个字节转换成二进制。</a:t>
            </a:r>
          </a:p>
        </p:txBody>
      </p:sp>
      <p:sp>
        <p:nvSpPr>
          <p:cNvPr id="12" name="Text Box 10"/>
          <p:cNvSpPr txBox="1">
            <a:spLocks noChangeArrowheads="1"/>
          </p:cNvSpPr>
          <p:nvPr/>
        </p:nvSpPr>
        <p:spPr bwMode="auto">
          <a:xfrm>
            <a:off x="2805780" y="3112177"/>
            <a:ext cx="44678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i="1" dirty="0">
                <a:solidFill>
                  <a:srgbClr val="0000FF"/>
                </a:solidFill>
                <a:latin typeface="微软雅黑" pitchFamily="34" charset="-122"/>
                <a:ea typeface="微软雅黑" pitchFamily="34" charset="-122"/>
              </a:rPr>
              <a:t>M </a:t>
            </a:r>
            <a:r>
              <a:rPr lang="en-US" altLang="zh-CN" sz="1400" b="1" dirty="0">
                <a:solidFill>
                  <a:srgbClr val="0000FF"/>
                </a:solidFill>
                <a:latin typeface="微软雅黑" pitchFamily="34" charset="-122"/>
                <a:ea typeface="微软雅黑" pitchFamily="34" charset="-122"/>
              </a:rPr>
              <a:t>=    11111111 11111111 11111111 10000000</a:t>
            </a:r>
          </a:p>
        </p:txBody>
      </p:sp>
      <p:sp>
        <p:nvSpPr>
          <p:cNvPr id="13" name="Line 11"/>
          <p:cNvSpPr>
            <a:spLocks noChangeShapeType="1"/>
          </p:cNvSpPr>
          <p:nvPr/>
        </p:nvSpPr>
        <p:spPr bwMode="auto">
          <a:xfrm>
            <a:off x="2039463" y="3652799"/>
            <a:ext cx="496753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4" name="Text Box 12"/>
          <p:cNvSpPr txBox="1">
            <a:spLocks noChangeArrowheads="1"/>
          </p:cNvSpPr>
          <p:nvPr/>
        </p:nvSpPr>
        <p:spPr bwMode="auto">
          <a:xfrm>
            <a:off x="3533477" y="3693927"/>
            <a:ext cx="379142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FF"/>
                </a:solidFill>
                <a:latin typeface="微软雅黑" pitchFamily="34" charset="-122"/>
                <a:ea typeface="微软雅黑" pitchFamily="34" charset="-122"/>
              </a:rPr>
              <a:t>206.           </a:t>
            </a:r>
            <a:r>
              <a:rPr lang="en-US" altLang="zh-CN" sz="1400" b="1" dirty="0" smtClean="0">
                <a:solidFill>
                  <a:srgbClr val="0000FF"/>
                </a:solidFill>
                <a:latin typeface="微软雅黑" pitchFamily="34" charset="-122"/>
                <a:ea typeface="微软雅黑" pitchFamily="34" charset="-122"/>
              </a:rPr>
              <a:t>  0</a:t>
            </a:r>
            <a:r>
              <a:rPr lang="en-US" altLang="zh-CN" sz="1400" b="1" dirty="0">
                <a:solidFill>
                  <a:srgbClr val="0000FF"/>
                </a:solidFill>
                <a:latin typeface="微软雅黑" pitchFamily="34" charset="-122"/>
                <a:ea typeface="微软雅黑" pitchFamily="34" charset="-122"/>
              </a:rPr>
              <a:t>.              71.    </a:t>
            </a:r>
            <a:r>
              <a:rPr lang="en-US" altLang="zh-CN" sz="1400" b="1" dirty="0" smtClean="0">
                <a:solidFill>
                  <a:srgbClr val="0000FF"/>
                </a:solidFill>
                <a:latin typeface="微软雅黑" pitchFamily="34" charset="-122"/>
                <a:ea typeface="微软雅黑" pitchFamily="34" charset="-122"/>
              </a:rPr>
              <a:t>    10000000</a:t>
            </a:r>
            <a:endParaRPr lang="en-US" altLang="zh-CN" sz="1400" b="1" dirty="0">
              <a:solidFill>
                <a:srgbClr val="0000FF"/>
              </a:solidFill>
              <a:latin typeface="微软雅黑" pitchFamily="34" charset="-122"/>
              <a:ea typeface="微软雅黑" pitchFamily="34" charset="-122"/>
            </a:endParaRPr>
          </a:p>
        </p:txBody>
      </p:sp>
      <p:sp>
        <p:nvSpPr>
          <p:cNvPr id="15" name="Text Box 13"/>
          <p:cNvSpPr txBox="1">
            <a:spLocks noChangeArrowheads="1"/>
          </p:cNvSpPr>
          <p:nvPr/>
        </p:nvSpPr>
        <p:spPr bwMode="auto">
          <a:xfrm>
            <a:off x="3394839" y="3975432"/>
            <a:ext cx="266290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lgn="ctr">
              <a:defRPr/>
            </a:pPr>
            <a:r>
              <a:rPr lang="zh-CN" altLang="en-US" sz="1600" b="1" kern="0" dirty="0">
                <a:solidFill>
                  <a:srgbClr val="CC00CC"/>
                </a:solidFill>
                <a:latin typeface="微软雅黑" pitchFamily="34" charset="-122"/>
                <a:ea typeface="微软雅黑" pitchFamily="34" charset="-122"/>
              </a:rPr>
              <a:t>与 </a:t>
            </a:r>
            <a:r>
              <a:rPr lang="en-US" altLang="zh-CN" sz="1600" b="1" kern="0" dirty="0">
                <a:solidFill>
                  <a:srgbClr val="CC00CC"/>
                </a:solidFill>
                <a:latin typeface="微软雅黑" pitchFamily="34" charset="-122"/>
                <a:ea typeface="微软雅黑" pitchFamily="34" charset="-122"/>
              </a:rPr>
              <a:t>206.0.71.128/25 </a:t>
            </a:r>
            <a:r>
              <a:rPr lang="zh-CN" altLang="en-US" sz="1600" b="1" kern="0" dirty="0">
                <a:solidFill>
                  <a:srgbClr val="CC00CC"/>
                </a:solidFill>
                <a:latin typeface="微软雅黑" pitchFamily="34" charset="-122"/>
                <a:ea typeface="微软雅黑" pitchFamily="34" charset="-122"/>
              </a:rPr>
              <a:t>匹配</a:t>
            </a:r>
            <a:r>
              <a:rPr lang="en-US" altLang="zh-CN" sz="1600" b="1" kern="0" dirty="0">
                <a:solidFill>
                  <a:srgbClr val="CC00CC"/>
                </a:solidFill>
                <a:latin typeface="微软雅黑" pitchFamily="34" charset="-122"/>
                <a:ea typeface="微软雅黑" pitchFamily="34" charset="-122"/>
              </a:rPr>
              <a:t>!</a:t>
            </a:r>
          </a:p>
        </p:txBody>
      </p:sp>
    </p:spTree>
    <p:extLst>
      <p:ext uri="{BB962C8B-B14F-4D97-AF65-F5344CB8AC3E}">
        <p14:creationId xmlns:p14="http://schemas.microsoft.com/office/powerpoint/2010/main" val="137562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250"/>
                                  </p:stCondLst>
                                  <p:childTnLst>
                                    <p:anim calcmode="discrete" valueType="str">
                                      <p:cBhvr>
                                        <p:cTn id="9" dur="1000" fill="hold"/>
                                        <p:tgtEl>
                                          <p:spTgt spid="5"/>
                                        </p:tgtEl>
                                        <p:attrNameLst>
                                          <p:attrName>style.visibility</p:attrName>
                                        </p:attrNameLst>
                                      </p:cBhvr>
                                      <p:tavLst>
                                        <p:tav tm="0">
                                          <p:val>
                                            <p:strVal val="hidden"/>
                                          </p:val>
                                        </p:tav>
                                        <p:tav tm="50000">
                                          <p:val>
                                            <p:strVal val="visible"/>
                                          </p:val>
                                        </p:tav>
                                      </p:tavLst>
                                    </p:anim>
                                  </p:childTnLst>
                                </p:cTn>
                              </p:par>
                            </p:childTnLst>
                          </p:cTn>
                        </p:par>
                        <p:par>
                          <p:cTn id="10" fill="hold">
                            <p:stCondLst>
                              <p:cond delay="3250"/>
                            </p:stCondLst>
                            <p:childTnLst>
                              <p:par>
                                <p:cTn id="11" presetID="1"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5"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矩形 6"/>
          <p:cNvSpPr/>
          <p:nvPr/>
        </p:nvSpPr>
        <p:spPr>
          <a:xfrm>
            <a:off x="616085" y="570439"/>
            <a:ext cx="2236510" cy="400110"/>
          </a:xfrm>
          <a:prstGeom prst="rect">
            <a:avLst/>
          </a:prstGeom>
        </p:spPr>
        <p:txBody>
          <a:bodyPr wrap="none">
            <a:spAutoFit/>
          </a:bodyPr>
          <a:lstStyle/>
          <a:p>
            <a:r>
              <a:rPr lang="zh-CN" altLang="en-US" sz="2000" b="1" dirty="0">
                <a:latin typeface="微软雅黑" pitchFamily="34" charset="-122"/>
                <a:ea typeface="微软雅黑" pitchFamily="34" charset="-122"/>
              </a:rPr>
              <a:t>最长前缀匹配举例</a:t>
            </a:r>
          </a:p>
        </p:txBody>
      </p:sp>
      <p:sp>
        <p:nvSpPr>
          <p:cNvPr id="19" name="矩形 18"/>
          <p:cNvSpPr/>
          <p:nvPr/>
        </p:nvSpPr>
        <p:spPr>
          <a:xfrm>
            <a:off x="1678619" y="1681330"/>
            <a:ext cx="5900345" cy="1323439"/>
          </a:xfrm>
          <a:prstGeom prst="rect">
            <a:avLst/>
          </a:prstGeom>
        </p:spPr>
        <p:txBody>
          <a:bodyPr wrap="square">
            <a:spAutoFit/>
          </a:bodyPr>
          <a:lstStyle/>
          <a:p>
            <a:pPr>
              <a:buFont typeface="Wingdings" pitchFamily="2" charset="2"/>
              <a:buNone/>
            </a:pPr>
            <a:r>
              <a:rPr lang="en-US" altLang="zh-CN" sz="1600" b="1" i="1" dirty="0">
                <a:solidFill>
                  <a:srgbClr val="0000CC"/>
                </a:solidFill>
                <a:latin typeface="微软雅黑" pitchFamily="34" charset="-122"/>
                <a:ea typeface="微软雅黑" pitchFamily="34" charset="-122"/>
              </a:rPr>
              <a:t>D </a:t>
            </a:r>
            <a:r>
              <a:rPr lang="en-US" altLang="zh-CN" sz="1600" b="1" dirty="0">
                <a:solidFill>
                  <a:srgbClr val="CC00CC"/>
                </a:solidFill>
                <a:latin typeface="微软雅黑" pitchFamily="34" charset="-122"/>
                <a:ea typeface="微软雅黑" pitchFamily="34" charset="-122"/>
              </a:rPr>
              <a:t>AND</a:t>
            </a:r>
            <a:r>
              <a:rPr lang="en-US" altLang="zh-CN" sz="1600" b="1" dirty="0">
                <a:solidFill>
                  <a:srgbClr val="0000CC"/>
                </a:solidFill>
                <a:latin typeface="微软雅黑" pitchFamily="34" charset="-122"/>
                <a:ea typeface="微软雅黑" pitchFamily="34" charset="-122"/>
              </a:rPr>
              <a:t> (11111111 11111111 11111100 00000000)</a:t>
            </a:r>
          </a:p>
          <a:p>
            <a:pPr>
              <a:buFont typeface="Wingdings" pitchFamily="2" charset="2"/>
              <a:buNone/>
            </a:pPr>
            <a:r>
              <a:rPr lang="en-US" altLang="zh-CN" sz="1600" b="1" dirty="0">
                <a:solidFill>
                  <a:srgbClr val="0000CC"/>
                </a:solidFill>
                <a:latin typeface="微软雅黑" pitchFamily="34" charset="-122"/>
                <a:ea typeface="微软雅黑" pitchFamily="34" charset="-122"/>
              </a:rPr>
              <a:t>          = 206.0.68.0/22            </a:t>
            </a:r>
            <a:r>
              <a:rPr lang="zh-CN" altLang="en-US" sz="1600" b="1" dirty="0" smtClean="0">
                <a:solidFill>
                  <a:srgbClr val="CC00CC"/>
                </a:solidFill>
                <a:latin typeface="微软雅黑" pitchFamily="34" charset="-122"/>
                <a:ea typeface="微软雅黑" pitchFamily="34" charset="-122"/>
              </a:rPr>
              <a:t>匹配</a:t>
            </a:r>
            <a:endParaRPr lang="en-US" altLang="zh-CN" sz="1600" b="1" dirty="0" smtClean="0">
              <a:solidFill>
                <a:srgbClr val="CC00CC"/>
              </a:solidFill>
              <a:latin typeface="微软雅黑" pitchFamily="34" charset="-122"/>
              <a:ea typeface="微软雅黑" pitchFamily="34" charset="-122"/>
            </a:endParaRPr>
          </a:p>
          <a:p>
            <a:pPr>
              <a:buFont typeface="Wingdings" pitchFamily="2" charset="2"/>
              <a:buNone/>
            </a:pPr>
            <a:endParaRPr lang="zh-CN" altLang="en-US" sz="1600" b="1" i="1" dirty="0">
              <a:solidFill>
                <a:srgbClr val="0000CC"/>
              </a:solidFill>
              <a:latin typeface="微软雅黑" pitchFamily="34" charset="-122"/>
              <a:ea typeface="微软雅黑" pitchFamily="34" charset="-122"/>
            </a:endParaRPr>
          </a:p>
          <a:p>
            <a:pPr>
              <a:buFont typeface="Wingdings" pitchFamily="2" charset="2"/>
              <a:buNone/>
            </a:pPr>
            <a:r>
              <a:rPr lang="en-US" altLang="zh-CN" sz="1600" b="1" i="1" dirty="0">
                <a:solidFill>
                  <a:srgbClr val="0000CC"/>
                </a:solidFill>
                <a:latin typeface="微软雅黑" pitchFamily="34" charset="-122"/>
                <a:ea typeface="微软雅黑" pitchFamily="34" charset="-122"/>
              </a:rPr>
              <a:t>D </a:t>
            </a:r>
            <a:r>
              <a:rPr lang="en-US" altLang="zh-CN" sz="1600" b="1" dirty="0">
                <a:solidFill>
                  <a:srgbClr val="CC00CC"/>
                </a:solidFill>
                <a:latin typeface="微软雅黑" pitchFamily="34" charset="-122"/>
                <a:ea typeface="微软雅黑" pitchFamily="34" charset="-122"/>
              </a:rPr>
              <a:t>AND</a:t>
            </a:r>
            <a:r>
              <a:rPr lang="en-US" altLang="zh-CN" sz="1600" b="1" dirty="0">
                <a:solidFill>
                  <a:srgbClr val="0000CC"/>
                </a:solidFill>
                <a:latin typeface="微软雅黑" pitchFamily="34" charset="-122"/>
                <a:ea typeface="微软雅黑" pitchFamily="34" charset="-122"/>
              </a:rPr>
              <a:t> (11111111 11111111 11111111 10000000)</a:t>
            </a:r>
          </a:p>
          <a:p>
            <a:pPr>
              <a:buFont typeface="Wingdings" pitchFamily="2" charset="2"/>
              <a:buNone/>
            </a:pPr>
            <a:r>
              <a:rPr lang="en-US" altLang="zh-CN" sz="1600" b="1" dirty="0">
                <a:solidFill>
                  <a:srgbClr val="0000CC"/>
                </a:solidFill>
                <a:latin typeface="微软雅黑" pitchFamily="34" charset="-122"/>
                <a:ea typeface="微软雅黑" pitchFamily="34" charset="-122"/>
              </a:rPr>
              <a:t>         = 206.0.71.128/25         </a:t>
            </a:r>
            <a:r>
              <a:rPr lang="zh-CN" altLang="en-US" sz="1600" b="1" dirty="0">
                <a:solidFill>
                  <a:srgbClr val="CC00CC"/>
                </a:solidFill>
                <a:latin typeface="微软雅黑" pitchFamily="34" charset="-122"/>
                <a:ea typeface="微软雅黑" pitchFamily="34" charset="-122"/>
              </a:rPr>
              <a:t>匹配</a:t>
            </a:r>
          </a:p>
        </p:txBody>
      </p:sp>
      <p:sp>
        <p:nvSpPr>
          <p:cNvPr id="20" name="Line 10"/>
          <p:cNvSpPr>
            <a:spLocks noChangeShapeType="1"/>
          </p:cNvSpPr>
          <p:nvPr/>
        </p:nvSpPr>
        <p:spPr bwMode="auto">
          <a:xfrm>
            <a:off x="2530583" y="3003771"/>
            <a:ext cx="2590582" cy="0"/>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矩形 20"/>
          <p:cNvSpPr/>
          <p:nvPr/>
        </p:nvSpPr>
        <p:spPr>
          <a:xfrm>
            <a:off x="2530583" y="3282428"/>
            <a:ext cx="4285788" cy="634020"/>
          </a:xfrm>
          <a:prstGeom prst="rect">
            <a:avLst/>
          </a:prstGeom>
          <a:solidFill>
            <a:srgbClr val="00FF99"/>
          </a:solidFill>
          <a:ln>
            <a:solidFill>
              <a:srgbClr val="000099"/>
            </a:solidFill>
          </a:ln>
        </p:spPr>
        <p:txBody>
          <a:bodyPr wrap="square">
            <a:spAutoFit/>
          </a:bodyPr>
          <a:lstStyle/>
          <a:p>
            <a:pPr>
              <a:lnSpc>
                <a:spcPct val="110000"/>
              </a:lnSpc>
            </a:pPr>
            <a:r>
              <a:rPr lang="zh-CN" altLang="en-US" sz="1600" b="1" dirty="0">
                <a:latin typeface="微软雅黑" pitchFamily="34" charset="-122"/>
                <a:ea typeface="微软雅黑" pitchFamily="34" charset="-122"/>
              </a:rPr>
              <a:t>选择两个匹配的地址中更具体的一个，即选择最长前缀的地址。 </a:t>
            </a:r>
          </a:p>
        </p:txBody>
      </p:sp>
    </p:spTree>
    <p:extLst>
      <p:ext uri="{BB962C8B-B14F-4D97-AF65-F5344CB8AC3E}">
        <p14:creationId xmlns:p14="http://schemas.microsoft.com/office/powerpoint/2010/main" val="374207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par>
                          <p:cTn id="19" fill="hold">
                            <p:stCondLst>
                              <p:cond delay="0"/>
                            </p:stCondLst>
                            <p:childTnLst>
                              <p:par>
                                <p:cTn id="20" presetID="1" presetClass="entr" presetSubtype="0" repeatCount="3000" fill="hold" grpId="0" nodeType="afterEffect">
                                  <p:stCondLst>
                                    <p:cond delay="500"/>
                                  </p:stCondLst>
                                  <p:childTnLst>
                                    <p:set>
                                      <p:cBhvr>
                                        <p:cTn id="21" dur="1" fill="hold">
                                          <p:stCondLst>
                                            <p:cond delay="0"/>
                                          </p:stCondLst>
                                        </p:cTn>
                                        <p:tgtEl>
                                          <p:spTgt spid="20"/>
                                        </p:tgtEl>
                                        <p:attrNameLst>
                                          <p:attrName>style.visibility</p:attrName>
                                        </p:attrNameLst>
                                      </p:cBhvr>
                                      <p:to>
                                        <p:strVal val="visible"/>
                                      </p:to>
                                    </p:set>
                                  </p:childTnLst>
                                </p:cTn>
                              </p:par>
                            </p:childTnLst>
                          </p:cTn>
                        </p:par>
                        <p:par>
                          <p:cTn id="22" fill="hold">
                            <p:stCondLst>
                              <p:cond delay="500"/>
                            </p:stCondLst>
                            <p:childTnLst>
                              <p:par>
                                <p:cTn id="23" presetID="35" presetClass="emph" presetSubtype="0" repeatCount="3000" fill="hold" grpId="1" nodeType="afterEffect">
                                  <p:stCondLst>
                                    <p:cond delay="500"/>
                                  </p:stCondLst>
                                  <p:childTnLst>
                                    <p:anim calcmode="discrete" valueType="str">
                                      <p:cBhvr>
                                        <p:cTn id="24"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01040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296384" y="977193"/>
            <a:ext cx="25699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网络互连使用</a:t>
            </a:r>
            <a:r>
              <a:rPr lang="zh-CN" altLang="en-US" sz="2000" b="1" dirty="0" smtClean="0">
                <a:solidFill>
                  <a:schemeClr val="bg1"/>
                </a:solidFill>
                <a:latin typeface="微软雅黑" pitchFamily="34" charset="-122"/>
                <a:ea typeface="微软雅黑" pitchFamily="34" charset="-122"/>
              </a:rPr>
              <a:t>路由器</a:t>
            </a:r>
            <a:endParaRPr lang="zh-CN" altLang="en-US" sz="2000"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556963" y="1483231"/>
            <a:ext cx="8184960" cy="2586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当中继系统是转发器或网桥时，一般并不称之为网络互连，因为这仅仅是把一个网络扩大了，而这仍然是一个网络。 </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网关由于比较复杂，目前使用得较少。</a:t>
            </a:r>
          </a:p>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网络互连都是指用路由器进行网络互连和路由选择</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由于历史的原因，许多有关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的文献将网络层使用的路由器称为</a:t>
            </a:r>
            <a:r>
              <a:rPr lang="zh-CN" altLang="en-US" sz="2000" b="1" dirty="0">
                <a:solidFill>
                  <a:srgbClr val="0000FF"/>
                </a:solidFill>
                <a:latin typeface="微软雅黑" pitchFamily="34" charset="-122"/>
                <a:ea typeface="微软雅黑" pitchFamily="34" charset="-122"/>
              </a:rPr>
              <a:t>网关</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116825256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ChangeArrowheads="1"/>
          </p:cNvSpPr>
          <p:nvPr/>
        </p:nvSpPr>
        <p:spPr bwMode="auto">
          <a:xfrm>
            <a:off x="545143" y="969791"/>
            <a:ext cx="8053711"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当路由表的项目数很大时，怎样设法减小路由表的查找时间就成为一个非常重要的问题。 </a:t>
            </a:r>
          </a:p>
          <a:p>
            <a:pPr marL="357188" indent="-3571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为了进行更加有效的查找</a:t>
            </a:r>
            <a:r>
              <a:rPr lang="zh-CN" altLang="en-US" sz="2000" b="1" dirty="0">
                <a:latin typeface="微软雅黑" pitchFamily="34" charset="-122"/>
                <a:ea typeface="微软雅黑" pitchFamily="34" charset="-122"/>
              </a:rPr>
              <a:t>，通常是将无分类编址的路由表存放在一种层次的数据结构中，然后</a:t>
            </a:r>
            <a:r>
              <a:rPr lang="zh-CN" altLang="en-US" sz="2000" b="1" dirty="0">
                <a:solidFill>
                  <a:srgbClr val="0000FF"/>
                </a:solidFill>
                <a:latin typeface="微软雅黑" pitchFamily="34" charset="-122"/>
                <a:ea typeface="微软雅黑" pitchFamily="34" charset="-122"/>
              </a:rPr>
              <a:t>自上而下地按层次</a:t>
            </a:r>
            <a:r>
              <a:rPr lang="zh-CN" altLang="en-US" sz="2000" b="1" dirty="0">
                <a:latin typeface="微软雅黑" pitchFamily="34" charset="-122"/>
                <a:ea typeface="微软雅黑" pitchFamily="34" charset="-122"/>
              </a:rPr>
              <a:t>进行查找。这里最常用的就是</a:t>
            </a:r>
            <a:r>
              <a:rPr lang="zh-CN" altLang="en-US" sz="2000" b="1" dirty="0">
                <a:solidFill>
                  <a:srgbClr val="0000FF"/>
                </a:solidFill>
                <a:latin typeface="微软雅黑" pitchFamily="34" charset="-122"/>
                <a:ea typeface="微软雅黑" pitchFamily="34" charset="-122"/>
              </a:rPr>
              <a:t>二叉线索 </a:t>
            </a:r>
            <a:r>
              <a:rPr lang="en-US" altLang="zh-CN" sz="2000" b="1" dirty="0">
                <a:latin typeface="微软雅黑" pitchFamily="34" charset="-122"/>
                <a:ea typeface="微软雅黑" pitchFamily="34" charset="-122"/>
              </a:rPr>
              <a:t>(binary </a:t>
            </a:r>
            <a:r>
              <a:rPr lang="en-US" altLang="zh-CN" sz="2000" b="1" dirty="0" err="1">
                <a:latin typeface="微软雅黑" pitchFamily="34" charset="-122"/>
                <a:ea typeface="微软雅黑" pitchFamily="34" charset="-122"/>
              </a:rPr>
              <a:t>trie</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a:t>
            </a:r>
          </a:p>
          <a:p>
            <a:pPr marL="357188" indent="-3571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地址中从左到右的比特值决定了从根结点逐层向下层延伸的路径，而二叉线索中的各个路径就代表路由表中存放的各个地址。</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为了提高二叉线索的查找速度，广泛使用了各种压缩技术。 </a:t>
            </a:r>
          </a:p>
        </p:txBody>
      </p:sp>
      <p:sp>
        <p:nvSpPr>
          <p:cNvPr id="6" name="AutoShape 5"/>
          <p:cNvSpPr>
            <a:spLocks noChangeArrowheads="1"/>
          </p:cNvSpPr>
          <p:nvPr/>
        </p:nvSpPr>
        <p:spPr bwMode="auto">
          <a:xfrm>
            <a:off x="545144" y="639823"/>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1941968" y="60661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使用二叉线索查找路由表</a:t>
            </a:r>
          </a:p>
        </p:txBody>
      </p:sp>
    </p:spTree>
    <p:extLst>
      <p:ext uri="{BB962C8B-B14F-4D97-AF65-F5344CB8AC3E}">
        <p14:creationId xmlns:p14="http://schemas.microsoft.com/office/powerpoint/2010/main" val="223419923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矩形 9"/>
          <p:cNvSpPr/>
          <p:nvPr/>
        </p:nvSpPr>
        <p:spPr>
          <a:xfrm>
            <a:off x="616085" y="570439"/>
            <a:ext cx="3318537" cy="400110"/>
          </a:xfrm>
          <a:prstGeom prst="rect">
            <a:avLst/>
          </a:prstGeom>
        </p:spPr>
        <p:txBody>
          <a:bodyPr wrap="none">
            <a:spAutoFit/>
          </a:bodyPr>
          <a:lstStyle/>
          <a:p>
            <a:r>
              <a:rPr lang="zh-CN" altLang="en-US" sz="2000" b="1" dirty="0">
                <a:latin typeface="微软雅黑" pitchFamily="34" charset="-122"/>
                <a:ea typeface="微软雅黑" pitchFamily="34" charset="-122"/>
              </a:rPr>
              <a:t>用 </a:t>
            </a:r>
            <a:r>
              <a:rPr lang="en-US" altLang="zh-CN" sz="2000" b="1" dirty="0">
                <a:latin typeface="微软雅黑" pitchFamily="34" charset="-122"/>
                <a:ea typeface="微软雅黑" pitchFamily="34" charset="-122"/>
              </a:rPr>
              <a:t>5 </a:t>
            </a:r>
            <a:r>
              <a:rPr lang="zh-CN" altLang="en-US" sz="2000" b="1" dirty="0">
                <a:latin typeface="微软雅黑" pitchFamily="34" charset="-122"/>
                <a:ea typeface="微软雅黑" pitchFamily="34" charset="-122"/>
              </a:rPr>
              <a:t>个前缀构成的二叉</a:t>
            </a:r>
            <a:r>
              <a:rPr lang="zh-CN" altLang="en-US" sz="2000" b="1" dirty="0" smtClean="0">
                <a:latin typeface="微软雅黑" pitchFamily="34" charset="-122"/>
                <a:ea typeface="微软雅黑" pitchFamily="34" charset="-122"/>
              </a:rPr>
              <a:t>线索</a:t>
            </a:r>
            <a:endParaRPr lang="zh-CN" altLang="en-US" sz="2000" b="1" dirty="0">
              <a:latin typeface="微软雅黑" pitchFamily="34" charset="-122"/>
              <a:ea typeface="微软雅黑" pitchFamily="34" charset="-122"/>
            </a:endParaRPr>
          </a:p>
        </p:txBody>
      </p:sp>
      <p:sp>
        <p:nvSpPr>
          <p:cNvPr id="13" name="矩形 12"/>
          <p:cNvSpPr/>
          <p:nvPr/>
        </p:nvSpPr>
        <p:spPr>
          <a:xfrm>
            <a:off x="902802" y="3018668"/>
            <a:ext cx="7280031" cy="1175706"/>
          </a:xfrm>
          <a:prstGeom prst="rect">
            <a:avLst/>
          </a:prstGeom>
          <a:solidFill>
            <a:srgbClr val="00FF99"/>
          </a:solidFill>
          <a:ln>
            <a:solidFill>
              <a:srgbClr val="000099"/>
            </a:solidFill>
          </a:ln>
        </p:spPr>
        <p:txBody>
          <a:bodyPr wrap="square">
            <a:spAutoFit/>
          </a:bodyPr>
          <a:lstStyle/>
          <a:p>
            <a:pPr>
              <a:lnSpc>
                <a:spcPct val="110000"/>
              </a:lnSpc>
            </a:pPr>
            <a:r>
              <a:rPr lang="zh-CN" altLang="en-US" sz="1600" b="1" dirty="0">
                <a:latin typeface="微软雅黑" pitchFamily="34" charset="-122"/>
                <a:ea typeface="微软雅黑" pitchFamily="34" charset="-122"/>
              </a:rPr>
              <a:t>从二叉线索的根节点自顶向下的深度最多有 </a:t>
            </a:r>
            <a:r>
              <a:rPr lang="en-US" altLang="zh-CN" sz="1600" b="1" dirty="0">
                <a:latin typeface="微软雅黑" pitchFamily="34" charset="-122"/>
                <a:ea typeface="微软雅黑" pitchFamily="34" charset="-122"/>
              </a:rPr>
              <a:t>32 </a:t>
            </a:r>
            <a:r>
              <a:rPr lang="zh-CN" altLang="en-US" sz="1600" b="1" dirty="0">
                <a:latin typeface="微软雅黑" pitchFamily="34" charset="-122"/>
                <a:ea typeface="微软雅黑" pitchFamily="34" charset="-122"/>
              </a:rPr>
              <a:t>层，每一层对应于</a:t>
            </a:r>
            <a:r>
              <a:rPr lang="en-US" altLang="zh-CN" sz="1600" b="1" dirty="0">
                <a:latin typeface="微软雅黑" pitchFamily="34" charset="-122"/>
                <a:ea typeface="微软雅黑" pitchFamily="34" charset="-122"/>
              </a:rPr>
              <a:t>IP</a:t>
            </a:r>
            <a:r>
              <a:rPr lang="zh-CN" altLang="en-US" sz="1600" b="1" dirty="0">
                <a:latin typeface="微软雅黑" pitchFamily="34" charset="-122"/>
                <a:ea typeface="微软雅黑" pitchFamily="34" charset="-122"/>
              </a:rPr>
              <a:t>地址中的一位。一个</a:t>
            </a:r>
            <a:r>
              <a:rPr lang="en-US" altLang="zh-CN" sz="1600" b="1" dirty="0">
                <a:latin typeface="微软雅黑" pitchFamily="34" charset="-122"/>
                <a:ea typeface="微软雅黑" pitchFamily="34" charset="-122"/>
              </a:rPr>
              <a:t>IP</a:t>
            </a:r>
            <a:r>
              <a:rPr lang="zh-CN" altLang="en-US" sz="1600" b="1" dirty="0">
                <a:latin typeface="微软雅黑" pitchFamily="34" charset="-122"/>
                <a:ea typeface="微软雅黑" pitchFamily="34" charset="-122"/>
              </a:rPr>
              <a:t>地址存入二叉线索的规则很简单。先检查</a:t>
            </a:r>
            <a:r>
              <a:rPr lang="en-US" altLang="zh-CN" sz="1600" b="1" dirty="0">
                <a:latin typeface="微软雅黑" pitchFamily="34" charset="-122"/>
                <a:ea typeface="微软雅黑" pitchFamily="34" charset="-122"/>
              </a:rPr>
              <a:t>IP</a:t>
            </a:r>
            <a:r>
              <a:rPr lang="zh-CN" altLang="en-US" sz="1600" b="1" dirty="0">
                <a:latin typeface="微软雅黑" pitchFamily="34" charset="-122"/>
                <a:ea typeface="微软雅黑" pitchFamily="34" charset="-122"/>
              </a:rPr>
              <a:t>地址左边的第一位，如为 </a:t>
            </a:r>
            <a:r>
              <a:rPr lang="en-US" altLang="zh-CN" sz="1600" b="1" dirty="0">
                <a:latin typeface="微软雅黑" pitchFamily="34" charset="-122"/>
                <a:ea typeface="微软雅黑" pitchFamily="34" charset="-122"/>
              </a:rPr>
              <a:t>0</a:t>
            </a:r>
            <a:r>
              <a:rPr lang="zh-CN" altLang="en-US" sz="1600" b="1" dirty="0">
                <a:latin typeface="微软雅黑" pitchFamily="34" charset="-122"/>
                <a:ea typeface="微软雅黑" pitchFamily="34" charset="-122"/>
              </a:rPr>
              <a:t>，则第一层的节点就在根节点的左下方；如为 </a:t>
            </a:r>
            <a:r>
              <a:rPr lang="en-US" altLang="zh-CN" sz="1600" b="1" dirty="0">
                <a:latin typeface="微软雅黑" pitchFamily="34" charset="-122"/>
                <a:ea typeface="微软雅黑" pitchFamily="34" charset="-122"/>
              </a:rPr>
              <a:t>1</a:t>
            </a:r>
            <a:r>
              <a:rPr lang="zh-CN" altLang="en-US" sz="1600" b="1" dirty="0">
                <a:latin typeface="微软雅黑" pitchFamily="34" charset="-122"/>
                <a:ea typeface="微软雅黑" pitchFamily="34" charset="-122"/>
              </a:rPr>
              <a:t>，则在右下方。然后再检查地址的第二位，构造出第二层的节点。依此类推，直到唯一前缀的最后一位。</a:t>
            </a:r>
          </a:p>
        </p:txBody>
      </p:sp>
      <p:sp>
        <p:nvSpPr>
          <p:cNvPr id="14" name="Text Box 4"/>
          <p:cNvSpPr txBox="1">
            <a:spLocks noChangeArrowheads="1"/>
          </p:cNvSpPr>
          <p:nvPr/>
        </p:nvSpPr>
        <p:spPr bwMode="auto">
          <a:xfrm>
            <a:off x="607293" y="1159625"/>
            <a:ext cx="5513048" cy="1772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Aft>
                <a:spcPct val="30000"/>
              </a:spcAft>
            </a:pPr>
            <a:r>
              <a:rPr kumimoji="1" lang="en-US" altLang="zh-CN" sz="1400" b="1" dirty="0">
                <a:latin typeface="微软雅黑" pitchFamily="34" charset="-122"/>
                <a:ea typeface="微软雅黑" pitchFamily="34" charset="-122"/>
              </a:rPr>
              <a:t>                32 </a:t>
            </a:r>
            <a:r>
              <a:rPr kumimoji="1" lang="zh-CN" altLang="en-US" sz="1400" b="1" dirty="0">
                <a:latin typeface="微软雅黑" pitchFamily="34" charset="-122"/>
                <a:ea typeface="微软雅黑" pitchFamily="34" charset="-122"/>
              </a:rPr>
              <a:t>位的 </a:t>
            </a:r>
            <a:r>
              <a:rPr kumimoji="1" lang="en-US" altLang="zh-CN" sz="1400" b="1" dirty="0">
                <a:latin typeface="微软雅黑" pitchFamily="34" charset="-122"/>
                <a:ea typeface="微软雅黑" pitchFamily="34" charset="-122"/>
              </a:rPr>
              <a:t>IP </a:t>
            </a:r>
            <a:r>
              <a:rPr kumimoji="1" lang="zh-CN" altLang="en-US" sz="1400" b="1" dirty="0">
                <a:latin typeface="微软雅黑" pitchFamily="34" charset="-122"/>
                <a:ea typeface="微软雅黑" pitchFamily="34" charset="-122"/>
              </a:rPr>
              <a:t>地址                    </a:t>
            </a:r>
            <a:r>
              <a:rPr kumimoji="1" lang="zh-CN" altLang="en-US" sz="1400" b="1" dirty="0" smtClean="0">
                <a:latin typeface="微软雅黑" pitchFamily="34" charset="-122"/>
                <a:ea typeface="微软雅黑" pitchFamily="34" charset="-122"/>
              </a:rPr>
              <a:t>                           唯一</a:t>
            </a:r>
            <a:r>
              <a:rPr kumimoji="1" lang="zh-CN" altLang="en-US" sz="1400" b="1" dirty="0">
                <a:latin typeface="微软雅黑" pitchFamily="34" charset="-122"/>
                <a:ea typeface="微软雅黑" pitchFamily="34" charset="-122"/>
              </a:rPr>
              <a:t>前缀</a:t>
            </a:r>
          </a:p>
          <a:p>
            <a:pPr>
              <a:lnSpc>
                <a:spcPct val="130000"/>
              </a:lnSpc>
            </a:pPr>
            <a:r>
              <a:rPr kumimoji="1" lang="en-US" altLang="zh-CN" sz="1400" b="1" dirty="0" smtClean="0">
                <a:solidFill>
                  <a:srgbClr val="0000CC"/>
                </a:solidFill>
                <a:latin typeface="微软雅黑" pitchFamily="34" charset="-122"/>
                <a:ea typeface="微软雅黑" pitchFamily="34" charset="-122"/>
              </a:rPr>
              <a:t>  </a:t>
            </a:r>
            <a:r>
              <a:rPr kumimoji="1" lang="en-US" altLang="zh-CN" sz="1400" b="1" dirty="0" smtClean="0">
                <a:solidFill>
                  <a:srgbClr val="0000FF"/>
                </a:solidFill>
                <a:latin typeface="微软雅黑" pitchFamily="34" charset="-122"/>
                <a:ea typeface="微软雅黑" pitchFamily="34" charset="-122"/>
              </a:rPr>
              <a:t>01000110 </a:t>
            </a:r>
            <a:r>
              <a:rPr kumimoji="1" lang="en-US" altLang="zh-CN" sz="1400" b="1" dirty="0">
                <a:solidFill>
                  <a:srgbClr val="0000FF"/>
                </a:solidFill>
                <a:latin typeface="微软雅黑" pitchFamily="34" charset="-122"/>
                <a:ea typeface="微软雅黑" pitchFamily="34" charset="-122"/>
              </a:rPr>
              <a:t>00000000 00000000 </a:t>
            </a:r>
            <a:r>
              <a:rPr kumimoji="1" lang="en-US" altLang="zh-CN" sz="1400" b="1" dirty="0" smtClean="0">
                <a:solidFill>
                  <a:srgbClr val="0000FF"/>
                </a:solidFill>
                <a:latin typeface="微软雅黑" pitchFamily="34" charset="-122"/>
                <a:ea typeface="微软雅黑" pitchFamily="34" charset="-122"/>
              </a:rPr>
              <a:t>00000000	0100</a:t>
            </a:r>
            <a:endParaRPr kumimoji="1" lang="en-US" altLang="zh-CN" sz="1400" b="1" dirty="0">
              <a:solidFill>
                <a:srgbClr val="0000FF"/>
              </a:solidFill>
              <a:latin typeface="微软雅黑" pitchFamily="34" charset="-122"/>
              <a:ea typeface="微软雅黑" pitchFamily="34" charset="-122"/>
            </a:endParaRPr>
          </a:p>
          <a:p>
            <a:pPr>
              <a:lnSpc>
                <a:spcPct val="130000"/>
              </a:lnSpc>
            </a:pPr>
            <a:r>
              <a:rPr kumimoji="1" lang="en-US" altLang="zh-CN" sz="1400" b="1" dirty="0" smtClean="0">
                <a:solidFill>
                  <a:srgbClr val="0000FF"/>
                </a:solidFill>
                <a:latin typeface="微软雅黑" pitchFamily="34" charset="-122"/>
                <a:ea typeface="微软雅黑" pitchFamily="34" charset="-122"/>
              </a:rPr>
              <a:t>  01010110 </a:t>
            </a:r>
            <a:r>
              <a:rPr kumimoji="1" lang="en-US" altLang="zh-CN" sz="1400" b="1" dirty="0">
                <a:solidFill>
                  <a:srgbClr val="0000FF"/>
                </a:solidFill>
                <a:latin typeface="微软雅黑" pitchFamily="34" charset="-122"/>
                <a:ea typeface="微软雅黑" pitchFamily="34" charset="-122"/>
              </a:rPr>
              <a:t>00000000 00000000 </a:t>
            </a:r>
            <a:r>
              <a:rPr kumimoji="1" lang="en-US" altLang="zh-CN" sz="1400" b="1" dirty="0" smtClean="0">
                <a:solidFill>
                  <a:srgbClr val="0000FF"/>
                </a:solidFill>
                <a:latin typeface="微软雅黑" pitchFamily="34" charset="-122"/>
                <a:ea typeface="微软雅黑" pitchFamily="34" charset="-122"/>
              </a:rPr>
              <a:t>00000000	0101</a:t>
            </a:r>
            <a:endParaRPr kumimoji="1" lang="en-US" altLang="zh-CN" sz="1400" b="1" dirty="0">
              <a:solidFill>
                <a:srgbClr val="0000FF"/>
              </a:solidFill>
              <a:latin typeface="微软雅黑" pitchFamily="34" charset="-122"/>
              <a:ea typeface="微软雅黑" pitchFamily="34" charset="-122"/>
            </a:endParaRPr>
          </a:p>
          <a:p>
            <a:pPr>
              <a:lnSpc>
                <a:spcPct val="130000"/>
              </a:lnSpc>
            </a:pPr>
            <a:r>
              <a:rPr kumimoji="1" lang="en-US" altLang="zh-CN" sz="1400" b="1" dirty="0" smtClean="0">
                <a:solidFill>
                  <a:srgbClr val="0000FF"/>
                </a:solidFill>
                <a:latin typeface="微软雅黑" pitchFamily="34" charset="-122"/>
                <a:ea typeface="微软雅黑" pitchFamily="34" charset="-122"/>
              </a:rPr>
              <a:t>  01100001 </a:t>
            </a:r>
            <a:r>
              <a:rPr kumimoji="1" lang="en-US" altLang="zh-CN" sz="1400" b="1" dirty="0">
                <a:solidFill>
                  <a:srgbClr val="0000FF"/>
                </a:solidFill>
                <a:latin typeface="微软雅黑" pitchFamily="34" charset="-122"/>
                <a:ea typeface="微软雅黑" pitchFamily="34" charset="-122"/>
              </a:rPr>
              <a:t>00000000 00000000 </a:t>
            </a:r>
            <a:r>
              <a:rPr kumimoji="1" lang="en-US" altLang="zh-CN" sz="1400" b="1" dirty="0" smtClean="0">
                <a:solidFill>
                  <a:srgbClr val="0000FF"/>
                </a:solidFill>
                <a:latin typeface="微软雅黑" pitchFamily="34" charset="-122"/>
                <a:ea typeface="微软雅黑" pitchFamily="34" charset="-122"/>
              </a:rPr>
              <a:t>00000000	011</a:t>
            </a:r>
            <a:endParaRPr kumimoji="1" lang="en-US" altLang="zh-CN" sz="1400" b="1" dirty="0">
              <a:solidFill>
                <a:srgbClr val="0000FF"/>
              </a:solidFill>
              <a:latin typeface="微软雅黑" pitchFamily="34" charset="-122"/>
              <a:ea typeface="微软雅黑" pitchFamily="34" charset="-122"/>
            </a:endParaRPr>
          </a:p>
          <a:p>
            <a:pPr>
              <a:lnSpc>
                <a:spcPct val="130000"/>
              </a:lnSpc>
            </a:pPr>
            <a:r>
              <a:rPr kumimoji="1" lang="en-US" altLang="zh-CN" sz="1400" b="1" dirty="0" smtClean="0">
                <a:solidFill>
                  <a:srgbClr val="0000FF"/>
                </a:solidFill>
                <a:latin typeface="微软雅黑" pitchFamily="34" charset="-122"/>
                <a:ea typeface="微软雅黑" pitchFamily="34" charset="-122"/>
              </a:rPr>
              <a:t>  10110000 </a:t>
            </a:r>
            <a:r>
              <a:rPr kumimoji="1" lang="en-US" altLang="zh-CN" sz="1400" b="1" dirty="0">
                <a:solidFill>
                  <a:srgbClr val="0000FF"/>
                </a:solidFill>
                <a:latin typeface="微软雅黑" pitchFamily="34" charset="-122"/>
                <a:ea typeface="微软雅黑" pitchFamily="34" charset="-122"/>
              </a:rPr>
              <a:t>00000010 00000000 </a:t>
            </a:r>
            <a:r>
              <a:rPr kumimoji="1" lang="en-US" altLang="zh-CN" sz="1400" b="1" dirty="0" smtClean="0">
                <a:solidFill>
                  <a:srgbClr val="0000FF"/>
                </a:solidFill>
                <a:latin typeface="微软雅黑" pitchFamily="34" charset="-122"/>
                <a:ea typeface="微软雅黑" pitchFamily="34" charset="-122"/>
              </a:rPr>
              <a:t>00000000	10110</a:t>
            </a:r>
            <a:endParaRPr kumimoji="1" lang="en-US" altLang="zh-CN" sz="1400" b="1" dirty="0">
              <a:solidFill>
                <a:srgbClr val="0000FF"/>
              </a:solidFill>
              <a:latin typeface="微软雅黑" pitchFamily="34" charset="-122"/>
              <a:ea typeface="微软雅黑" pitchFamily="34" charset="-122"/>
            </a:endParaRPr>
          </a:p>
          <a:p>
            <a:pPr>
              <a:lnSpc>
                <a:spcPct val="130000"/>
              </a:lnSpc>
            </a:pPr>
            <a:r>
              <a:rPr kumimoji="1" lang="en-US" altLang="zh-CN" sz="1400" b="1" dirty="0" smtClean="0">
                <a:solidFill>
                  <a:srgbClr val="0000FF"/>
                </a:solidFill>
                <a:latin typeface="微软雅黑" pitchFamily="34" charset="-122"/>
                <a:ea typeface="微软雅黑" pitchFamily="34" charset="-122"/>
              </a:rPr>
              <a:t>  10111011 </a:t>
            </a:r>
            <a:r>
              <a:rPr kumimoji="1" lang="en-US" altLang="zh-CN" sz="1400" b="1" dirty="0">
                <a:solidFill>
                  <a:srgbClr val="0000FF"/>
                </a:solidFill>
                <a:latin typeface="微软雅黑" pitchFamily="34" charset="-122"/>
                <a:ea typeface="微软雅黑" pitchFamily="34" charset="-122"/>
              </a:rPr>
              <a:t>00001010 00000000 </a:t>
            </a:r>
            <a:r>
              <a:rPr kumimoji="1" lang="en-US" altLang="zh-CN" sz="1400" b="1" dirty="0" smtClean="0">
                <a:solidFill>
                  <a:srgbClr val="0000FF"/>
                </a:solidFill>
                <a:latin typeface="微软雅黑" pitchFamily="34" charset="-122"/>
                <a:ea typeface="微软雅黑" pitchFamily="34" charset="-122"/>
              </a:rPr>
              <a:t>00000000	10111</a:t>
            </a:r>
            <a:endParaRPr kumimoji="1" lang="en-US" altLang="zh-CN" sz="1400" b="1" dirty="0">
              <a:solidFill>
                <a:srgbClr val="0000CC"/>
              </a:solidFill>
              <a:latin typeface="微软雅黑" pitchFamily="34" charset="-122"/>
              <a:ea typeface="微软雅黑" pitchFamily="34" charset="-122"/>
            </a:endParaRPr>
          </a:p>
        </p:txBody>
      </p:sp>
      <p:grpSp>
        <p:nvGrpSpPr>
          <p:cNvPr id="15" name="Group 37"/>
          <p:cNvGrpSpPr>
            <a:grpSpLocks/>
          </p:cNvGrpSpPr>
          <p:nvPr/>
        </p:nvGrpSpPr>
        <p:grpSpPr bwMode="auto">
          <a:xfrm>
            <a:off x="6375275" y="1309581"/>
            <a:ext cx="1842271" cy="1595833"/>
            <a:chOff x="4003" y="1339"/>
            <a:chExt cx="1692" cy="1774"/>
          </a:xfrm>
        </p:grpSpPr>
        <p:sp>
          <p:nvSpPr>
            <p:cNvPr id="16" name="Freeform 6"/>
            <p:cNvSpPr>
              <a:spLocks/>
            </p:cNvSpPr>
            <p:nvPr/>
          </p:nvSpPr>
          <p:spPr bwMode="auto">
            <a:xfrm>
              <a:off x="4787" y="1454"/>
              <a:ext cx="772" cy="1604"/>
            </a:xfrm>
            <a:custGeom>
              <a:avLst/>
              <a:gdLst>
                <a:gd name="T0" fmla="*/ 0 w 772"/>
                <a:gd name="T1" fmla="*/ 0 h 1392"/>
                <a:gd name="T2" fmla="*/ 764 w 772"/>
                <a:gd name="T3" fmla="*/ 272 h 1392"/>
                <a:gd name="T4" fmla="*/ 318 w 772"/>
                <a:gd name="T5" fmla="*/ 564 h 1392"/>
                <a:gd name="T6" fmla="*/ 510 w 772"/>
                <a:gd name="T7" fmla="*/ 840 h 1392"/>
                <a:gd name="T8" fmla="*/ 772 w 772"/>
                <a:gd name="T9" fmla="*/ 1392 h 1392"/>
              </a:gdLst>
              <a:ahLst/>
              <a:cxnLst>
                <a:cxn ang="0">
                  <a:pos x="T0" y="T1"/>
                </a:cxn>
                <a:cxn ang="0">
                  <a:pos x="T2" y="T3"/>
                </a:cxn>
                <a:cxn ang="0">
                  <a:pos x="T4" y="T5"/>
                </a:cxn>
                <a:cxn ang="0">
                  <a:pos x="T6" y="T7"/>
                </a:cxn>
                <a:cxn ang="0">
                  <a:pos x="T8" y="T9"/>
                </a:cxn>
              </a:cxnLst>
              <a:rect l="0" t="0" r="r" b="b"/>
              <a:pathLst>
                <a:path w="772" h="1392">
                  <a:moveTo>
                    <a:pt x="0" y="0"/>
                  </a:moveTo>
                  <a:lnTo>
                    <a:pt x="764" y="272"/>
                  </a:lnTo>
                  <a:lnTo>
                    <a:pt x="318" y="564"/>
                  </a:lnTo>
                  <a:lnTo>
                    <a:pt x="510" y="840"/>
                  </a:lnTo>
                  <a:lnTo>
                    <a:pt x="772" y="1392"/>
                  </a:lnTo>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17" name="Freeform 7"/>
            <p:cNvSpPr>
              <a:spLocks/>
            </p:cNvSpPr>
            <p:nvPr/>
          </p:nvSpPr>
          <p:spPr bwMode="auto">
            <a:xfrm>
              <a:off x="4098" y="1447"/>
              <a:ext cx="695" cy="1287"/>
            </a:xfrm>
            <a:custGeom>
              <a:avLst/>
              <a:gdLst>
                <a:gd name="T0" fmla="*/ 695 w 695"/>
                <a:gd name="T1" fmla="*/ 0 h 1117"/>
                <a:gd name="T2" fmla="*/ 0 w 695"/>
                <a:gd name="T3" fmla="*/ 285 h 1117"/>
                <a:gd name="T4" fmla="*/ 399 w 695"/>
                <a:gd name="T5" fmla="*/ 564 h 1117"/>
                <a:gd name="T6" fmla="*/ 174 w 695"/>
                <a:gd name="T7" fmla="*/ 843 h 1117"/>
                <a:gd name="T8" fmla="*/ 338 w 695"/>
                <a:gd name="T9" fmla="*/ 1117 h 1117"/>
              </a:gdLst>
              <a:ahLst/>
              <a:cxnLst>
                <a:cxn ang="0">
                  <a:pos x="T0" y="T1"/>
                </a:cxn>
                <a:cxn ang="0">
                  <a:pos x="T2" y="T3"/>
                </a:cxn>
                <a:cxn ang="0">
                  <a:pos x="T4" y="T5"/>
                </a:cxn>
                <a:cxn ang="0">
                  <a:pos x="T6" y="T7"/>
                </a:cxn>
                <a:cxn ang="0">
                  <a:pos x="T8" y="T9"/>
                </a:cxn>
              </a:cxnLst>
              <a:rect l="0" t="0" r="r" b="b"/>
              <a:pathLst>
                <a:path w="695" h="1117">
                  <a:moveTo>
                    <a:pt x="695" y="0"/>
                  </a:moveTo>
                  <a:lnTo>
                    <a:pt x="0" y="285"/>
                  </a:lnTo>
                  <a:lnTo>
                    <a:pt x="399" y="564"/>
                  </a:lnTo>
                  <a:lnTo>
                    <a:pt x="174" y="843"/>
                  </a:lnTo>
                  <a:lnTo>
                    <a:pt x="338" y="1117"/>
                  </a:lnTo>
                </a:path>
              </a:pathLst>
            </a:custGeom>
            <a:noFill/>
            <a:ln w="3810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18" name="Line 8"/>
            <p:cNvSpPr>
              <a:spLocks noChangeShapeType="1"/>
            </p:cNvSpPr>
            <p:nvPr/>
          </p:nvSpPr>
          <p:spPr bwMode="auto">
            <a:xfrm flipH="1">
              <a:off x="5311" y="2726"/>
              <a:ext cx="112" cy="3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19" name="Text Box 9"/>
            <p:cNvSpPr txBox="1">
              <a:spLocks noChangeArrowheads="1"/>
            </p:cNvSpPr>
            <p:nvPr/>
          </p:nvSpPr>
          <p:spPr bwMode="auto">
            <a:xfrm>
              <a:off x="4003" y="2358"/>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FF"/>
                  </a:solidFill>
                  <a:latin typeface="微软雅黑" pitchFamily="34" charset="-122"/>
                  <a:ea typeface="微软雅黑" pitchFamily="34" charset="-122"/>
                </a:rPr>
                <a:t>0</a:t>
              </a:r>
            </a:p>
          </p:txBody>
        </p:sp>
        <p:sp>
          <p:nvSpPr>
            <p:cNvPr id="20" name="Text Box 10"/>
            <p:cNvSpPr txBox="1">
              <a:spLocks noChangeArrowheads="1"/>
            </p:cNvSpPr>
            <p:nvPr/>
          </p:nvSpPr>
          <p:spPr bwMode="auto">
            <a:xfrm>
              <a:off x="4183" y="2033"/>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FF"/>
                  </a:solidFill>
                  <a:latin typeface="微软雅黑" pitchFamily="34" charset="-122"/>
                  <a:ea typeface="微软雅黑" pitchFamily="34" charset="-122"/>
                </a:rPr>
                <a:t>0</a:t>
              </a:r>
            </a:p>
          </p:txBody>
        </p:sp>
        <p:sp>
          <p:nvSpPr>
            <p:cNvPr id="21" name="Text Box 11"/>
            <p:cNvSpPr txBox="1">
              <a:spLocks noChangeArrowheads="1"/>
            </p:cNvSpPr>
            <p:nvPr/>
          </p:nvSpPr>
          <p:spPr bwMode="auto">
            <a:xfrm>
              <a:off x="5159" y="2718"/>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FF"/>
                  </a:solidFill>
                  <a:latin typeface="微软雅黑" pitchFamily="34" charset="-122"/>
                  <a:ea typeface="微软雅黑" pitchFamily="34" charset="-122"/>
                </a:rPr>
                <a:t>0</a:t>
              </a:r>
            </a:p>
          </p:txBody>
        </p:sp>
        <p:sp>
          <p:nvSpPr>
            <p:cNvPr id="22" name="Text Box 12"/>
            <p:cNvSpPr txBox="1">
              <a:spLocks noChangeArrowheads="1"/>
            </p:cNvSpPr>
            <p:nvPr/>
          </p:nvSpPr>
          <p:spPr bwMode="auto">
            <a:xfrm>
              <a:off x="4283" y="1339"/>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FF"/>
                  </a:solidFill>
                  <a:latin typeface="微软雅黑" pitchFamily="34" charset="-122"/>
                  <a:ea typeface="微软雅黑" pitchFamily="34" charset="-122"/>
                </a:rPr>
                <a:t>0</a:t>
              </a:r>
            </a:p>
          </p:txBody>
        </p:sp>
        <p:sp>
          <p:nvSpPr>
            <p:cNvPr id="23" name="Line 13"/>
            <p:cNvSpPr>
              <a:spLocks noChangeShapeType="1"/>
            </p:cNvSpPr>
            <p:nvPr/>
          </p:nvSpPr>
          <p:spPr bwMode="auto">
            <a:xfrm flipH="1">
              <a:off x="4155" y="2415"/>
              <a:ext cx="114" cy="31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24" name="Freeform 14"/>
            <p:cNvSpPr>
              <a:spLocks/>
            </p:cNvSpPr>
            <p:nvPr/>
          </p:nvSpPr>
          <p:spPr bwMode="auto">
            <a:xfrm>
              <a:off x="4503" y="2111"/>
              <a:ext cx="168" cy="304"/>
            </a:xfrm>
            <a:custGeom>
              <a:avLst/>
              <a:gdLst>
                <a:gd name="T0" fmla="*/ 0 w 168"/>
                <a:gd name="T1" fmla="*/ 0 h 264"/>
                <a:gd name="T2" fmla="*/ 168 w 168"/>
                <a:gd name="T3" fmla="*/ 264 h 264"/>
              </a:gdLst>
              <a:ahLst/>
              <a:cxnLst>
                <a:cxn ang="0">
                  <a:pos x="T0" y="T1"/>
                </a:cxn>
                <a:cxn ang="0">
                  <a:pos x="T2" y="T3"/>
                </a:cxn>
              </a:cxnLst>
              <a:rect l="0" t="0" r="r" b="b"/>
              <a:pathLst>
                <a:path w="168" h="264">
                  <a:moveTo>
                    <a:pt x="0" y="0"/>
                  </a:moveTo>
                  <a:lnTo>
                    <a:pt x="168" y="264"/>
                  </a:lnTo>
                </a:path>
              </a:pathLst>
            </a:custGeom>
            <a:noFill/>
            <a:ln w="2857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25" name="Text Box 15"/>
            <p:cNvSpPr txBox="1">
              <a:spLocks noChangeArrowheads="1"/>
            </p:cNvSpPr>
            <p:nvPr/>
          </p:nvSpPr>
          <p:spPr bwMode="auto">
            <a:xfrm>
              <a:off x="5439" y="2724"/>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FF"/>
                  </a:solidFill>
                  <a:latin typeface="微软雅黑" pitchFamily="34" charset="-122"/>
                  <a:ea typeface="微软雅黑" pitchFamily="34" charset="-122"/>
                </a:rPr>
                <a:t>1</a:t>
              </a:r>
            </a:p>
          </p:txBody>
        </p:sp>
        <p:sp>
          <p:nvSpPr>
            <p:cNvPr id="26" name="Text Box 16"/>
            <p:cNvSpPr txBox="1">
              <a:spLocks noChangeArrowheads="1"/>
            </p:cNvSpPr>
            <p:nvPr/>
          </p:nvSpPr>
          <p:spPr bwMode="auto">
            <a:xfrm>
              <a:off x="4545" y="2056"/>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FF"/>
                  </a:solidFill>
                  <a:latin typeface="微软雅黑" pitchFamily="34" charset="-122"/>
                  <a:ea typeface="微软雅黑" pitchFamily="34" charset="-122"/>
                </a:rPr>
                <a:t>1</a:t>
              </a:r>
            </a:p>
          </p:txBody>
        </p:sp>
        <p:sp>
          <p:nvSpPr>
            <p:cNvPr id="27" name="Text Box 17"/>
            <p:cNvSpPr txBox="1">
              <a:spLocks noChangeArrowheads="1"/>
            </p:cNvSpPr>
            <p:nvPr/>
          </p:nvSpPr>
          <p:spPr bwMode="auto">
            <a:xfrm>
              <a:off x="4341" y="2395"/>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FF"/>
                  </a:solidFill>
                  <a:latin typeface="微软雅黑" pitchFamily="34" charset="-122"/>
                  <a:ea typeface="微软雅黑" pitchFamily="34" charset="-122"/>
                </a:rPr>
                <a:t>1</a:t>
              </a:r>
            </a:p>
          </p:txBody>
        </p:sp>
        <p:sp>
          <p:nvSpPr>
            <p:cNvPr id="28" name="Text Box 18"/>
            <p:cNvSpPr txBox="1">
              <a:spLocks noChangeArrowheads="1"/>
            </p:cNvSpPr>
            <p:nvPr/>
          </p:nvSpPr>
          <p:spPr bwMode="auto">
            <a:xfrm>
              <a:off x="4275" y="1732"/>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FF"/>
                  </a:solidFill>
                  <a:latin typeface="微软雅黑" pitchFamily="34" charset="-122"/>
                  <a:ea typeface="微软雅黑" pitchFamily="34" charset="-122"/>
                </a:rPr>
                <a:t>1</a:t>
              </a:r>
            </a:p>
          </p:txBody>
        </p:sp>
        <p:sp>
          <p:nvSpPr>
            <p:cNvPr id="29" name="Text Box 19"/>
            <p:cNvSpPr txBox="1">
              <a:spLocks noChangeArrowheads="1"/>
            </p:cNvSpPr>
            <p:nvPr/>
          </p:nvSpPr>
          <p:spPr bwMode="auto">
            <a:xfrm>
              <a:off x="5151" y="1386"/>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FF"/>
                  </a:solidFill>
                  <a:latin typeface="微软雅黑" pitchFamily="34" charset="-122"/>
                  <a:ea typeface="微软雅黑" pitchFamily="34" charset="-122"/>
                </a:rPr>
                <a:t>1</a:t>
              </a:r>
            </a:p>
          </p:txBody>
        </p:sp>
        <p:sp>
          <p:nvSpPr>
            <p:cNvPr id="30" name="Text Box 20"/>
            <p:cNvSpPr txBox="1">
              <a:spLocks noChangeArrowheads="1"/>
            </p:cNvSpPr>
            <p:nvPr/>
          </p:nvSpPr>
          <p:spPr bwMode="auto">
            <a:xfrm>
              <a:off x="5313" y="2392"/>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FF"/>
                  </a:solidFill>
                  <a:latin typeface="微软雅黑" pitchFamily="34" charset="-122"/>
                  <a:ea typeface="微软雅黑" pitchFamily="34" charset="-122"/>
                </a:rPr>
                <a:t>1</a:t>
              </a:r>
            </a:p>
          </p:txBody>
        </p:sp>
        <p:sp>
          <p:nvSpPr>
            <p:cNvPr id="31" name="Text Box 21"/>
            <p:cNvSpPr txBox="1">
              <a:spLocks noChangeArrowheads="1"/>
            </p:cNvSpPr>
            <p:nvPr/>
          </p:nvSpPr>
          <p:spPr bwMode="auto">
            <a:xfrm>
              <a:off x="5163" y="2053"/>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FF"/>
                  </a:solidFill>
                  <a:latin typeface="微软雅黑" pitchFamily="34" charset="-122"/>
                  <a:ea typeface="微软雅黑" pitchFamily="34" charset="-122"/>
                </a:rPr>
                <a:t>1</a:t>
              </a:r>
            </a:p>
          </p:txBody>
        </p:sp>
        <p:sp>
          <p:nvSpPr>
            <p:cNvPr id="32" name="Text Box 22"/>
            <p:cNvSpPr txBox="1">
              <a:spLocks noChangeArrowheads="1"/>
            </p:cNvSpPr>
            <p:nvPr/>
          </p:nvSpPr>
          <p:spPr bwMode="auto">
            <a:xfrm>
              <a:off x="5167" y="1698"/>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FF"/>
                  </a:solidFill>
                  <a:latin typeface="微软雅黑" pitchFamily="34" charset="-122"/>
                  <a:ea typeface="微软雅黑" pitchFamily="34" charset="-122"/>
                </a:rPr>
                <a:t>0</a:t>
              </a:r>
            </a:p>
          </p:txBody>
        </p:sp>
        <p:sp>
          <p:nvSpPr>
            <p:cNvPr id="33" name="Oval 23"/>
            <p:cNvSpPr>
              <a:spLocks noChangeArrowheads="1"/>
            </p:cNvSpPr>
            <p:nvPr/>
          </p:nvSpPr>
          <p:spPr bwMode="auto">
            <a:xfrm>
              <a:off x="5085" y="2062"/>
              <a:ext cx="66" cy="7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4" name="Oval 24"/>
            <p:cNvSpPr>
              <a:spLocks noChangeArrowheads="1"/>
            </p:cNvSpPr>
            <p:nvPr/>
          </p:nvSpPr>
          <p:spPr bwMode="auto">
            <a:xfrm>
              <a:off x="4455" y="2062"/>
              <a:ext cx="66" cy="7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5" name="Oval 25"/>
            <p:cNvSpPr>
              <a:spLocks noChangeArrowheads="1"/>
            </p:cNvSpPr>
            <p:nvPr/>
          </p:nvSpPr>
          <p:spPr bwMode="auto">
            <a:xfrm>
              <a:off x="4065" y="1737"/>
              <a:ext cx="66" cy="7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6" name="Oval 26"/>
            <p:cNvSpPr>
              <a:spLocks noChangeArrowheads="1"/>
            </p:cNvSpPr>
            <p:nvPr/>
          </p:nvSpPr>
          <p:spPr bwMode="auto">
            <a:xfrm>
              <a:off x="5259" y="2380"/>
              <a:ext cx="66" cy="7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7" name="Oval 27"/>
            <p:cNvSpPr>
              <a:spLocks noChangeArrowheads="1"/>
            </p:cNvSpPr>
            <p:nvPr/>
          </p:nvSpPr>
          <p:spPr bwMode="auto">
            <a:xfrm>
              <a:off x="5385" y="2691"/>
              <a:ext cx="66" cy="7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8" name="Oval 28"/>
            <p:cNvSpPr>
              <a:spLocks noChangeArrowheads="1"/>
            </p:cNvSpPr>
            <p:nvPr/>
          </p:nvSpPr>
          <p:spPr bwMode="auto">
            <a:xfrm>
              <a:off x="4245" y="2373"/>
              <a:ext cx="66" cy="7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9" name="Oval 29"/>
            <p:cNvSpPr>
              <a:spLocks noChangeArrowheads="1"/>
            </p:cNvSpPr>
            <p:nvPr/>
          </p:nvSpPr>
          <p:spPr bwMode="auto">
            <a:xfrm>
              <a:off x="5505" y="1730"/>
              <a:ext cx="66" cy="7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40" name="Oval 30"/>
            <p:cNvSpPr>
              <a:spLocks noChangeArrowheads="1"/>
            </p:cNvSpPr>
            <p:nvPr/>
          </p:nvSpPr>
          <p:spPr bwMode="auto">
            <a:xfrm>
              <a:off x="4745" y="1412"/>
              <a:ext cx="66" cy="7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41" name="Rectangle 31"/>
            <p:cNvSpPr>
              <a:spLocks noChangeArrowheads="1"/>
            </p:cNvSpPr>
            <p:nvPr/>
          </p:nvSpPr>
          <p:spPr bwMode="auto">
            <a:xfrm>
              <a:off x="4101" y="2677"/>
              <a:ext cx="96" cy="111"/>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42" name="Rectangle 32"/>
            <p:cNvSpPr>
              <a:spLocks noChangeArrowheads="1"/>
            </p:cNvSpPr>
            <p:nvPr/>
          </p:nvSpPr>
          <p:spPr bwMode="auto">
            <a:xfrm>
              <a:off x="4389" y="2671"/>
              <a:ext cx="96" cy="110"/>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43" name="Rectangle 33"/>
            <p:cNvSpPr>
              <a:spLocks noChangeArrowheads="1"/>
            </p:cNvSpPr>
            <p:nvPr/>
          </p:nvSpPr>
          <p:spPr bwMode="auto">
            <a:xfrm>
              <a:off x="4611" y="2359"/>
              <a:ext cx="96" cy="111"/>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44" name="Rectangle 34"/>
            <p:cNvSpPr>
              <a:spLocks noChangeArrowheads="1"/>
            </p:cNvSpPr>
            <p:nvPr/>
          </p:nvSpPr>
          <p:spPr bwMode="auto">
            <a:xfrm>
              <a:off x="5511" y="3002"/>
              <a:ext cx="96" cy="111"/>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45" name="Rectangle 35"/>
            <p:cNvSpPr>
              <a:spLocks noChangeArrowheads="1"/>
            </p:cNvSpPr>
            <p:nvPr/>
          </p:nvSpPr>
          <p:spPr bwMode="auto">
            <a:xfrm>
              <a:off x="5265" y="3002"/>
              <a:ext cx="96" cy="111"/>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51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849" y="495300"/>
            <a:ext cx="8018463"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195746" y="1090863"/>
            <a:ext cx="327334" cy="369332"/>
          </a:xfrm>
          <a:prstGeom prst="rect">
            <a:avLst/>
          </a:prstGeom>
          <a:noFill/>
        </p:spPr>
        <p:txBody>
          <a:bodyPr wrap="none" rtlCol="0">
            <a:spAutoFit/>
          </a:bodyPr>
          <a:lstStyle/>
          <a:p>
            <a:r>
              <a:rPr lang="en-US" altLang="zh-CN" dirty="0" smtClean="0">
                <a:solidFill>
                  <a:srgbClr val="FF0000"/>
                </a:solidFill>
              </a:rPr>
              <a:t>D</a:t>
            </a:r>
            <a:endParaRPr lang="zh-CN" altLang="en-US" dirty="0">
              <a:solidFill>
                <a:srgbClr val="FF0000"/>
              </a:solidFill>
            </a:endParaRPr>
          </a:p>
        </p:txBody>
      </p:sp>
    </p:spTree>
    <p:extLst>
      <p:ext uri="{BB962C8B-B14F-4D97-AF65-F5344CB8AC3E}">
        <p14:creationId xmlns:p14="http://schemas.microsoft.com/office/powerpoint/2010/main" val="89361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6989" y="515693"/>
            <a:ext cx="8229600" cy="3933384"/>
          </a:xfrm>
          <a:prstGeom prst="rect">
            <a:avLst/>
          </a:prstGeom>
        </p:spPr>
        <p:txBody>
          <a:bodyPr wrap="square">
            <a:spAutoFit/>
          </a:bodyPr>
          <a:lstStyle/>
          <a:p>
            <a:pPr>
              <a:lnSpc>
                <a:spcPct val="80000"/>
              </a:lnSpc>
            </a:pPr>
            <a:r>
              <a:rPr lang="en-US" altLang="zh-CN" sz="2400" b="1" dirty="0" smtClean="0">
                <a:solidFill>
                  <a:srgbClr val="0070C0"/>
                </a:solidFill>
              </a:rPr>
              <a:t>11</a:t>
            </a:r>
            <a:r>
              <a:rPr lang="zh-CN" altLang="en-US" sz="2400" b="1" dirty="0" smtClean="0">
                <a:solidFill>
                  <a:srgbClr val="0070C0"/>
                </a:solidFill>
              </a:rPr>
              <a:t>、设</a:t>
            </a:r>
            <a:r>
              <a:rPr lang="zh-CN" altLang="en-US" sz="2400" b="1" dirty="0">
                <a:solidFill>
                  <a:srgbClr val="0070C0"/>
                </a:solidFill>
              </a:rPr>
              <a:t>某路由器建立了如下路由表：</a:t>
            </a:r>
          </a:p>
          <a:p>
            <a:pPr>
              <a:lnSpc>
                <a:spcPct val="80000"/>
              </a:lnSpc>
            </a:pPr>
            <a:r>
              <a:rPr lang="zh-CN" altLang="en-US" sz="2400" b="1" dirty="0">
                <a:solidFill>
                  <a:srgbClr val="0070C0"/>
                </a:solidFill>
              </a:rPr>
              <a:t> 目的网络               子网掩码              下一跳</a:t>
            </a:r>
          </a:p>
          <a:p>
            <a:pPr>
              <a:lnSpc>
                <a:spcPct val="80000"/>
              </a:lnSpc>
            </a:pPr>
            <a:r>
              <a:rPr lang="en-US" altLang="zh-CN" sz="2400" b="1" dirty="0">
                <a:solidFill>
                  <a:srgbClr val="0070C0"/>
                </a:solidFill>
              </a:rPr>
              <a:t>128.96.39.0      255.255.255.128      </a:t>
            </a:r>
            <a:r>
              <a:rPr lang="zh-CN" altLang="en-US" sz="2400" b="1" dirty="0">
                <a:solidFill>
                  <a:srgbClr val="0070C0"/>
                </a:solidFill>
              </a:rPr>
              <a:t>接口</a:t>
            </a:r>
            <a:r>
              <a:rPr lang="en-US" altLang="zh-CN" sz="2400" b="1" dirty="0">
                <a:solidFill>
                  <a:srgbClr val="0070C0"/>
                </a:solidFill>
              </a:rPr>
              <a:t>m0</a:t>
            </a:r>
          </a:p>
          <a:p>
            <a:pPr>
              <a:lnSpc>
                <a:spcPct val="80000"/>
              </a:lnSpc>
            </a:pPr>
            <a:r>
              <a:rPr lang="en-US" altLang="zh-CN" sz="2400" b="1" dirty="0">
                <a:solidFill>
                  <a:srgbClr val="0070C0"/>
                </a:solidFill>
              </a:rPr>
              <a:t>128.96.39.128  255.255.255.128      </a:t>
            </a:r>
            <a:r>
              <a:rPr lang="zh-CN" altLang="en-US" sz="2400" b="1" dirty="0">
                <a:solidFill>
                  <a:srgbClr val="0070C0"/>
                </a:solidFill>
              </a:rPr>
              <a:t>接口</a:t>
            </a:r>
            <a:r>
              <a:rPr lang="en-US" altLang="zh-CN" sz="2400" b="1" dirty="0">
                <a:solidFill>
                  <a:srgbClr val="0070C0"/>
                </a:solidFill>
              </a:rPr>
              <a:t>m1</a:t>
            </a:r>
          </a:p>
          <a:p>
            <a:pPr>
              <a:lnSpc>
                <a:spcPct val="80000"/>
              </a:lnSpc>
            </a:pPr>
            <a:r>
              <a:rPr lang="en-US" altLang="zh-CN" sz="2400" b="1" dirty="0">
                <a:solidFill>
                  <a:srgbClr val="0070C0"/>
                </a:solidFill>
              </a:rPr>
              <a:t>128.96.40.0      255.255.255.128      R2</a:t>
            </a:r>
          </a:p>
          <a:p>
            <a:pPr>
              <a:lnSpc>
                <a:spcPct val="80000"/>
              </a:lnSpc>
            </a:pPr>
            <a:r>
              <a:rPr lang="en-US" altLang="zh-CN" sz="2400" b="1" dirty="0">
                <a:solidFill>
                  <a:srgbClr val="0070C0"/>
                </a:solidFill>
              </a:rPr>
              <a:t>192.4.153.0      255.255.255.192      R3</a:t>
            </a:r>
          </a:p>
          <a:p>
            <a:pPr>
              <a:lnSpc>
                <a:spcPct val="80000"/>
              </a:lnSpc>
            </a:pPr>
            <a:r>
              <a:rPr lang="en-US" altLang="zh-CN" sz="2400" b="1" dirty="0">
                <a:solidFill>
                  <a:srgbClr val="0070C0"/>
                </a:solidFill>
              </a:rPr>
              <a:t>*</a:t>
            </a:r>
            <a:r>
              <a:rPr lang="zh-CN" altLang="en-US" sz="2400" b="1" dirty="0">
                <a:solidFill>
                  <a:srgbClr val="0070C0"/>
                </a:solidFill>
              </a:rPr>
              <a:t>（默认）          </a:t>
            </a:r>
            <a:r>
              <a:rPr lang="en-US" altLang="zh-CN" sz="2400" b="1" dirty="0">
                <a:solidFill>
                  <a:srgbClr val="0070C0"/>
                </a:solidFill>
              </a:rPr>
              <a:t>——                         R4</a:t>
            </a:r>
          </a:p>
          <a:p>
            <a:pPr>
              <a:lnSpc>
                <a:spcPct val="80000"/>
              </a:lnSpc>
            </a:pPr>
            <a:r>
              <a:rPr lang="en-US" altLang="zh-CN" sz="2400" b="1" dirty="0">
                <a:solidFill>
                  <a:srgbClr val="0070C0"/>
                </a:solidFill>
              </a:rPr>
              <a:t> </a:t>
            </a:r>
            <a:r>
              <a:rPr lang="zh-CN" altLang="en-US" sz="2400" b="1" dirty="0">
                <a:solidFill>
                  <a:srgbClr val="0070C0"/>
                </a:solidFill>
              </a:rPr>
              <a:t>现共收到</a:t>
            </a:r>
            <a:r>
              <a:rPr lang="en-US" altLang="zh-CN" sz="2400" b="1" dirty="0">
                <a:solidFill>
                  <a:srgbClr val="0070C0"/>
                </a:solidFill>
              </a:rPr>
              <a:t>5</a:t>
            </a:r>
            <a:r>
              <a:rPr lang="zh-CN" altLang="en-US" sz="2400" b="1" dirty="0">
                <a:solidFill>
                  <a:srgbClr val="0070C0"/>
                </a:solidFill>
              </a:rPr>
              <a:t>个分组，其目的地址分别为：</a:t>
            </a:r>
          </a:p>
          <a:p>
            <a:pPr>
              <a:lnSpc>
                <a:spcPct val="80000"/>
              </a:lnSpc>
            </a:pPr>
            <a:r>
              <a:rPr lang="zh-CN" altLang="en-US" sz="2400" b="1" dirty="0">
                <a:solidFill>
                  <a:srgbClr val="0070C0"/>
                </a:solidFill>
              </a:rPr>
              <a:t>（</a:t>
            </a:r>
            <a:r>
              <a:rPr lang="en-US" altLang="zh-CN" sz="2400" b="1" dirty="0">
                <a:solidFill>
                  <a:srgbClr val="0070C0"/>
                </a:solidFill>
              </a:rPr>
              <a:t>1</a:t>
            </a:r>
            <a:r>
              <a:rPr lang="zh-CN" altLang="en-US" sz="2400" b="1" dirty="0">
                <a:solidFill>
                  <a:srgbClr val="0070C0"/>
                </a:solidFill>
              </a:rPr>
              <a:t>）</a:t>
            </a:r>
            <a:r>
              <a:rPr lang="en-US" altLang="zh-CN" sz="2400" b="1" dirty="0">
                <a:solidFill>
                  <a:srgbClr val="0070C0"/>
                </a:solidFill>
              </a:rPr>
              <a:t>128.96.39.10</a:t>
            </a:r>
          </a:p>
          <a:p>
            <a:pPr>
              <a:lnSpc>
                <a:spcPct val="80000"/>
              </a:lnSpc>
            </a:pPr>
            <a:r>
              <a:rPr lang="zh-CN" altLang="en-US" sz="2400" b="1" dirty="0">
                <a:solidFill>
                  <a:srgbClr val="0070C0"/>
                </a:solidFill>
              </a:rPr>
              <a:t>（</a:t>
            </a:r>
            <a:r>
              <a:rPr lang="en-US" altLang="zh-CN" sz="2400" b="1" dirty="0">
                <a:solidFill>
                  <a:srgbClr val="0070C0"/>
                </a:solidFill>
              </a:rPr>
              <a:t>2</a:t>
            </a:r>
            <a:r>
              <a:rPr lang="zh-CN" altLang="en-US" sz="2400" b="1" dirty="0">
                <a:solidFill>
                  <a:srgbClr val="0070C0"/>
                </a:solidFill>
              </a:rPr>
              <a:t>）</a:t>
            </a:r>
            <a:r>
              <a:rPr lang="en-US" altLang="zh-CN" sz="2400" b="1" dirty="0">
                <a:solidFill>
                  <a:srgbClr val="0070C0"/>
                </a:solidFill>
              </a:rPr>
              <a:t>128.96.40.12</a:t>
            </a:r>
          </a:p>
          <a:p>
            <a:pPr>
              <a:lnSpc>
                <a:spcPct val="80000"/>
              </a:lnSpc>
            </a:pPr>
            <a:r>
              <a:rPr lang="zh-CN" altLang="en-US" sz="2400" b="1" dirty="0">
                <a:solidFill>
                  <a:srgbClr val="0070C0"/>
                </a:solidFill>
              </a:rPr>
              <a:t>（</a:t>
            </a:r>
            <a:r>
              <a:rPr lang="en-US" altLang="zh-CN" sz="2400" b="1" dirty="0">
                <a:solidFill>
                  <a:srgbClr val="0070C0"/>
                </a:solidFill>
              </a:rPr>
              <a:t>3</a:t>
            </a:r>
            <a:r>
              <a:rPr lang="zh-CN" altLang="en-US" sz="2400" b="1" dirty="0">
                <a:solidFill>
                  <a:srgbClr val="0070C0"/>
                </a:solidFill>
              </a:rPr>
              <a:t>）</a:t>
            </a:r>
            <a:r>
              <a:rPr lang="en-US" altLang="zh-CN" sz="2400" b="1" dirty="0">
                <a:solidFill>
                  <a:srgbClr val="0070C0"/>
                </a:solidFill>
              </a:rPr>
              <a:t>128.96.40.151</a:t>
            </a:r>
          </a:p>
          <a:p>
            <a:pPr>
              <a:lnSpc>
                <a:spcPct val="80000"/>
              </a:lnSpc>
            </a:pPr>
            <a:r>
              <a:rPr lang="zh-CN" altLang="en-US" sz="2400" b="1" dirty="0">
                <a:solidFill>
                  <a:srgbClr val="0070C0"/>
                </a:solidFill>
              </a:rPr>
              <a:t>（</a:t>
            </a:r>
            <a:r>
              <a:rPr lang="en-US" altLang="zh-CN" sz="2400" b="1" dirty="0">
                <a:solidFill>
                  <a:srgbClr val="0070C0"/>
                </a:solidFill>
              </a:rPr>
              <a:t>4</a:t>
            </a:r>
            <a:r>
              <a:rPr lang="zh-CN" altLang="en-US" sz="2400" b="1" dirty="0">
                <a:solidFill>
                  <a:srgbClr val="0070C0"/>
                </a:solidFill>
              </a:rPr>
              <a:t>）</a:t>
            </a:r>
            <a:r>
              <a:rPr lang="en-US" altLang="zh-CN" sz="2400" b="1" dirty="0">
                <a:solidFill>
                  <a:srgbClr val="0070C0"/>
                </a:solidFill>
              </a:rPr>
              <a:t>192.4.153.17</a:t>
            </a:r>
          </a:p>
          <a:p>
            <a:pPr>
              <a:lnSpc>
                <a:spcPct val="80000"/>
              </a:lnSpc>
            </a:pPr>
            <a:r>
              <a:rPr lang="zh-CN" altLang="en-US" sz="2400" b="1" dirty="0">
                <a:solidFill>
                  <a:srgbClr val="0070C0"/>
                </a:solidFill>
              </a:rPr>
              <a:t>（</a:t>
            </a:r>
            <a:r>
              <a:rPr lang="en-US" altLang="zh-CN" sz="2400" b="1" dirty="0">
                <a:solidFill>
                  <a:srgbClr val="0070C0"/>
                </a:solidFill>
              </a:rPr>
              <a:t>5</a:t>
            </a:r>
            <a:r>
              <a:rPr lang="zh-CN" altLang="en-US" sz="2400" b="1" dirty="0">
                <a:solidFill>
                  <a:srgbClr val="0070C0"/>
                </a:solidFill>
              </a:rPr>
              <a:t>）</a:t>
            </a:r>
            <a:r>
              <a:rPr lang="en-US" altLang="zh-CN" sz="2400" b="1" dirty="0">
                <a:solidFill>
                  <a:srgbClr val="0070C0"/>
                </a:solidFill>
              </a:rPr>
              <a:t>192.4.153.90  </a:t>
            </a:r>
            <a:r>
              <a:rPr lang="zh-CN" altLang="en-US" sz="2400" b="1" dirty="0">
                <a:solidFill>
                  <a:srgbClr val="0070C0"/>
                </a:solidFill>
              </a:rPr>
              <a:t>试分别计算下一跳地址？</a:t>
            </a:r>
          </a:p>
        </p:txBody>
      </p:sp>
    </p:spTree>
    <p:extLst>
      <p:ext uri="{BB962C8B-B14F-4D97-AF65-F5344CB8AC3E}">
        <p14:creationId xmlns:p14="http://schemas.microsoft.com/office/powerpoint/2010/main" val="200018357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2661" y="383238"/>
            <a:ext cx="8406062" cy="4462760"/>
          </a:xfrm>
          <a:prstGeom prst="rect">
            <a:avLst/>
          </a:prstGeom>
        </p:spPr>
        <p:txBody>
          <a:bodyPr wrap="square">
            <a:spAutoFit/>
          </a:bodyPr>
          <a:lstStyle/>
          <a:p>
            <a:pPr>
              <a:lnSpc>
                <a:spcPct val="80000"/>
              </a:lnSpc>
              <a:defRPr/>
            </a:pPr>
            <a:r>
              <a:rPr lang="zh-CN" altLang="en-US" sz="2000" b="1" dirty="0" smtClean="0"/>
              <a:t>答：</a:t>
            </a:r>
            <a:endParaRPr lang="en-US" altLang="zh-CN" sz="2000" b="1" dirty="0" smtClean="0"/>
          </a:p>
          <a:p>
            <a:pPr>
              <a:lnSpc>
                <a:spcPct val="80000"/>
              </a:lnSpc>
              <a:defRPr/>
            </a:pPr>
            <a:r>
              <a:rPr lang="zh-CN" altLang="en-US" sz="2000" b="1" dirty="0" smtClean="0"/>
              <a:t>（</a:t>
            </a:r>
            <a:r>
              <a:rPr lang="en-US" altLang="zh-CN" sz="2000" b="1" dirty="0"/>
              <a:t>1</a:t>
            </a:r>
            <a:r>
              <a:rPr lang="zh-CN" altLang="en-US" sz="2000" b="1" dirty="0"/>
              <a:t>）分组的目的站</a:t>
            </a:r>
            <a:r>
              <a:rPr lang="en-US" altLang="zh-CN" sz="2000" b="1" dirty="0"/>
              <a:t>IP</a:t>
            </a:r>
            <a:r>
              <a:rPr lang="zh-CN" altLang="en-US" sz="2000" b="1" dirty="0"/>
              <a:t>地址为：</a:t>
            </a:r>
            <a:r>
              <a:rPr lang="en-US" altLang="zh-CN" sz="2000" b="1" dirty="0"/>
              <a:t>128.96.39.10</a:t>
            </a:r>
            <a:r>
              <a:rPr lang="zh-CN" altLang="en-US" sz="2000" b="1" dirty="0"/>
              <a:t>。先与子网掩码</a:t>
            </a:r>
            <a:r>
              <a:rPr lang="en-US" altLang="zh-CN" sz="2000" b="1" dirty="0"/>
              <a:t>255.255.255.128</a:t>
            </a:r>
            <a:r>
              <a:rPr lang="zh-CN" altLang="en-US" sz="2000" b="1" dirty="0"/>
              <a:t>相与，得</a:t>
            </a:r>
            <a:r>
              <a:rPr lang="en-US" altLang="zh-CN" sz="2000" b="1" dirty="0"/>
              <a:t>128.96.39.0</a:t>
            </a:r>
            <a:r>
              <a:rPr lang="zh-CN" altLang="en-US" sz="2000" b="1" dirty="0"/>
              <a:t>，可见该分组经接口</a:t>
            </a:r>
            <a:r>
              <a:rPr lang="en-US" altLang="zh-CN" sz="2000" b="1" dirty="0"/>
              <a:t>m0</a:t>
            </a:r>
            <a:r>
              <a:rPr lang="zh-CN" altLang="en-US" sz="2000" b="1" dirty="0"/>
              <a:t>转发</a:t>
            </a:r>
            <a:r>
              <a:rPr lang="zh-CN" altLang="en-US" sz="2000" b="1" dirty="0" smtClean="0"/>
              <a:t>。</a:t>
            </a:r>
            <a:endParaRPr lang="zh-CN" altLang="en-US" sz="2000" b="1" dirty="0"/>
          </a:p>
          <a:p>
            <a:pPr>
              <a:lnSpc>
                <a:spcPct val="80000"/>
              </a:lnSpc>
              <a:defRPr/>
            </a:pPr>
            <a:r>
              <a:rPr lang="zh-CN" altLang="en-US" sz="2000" b="1" dirty="0"/>
              <a:t>（</a:t>
            </a:r>
            <a:r>
              <a:rPr lang="en-US" altLang="zh-CN" sz="2000" b="1" dirty="0"/>
              <a:t>2</a:t>
            </a:r>
            <a:r>
              <a:rPr lang="zh-CN" altLang="en-US" sz="2000" b="1" dirty="0"/>
              <a:t>）分组的目的</a:t>
            </a:r>
            <a:r>
              <a:rPr lang="en-US" altLang="zh-CN" sz="2000" b="1" dirty="0"/>
              <a:t>IP</a:t>
            </a:r>
            <a:r>
              <a:rPr lang="zh-CN" altLang="en-US" sz="2000" b="1" dirty="0"/>
              <a:t>地址为：</a:t>
            </a:r>
            <a:r>
              <a:rPr lang="en-US" altLang="zh-CN" sz="2000" b="1" dirty="0"/>
              <a:t>128.96.40.12</a:t>
            </a:r>
            <a:r>
              <a:rPr lang="zh-CN" altLang="en-US" sz="2000" b="1" dirty="0"/>
              <a:t>。</a:t>
            </a:r>
          </a:p>
          <a:p>
            <a:pPr lvl="1">
              <a:lnSpc>
                <a:spcPct val="80000"/>
              </a:lnSpc>
              <a:defRPr/>
            </a:pPr>
            <a:r>
              <a:rPr lang="zh-CN" altLang="en-US" sz="2000" b="1" dirty="0">
                <a:solidFill>
                  <a:srgbClr val="333399"/>
                </a:solidFill>
              </a:rPr>
              <a:t>与子网掩码</a:t>
            </a:r>
            <a:r>
              <a:rPr lang="en-US" altLang="zh-CN" sz="2000" b="1" dirty="0">
                <a:solidFill>
                  <a:srgbClr val="333399"/>
                </a:solidFill>
              </a:rPr>
              <a:t>255.255.255.128</a:t>
            </a:r>
            <a:r>
              <a:rPr lang="zh-CN" altLang="en-US" sz="2000" b="1" dirty="0">
                <a:solidFill>
                  <a:srgbClr val="333399"/>
                </a:solidFill>
              </a:rPr>
              <a:t>相与得</a:t>
            </a:r>
            <a:r>
              <a:rPr lang="en-US" altLang="zh-CN" sz="2000" b="1" dirty="0">
                <a:solidFill>
                  <a:srgbClr val="333399"/>
                </a:solidFill>
              </a:rPr>
              <a:t>128.96.40.0</a:t>
            </a:r>
            <a:r>
              <a:rPr lang="zh-CN" altLang="en-US" sz="2000" b="1" dirty="0">
                <a:solidFill>
                  <a:srgbClr val="333399"/>
                </a:solidFill>
              </a:rPr>
              <a:t>，不等于</a:t>
            </a:r>
            <a:r>
              <a:rPr lang="en-US" altLang="zh-CN" sz="2000" b="1" dirty="0">
                <a:solidFill>
                  <a:srgbClr val="333399"/>
                </a:solidFill>
              </a:rPr>
              <a:t>128.96.39.0</a:t>
            </a:r>
            <a:r>
              <a:rPr lang="zh-CN" altLang="en-US" sz="2000" b="1" dirty="0">
                <a:solidFill>
                  <a:srgbClr val="333399"/>
                </a:solidFill>
              </a:rPr>
              <a:t>。</a:t>
            </a:r>
          </a:p>
          <a:p>
            <a:pPr lvl="1">
              <a:lnSpc>
                <a:spcPct val="80000"/>
              </a:lnSpc>
              <a:defRPr/>
            </a:pPr>
            <a:r>
              <a:rPr lang="zh-CN" altLang="en-US" sz="2000" b="1" dirty="0">
                <a:solidFill>
                  <a:srgbClr val="333399"/>
                </a:solidFill>
              </a:rPr>
              <a:t>与子网掩码</a:t>
            </a:r>
            <a:r>
              <a:rPr lang="en-US" altLang="zh-CN" sz="2000" b="1" dirty="0">
                <a:solidFill>
                  <a:srgbClr val="333399"/>
                </a:solidFill>
              </a:rPr>
              <a:t>255.255.255.128</a:t>
            </a:r>
            <a:r>
              <a:rPr lang="zh-CN" altLang="en-US" sz="2000" b="1" dirty="0">
                <a:solidFill>
                  <a:srgbClr val="333399"/>
                </a:solidFill>
              </a:rPr>
              <a:t>相与得</a:t>
            </a:r>
            <a:r>
              <a:rPr lang="en-US" altLang="zh-CN" sz="2000" b="1" dirty="0">
                <a:solidFill>
                  <a:srgbClr val="333399"/>
                </a:solidFill>
              </a:rPr>
              <a:t>128.96.40.0</a:t>
            </a:r>
            <a:r>
              <a:rPr lang="zh-CN" altLang="en-US" sz="2000" b="1" dirty="0">
                <a:solidFill>
                  <a:srgbClr val="333399"/>
                </a:solidFill>
              </a:rPr>
              <a:t>，经查路由表可知，该项分组经</a:t>
            </a:r>
            <a:r>
              <a:rPr lang="en-US" altLang="zh-CN" sz="2000" b="1" dirty="0">
                <a:solidFill>
                  <a:srgbClr val="333399"/>
                </a:solidFill>
              </a:rPr>
              <a:t>R2</a:t>
            </a:r>
            <a:r>
              <a:rPr lang="zh-CN" altLang="en-US" sz="2000" b="1" dirty="0">
                <a:solidFill>
                  <a:srgbClr val="333399"/>
                </a:solidFill>
              </a:rPr>
              <a:t>转发</a:t>
            </a:r>
            <a:r>
              <a:rPr lang="zh-CN" altLang="en-US" sz="2000" b="1" dirty="0" smtClean="0">
                <a:solidFill>
                  <a:srgbClr val="333399"/>
                </a:solidFill>
              </a:rPr>
              <a:t>。</a:t>
            </a:r>
            <a:endParaRPr lang="zh-CN" altLang="en-US" sz="2000" b="1" dirty="0">
              <a:solidFill>
                <a:srgbClr val="333399"/>
              </a:solidFill>
            </a:endParaRPr>
          </a:p>
          <a:p>
            <a:pPr>
              <a:lnSpc>
                <a:spcPct val="80000"/>
              </a:lnSpc>
              <a:defRPr/>
            </a:pPr>
            <a:r>
              <a:rPr lang="zh-CN" altLang="en-US" sz="2000" b="1" dirty="0"/>
              <a:t>（</a:t>
            </a:r>
            <a:r>
              <a:rPr lang="en-US" altLang="zh-CN" sz="2000" b="1" dirty="0"/>
              <a:t>3</a:t>
            </a:r>
            <a:r>
              <a:rPr lang="zh-CN" altLang="en-US" sz="2000" b="1" dirty="0"/>
              <a:t>）分组的目的</a:t>
            </a:r>
            <a:r>
              <a:rPr lang="en-US" altLang="zh-CN" sz="2000" b="1" dirty="0"/>
              <a:t>IP</a:t>
            </a:r>
            <a:r>
              <a:rPr lang="zh-CN" altLang="en-US" sz="2000" b="1" dirty="0"/>
              <a:t>地址为：</a:t>
            </a:r>
            <a:r>
              <a:rPr lang="en-US" altLang="zh-CN" sz="2000" b="1" dirty="0"/>
              <a:t>128.96.40.151</a:t>
            </a:r>
            <a:r>
              <a:rPr lang="zh-CN" altLang="en-US" sz="2000" b="1" dirty="0"/>
              <a:t>，与子网掩码</a:t>
            </a:r>
            <a:r>
              <a:rPr lang="en-US" altLang="zh-CN" sz="2000" b="1" dirty="0"/>
              <a:t>255.255.255.128</a:t>
            </a:r>
            <a:r>
              <a:rPr lang="zh-CN" altLang="en-US" sz="2000" b="1" dirty="0"/>
              <a:t>相与后得</a:t>
            </a:r>
            <a:r>
              <a:rPr lang="en-US" altLang="zh-CN" sz="2000" b="1" dirty="0"/>
              <a:t>128.96.40.128</a:t>
            </a:r>
            <a:r>
              <a:rPr lang="zh-CN" altLang="en-US" sz="2000" b="1" dirty="0"/>
              <a:t>，与子网掩码</a:t>
            </a:r>
            <a:r>
              <a:rPr lang="en-US" altLang="zh-CN" sz="2000" b="1" dirty="0"/>
              <a:t>255.255.255.192</a:t>
            </a:r>
            <a:r>
              <a:rPr lang="zh-CN" altLang="en-US" sz="2000" b="1" dirty="0"/>
              <a:t>相与后得</a:t>
            </a:r>
            <a:r>
              <a:rPr lang="en-US" altLang="zh-CN" sz="2000" b="1" dirty="0"/>
              <a:t>128.96.40.128</a:t>
            </a:r>
            <a:r>
              <a:rPr lang="zh-CN" altLang="en-US" sz="2000" b="1" dirty="0"/>
              <a:t>，经查路由表知，该分组转发选择默认路由，经</a:t>
            </a:r>
            <a:r>
              <a:rPr lang="en-US" altLang="zh-CN" sz="2000" b="1" dirty="0"/>
              <a:t>R4</a:t>
            </a:r>
            <a:r>
              <a:rPr lang="zh-CN" altLang="en-US" sz="2000" b="1" dirty="0"/>
              <a:t>转发</a:t>
            </a:r>
            <a:r>
              <a:rPr lang="zh-CN" altLang="en-US" sz="2000" b="1" dirty="0" smtClean="0"/>
              <a:t>。</a:t>
            </a:r>
            <a:endParaRPr lang="en-US" altLang="zh-CN" sz="2000" b="1" dirty="0" smtClean="0"/>
          </a:p>
          <a:p>
            <a:pPr>
              <a:lnSpc>
                <a:spcPct val="90000"/>
              </a:lnSpc>
            </a:pPr>
            <a:r>
              <a:rPr lang="zh-CN" altLang="en-US" sz="2000" b="1" dirty="0"/>
              <a:t>（</a:t>
            </a:r>
            <a:r>
              <a:rPr lang="en-US" altLang="zh-CN" sz="2000" b="1" dirty="0"/>
              <a:t>4</a:t>
            </a:r>
            <a:r>
              <a:rPr lang="zh-CN" altLang="en-US" sz="2000" b="1" dirty="0"/>
              <a:t>）分组的目的</a:t>
            </a:r>
            <a:r>
              <a:rPr lang="en-US" altLang="zh-CN" sz="2000" b="1" dirty="0"/>
              <a:t>IP</a:t>
            </a:r>
            <a:r>
              <a:rPr lang="zh-CN" altLang="en-US" sz="2000" b="1" dirty="0"/>
              <a:t>地址为：</a:t>
            </a:r>
            <a:r>
              <a:rPr lang="en-US" altLang="zh-CN" sz="2000" b="1" dirty="0"/>
              <a:t>192.4.153.17</a:t>
            </a:r>
            <a:r>
              <a:rPr lang="zh-CN" altLang="en-US" sz="2000" b="1" dirty="0"/>
              <a:t>。与子网掩码</a:t>
            </a:r>
            <a:r>
              <a:rPr lang="en-US" altLang="zh-CN" sz="2000" b="1" dirty="0"/>
              <a:t>255.255.255.128</a:t>
            </a:r>
            <a:r>
              <a:rPr lang="zh-CN" altLang="en-US" sz="2000" b="1" dirty="0"/>
              <a:t>相与后得</a:t>
            </a:r>
            <a:r>
              <a:rPr lang="en-US" altLang="zh-CN" sz="2000" b="1" dirty="0"/>
              <a:t>192.4.153.0</a:t>
            </a:r>
            <a:r>
              <a:rPr lang="zh-CN" altLang="en-US" sz="2000" b="1" dirty="0"/>
              <a:t>。与子网掩码</a:t>
            </a:r>
            <a:r>
              <a:rPr lang="en-US" altLang="zh-CN" sz="2000" b="1" dirty="0"/>
              <a:t>255.255.255.192</a:t>
            </a:r>
            <a:r>
              <a:rPr lang="zh-CN" altLang="en-US" sz="2000" b="1" dirty="0"/>
              <a:t>相与后得</a:t>
            </a:r>
            <a:r>
              <a:rPr lang="en-US" altLang="zh-CN" sz="2000" b="1" dirty="0"/>
              <a:t>192.4.153.0</a:t>
            </a:r>
            <a:r>
              <a:rPr lang="zh-CN" altLang="en-US" sz="2000" b="1" dirty="0"/>
              <a:t>，经查路由表知，该分组经</a:t>
            </a:r>
            <a:r>
              <a:rPr lang="en-US" altLang="zh-CN" sz="2000" b="1" dirty="0"/>
              <a:t>R3</a:t>
            </a:r>
            <a:r>
              <a:rPr lang="zh-CN" altLang="en-US" sz="2000" b="1" dirty="0"/>
              <a:t>转发。</a:t>
            </a:r>
          </a:p>
          <a:p>
            <a:pPr>
              <a:lnSpc>
                <a:spcPct val="90000"/>
              </a:lnSpc>
            </a:pPr>
            <a:r>
              <a:rPr lang="zh-CN" altLang="en-US" sz="2000" b="1" dirty="0"/>
              <a:t>（</a:t>
            </a:r>
            <a:r>
              <a:rPr lang="en-US" altLang="zh-CN" sz="2000" b="1" dirty="0"/>
              <a:t>5</a:t>
            </a:r>
            <a:r>
              <a:rPr lang="zh-CN" altLang="en-US" sz="2000" b="1" dirty="0"/>
              <a:t>）分组的目的</a:t>
            </a:r>
            <a:r>
              <a:rPr lang="en-US" altLang="zh-CN" sz="2000" b="1" dirty="0"/>
              <a:t>IP</a:t>
            </a:r>
            <a:r>
              <a:rPr lang="zh-CN" altLang="en-US" sz="2000" b="1" dirty="0"/>
              <a:t>地址为：</a:t>
            </a:r>
            <a:r>
              <a:rPr lang="en-US" altLang="zh-CN" sz="2000" b="1" dirty="0"/>
              <a:t>192.4.153.90</a:t>
            </a:r>
            <a:r>
              <a:rPr lang="zh-CN" altLang="en-US" sz="2000" b="1" dirty="0"/>
              <a:t>，与子网掩码</a:t>
            </a:r>
            <a:r>
              <a:rPr lang="en-US" altLang="zh-CN" sz="2000" b="1" dirty="0"/>
              <a:t>255.255.255.128</a:t>
            </a:r>
            <a:r>
              <a:rPr lang="zh-CN" altLang="en-US" sz="2000" b="1" dirty="0"/>
              <a:t>相与后得</a:t>
            </a:r>
            <a:r>
              <a:rPr lang="en-US" altLang="zh-CN" sz="2000" b="1" dirty="0"/>
              <a:t>192.4.153.0</a:t>
            </a:r>
            <a:r>
              <a:rPr lang="zh-CN" altLang="en-US" sz="2000" b="1" dirty="0"/>
              <a:t>。与子网掩码</a:t>
            </a:r>
            <a:r>
              <a:rPr lang="en-US" altLang="zh-CN" sz="2000" b="1" dirty="0"/>
              <a:t>255.255.255.192</a:t>
            </a:r>
            <a:r>
              <a:rPr lang="zh-CN" altLang="en-US" sz="2000" b="1" dirty="0"/>
              <a:t>相与后得</a:t>
            </a:r>
            <a:r>
              <a:rPr lang="en-US" altLang="zh-CN" sz="2000" b="1" dirty="0"/>
              <a:t>192.4.153.64</a:t>
            </a:r>
            <a:r>
              <a:rPr lang="zh-CN" altLang="en-US" sz="2000" b="1" dirty="0"/>
              <a:t>，经查路由表知，该分组转发选择默认路由，经</a:t>
            </a:r>
            <a:r>
              <a:rPr lang="en-US" altLang="zh-CN" sz="2000" b="1" dirty="0"/>
              <a:t>R4</a:t>
            </a:r>
            <a:r>
              <a:rPr lang="zh-CN" altLang="en-US" sz="2000" b="1" dirty="0"/>
              <a:t>转发。</a:t>
            </a:r>
          </a:p>
          <a:p>
            <a:pPr>
              <a:lnSpc>
                <a:spcPct val="80000"/>
              </a:lnSpc>
              <a:defRPr/>
            </a:pPr>
            <a:endParaRPr lang="zh-CN" altLang="en-US" sz="2000" b="1" dirty="0"/>
          </a:p>
        </p:txBody>
      </p:sp>
    </p:spTree>
    <p:extLst>
      <p:ext uri="{BB962C8B-B14F-4D97-AF65-F5344CB8AC3E}">
        <p14:creationId xmlns:p14="http://schemas.microsoft.com/office/powerpoint/2010/main" val="40009994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4379" y="463628"/>
            <a:ext cx="8678779" cy="1200329"/>
          </a:xfrm>
          <a:prstGeom prst="rect">
            <a:avLst/>
          </a:prstGeom>
        </p:spPr>
        <p:txBody>
          <a:bodyPr wrap="square">
            <a:spAutoFit/>
          </a:bodyPr>
          <a:lstStyle/>
          <a:p>
            <a:r>
              <a:rPr lang="en-US" altLang="zh-CN" sz="2400" b="1" dirty="0" smtClean="0">
                <a:solidFill>
                  <a:srgbClr val="0070C0"/>
                </a:solidFill>
              </a:rPr>
              <a:t>12</a:t>
            </a:r>
            <a:r>
              <a:rPr lang="zh-CN" altLang="en-US" sz="2400" b="1" dirty="0" smtClean="0">
                <a:solidFill>
                  <a:srgbClr val="0070C0"/>
                </a:solidFill>
              </a:rPr>
              <a:t>、试</a:t>
            </a:r>
            <a:r>
              <a:rPr lang="zh-CN" altLang="en-US" sz="2400" b="1" dirty="0">
                <a:solidFill>
                  <a:srgbClr val="0070C0"/>
                </a:solidFill>
              </a:rPr>
              <a:t>找出可产生以下数目的</a:t>
            </a:r>
            <a:r>
              <a:rPr lang="en-US" altLang="zh-CN" sz="2400" b="1" dirty="0">
                <a:solidFill>
                  <a:srgbClr val="0070C0"/>
                </a:solidFill>
              </a:rPr>
              <a:t>A</a:t>
            </a:r>
            <a:r>
              <a:rPr lang="zh-CN" altLang="en-US" sz="2400" b="1" dirty="0" smtClean="0">
                <a:solidFill>
                  <a:srgbClr val="0070C0"/>
                </a:solidFill>
              </a:rPr>
              <a:t>类可用子网</a:t>
            </a:r>
            <a:r>
              <a:rPr lang="zh-CN" altLang="en-US" sz="2400" b="1" dirty="0">
                <a:solidFill>
                  <a:srgbClr val="0070C0"/>
                </a:solidFill>
              </a:rPr>
              <a:t>的子网掩码（采用连续掩码）。</a:t>
            </a:r>
            <a:endParaRPr lang="zh-CN" altLang="en-US" sz="2400" dirty="0">
              <a:solidFill>
                <a:srgbClr val="0070C0"/>
              </a:solidFill>
            </a:endParaRPr>
          </a:p>
          <a:p>
            <a:r>
              <a:rPr lang="zh-CN" altLang="en-US" sz="2400" dirty="0">
                <a:solidFill>
                  <a:srgbClr val="0070C0"/>
                </a:solidFill>
              </a:rPr>
              <a:t>   （</a:t>
            </a:r>
            <a:r>
              <a:rPr lang="en-US" altLang="zh-CN" sz="2400" dirty="0">
                <a:solidFill>
                  <a:srgbClr val="0070C0"/>
                </a:solidFill>
              </a:rPr>
              <a:t>1</a:t>
            </a:r>
            <a:r>
              <a:rPr lang="zh-CN" altLang="en-US" sz="2400" dirty="0">
                <a:solidFill>
                  <a:srgbClr val="0070C0"/>
                </a:solidFill>
              </a:rPr>
              <a:t>）</a:t>
            </a:r>
            <a:r>
              <a:rPr lang="en-US" altLang="zh-CN" sz="2400" dirty="0">
                <a:solidFill>
                  <a:srgbClr val="0070C0"/>
                </a:solidFill>
              </a:rPr>
              <a:t>2</a:t>
            </a:r>
            <a:r>
              <a:rPr lang="zh-CN" altLang="en-US" sz="2400" dirty="0">
                <a:solidFill>
                  <a:srgbClr val="0070C0"/>
                </a:solidFill>
              </a:rPr>
              <a:t>， （</a:t>
            </a:r>
            <a:r>
              <a:rPr lang="en-US" altLang="zh-CN" sz="2400" dirty="0">
                <a:solidFill>
                  <a:srgbClr val="0070C0"/>
                </a:solidFill>
              </a:rPr>
              <a:t>2</a:t>
            </a:r>
            <a:r>
              <a:rPr lang="zh-CN" altLang="en-US" sz="2400" dirty="0">
                <a:solidFill>
                  <a:srgbClr val="0070C0"/>
                </a:solidFill>
              </a:rPr>
              <a:t>）</a:t>
            </a:r>
            <a:r>
              <a:rPr lang="en-US" altLang="zh-CN" sz="2400" dirty="0">
                <a:solidFill>
                  <a:srgbClr val="0070C0"/>
                </a:solidFill>
              </a:rPr>
              <a:t>6</a:t>
            </a:r>
            <a:r>
              <a:rPr lang="zh-CN" altLang="en-US" sz="2400" dirty="0">
                <a:solidFill>
                  <a:srgbClr val="0070C0"/>
                </a:solidFill>
              </a:rPr>
              <a:t>，（</a:t>
            </a:r>
            <a:r>
              <a:rPr lang="en-US" altLang="zh-CN" sz="2400" dirty="0">
                <a:solidFill>
                  <a:srgbClr val="0070C0"/>
                </a:solidFill>
              </a:rPr>
              <a:t>3</a:t>
            </a:r>
            <a:r>
              <a:rPr lang="zh-CN" altLang="en-US" sz="2400" dirty="0">
                <a:solidFill>
                  <a:srgbClr val="0070C0"/>
                </a:solidFill>
              </a:rPr>
              <a:t>）</a:t>
            </a:r>
            <a:r>
              <a:rPr lang="en-US" altLang="zh-CN" sz="2400" dirty="0">
                <a:solidFill>
                  <a:srgbClr val="0070C0"/>
                </a:solidFill>
              </a:rPr>
              <a:t>30</a:t>
            </a:r>
            <a:r>
              <a:rPr lang="zh-CN" altLang="en-US" sz="2400" dirty="0">
                <a:solidFill>
                  <a:srgbClr val="0070C0"/>
                </a:solidFill>
              </a:rPr>
              <a:t>，（</a:t>
            </a:r>
            <a:r>
              <a:rPr lang="en-US" altLang="zh-CN" sz="2400" dirty="0">
                <a:solidFill>
                  <a:srgbClr val="0070C0"/>
                </a:solidFill>
              </a:rPr>
              <a:t>4</a:t>
            </a:r>
            <a:r>
              <a:rPr lang="zh-CN" altLang="en-US" sz="2400" dirty="0">
                <a:solidFill>
                  <a:srgbClr val="0070C0"/>
                </a:solidFill>
              </a:rPr>
              <a:t>）</a:t>
            </a:r>
            <a:r>
              <a:rPr lang="en-US" altLang="zh-CN" sz="2400" dirty="0">
                <a:solidFill>
                  <a:srgbClr val="0070C0"/>
                </a:solidFill>
              </a:rPr>
              <a:t>62</a:t>
            </a:r>
            <a:r>
              <a:rPr lang="zh-CN" altLang="en-US" sz="2400" dirty="0">
                <a:solidFill>
                  <a:srgbClr val="0070C0"/>
                </a:solidFill>
              </a:rPr>
              <a:t>，（</a:t>
            </a:r>
            <a:r>
              <a:rPr lang="en-US" altLang="zh-CN" sz="2400" dirty="0">
                <a:solidFill>
                  <a:srgbClr val="0070C0"/>
                </a:solidFill>
              </a:rPr>
              <a:t>5</a:t>
            </a:r>
            <a:r>
              <a:rPr lang="zh-CN" altLang="en-US" sz="2400" dirty="0">
                <a:solidFill>
                  <a:srgbClr val="0070C0"/>
                </a:solidFill>
              </a:rPr>
              <a:t>）</a:t>
            </a:r>
            <a:r>
              <a:rPr lang="en-US" altLang="zh-CN" sz="2400" dirty="0">
                <a:solidFill>
                  <a:srgbClr val="0070C0"/>
                </a:solidFill>
              </a:rPr>
              <a:t>122</a:t>
            </a:r>
            <a:r>
              <a:rPr lang="zh-CN" altLang="en-US" sz="2400" dirty="0">
                <a:solidFill>
                  <a:srgbClr val="0070C0"/>
                </a:solidFill>
              </a:rPr>
              <a:t>，（</a:t>
            </a:r>
            <a:r>
              <a:rPr lang="en-US" altLang="zh-CN" sz="2400" dirty="0">
                <a:solidFill>
                  <a:srgbClr val="0070C0"/>
                </a:solidFill>
              </a:rPr>
              <a:t>6</a:t>
            </a:r>
            <a:r>
              <a:rPr lang="zh-CN" altLang="en-US" sz="2400" dirty="0">
                <a:solidFill>
                  <a:srgbClr val="0070C0"/>
                </a:solidFill>
              </a:rPr>
              <a:t>）</a:t>
            </a:r>
            <a:r>
              <a:rPr lang="en-US" altLang="zh-CN" sz="2400" dirty="0">
                <a:solidFill>
                  <a:srgbClr val="0070C0"/>
                </a:solidFill>
              </a:rPr>
              <a:t>250.</a:t>
            </a:r>
          </a:p>
        </p:txBody>
      </p:sp>
      <p:sp>
        <p:nvSpPr>
          <p:cNvPr id="4" name="矩形 3"/>
          <p:cNvSpPr/>
          <p:nvPr/>
        </p:nvSpPr>
        <p:spPr>
          <a:xfrm>
            <a:off x="344905" y="1859290"/>
            <a:ext cx="8285747" cy="1015663"/>
          </a:xfrm>
          <a:prstGeom prst="rect">
            <a:avLst/>
          </a:prstGeom>
        </p:spPr>
        <p:txBody>
          <a:bodyPr wrap="square">
            <a:spAutoFit/>
          </a:bodyPr>
          <a:lstStyle/>
          <a:p>
            <a:r>
              <a:rPr lang="zh-CN" altLang="en-US" sz="2000" b="1" dirty="0" smtClean="0"/>
              <a:t>答</a:t>
            </a:r>
            <a:r>
              <a:rPr lang="zh-CN" altLang="en-US" sz="2000" b="1" dirty="0"/>
              <a:t>：</a:t>
            </a:r>
          </a:p>
          <a:p>
            <a:r>
              <a:rPr lang="zh-CN" altLang="en-US" sz="2000" b="1" dirty="0"/>
              <a:t>   （</a:t>
            </a:r>
            <a:r>
              <a:rPr lang="en-US" altLang="zh-CN" sz="2000" b="1" dirty="0"/>
              <a:t>1</a:t>
            </a:r>
            <a:r>
              <a:rPr lang="zh-CN" altLang="en-US" sz="2000" b="1" dirty="0"/>
              <a:t>）</a:t>
            </a:r>
            <a:r>
              <a:rPr lang="en-US" altLang="zh-CN" sz="2000" b="1" dirty="0">
                <a:solidFill>
                  <a:schemeClr val="hlink"/>
                </a:solidFill>
              </a:rPr>
              <a:t>255.192.0.0</a:t>
            </a:r>
            <a:r>
              <a:rPr lang="zh-CN" altLang="en-US" sz="2000" b="1" dirty="0"/>
              <a:t>，（</a:t>
            </a:r>
            <a:r>
              <a:rPr lang="en-US" altLang="zh-CN" sz="2000" b="1" dirty="0"/>
              <a:t>2</a:t>
            </a:r>
            <a:r>
              <a:rPr lang="zh-CN" altLang="en-US" sz="2000" b="1" dirty="0"/>
              <a:t>）</a:t>
            </a:r>
            <a:r>
              <a:rPr lang="en-US" altLang="zh-CN" sz="2000" b="1" dirty="0"/>
              <a:t>255.224.0.0</a:t>
            </a:r>
            <a:r>
              <a:rPr lang="zh-CN" altLang="en-US" sz="2000" b="1" dirty="0"/>
              <a:t>，（</a:t>
            </a:r>
            <a:r>
              <a:rPr lang="en-US" altLang="zh-CN" sz="2000" b="1" dirty="0"/>
              <a:t>3</a:t>
            </a:r>
            <a:r>
              <a:rPr lang="zh-CN" altLang="en-US" sz="2000" b="1" dirty="0"/>
              <a:t>）</a:t>
            </a:r>
            <a:r>
              <a:rPr lang="en-US" altLang="zh-CN" sz="2000" b="1" dirty="0"/>
              <a:t>255.248.0.0</a:t>
            </a:r>
            <a:r>
              <a:rPr lang="zh-CN" altLang="en-US" sz="2000" b="1" dirty="0"/>
              <a:t>，（</a:t>
            </a:r>
            <a:r>
              <a:rPr lang="en-US" altLang="zh-CN" sz="2000" b="1" dirty="0"/>
              <a:t>4</a:t>
            </a:r>
            <a:r>
              <a:rPr lang="zh-CN" altLang="en-US" sz="2000" b="1" dirty="0"/>
              <a:t>）</a:t>
            </a:r>
            <a:r>
              <a:rPr lang="en-US" altLang="zh-CN" sz="2000" b="1" dirty="0"/>
              <a:t>255.252.0.0</a:t>
            </a:r>
            <a:r>
              <a:rPr lang="zh-CN" altLang="en-US" sz="2000" b="1" dirty="0"/>
              <a:t>，（</a:t>
            </a:r>
            <a:r>
              <a:rPr lang="en-US" altLang="zh-CN" sz="2000" b="1" dirty="0"/>
              <a:t>5</a:t>
            </a:r>
            <a:r>
              <a:rPr lang="zh-CN" altLang="en-US" sz="2000" b="1" dirty="0"/>
              <a:t>）</a:t>
            </a:r>
            <a:r>
              <a:rPr lang="en-US" altLang="zh-CN" sz="2000" b="1" dirty="0"/>
              <a:t>255.254.0.0</a:t>
            </a:r>
            <a:r>
              <a:rPr lang="zh-CN" altLang="en-US" sz="2000" b="1" dirty="0"/>
              <a:t>，（</a:t>
            </a:r>
            <a:r>
              <a:rPr lang="en-US" altLang="zh-CN" sz="2000" b="1" dirty="0"/>
              <a:t>6</a:t>
            </a:r>
            <a:r>
              <a:rPr lang="zh-CN" altLang="en-US" sz="2000" b="1" dirty="0"/>
              <a:t>）</a:t>
            </a:r>
            <a:r>
              <a:rPr lang="en-US" altLang="zh-CN" sz="2000" b="1" dirty="0"/>
              <a:t>255.255.0.0</a:t>
            </a:r>
          </a:p>
        </p:txBody>
      </p:sp>
    </p:spTree>
    <p:extLst>
      <p:ext uri="{BB962C8B-B14F-4D97-AF65-F5344CB8AC3E}">
        <p14:creationId xmlns:p14="http://schemas.microsoft.com/office/powerpoint/2010/main" val="2065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7093" y="571438"/>
            <a:ext cx="8309812" cy="1274195"/>
          </a:xfrm>
          <a:prstGeom prst="rect">
            <a:avLst/>
          </a:prstGeom>
        </p:spPr>
        <p:txBody>
          <a:bodyPr wrap="square">
            <a:spAutoFit/>
          </a:bodyPr>
          <a:lstStyle/>
          <a:p>
            <a:pPr>
              <a:lnSpc>
                <a:spcPct val="80000"/>
              </a:lnSpc>
            </a:pPr>
            <a:r>
              <a:rPr lang="en-US" altLang="zh-CN" sz="2400" b="1" dirty="0" smtClean="0">
                <a:solidFill>
                  <a:srgbClr val="0070C0"/>
                </a:solidFill>
              </a:rPr>
              <a:t>13</a:t>
            </a:r>
            <a:r>
              <a:rPr lang="zh-CN" altLang="en-US" sz="2400" b="1" dirty="0" smtClean="0">
                <a:solidFill>
                  <a:srgbClr val="0070C0"/>
                </a:solidFill>
              </a:rPr>
              <a:t>、已知</a:t>
            </a:r>
            <a:r>
              <a:rPr lang="zh-CN" altLang="en-US" sz="2400" b="1" dirty="0">
                <a:solidFill>
                  <a:srgbClr val="0070C0"/>
                </a:solidFill>
              </a:rPr>
              <a:t>路由器</a:t>
            </a:r>
            <a:r>
              <a:rPr lang="en-US" altLang="zh-CN" sz="2400" b="1" dirty="0">
                <a:solidFill>
                  <a:srgbClr val="0070C0"/>
                </a:solidFill>
              </a:rPr>
              <a:t>R1</a:t>
            </a:r>
            <a:r>
              <a:rPr lang="zh-CN" altLang="en-US" sz="2400" b="1" dirty="0">
                <a:solidFill>
                  <a:srgbClr val="0070C0"/>
                </a:solidFill>
              </a:rPr>
              <a:t>的路由表如表</a:t>
            </a:r>
            <a:r>
              <a:rPr lang="en-US" altLang="zh-CN" sz="2400" b="1" dirty="0">
                <a:solidFill>
                  <a:srgbClr val="0070C0"/>
                </a:solidFill>
              </a:rPr>
              <a:t>4—12</a:t>
            </a:r>
            <a:r>
              <a:rPr lang="zh-CN" altLang="en-US" sz="2400" b="1" dirty="0">
                <a:solidFill>
                  <a:srgbClr val="0070C0"/>
                </a:solidFill>
              </a:rPr>
              <a:t>所示</a:t>
            </a:r>
            <a:r>
              <a:rPr lang="zh-CN" altLang="en-US" sz="2400" b="1" dirty="0" smtClean="0">
                <a:solidFill>
                  <a:srgbClr val="0070C0"/>
                </a:solidFill>
              </a:rPr>
              <a:t>。试</a:t>
            </a:r>
            <a:r>
              <a:rPr lang="zh-CN" altLang="en-US" sz="2400" b="1" dirty="0">
                <a:solidFill>
                  <a:srgbClr val="0070C0"/>
                </a:solidFill>
              </a:rPr>
              <a:t>画出个网络和必要的路由器的连接拓扑，标注出必要的</a:t>
            </a:r>
            <a:r>
              <a:rPr lang="en-US" altLang="zh-CN" sz="2400" b="1" dirty="0">
                <a:solidFill>
                  <a:srgbClr val="0070C0"/>
                </a:solidFill>
              </a:rPr>
              <a:t>IP</a:t>
            </a:r>
            <a:r>
              <a:rPr lang="zh-CN" altLang="en-US" sz="2400" b="1" dirty="0">
                <a:solidFill>
                  <a:srgbClr val="0070C0"/>
                </a:solidFill>
              </a:rPr>
              <a:t>地址和接口。对不能确定的情况应该指明。</a:t>
            </a:r>
          </a:p>
          <a:p>
            <a:pPr>
              <a:lnSpc>
                <a:spcPct val="80000"/>
              </a:lnSpc>
            </a:pPr>
            <a:endParaRPr lang="zh-CN" altLang="en-US" sz="2400" b="1" dirty="0">
              <a:solidFill>
                <a:srgbClr val="0070C0"/>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567345866"/>
              </p:ext>
            </p:extLst>
          </p:nvPr>
        </p:nvGraphicFramePr>
        <p:xfrm>
          <a:off x="573373" y="1749381"/>
          <a:ext cx="8811266" cy="2638926"/>
        </p:xfrm>
        <a:graphic>
          <a:graphicData uri="http://schemas.openxmlformats.org/presentationml/2006/ole">
            <mc:AlternateContent xmlns:mc="http://schemas.openxmlformats.org/markup-compatibility/2006">
              <mc:Choice xmlns:v="urn:schemas-microsoft-com:vml" Requires="v">
                <p:oleObj spid="_x0000_s13394" name="文档" r:id="rId3" imgW="5421028" imgH="1833613" progId="Word.Document.8">
                  <p:embed/>
                </p:oleObj>
              </mc:Choice>
              <mc:Fallback>
                <p:oleObj name="文档" r:id="rId3" imgW="5421028" imgH="1833613"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373" y="1749381"/>
                        <a:ext cx="8811266" cy="263892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17385047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习题4-28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569" y="649040"/>
            <a:ext cx="6911138" cy="390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287062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5220" y="485549"/>
            <a:ext cx="8157411" cy="1569660"/>
          </a:xfrm>
          <a:prstGeom prst="rect">
            <a:avLst/>
          </a:prstGeom>
        </p:spPr>
        <p:txBody>
          <a:bodyPr wrap="square">
            <a:spAutoFit/>
          </a:bodyPr>
          <a:lstStyle/>
          <a:p>
            <a:r>
              <a:rPr lang="en-US" altLang="zh-CN" sz="2400" b="1" dirty="0">
                <a:solidFill>
                  <a:srgbClr val="0070C0"/>
                </a:solidFill>
              </a:rPr>
              <a:t> </a:t>
            </a:r>
            <a:r>
              <a:rPr lang="en-US" altLang="zh-CN" sz="2400" b="1" dirty="0" smtClean="0">
                <a:solidFill>
                  <a:srgbClr val="0070C0"/>
                </a:solidFill>
              </a:rPr>
              <a:t>14</a:t>
            </a:r>
            <a:r>
              <a:rPr lang="zh-CN" altLang="en-US" sz="2400" b="1" dirty="0" smtClean="0">
                <a:solidFill>
                  <a:srgbClr val="0070C0"/>
                </a:solidFill>
              </a:rPr>
              <a:t>、一</a:t>
            </a:r>
            <a:r>
              <a:rPr lang="zh-CN" altLang="en-US" sz="2400" b="1" dirty="0">
                <a:solidFill>
                  <a:srgbClr val="0070C0"/>
                </a:solidFill>
              </a:rPr>
              <a:t>个自治系统有</a:t>
            </a:r>
            <a:r>
              <a:rPr lang="en-US" altLang="zh-CN" sz="2400" b="1" dirty="0">
                <a:solidFill>
                  <a:srgbClr val="0070C0"/>
                </a:solidFill>
              </a:rPr>
              <a:t>5</a:t>
            </a:r>
            <a:r>
              <a:rPr lang="zh-CN" altLang="en-US" sz="2400" b="1" dirty="0">
                <a:solidFill>
                  <a:srgbClr val="0070C0"/>
                </a:solidFill>
              </a:rPr>
              <a:t>个局域网，其连接图如图</a:t>
            </a:r>
            <a:r>
              <a:rPr lang="en-US" altLang="zh-CN" sz="2400" b="1" dirty="0">
                <a:solidFill>
                  <a:srgbClr val="0070C0"/>
                </a:solidFill>
              </a:rPr>
              <a:t>4-55</a:t>
            </a:r>
            <a:r>
              <a:rPr lang="zh-CN" altLang="en-US" sz="2400" b="1" dirty="0">
                <a:solidFill>
                  <a:srgbClr val="0070C0"/>
                </a:solidFill>
              </a:rPr>
              <a:t>示。</a:t>
            </a:r>
            <a:r>
              <a:rPr lang="en-US" altLang="zh-CN" sz="2400" b="1" dirty="0">
                <a:solidFill>
                  <a:srgbClr val="0070C0"/>
                </a:solidFill>
              </a:rPr>
              <a:t>LAN2</a:t>
            </a:r>
            <a:r>
              <a:rPr lang="zh-CN" altLang="en-US" sz="2400" b="1" dirty="0">
                <a:solidFill>
                  <a:srgbClr val="0070C0"/>
                </a:solidFill>
              </a:rPr>
              <a:t>至</a:t>
            </a:r>
            <a:r>
              <a:rPr lang="en-US" altLang="zh-CN" sz="2400" b="1" dirty="0">
                <a:solidFill>
                  <a:srgbClr val="0070C0"/>
                </a:solidFill>
              </a:rPr>
              <a:t>LAN5</a:t>
            </a:r>
            <a:r>
              <a:rPr lang="zh-CN" altLang="en-US" sz="2400" b="1" dirty="0">
                <a:solidFill>
                  <a:srgbClr val="0070C0"/>
                </a:solidFill>
              </a:rPr>
              <a:t>上的主机数分别为：</a:t>
            </a:r>
            <a:r>
              <a:rPr lang="en-US" altLang="zh-CN" sz="2400" b="1" dirty="0">
                <a:solidFill>
                  <a:srgbClr val="0070C0"/>
                </a:solidFill>
              </a:rPr>
              <a:t>91</a:t>
            </a:r>
            <a:r>
              <a:rPr lang="zh-CN" altLang="en-US" sz="2400" b="1" dirty="0">
                <a:solidFill>
                  <a:srgbClr val="0070C0"/>
                </a:solidFill>
              </a:rPr>
              <a:t>，</a:t>
            </a:r>
            <a:r>
              <a:rPr lang="en-US" altLang="zh-CN" sz="2400" b="1" dirty="0">
                <a:solidFill>
                  <a:srgbClr val="0070C0"/>
                </a:solidFill>
              </a:rPr>
              <a:t>150</a:t>
            </a:r>
            <a:r>
              <a:rPr lang="zh-CN" altLang="en-US" sz="2400" b="1" dirty="0">
                <a:solidFill>
                  <a:srgbClr val="0070C0"/>
                </a:solidFill>
              </a:rPr>
              <a:t>，</a:t>
            </a:r>
            <a:r>
              <a:rPr lang="en-US" altLang="zh-CN" sz="2400" b="1" dirty="0">
                <a:solidFill>
                  <a:srgbClr val="0070C0"/>
                </a:solidFill>
              </a:rPr>
              <a:t>3</a:t>
            </a:r>
            <a:r>
              <a:rPr lang="zh-CN" altLang="en-US" sz="2400" b="1" dirty="0">
                <a:solidFill>
                  <a:srgbClr val="0070C0"/>
                </a:solidFill>
              </a:rPr>
              <a:t>和</a:t>
            </a:r>
            <a:r>
              <a:rPr lang="en-US" altLang="zh-CN" sz="2400" b="1" dirty="0">
                <a:solidFill>
                  <a:srgbClr val="0070C0"/>
                </a:solidFill>
              </a:rPr>
              <a:t>15.</a:t>
            </a:r>
            <a:r>
              <a:rPr lang="zh-CN" altLang="en-US" sz="2400" b="1" dirty="0">
                <a:solidFill>
                  <a:srgbClr val="0070C0"/>
                </a:solidFill>
              </a:rPr>
              <a:t>该自治系统分配到的</a:t>
            </a:r>
            <a:r>
              <a:rPr lang="en-US" altLang="zh-CN" sz="2400" b="1" dirty="0">
                <a:solidFill>
                  <a:srgbClr val="0070C0"/>
                </a:solidFill>
              </a:rPr>
              <a:t>IP</a:t>
            </a:r>
            <a:r>
              <a:rPr lang="zh-CN" altLang="en-US" sz="2400" b="1" dirty="0">
                <a:solidFill>
                  <a:srgbClr val="0070C0"/>
                </a:solidFill>
              </a:rPr>
              <a:t>地址块为</a:t>
            </a:r>
            <a:r>
              <a:rPr lang="en-US" altLang="zh-CN" sz="2400" b="1" dirty="0">
                <a:solidFill>
                  <a:srgbClr val="0070C0"/>
                </a:solidFill>
              </a:rPr>
              <a:t>30.138.118/23</a:t>
            </a:r>
            <a:r>
              <a:rPr lang="zh-CN" altLang="en-US" sz="2400" b="1" dirty="0">
                <a:solidFill>
                  <a:srgbClr val="0070C0"/>
                </a:solidFill>
              </a:rPr>
              <a:t>。试给出每一个局域网的地址块（包括前缀）。</a:t>
            </a:r>
            <a:endParaRPr lang="zh-CN" altLang="en-US" sz="2400" dirty="0">
              <a:solidFill>
                <a:srgbClr val="0070C0"/>
              </a:solidFill>
            </a:endParaRPr>
          </a:p>
        </p:txBody>
      </p:sp>
      <p:pic>
        <p:nvPicPr>
          <p:cNvPr id="3" name="Picture 4" descr="图4-5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023" y="2175525"/>
            <a:ext cx="741680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067167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1263" y="637949"/>
            <a:ext cx="8109284" cy="1323439"/>
          </a:xfrm>
          <a:prstGeom prst="rect">
            <a:avLst/>
          </a:prstGeom>
        </p:spPr>
        <p:txBody>
          <a:bodyPr wrap="square">
            <a:spAutoFit/>
          </a:bodyPr>
          <a:lstStyle/>
          <a:p>
            <a:r>
              <a:rPr lang="zh-CN" altLang="en-US" sz="2000" b="1" dirty="0" smtClean="0"/>
              <a:t>答</a:t>
            </a:r>
            <a:r>
              <a:rPr lang="zh-CN" altLang="en-US" sz="2000" b="1" dirty="0"/>
              <a:t>：</a:t>
            </a:r>
            <a:r>
              <a:rPr lang="en-US" altLang="zh-CN" sz="2000" b="1" dirty="0"/>
              <a:t>30.138.118/23--</a:t>
            </a:r>
            <a:r>
              <a:rPr lang="en-US" altLang="zh-CN" sz="2000" b="1" dirty="0">
                <a:sym typeface="Wingdings" pitchFamily="2" charset="2"/>
              </a:rPr>
              <a:t></a:t>
            </a:r>
            <a:r>
              <a:rPr lang="en-US" altLang="zh-CN" sz="2000" b="1" dirty="0"/>
              <a:t>30.138.0111 011</a:t>
            </a:r>
          </a:p>
          <a:p>
            <a:r>
              <a:rPr lang="zh-CN" altLang="en-US" sz="2000" b="1" dirty="0">
                <a:solidFill>
                  <a:srgbClr val="FF0000"/>
                </a:solidFill>
              </a:rPr>
              <a:t>分配网络前缀时应先分配地址数较多的前缀</a:t>
            </a:r>
          </a:p>
          <a:p>
            <a:r>
              <a:rPr lang="zh-CN" altLang="en-US" sz="2000" b="1" dirty="0"/>
              <a:t>题目没有说</a:t>
            </a:r>
            <a:r>
              <a:rPr lang="en-US" altLang="zh-CN" sz="2000" b="1" dirty="0"/>
              <a:t>LAN1</a:t>
            </a:r>
            <a:r>
              <a:rPr lang="zh-CN" altLang="en-US" sz="2000" b="1" dirty="0"/>
              <a:t>上有几个主机，但至少需要</a:t>
            </a:r>
            <a:r>
              <a:rPr lang="en-US" altLang="zh-CN" sz="2000" b="1" dirty="0"/>
              <a:t>3</a:t>
            </a:r>
            <a:r>
              <a:rPr lang="zh-CN" altLang="en-US" sz="2000" b="1" dirty="0"/>
              <a:t>个地址给三个路由器用。本题的解答有很多种，下面给出两种不同的答案：</a:t>
            </a:r>
          </a:p>
        </p:txBody>
      </p:sp>
      <p:sp>
        <p:nvSpPr>
          <p:cNvPr id="4" name="矩形 3"/>
          <p:cNvSpPr/>
          <p:nvPr/>
        </p:nvSpPr>
        <p:spPr>
          <a:xfrm>
            <a:off x="593557" y="2078909"/>
            <a:ext cx="7932822" cy="2062103"/>
          </a:xfrm>
          <a:prstGeom prst="rect">
            <a:avLst/>
          </a:prstGeom>
        </p:spPr>
        <p:txBody>
          <a:bodyPr wrap="square">
            <a:spAutoFit/>
          </a:bodyPr>
          <a:lstStyle/>
          <a:p>
            <a:pPr marL="342900" indent="-342900">
              <a:lnSpc>
                <a:spcPct val="90000"/>
              </a:lnSpc>
              <a:spcBef>
                <a:spcPct val="20000"/>
              </a:spcBef>
              <a:buClr>
                <a:schemeClr val="folHlink"/>
              </a:buClr>
              <a:buSzPct val="60000"/>
              <a:buFont typeface="Wingdings" pitchFamily="2" charset="2"/>
              <a:buNone/>
            </a:pPr>
            <a:r>
              <a:rPr lang="zh-CN" altLang="en-US" sz="2000" dirty="0">
                <a:solidFill>
                  <a:srgbClr val="333399"/>
                </a:solidFill>
                <a:latin typeface="Arial" charset="0"/>
              </a:rPr>
              <a:t>第一组答案         </a:t>
            </a:r>
            <a:r>
              <a:rPr lang="zh-CN" altLang="en-US" sz="2000" dirty="0" smtClean="0">
                <a:solidFill>
                  <a:srgbClr val="333399"/>
                </a:solidFill>
                <a:latin typeface="Arial" charset="0"/>
              </a:rPr>
              <a:t>                    次序        第二</a:t>
            </a:r>
            <a:r>
              <a:rPr lang="zh-CN" altLang="en-US" sz="2000" dirty="0">
                <a:solidFill>
                  <a:srgbClr val="333399"/>
                </a:solidFill>
                <a:latin typeface="Arial" charset="0"/>
              </a:rPr>
              <a:t>组答案            次序</a:t>
            </a:r>
          </a:p>
          <a:p>
            <a:pPr marL="342900" indent="-342900">
              <a:lnSpc>
                <a:spcPct val="90000"/>
              </a:lnSpc>
              <a:spcBef>
                <a:spcPct val="20000"/>
              </a:spcBef>
              <a:buClr>
                <a:schemeClr val="folHlink"/>
              </a:buClr>
              <a:buSzPct val="60000"/>
              <a:buFont typeface="Wingdings" pitchFamily="2" charset="2"/>
              <a:buNone/>
            </a:pPr>
            <a:r>
              <a:rPr lang="en-US" altLang="zh-CN" sz="2000" dirty="0">
                <a:solidFill>
                  <a:srgbClr val="333399"/>
                </a:solidFill>
                <a:latin typeface="Arial" charset="0"/>
              </a:rPr>
              <a:t>LAN1       30.138.119.192/29   5         30.138.118.192/27     3</a:t>
            </a:r>
          </a:p>
          <a:p>
            <a:pPr marL="342900" indent="-342900">
              <a:lnSpc>
                <a:spcPct val="90000"/>
              </a:lnSpc>
              <a:spcBef>
                <a:spcPct val="20000"/>
              </a:spcBef>
              <a:buClr>
                <a:schemeClr val="folHlink"/>
              </a:buClr>
              <a:buSzPct val="60000"/>
              <a:buFont typeface="Wingdings" pitchFamily="2" charset="2"/>
              <a:buNone/>
            </a:pPr>
            <a:r>
              <a:rPr lang="en-US" altLang="zh-CN" sz="2000" dirty="0">
                <a:solidFill>
                  <a:srgbClr val="333399"/>
                </a:solidFill>
                <a:latin typeface="Arial" charset="0"/>
              </a:rPr>
              <a:t>LAN2       30.138.119.0/25       2         30.138.118.0/25         1</a:t>
            </a:r>
          </a:p>
          <a:p>
            <a:pPr marL="342900" indent="-342900">
              <a:lnSpc>
                <a:spcPct val="90000"/>
              </a:lnSpc>
              <a:spcBef>
                <a:spcPct val="20000"/>
              </a:spcBef>
              <a:buClr>
                <a:schemeClr val="folHlink"/>
              </a:buClr>
              <a:buSzPct val="60000"/>
              <a:buFont typeface="Wingdings" pitchFamily="2" charset="2"/>
              <a:buNone/>
            </a:pPr>
            <a:r>
              <a:rPr lang="en-US" altLang="zh-CN" sz="2000" dirty="0">
                <a:solidFill>
                  <a:srgbClr val="333399"/>
                </a:solidFill>
                <a:latin typeface="Arial" charset="0"/>
              </a:rPr>
              <a:t>LAN3       30.138.118.0/24       1         30.138.119.0/24         5</a:t>
            </a:r>
          </a:p>
          <a:p>
            <a:pPr marL="342900" indent="-342900">
              <a:lnSpc>
                <a:spcPct val="90000"/>
              </a:lnSpc>
              <a:spcBef>
                <a:spcPct val="20000"/>
              </a:spcBef>
              <a:buClr>
                <a:schemeClr val="folHlink"/>
              </a:buClr>
              <a:buSzPct val="60000"/>
              <a:buFont typeface="Wingdings" pitchFamily="2" charset="2"/>
              <a:buNone/>
            </a:pPr>
            <a:r>
              <a:rPr lang="en-US" altLang="zh-CN" sz="2000" dirty="0">
                <a:solidFill>
                  <a:srgbClr val="333399"/>
                </a:solidFill>
                <a:latin typeface="Arial" charset="0"/>
              </a:rPr>
              <a:t>LAN4       30.138.119.200/29   4         30.138.118.224/27     4</a:t>
            </a:r>
          </a:p>
          <a:p>
            <a:pPr marL="342900" indent="-342900">
              <a:lnSpc>
                <a:spcPct val="90000"/>
              </a:lnSpc>
              <a:spcBef>
                <a:spcPct val="20000"/>
              </a:spcBef>
              <a:buClr>
                <a:schemeClr val="folHlink"/>
              </a:buClr>
              <a:buSzPct val="60000"/>
              <a:buFont typeface="Wingdings" pitchFamily="2" charset="2"/>
              <a:buNone/>
            </a:pPr>
            <a:r>
              <a:rPr lang="en-US" altLang="zh-CN" sz="2000" dirty="0">
                <a:solidFill>
                  <a:srgbClr val="333399"/>
                </a:solidFill>
                <a:latin typeface="Arial" charset="0"/>
              </a:rPr>
              <a:t>LAN5       30.138.119.128/26   3         30.138.118.128/27     2</a:t>
            </a:r>
          </a:p>
        </p:txBody>
      </p:sp>
    </p:spTree>
    <p:extLst>
      <p:ext uri="{BB962C8B-B14F-4D97-AF65-F5344CB8AC3E}">
        <p14:creationId xmlns:p14="http://schemas.microsoft.com/office/powerpoint/2010/main" val="38722996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圆角矩形 171"/>
          <p:cNvSpPr/>
          <p:nvPr/>
        </p:nvSpPr>
        <p:spPr>
          <a:xfrm>
            <a:off x="545144" y="1143000"/>
            <a:ext cx="8053711"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AutoShape 5"/>
          <p:cNvSpPr>
            <a:spLocks noChangeArrowheads="1"/>
          </p:cNvSpPr>
          <p:nvPr/>
        </p:nvSpPr>
        <p:spPr bwMode="auto">
          <a:xfrm>
            <a:off x="545144" y="673929"/>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74" name="Rectangle 6"/>
          <p:cNvSpPr>
            <a:spLocks noChangeArrowheads="1"/>
          </p:cNvSpPr>
          <p:nvPr/>
        </p:nvSpPr>
        <p:spPr bwMode="auto">
          <a:xfrm>
            <a:off x="3031526" y="650839"/>
            <a:ext cx="30636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互连网络与虚拟</a:t>
            </a:r>
            <a:r>
              <a:rPr lang="zh-CN" altLang="en-US" sz="2000" b="1" dirty="0" smtClean="0">
                <a:solidFill>
                  <a:schemeClr val="bg1"/>
                </a:solidFill>
                <a:ea typeface="微软雅黑" pitchFamily="34" charset="-122"/>
              </a:rPr>
              <a:t>互连网络</a:t>
            </a:r>
            <a:endParaRPr lang="zh-CN" altLang="en-US" sz="2000" b="1" dirty="0">
              <a:solidFill>
                <a:schemeClr val="bg1"/>
              </a:solidFill>
              <a:ea typeface="微软雅黑" pitchFamily="34" charset="-122"/>
            </a:endParaRPr>
          </a:p>
        </p:txBody>
      </p:sp>
      <p:sp>
        <p:nvSpPr>
          <p:cNvPr id="213" name="Oval 12"/>
          <p:cNvSpPr>
            <a:spLocks noChangeArrowheads="1"/>
          </p:cNvSpPr>
          <p:nvPr/>
        </p:nvSpPr>
        <p:spPr bwMode="auto">
          <a:xfrm>
            <a:off x="3494478" y="2384081"/>
            <a:ext cx="854484" cy="743231"/>
          </a:xfrm>
          <a:prstGeom prst="ellipse">
            <a:avLst/>
          </a:prstGeom>
          <a:solidFill>
            <a:srgbClr val="99FFCC"/>
          </a:solidFill>
          <a:ln w="9525">
            <a:solidFill>
              <a:srgbClr val="000000"/>
            </a:solidFill>
            <a:prstDash val="dash"/>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214" name="Oval 13"/>
          <p:cNvSpPr>
            <a:spLocks noChangeArrowheads="1"/>
          </p:cNvSpPr>
          <p:nvPr/>
        </p:nvSpPr>
        <p:spPr bwMode="auto">
          <a:xfrm>
            <a:off x="1895217" y="2146247"/>
            <a:ext cx="838379" cy="746947"/>
          </a:xfrm>
          <a:prstGeom prst="ellipse">
            <a:avLst/>
          </a:prstGeom>
          <a:solidFill>
            <a:srgbClr val="99FFCC"/>
          </a:solidFill>
          <a:ln w="9525">
            <a:solidFill>
              <a:srgbClr val="000000"/>
            </a:solidFill>
            <a:prstDash val="dash"/>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215" name="Oval 14"/>
          <p:cNvSpPr>
            <a:spLocks noChangeArrowheads="1"/>
          </p:cNvSpPr>
          <p:nvPr/>
        </p:nvSpPr>
        <p:spPr bwMode="auto">
          <a:xfrm>
            <a:off x="3360620" y="1885188"/>
            <a:ext cx="853476" cy="720005"/>
          </a:xfrm>
          <a:prstGeom prst="ellipse">
            <a:avLst/>
          </a:prstGeom>
          <a:solidFill>
            <a:srgbClr val="99FFCC"/>
          </a:solidFill>
          <a:ln w="9525">
            <a:solidFill>
              <a:srgbClr val="000000"/>
            </a:solidFill>
            <a:prstDash val="dash"/>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216" name="Oval 15"/>
          <p:cNvSpPr>
            <a:spLocks noChangeArrowheads="1"/>
          </p:cNvSpPr>
          <p:nvPr/>
        </p:nvSpPr>
        <p:spPr bwMode="auto">
          <a:xfrm>
            <a:off x="2912746" y="2526224"/>
            <a:ext cx="853476" cy="759025"/>
          </a:xfrm>
          <a:prstGeom prst="ellipse">
            <a:avLst/>
          </a:prstGeom>
          <a:solidFill>
            <a:srgbClr val="99FFCC"/>
          </a:solidFill>
          <a:ln w="9525">
            <a:solidFill>
              <a:srgbClr val="000000"/>
            </a:solidFill>
            <a:prstDash val="dash"/>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217" name="Oval 16"/>
          <p:cNvSpPr>
            <a:spLocks noChangeArrowheads="1"/>
          </p:cNvSpPr>
          <p:nvPr/>
        </p:nvSpPr>
        <p:spPr bwMode="auto">
          <a:xfrm>
            <a:off x="2179038" y="2460262"/>
            <a:ext cx="852470" cy="720004"/>
          </a:xfrm>
          <a:prstGeom prst="ellipse">
            <a:avLst/>
          </a:prstGeom>
          <a:solidFill>
            <a:srgbClr val="99FFCC"/>
          </a:solidFill>
          <a:ln w="9525">
            <a:solidFill>
              <a:srgbClr val="000000"/>
            </a:solidFill>
            <a:prstDash val="dash"/>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218" name="Oval 17"/>
          <p:cNvSpPr>
            <a:spLocks noChangeArrowheads="1"/>
          </p:cNvSpPr>
          <p:nvPr/>
        </p:nvSpPr>
        <p:spPr bwMode="auto">
          <a:xfrm>
            <a:off x="2837262" y="1781136"/>
            <a:ext cx="838379" cy="745089"/>
          </a:xfrm>
          <a:prstGeom prst="ellipse">
            <a:avLst/>
          </a:prstGeom>
          <a:solidFill>
            <a:srgbClr val="99FFCC"/>
          </a:solidFill>
          <a:ln w="9525">
            <a:solidFill>
              <a:srgbClr val="000000"/>
            </a:solidFill>
            <a:prstDash val="dash"/>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219" name="Oval 18"/>
          <p:cNvSpPr>
            <a:spLocks noChangeArrowheads="1"/>
          </p:cNvSpPr>
          <p:nvPr/>
        </p:nvSpPr>
        <p:spPr bwMode="auto">
          <a:xfrm>
            <a:off x="2298806" y="1781135"/>
            <a:ext cx="838380" cy="717218"/>
          </a:xfrm>
          <a:prstGeom prst="ellipse">
            <a:avLst/>
          </a:prstGeom>
          <a:solidFill>
            <a:srgbClr val="99FFCC"/>
          </a:solidFill>
          <a:ln w="9525">
            <a:solidFill>
              <a:srgbClr val="000000"/>
            </a:solidFill>
            <a:prstDash val="dash"/>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220" name="Oval 19"/>
          <p:cNvSpPr>
            <a:spLocks noChangeArrowheads="1"/>
          </p:cNvSpPr>
          <p:nvPr/>
        </p:nvSpPr>
        <p:spPr bwMode="auto">
          <a:xfrm>
            <a:off x="2119657" y="1950221"/>
            <a:ext cx="2034053" cy="1034949"/>
          </a:xfrm>
          <a:prstGeom prst="ellipse">
            <a:avLst/>
          </a:prstGeom>
          <a:solidFill>
            <a:srgbClr val="99FFCC"/>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1" name="Line 20"/>
          <p:cNvSpPr>
            <a:spLocks noChangeShapeType="1"/>
          </p:cNvSpPr>
          <p:nvPr/>
        </p:nvSpPr>
        <p:spPr bwMode="auto">
          <a:xfrm flipH="1">
            <a:off x="3472337" y="1628773"/>
            <a:ext cx="32971" cy="37440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2" name="Line 21"/>
          <p:cNvSpPr>
            <a:spLocks noChangeShapeType="1"/>
          </p:cNvSpPr>
          <p:nvPr/>
        </p:nvSpPr>
        <p:spPr bwMode="auto">
          <a:xfrm>
            <a:off x="3333446" y="2578250"/>
            <a:ext cx="218402" cy="213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3" name="Line 22"/>
          <p:cNvSpPr>
            <a:spLocks noChangeShapeType="1"/>
          </p:cNvSpPr>
          <p:nvPr/>
        </p:nvSpPr>
        <p:spPr bwMode="auto">
          <a:xfrm flipH="1" flipV="1">
            <a:off x="3943359" y="3093866"/>
            <a:ext cx="186195" cy="34467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4" name="Line 23"/>
          <p:cNvSpPr>
            <a:spLocks noChangeShapeType="1"/>
          </p:cNvSpPr>
          <p:nvPr/>
        </p:nvSpPr>
        <p:spPr bwMode="auto">
          <a:xfrm flipH="1">
            <a:off x="3746093" y="1758838"/>
            <a:ext cx="383461" cy="3019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5" name="Line 24"/>
          <p:cNvSpPr>
            <a:spLocks noChangeShapeType="1"/>
          </p:cNvSpPr>
          <p:nvPr/>
        </p:nvSpPr>
        <p:spPr bwMode="auto">
          <a:xfrm flipH="1" flipV="1">
            <a:off x="3197574" y="2692522"/>
            <a:ext cx="324080" cy="83241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6" name="Line 25"/>
          <p:cNvSpPr>
            <a:spLocks noChangeShapeType="1"/>
          </p:cNvSpPr>
          <p:nvPr/>
        </p:nvSpPr>
        <p:spPr bwMode="auto">
          <a:xfrm flipH="1" flipV="1">
            <a:off x="2694344" y="3043699"/>
            <a:ext cx="172104" cy="39484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7" name="Line 26"/>
          <p:cNvSpPr>
            <a:spLocks noChangeShapeType="1"/>
          </p:cNvSpPr>
          <p:nvPr/>
        </p:nvSpPr>
        <p:spPr bwMode="auto">
          <a:xfrm flipV="1">
            <a:off x="2119657" y="3072498"/>
            <a:ext cx="332131" cy="409706"/>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8" name="Line 27"/>
          <p:cNvSpPr>
            <a:spLocks noChangeShapeType="1"/>
          </p:cNvSpPr>
          <p:nvPr/>
        </p:nvSpPr>
        <p:spPr bwMode="auto">
          <a:xfrm>
            <a:off x="2136617" y="1729206"/>
            <a:ext cx="323224" cy="19500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9" name="Freeform 28"/>
          <p:cNvSpPr>
            <a:spLocks/>
          </p:cNvSpPr>
          <p:nvPr/>
        </p:nvSpPr>
        <p:spPr bwMode="auto">
          <a:xfrm>
            <a:off x="2974140" y="1874969"/>
            <a:ext cx="110710" cy="101265"/>
          </a:xfrm>
          <a:custGeom>
            <a:avLst/>
            <a:gdLst>
              <a:gd name="T0" fmla="*/ 0 w 112"/>
              <a:gd name="T1" fmla="*/ 6 h 113"/>
              <a:gd name="T2" fmla="*/ 48 w 112"/>
              <a:gd name="T3" fmla="*/ 22 h 113"/>
              <a:gd name="T4" fmla="*/ 24 w 112"/>
              <a:gd name="T5" fmla="*/ 6 h 113"/>
              <a:gd name="T6" fmla="*/ 64 w 112"/>
              <a:gd name="T7" fmla="*/ 14 h 113"/>
              <a:gd name="T8" fmla="*/ 112 w 112"/>
              <a:gd name="T9" fmla="*/ 78 h 113"/>
              <a:gd name="T10" fmla="*/ 104 w 112"/>
              <a:gd name="T11" fmla="*/ 102 h 113"/>
              <a:gd name="T12" fmla="*/ 64 w 112"/>
              <a:gd name="T13" fmla="*/ 70 h 113"/>
              <a:gd name="T14" fmla="*/ 16 w 112"/>
              <a:gd name="T15" fmla="*/ 38 h 113"/>
              <a:gd name="T16" fmla="*/ 0 w 112"/>
              <a:gd name="T1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113">
                <a:moveTo>
                  <a:pt x="0" y="6"/>
                </a:moveTo>
                <a:cubicBezTo>
                  <a:pt x="16" y="11"/>
                  <a:pt x="62" y="31"/>
                  <a:pt x="48" y="22"/>
                </a:cubicBezTo>
                <a:cubicBezTo>
                  <a:pt x="40" y="17"/>
                  <a:pt x="15" y="10"/>
                  <a:pt x="24" y="6"/>
                </a:cubicBezTo>
                <a:cubicBezTo>
                  <a:pt x="36" y="0"/>
                  <a:pt x="51" y="11"/>
                  <a:pt x="64" y="14"/>
                </a:cubicBezTo>
                <a:cubicBezTo>
                  <a:pt x="92" y="33"/>
                  <a:pt x="101" y="46"/>
                  <a:pt x="112" y="78"/>
                </a:cubicBezTo>
                <a:cubicBezTo>
                  <a:pt x="109" y="86"/>
                  <a:pt x="112" y="98"/>
                  <a:pt x="104" y="102"/>
                </a:cubicBezTo>
                <a:cubicBezTo>
                  <a:pt x="83" y="113"/>
                  <a:pt x="71" y="76"/>
                  <a:pt x="64" y="70"/>
                </a:cubicBezTo>
                <a:cubicBezTo>
                  <a:pt x="50" y="57"/>
                  <a:pt x="16" y="38"/>
                  <a:pt x="16" y="38"/>
                </a:cubicBezTo>
                <a:cubicBezTo>
                  <a:pt x="7" y="10"/>
                  <a:pt x="14" y="20"/>
                  <a:pt x="0" y="6"/>
                </a:cubicBezTo>
                <a:close/>
              </a:path>
            </a:pathLst>
          </a:custGeom>
          <a:solidFill>
            <a:srgbClr val="99FFCC"/>
          </a:solidFill>
          <a:ln>
            <a:noFill/>
          </a:ln>
          <a:effectLs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0" name="Freeform 29"/>
          <p:cNvSpPr>
            <a:spLocks/>
          </p:cNvSpPr>
          <p:nvPr/>
        </p:nvSpPr>
        <p:spPr bwMode="auto">
          <a:xfrm>
            <a:off x="2128715" y="2649786"/>
            <a:ext cx="121781" cy="199743"/>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Lst>
            <a:ahLst/>
            <a:cxnLst>
              <a:cxn ang="0">
                <a:pos x="T0" y="T1"/>
              </a:cxn>
              <a:cxn ang="0">
                <a:pos x="T2" y="T3"/>
              </a:cxn>
              <a:cxn ang="0">
                <a:pos x="T4" y="T5"/>
              </a:cxn>
              <a:cxn ang="0">
                <a:pos x="T6" y="T7"/>
              </a:cxn>
              <a:cxn ang="0">
                <a:pos x="T8" y="T9"/>
              </a:cxn>
              <a:cxn ang="0">
                <a:pos x="T10" y="T11"/>
              </a:cxn>
              <a:cxn ang="0">
                <a:pos x="T12" y="T13"/>
              </a:cxn>
            </a:cxnLst>
            <a:rect l="0" t="0" r="r" b="b"/>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1" name="Line 30"/>
          <p:cNvSpPr>
            <a:spLocks noChangeShapeType="1"/>
          </p:cNvSpPr>
          <p:nvPr/>
        </p:nvSpPr>
        <p:spPr bwMode="auto">
          <a:xfrm>
            <a:off x="2203194" y="2448184"/>
            <a:ext cx="187201" cy="3019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2" name="Line 31"/>
          <p:cNvSpPr>
            <a:spLocks noChangeShapeType="1"/>
          </p:cNvSpPr>
          <p:nvPr/>
        </p:nvSpPr>
        <p:spPr bwMode="auto">
          <a:xfrm flipV="1">
            <a:off x="2249490" y="2146247"/>
            <a:ext cx="186194" cy="21553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3" name="Line 32"/>
          <p:cNvSpPr>
            <a:spLocks noChangeShapeType="1"/>
          </p:cNvSpPr>
          <p:nvPr/>
        </p:nvSpPr>
        <p:spPr bwMode="auto">
          <a:xfrm>
            <a:off x="2858397" y="2146247"/>
            <a:ext cx="171098" cy="28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4" name="Line 33"/>
          <p:cNvSpPr>
            <a:spLocks noChangeShapeType="1"/>
          </p:cNvSpPr>
          <p:nvPr/>
        </p:nvSpPr>
        <p:spPr bwMode="auto">
          <a:xfrm flipV="1">
            <a:off x="3162347" y="2132312"/>
            <a:ext cx="226454" cy="3623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5" name="Line 34"/>
          <p:cNvSpPr>
            <a:spLocks noChangeShapeType="1"/>
          </p:cNvSpPr>
          <p:nvPr/>
        </p:nvSpPr>
        <p:spPr bwMode="auto">
          <a:xfrm>
            <a:off x="3817552" y="2225216"/>
            <a:ext cx="140904" cy="14400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6" name="Line 35"/>
          <p:cNvSpPr>
            <a:spLocks noChangeShapeType="1"/>
          </p:cNvSpPr>
          <p:nvPr/>
        </p:nvSpPr>
        <p:spPr bwMode="auto">
          <a:xfrm flipH="1">
            <a:off x="3904107" y="2484418"/>
            <a:ext cx="92594" cy="28707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7" name="Line 36"/>
          <p:cNvSpPr>
            <a:spLocks noChangeShapeType="1"/>
          </p:cNvSpPr>
          <p:nvPr/>
        </p:nvSpPr>
        <p:spPr bwMode="auto">
          <a:xfrm>
            <a:off x="3645447" y="2649786"/>
            <a:ext cx="132853" cy="11520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8" name="Line 37"/>
          <p:cNvSpPr>
            <a:spLocks noChangeShapeType="1"/>
          </p:cNvSpPr>
          <p:nvPr/>
        </p:nvSpPr>
        <p:spPr bwMode="auto">
          <a:xfrm>
            <a:off x="2717493" y="2878330"/>
            <a:ext cx="234505" cy="86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9" name="Line 38"/>
          <p:cNvSpPr>
            <a:spLocks noChangeShapeType="1"/>
          </p:cNvSpPr>
          <p:nvPr/>
        </p:nvSpPr>
        <p:spPr bwMode="auto">
          <a:xfrm flipV="1">
            <a:off x="3045598" y="2771490"/>
            <a:ext cx="116749" cy="1505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40" name="Line 39"/>
          <p:cNvSpPr>
            <a:spLocks noChangeShapeType="1"/>
          </p:cNvSpPr>
          <p:nvPr/>
        </p:nvSpPr>
        <p:spPr bwMode="auto">
          <a:xfrm>
            <a:off x="3607202" y="2276313"/>
            <a:ext cx="16104" cy="26570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41" name="Line 40"/>
          <p:cNvSpPr>
            <a:spLocks noChangeShapeType="1"/>
          </p:cNvSpPr>
          <p:nvPr/>
        </p:nvSpPr>
        <p:spPr bwMode="auto">
          <a:xfrm flipH="1">
            <a:off x="2600744" y="2189912"/>
            <a:ext cx="491151" cy="58157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nvGrpSpPr>
          <p:cNvPr id="242" name="Group 41"/>
          <p:cNvGrpSpPr>
            <a:grpSpLocks/>
          </p:cNvGrpSpPr>
          <p:nvPr/>
        </p:nvGrpSpPr>
        <p:grpSpPr bwMode="auto">
          <a:xfrm>
            <a:off x="3333446" y="1930711"/>
            <a:ext cx="562610" cy="388338"/>
            <a:chOff x="2949" y="196"/>
            <a:chExt cx="941" cy="598"/>
          </a:xfrm>
          <a:solidFill>
            <a:schemeClr val="bg1"/>
          </a:solidFill>
        </p:grpSpPr>
        <p:sp>
          <p:nvSpPr>
            <p:cNvPr id="311" name="Oval 42"/>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2" name="Oval 43"/>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3" name="Oval 44"/>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4" name="Oval 45"/>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5" name="Oval 46"/>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6" name="Oval 47"/>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7" name="Oval 48"/>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8" name="Oval 49"/>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9" name="Freeform 5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20" name="Freeform 5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21" name="Freeform 5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243" name="Group 53"/>
          <p:cNvGrpSpPr>
            <a:grpSpLocks/>
          </p:cNvGrpSpPr>
          <p:nvPr/>
        </p:nvGrpSpPr>
        <p:grpSpPr bwMode="auto">
          <a:xfrm>
            <a:off x="3615254" y="2707386"/>
            <a:ext cx="561604" cy="386480"/>
            <a:chOff x="2949" y="196"/>
            <a:chExt cx="941" cy="598"/>
          </a:xfrm>
          <a:solidFill>
            <a:schemeClr val="bg1"/>
          </a:solidFill>
        </p:grpSpPr>
        <p:sp>
          <p:nvSpPr>
            <p:cNvPr id="300" name="Oval 54"/>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1" name="Oval 55"/>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2" name="Oval 56"/>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3" name="Oval 57"/>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4" name="Oval 58"/>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5" name="Oval 59"/>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6" name="Oval 60"/>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7" name="Oval 61"/>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8" name="Freeform 6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09" name="Freeform 6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10" name="Freeform 6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244" name="Group 65"/>
          <p:cNvGrpSpPr>
            <a:grpSpLocks/>
          </p:cNvGrpSpPr>
          <p:nvPr/>
        </p:nvGrpSpPr>
        <p:grpSpPr bwMode="auto">
          <a:xfrm>
            <a:off x="2819146" y="2405449"/>
            <a:ext cx="561604" cy="388338"/>
            <a:chOff x="2949" y="196"/>
            <a:chExt cx="941" cy="598"/>
          </a:xfrm>
          <a:solidFill>
            <a:schemeClr val="bg1"/>
          </a:solidFill>
        </p:grpSpPr>
        <p:sp>
          <p:nvSpPr>
            <p:cNvPr id="289" name="Oval 66"/>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90" name="Oval 67"/>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91" name="Oval 68"/>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92" name="Oval 69"/>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93" name="Oval 70"/>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94" name="Oval 71"/>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95" name="Oval 72"/>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96" name="Oval 73"/>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97" name="Freeform 7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8" name="Freeform 7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9" name="Freeform 7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245" name="Group 77"/>
          <p:cNvGrpSpPr>
            <a:grpSpLocks/>
          </p:cNvGrpSpPr>
          <p:nvPr/>
        </p:nvGrpSpPr>
        <p:grpSpPr bwMode="auto">
          <a:xfrm>
            <a:off x="2211245" y="2707386"/>
            <a:ext cx="560597" cy="386480"/>
            <a:chOff x="2949" y="196"/>
            <a:chExt cx="941" cy="598"/>
          </a:xfrm>
          <a:solidFill>
            <a:schemeClr val="bg1"/>
          </a:solidFill>
        </p:grpSpPr>
        <p:sp>
          <p:nvSpPr>
            <p:cNvPr id="278" name="Oval 78"/>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9" name="Oval 79"/>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80" name="Oval 80"/>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81" name="Oval 81"/>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82" name="Oval 82"/>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83" name="Oval 83"/>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84" name="Oval 84"/>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85" name="Oval 85"/>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86" name="Freeform 8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7" name="Freeform 8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8" name="Freeform 8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246" name="Group 89"/>
          <p:cNvGrpSpPr>
            <a:grpSpLocks/>
          </p:cNvGrpSpPr>
          <p:nvPr/>
        </p:nvGrpSpPr>
        <p:grpSpPr bwMode="auto">
          <a:xfrm>
            <a:off x="2350136" y="1845239"/>
            <a:ext cx="562610" cy="387409"/>
            <a:chOff x="2949" y="196"/>
            <a:chExt cx="941" cy="598"/>
          </a:xfrm>
          <a:solidFill>
            <a:schemeClr val="bg1"/>
          </a:solidFill>
        </p:grpSpPr>
        <p:sp>
          <p:nvSpPr>
            <p:cNvPr id="267" name="Oval 90"/>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68" name="Oval 91"/>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69" name="Oval 92"/>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0" name="Oval 93"/>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1" name="Oval 94"/>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2" name="Oval 95"/>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3" name="Oval 96"/>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4" name="Oval 97"/>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5" name="Freeform 9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6" name="Freeform 9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7" name="Freeform 10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252" name="Text Box 106"/>
          <p:cNvSpPr txBox="1">
            <a:spLocks noChangeArrowheads="1"/>
          </p:cNvSpPr>
          <p:nvPr/>
        </p:nvSpPr>
        <p:spPr bwMode="auto">
          <a:xfrm>
            <a:off x="2663338" y="3772514"/>
            <a:ext cx="10534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CC"/>
                </a:solidFill>
                <a:latin typeface="微软雅黑" pitchFamily="34" charset="-122"/>
                <a:ea typeface="微软雅黑" pitchFamily="34" charset="-122"/>
              </a:rPr>
              <a:t>(a) </a:t>
            </a:r>
            <a:r>
              <a:rPr kumimoji="1" lang="zh-CN" altLang="en-US" sz="1200" b="1" dirty="0">
                <a:solidFill>
                  <a:srgbClr val="0000CC"/>
                </a:solidFill>
                <a:latin typeface="微软雅黑" pitchFamily="34" charset="-122"/>
                <a:ea typeface="微软雅黑" pitchFamily="34" charset="-122"/>
              </a:rPr>
              <a:t>互连网络</a:t>
            </a:r>
          </a:p>
        </p:txBody>
      </p:sp>
      <p:pic>
        <p:nvPicPr>
          <p:cNvPr id="254" name="Picture 10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0050" y="2060776"/>
            <a:ext cx="320054" cy="19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1" name="Picture 1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2401" y="2491850"/>
            <a:ext cx="320054" cy="19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2" name="Picture 12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6056" y="2319049"/>
            <a:ext cx="320054" cy="19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3" name="Picture 12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6449" y="2836523"/>
            <a:ext cx="320054" cy="196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4" name="Picture 1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3037" y="2319049"/>
            <a:ext cx="320054" cy="19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65" name="Text Box 126"/>
          <p:cNvSpPr txBox="1">
            <a:spLocks noChangeArrowheads="1"/>
          </p:cNvSpPr>
          <p:nvPr/>
        </p:nvSpPr>
        <p:spPr bwMode="auto">
          <a:xfrm>
            <a:off x="1099857" y="229487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路由器</a:t>
            </a:r>
          </a:p>
        </p:txBody>
      </p:sp>
      <p:sp>
        <p:nvSpPr>
          <p:cNvPr id="266" name="Line 127"/>
          <p:cNvSpPr>
            <a:spLocks noChangeShapeType="1"/>
          </p:cNvSpPr>
          <p:nvPr/>
        </p:nvSpPr>
        <p:spPr bwMode="auto">
          <a:xfrm flipV="1">
            <a:off x="1692997" y="2432391"/>
            <a:ext cx="422216" cy="981"/>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78" name="Line 5"/>
          <p:cNvSpPr>
            <a:spLocks noChangeShapeType="1"/>
          </p:cNvSpPr>
          <p:nvPr/>
        </p:nvSpPr>
        <p:spPr bwMode="auto">
          <a:xfrm>
            <a:off x="6191966" y="1628773"/>
            <a:ext cx="47304" cy="43200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79" name="Line 6"/>
          <p:cNvSpPr>
            <a:spLocks noChangeShapeType="1"/>
          </p:cNvSpPr>
          <p:nvPr/>
        </p:nvSpPr>
        <p:spPr bwMode="auto">
          <a:xfrm flipH="1" flipV="1">
            <a:off x="5551858" y="3051131"/>
            <a:ext cx="173111" cy="39484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80" name="Line 7"/>
          <p:cNvSpPr>
            <a:spLocks noChangeShapeType="1"/>
          </p:cNvSpPr>
          <p:nvPr/>
        </p:nvSpPr>
        <p:spPr bwMode="auto">
          <a:xfrm>
            <a:off x="5162359" y="1715174"/>
            <a:ext cx="280801" cy="3883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81" name="Line 8"/>
          <p:cNvSpPr>
            <a:spLocks noChangeShapeType="1"/>
          </p:cNvSpPr>
          <p:nvPr/>
        </p:nvSpPr>
        <p:spPr bwMode="auto">
          <a:xfrm flipH="1">
            <a:off x="6614678" y="1758838"/>
            <a:ext cx="373396" cy="387409"/>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82" name="Line 9"/>
          <p:cNvSpPr>
            <a:spLocks noChangeShapeType="1"/>
          </p:cNvSpPr>
          <p:nvPr/>
        </p:nvSpPr>
        <p:spPr bwMode="auto">
          <a:xfrm flipV="1">
            <a:off x="5068759" y="3007466"/>
            <a:ext cx="280802" cy="474739"/>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83" name="Line 10"/>
          <p:cNvSpPr>
            <a:spLocks noChangeShapeType="1"/>
          </p:cNvSpPr>
          <p:nvPr/>
        </p:nvSpPr>
        <p:spPr bwMode="auto">
          <a:xfrm flipH="1" flipV="1">
            <a:off x="6286572" y="3051131"/>
            <a:ext cx="93601" cy="473809"/>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84" name="Line 11"/>
          <p:cNvSpPr>
            <a:spLocks noChangeShapeType="1"/>
          </p:cNvSpPr>
          <p:nvPr/>
        </p:nvSpPr>
        <p:spPr bwMode="auto">
          <a:xfrm flipH="1" flipV="1">
            <a:off x="6754575" y="3007466"/>
            <a:ext cx="233498" cy="431074"/>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85" name="Text Box 107"/>
          <p:cNvSpPr txBox="1">
            <a:spLocks noChangeArrowheads="1"/>
          </p:cNvSpPr>
          <p:nvPr/>
        </p:nvSpPr>
        <p:spPr bwMode="auto">
          <a:xfrm>
            <a:off x="5442154" y="3772514"/>
            <a:ext cx="137569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CC"/>
                </a:solidFill>
                <a:latin typeface="微软雅黑" pitchFamily="34" charset="-122"/>
                <a:ea typeface="微软雅黑" pitchFamily="34" charset="-122"/>
              </a:rPr>
              <a:t>(b) </a:t>
            </a:r>
            <a:r>
              <a:rPr kumimoji="1" lang="zh-CN" altLang="en-US" sz="1200" b="1" dirty="0">
                <a:solidFill>
                  <a:srgbClr val="0000CC"/>
                </a:solidFill>
                <a:latin typeface="微软雅黑" pitchFamily="34" charset="-122"/>
                <a:ea typeface="微软雅黑" pitchFamily="34" charset="-122"/>
              </a:rPr>
              <a:t>虚拟互连网络</a:t>
            </a:r>
          </a:p>
        </p:txBody>
      </p:sp>
      <p:grpSp>
        <p:nvGrpSpPr>
          <p:cNvPr id="193" name="Group 129"/>
          <p:cNvGrpSpPr>
            <a:grpSpLocks/>
          </p:cNvGrpSpPr>
          <p:nvPr/>
        </p:nvGrpSpPr>
        <p:grpSpPr bwMode="auto">
          <a:xfrm>
            <a:off x="4894641" y="1915846"/>
            <a:ext cx="2327938" cy="1393557"/>
            <a:chOff x="3134" y="1375"/>
            <a:chExt cx="2386" cy="1553"/>
          </a:xfrm>
          <a:effectLst/>
        </p:grpSpPr>
        <p:sp>
          <p:nvSpPr>
            <p:cNvPr id="204" name="Oval 130"/>
            <p:cNvSpPr>
              <a:spLocks noChangeArrowheads="1"/>
            </p:cNvSpPr>
            <p:nvPr/>
          </p:nvSpPr>
          <p:spPr bwMode="auto">
            <a:xfrm>
              <a:off x="3959" y="1375"/>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sp>
          <p:nvSpPr>
            <p:cNvPr id="205" name="Oval 131"/>
            <p:cNvSpPr>
              <a:spLocks noChangeArrowheads="1"/>
            </p:cNvSpPr>
            <p:nvPr/>
          </p:nvSpPr>
          <p:spPr bwMode="auto">
            <a:xfrm>
              <a:off x="3380" y="1548"/>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sp>
          <p:nvSpPr>
            <p:cNvPr id="206" name="Oval 132"/>
            <p:cNvSpPr>
              <a:spLocks noChangeArrowheads="1"/>
            </p:cNvSpPr>
            <p:nvPr/>
          </p:nvSpPr>
          <p:spPr bwMode="auto">
            <a:xfrm>
              <a:off x="3134" y="1940"/>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sp>
          <p:nvSpPr>
            <p:cNvPr id="207" name="Oval 133"/>
            <p:cNvSpPr>
              <a:spLocks noChangeArrowheads="1"/>
            </p:cNvSpPr>
            <p:nvPr/>
          </p:nvSpPr>
          <p:spPr bwMode="auto">
            <a:xfrm>
              <a:off x="3293" y="2175"/>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sp>
          <p:nvSpPr>
            <p:cNvPr id="208" name="Oval 134"/>
            <p:cNvSpPr>
              <a:spLocks noChangeArrowheads="1"/>
            </p:cNvSpPr>
            <p:nvPr/>
          </p:nvSpPr>
          <p:spPr bwMode="auto">
            <a:xfrm>
              <a:off x="3872" y="2269"/>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sp>
          <p:nvSpPr>
            <p:cNvPr id="209" name="Oval 135"/>
            <p:cNvSpPr>
              <a:spLocks noChangeArrowheads="1"/>
            </p:cNvSpPr>
            <p:nvPr/>
          </p:nvSpPr>
          <p:spPr bwMode="auto">
            <a:xfrm>
              <a:off x="4653" y="1564"/>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sp>
          <p:nvSpPr>
            <p:cNvPr id="210" name="Oval 136"/>
            <p:cNvSpPr>
              <a:spLocks noChangeArrowheads="1"/>
            </p:cNvSpPr>
            <p:nvPr/>
          </p:nvSpPr>
          <p:spPr bwMode="auto">
            <a:xfrm>
              <a:off x="4768" y="1893"/>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sp>
          <p:nvSpPr>
            <p:cNvPr id="211" name="Oval 137"/>
            <p:cNvSpPr>
              <a:spLocks noChangeArrowheads="1"/>
            </p:cNvSpPr>
            <p:nvPr/>
          </p:nvSpPr>
          <p:spPr bwMode="auto">
            <a:xfrm>
              <a:off x="4696" y="2003"/>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sp>
          <p:nvSpPr>
            <p:cNvPr id="212" name="Oval 138"/>
            <p:cNvSpPr>
              <a:spLocks noChangeArrowheads="1"/>
            </p:cNvSpPr>
            <p:nvPr/>
          </p:nvSpPr>
          <p:spPr bwMode="auto">
            <a:xfrm>
              <a:off x="3568" y="1752"/>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grpSp>
      <p:sp>
        <p:nvSpPr>
          <p:cNvPr id="194" name="Oval 139"/>
          <p:cNvSpPr>
            <a:spLocks noChangeArrowheads="1"/>
          </p:cNvSpPr>
          <p:nvPr/>
        </p:nvSpPr>
        <p:spPr bwMode="auto">
          <a:xfrm>
            <a:off x="5685717" y="1887976"/>
            <a:ext cx="1001425" cy="562997"/>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5" name="Oval 140"/>
          <p:cNvSpPr>
            <a:spLocks noChangeArrowheads="1"/>
          </p:cNvSpPr>
          <p:nvPr/>
        </p:nvSpPr>
        <p:spPr bwMode="auto">
          <a:xfrm>
            <a:off x="5121094" y="2044054"/>
            <a:ext cx="762895" cy="562068"/>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6" name="Oval 141"/>
          <p:cNvSpPr>
            <a:spLocks noChangeArrowheads="1"/>
          </p:cNvSpPr>
          <p:nvPr/>
        </p:nvSpPr>
        <p:spPr bwMode="auto">
          <a:xfrm>
            <a:off x="4881557" y="2394301"/>
            <a:ext cx="507255" cy="450584"/>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7" name="Oval 142"/>
          <p:cNvSpPr>
            <a:spLocks noChangeArrowheads="1"/>
          </p:cNvSpPr>
          <p:nvPr/>
        </p:nvSpPr>
        <p:spPr bwMode="auto">
          <a:xfrm>
            <a:off x="5036552" y="2606122"/>
            <a:ext cx="774973" cy="49239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8" name="Oval 143"/>
          <p:cNvSpPr>
            <a:spLocks noChangeArrowheads="1"/>
          </p:cNvSpPr>
          <p:nvPr/>
        </p:nvSpPr>
        <p:spPr bwMode="auto">
          <a:xfrm>
            <a:off x="5600168" y="2690665"/>
            <a:ext cx="1170511" cy="591797"/>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9" name="Oval 144"/>
          <p:cNvSpPr>
            <a:spLocks noChangeArrowheads="1"/>
          </p:cNvSpPr>
          <p:nvPr/>
        </p:nvSpPr>
        <p:spPr bwMode="auto">
          <a:xfrm>
            <a:off x="6363063" y="2057061"/>
            <a:ext cx="732701" cy="435719"/>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0" name="Oval 145"/>
          <p:cNvSpPr>
            <a:spLocks noChangeArrowheads="1"/>
          </p:cNvSpPr>
          <p:nvPr/>
        </p:nvSpPr>
        <p:spPr bwMode="auto">
          <a:xfrm>
            <a:off x="6475787" y="2352494"/>
            <a:ext cx="732701" cy="437577"/>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1" name="Oval 146"/>
          <p:cNvSpPr>
            <a:spLocks noChangeArrowheads="1"/>
          </p:cNvSpPr>
          <p:nvPr/>
        </p:nvSpPr>
        <p:spPr bwMode="auto">
          <a:xfrm>
            <a:off x="6404328" y="2450973"/>
            <a:ext cx="733708" cy="733011"/>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2" name="Oval 147"/>
          <p:cNvSpPr>
            <a:spLocks noChangeArrowheads="1"/>
          </p:cNvSpPr>
          <p:nvPr/>
        </p:nvSpPr>
        <p:spPr bwMode="auto">
          <a:xfrm>
            <a:off x="5305276" y="2225216"/>
            <a:ext cx="1508680" cy="732082"/>
          </a:xfrm>
          <a:prstGeom prst="ellipse">
            <a:avLst/>
          </a:prstGeom>
          <a:solidFill>
            <a:srgbClr val="00FFFF"/>
          </a:solidFill>
          <a:ln>
            <a:noFill/>
          </a:ln>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3" name="Text Box 148"/>
          <p:cNvSpPr txBox="1">
            <a:spLocks noChangeArrowheads="1"/>
          </p:cNvSpPr>
          <p:nvPr/>
        </p:nvSpPr>
        <p:spPr bwMode="auto">
          <a:xfrm>
            <a:off x="5521479" y="2395209"/>
            <a:ext cx="12009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latin typeface="微软雅黑" pitchFamily="34" charset="-122"/>
                <a:ea typeface="微软雅黑" pitchFamily="34" charset="-122"/>
              </a:rPr>
              <a:t>  </a:t>
            </a:r>
            <a:r>
              <a:rPr kumimoji="1" lang="zh-CN" altLang="en-US" sz="1200" b="1" dirty="0">
                <a:latin typeface="微软雅黑" pitchFamily="34" charset="-122"/>
                <a:ea typeface="微软雅黑" pitchFamily="34" charset="-122"/>
              </a:rPr>
              <a:t>虚拟互连网络</a:t>
            </a:r>
          </a:p>
          <a:p>
            <a:pPr algn="ctr"/>
            <a:r>
              <a:rPr kumimoji="1" lang="zh-CN" altLang="en-US" sz="1200" b="1" dirty="0">
                <a:latin typeface="微软雅黑" pitchFamily="34" charset="-122"/>
                <a:ea typeface="微软雅黑" pitchFamily="34" charset="-122"/>
              </a:rPr>
              <a:t>（互联网）</a:t>
            </a:r>
          </a:p>
        </p:txBody>
      </p:sp>
      <p:sp>
        <p:nvSpPr>
          <p:cNvPr id="322" name="矩形 321"/>
          <p:cNvSpPr/>
          <p:nvPr/>
        </p:nvSpPr>
        <p:spPr>
          <a:xfrm>
            <a:off x="3210357" y="3986006"/>
            <a:ext cx="2805823" cy="33855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en-US" altLang="zh-CN" sz="1600" b="1" dirty="0" smtClean="0">
                <a:latin typeface="微软雅黑" pitchFamily="34" charset="-122"/>
                <a:ea typeface="微软雅黑" pitchFamily="34" charset="-122"/>
              </a:rPr>
              <a:t>IP </a:t>
            </a:r>
            <a:r>
              <a:rPr kumimoji="1" lang="zh-CN" altLang="zh-CN" sz="1600" b="1" dirty="0" smtClean="0">
                <a:latin typeface="微软雅黑" pitchFamily="34" charset="-122"/>
                <a:ea typeface="微软雅黑" pitchFamily="34" charset="-122"/>
              </a:rPr>
              <a:t>网</a:t>
            </a:r>
            <a:r>
              <a:rPr kumimoji="1" lang="zh-CN" altLang="zh-CN" sz="1600" b="1" dirty="0">
                <a:latin typeface="微软雅黑" pitchFamily="34" charset="-122"/>
                <a:ea typeface="微软雅黑" pitchFamily="34" charset="-122"/>
              </a:rPr>
              <a:t>的概念</a:t>
            </a:r>
            <a:endParaRPr kumimoji="1" lang="zh-CN" altLang="en-US" sz="1600" b="1" dirty="0">
              <a:latin typeface="微软雅黑" pitchFamily="34" charset="-122"/>
              <a:ea typeface="微软雅黑" pitchFamily="34" charset="-122"/>
            </a:endParaRPr>
          </a:p>
        </p:txBody>
      </p:sp>
      <p:sp>
        <p:nvSpPr>
          <p:cNvPr id="323" name="Text Box 101"/>
          <p:cNvSpPr txBox="1">
            <a:spLocks noChangeArrowheads="1"/>
          </p:cNvSpPr>
          <p:nvPr/>
        </p:nvSpPr>
        <p:spPr bwMode="auto">
          <a:xfrm>
            <a:off x="3669601" y="2766154"/>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网络</a:t>
            </a:r>
          </a:p>
        </p:txBody>
      </p:sp>
      <p:sp>
        <p:nvSpPr>
          <p:cNvPr id="324" name="Text Box 102"/>
          <p:cNvSpPr txBox="1">
            <a:spLocks noChangeArrowheads="1"/>
          </p:cNvSpPr>
          <p:nvPr/>
        </p:nvSpPr>
        <p:spPr bwMode="auto">
          <a:xfrm>
            <a:off x="2855379" y="2480010"/>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网络</a:t>
            </a:r>
          </a:p>
        </p:txBody>
      </p:sp>
      <p:sp>
        <p:nvSpPr>
          <p:cNvPr id="325" name="Text Box 103"/>
          <p:cNvSpPr txBox="1">
            <a:spLocks noChangeArrowheads="1"/>
          </p:cNvSpPr>
          <p:nvPr/>
        </p:nvSpPr>
        <p:spPr bwMode="auto">
          <a:xfrm>
            <a:off x="2264587" y="2774515"/>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网络</a:t>
            </a:r>
          </a:p>
        </p:txBody>
      </p:sp>
      <p:sp>
        <p:nvSpPr>
          <p:cNvPr id="326" name="Text Box 104"/>
          <p:cNvSpPr txBox="1">
            <a:spLocks noChangeArrowheads="1"/>
          </p:cNvSpPr>
          <p:nvPr/>
        </p:nvSpPr>
        <p:spPr bwMode="auto">
          <a:xfrm>
            <a:off x="3378738" y="1999697"/>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网络</a:t>
            </a:r>
          </a:p>
        </p:txBody>
      </p:sp>
      <p:sp>
        <p:nvSpPr>
          <p:cNvPr id="327" name="Text Box 105"/>
          <p:cNvSpPr txBox="1">
            <a:spLocks noChangeArrowheads="1"/>
          </p:cNvSpPr>
          <p:nvPr/>
        </p:nvSpPr>
        <p:spPr bwMode="auto">
          <a:xfrm>
            <a:off x="2391401" y="1894716"/>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网络</a:t>
            </a:r>
          </a:p>
        </p:txBody>
      </p:sp>
      <p:pic>
        <p:nvPicPr>
          <p:cNvPr id="32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7485" y="1524700"/>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3015" y="1321287"/>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3095" y="15373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3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3095" y="3337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3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3015" y="3337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4943" y="3337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9628" y="3337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9199" y="1583408"/>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4470" y="1339393"/>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3415" y="1583408"/>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3415" y="3337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3335" y="3337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5263" y="3337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7191" y="3337511"/>
            <a:ext cx="404587" cy="40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80238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4800" y="473791"/>
            <a:ext cx="6994358" cy="1200329"/>
          </a:xfrm>
          <a:prstGeom prst="rect">
            <a:avLst/>
          </a:prstGeom>
        </p:spPr>
        <p:txBody>
          <a:bodyPr wrap="square">
            <a:spAutoFit/>
          </a:bodyPr>
          <a:lstStyle/>
          <a:p>
            <a:r>
              <a:rPr lang="en-US" altLang="zh-CN" sz="2400" b="1" dirty="0" smtClean="0">
                <a:solidFill>
                  <a:srgbClr val="0070C0"/>
                </a:solidFill>
              </a:rPr>
              <a:t>15</a:t>
            </a:r>
            <a:r>
              <a:rPr lang="zh-CN" altLang="en-US" sz="2400" b="1" dirty="0" smtClean="0">
                <a:solidFill>
                  <a:srgbClr val="0070C0"/>
                </a:solidFill>
              </a:rPr>
              <a:t>、与</a:t>
            </a:r>
            <a:r>
              <a:rPr lang="zh-CN" altLang="en-US" sz="2400" b="1" dirty="0">
                <a:solidFill>
                  <a:srgbClr val="0070C0"/>
                </a:solidFill>
              </a:rPr>
              <a:t>下列掩码相对应的网络前缀各有多少位？</a:t>
            </a:r>
            <a:endParaRPr lang="zh-CN" altLang="en-US" sz="2400" dirty="0">
              <a:solidFill>
                <a:srgbClr val="0070C0"/>
              </a:solidFill>
            </a:endParaRPr>
          </a:p>
          <a:p>
            <a:r>
              <a:rPr lang="zh-CN" altLang="en-US" sz="2400" dirty="0">
                <a:solidFill>
                  <a:srgbClr val="0070C0"/>
                </a:solidFill>
              </a:rPr>
              <a:t>   （</a:t>
            </a:r>
            <a:r>
              <a:rPr lang="en-US" altLang="zh-CN" sz="2400" dirty="0">
                <a:solidFill>
                  <a:srgbClr val="0070C0"/>
                </a:solidFill>
              </a:rPr>
              <a:t>1</a:t>
            </a:r>
            <a:r>
              <a:rPr lang="zh-CN" altLang="en-US" sz="2400" dirty="0">
                <a:solidFill>
                  <a:srgbClr val="0070C0"/>
                </a:solidFill>
              </a:rPr>
              <a:t>）</a:t>
            </a:r>
            <a:r>
              <a:rPr lang="en-US" altLang="zh-CN" sz="2400" dirty="0">
                <a:solidFill>
                  <a:srgbClr val="0070C0"/>
                </a:solidFill>
              </a:rPr>
              <a:t>192.0.0.0</a:t>
            </a:r>
            <a:r>
              <a:rPr lang="zh-CN" altLang="en-US" sz="2400" dirty="0">
                <a:solidFill>
                  <a:srgbClr val="0070C0"/>
                </a:solidFill>
              </a:rPr>
              <a:t>；   （</a:t>
            </a:r>
            <a:r>
              <a:rPr lang="en-US" altLang="zh-CN" sz="2400" dirty="0">
                <a:solidFill>
                  <a:srgbClr val="0070C0"/>
                </a:solidFill>
              </a:rPr>
              <a:t>2</a:t>
            </a:r>
            <a:r>
              <a:rPr lang="zh-CN" altLang="en-US" sz="2400" dirty="0">
                <a:solidFill>
                  <a:srgbClr val="0070C0"/>
                </a:solidFill>
              </a:rPr>
              <a:t>）</a:t>
            </a:r>
            <a:r>
              <a:rPr lang="en-US" altLang="zh-CN" sz="2400" dirty="0">
                <a:solidFill>
                  <a:srgbClr val="0070C0"/>
                </a:solidFill>
              </a:rPr>
              <a:t>240.0.0.0</a:t>
            </a:r>
            <a:r>
              <a:rPr lang="zh-CN" altLang="en-US" sz="2400" dirty="0">
                <a:solidFill>
                  <a:srgbClr val="0070C0"/>
                </a:solidFill>
              </a:rPr>
              <a:t>；</a:t>
            </a:r>
          </a:p>
          <a:p>
            <a:r>
              <a:rPr lang="zh-CN" altLang="en-US" sz="2400" dirty="0">
                <a:solidFill>
                  <a:srgbClr val="0070C0"/>
                </a:solidFill>
              </a:rPr>
              <a:t>   （</a:t>
            </a:r>
            <a:r>
              <a:rPr lang="en-US" altLang="zh-CN" sz="2400" dirty="0">
                <a:solidFill>
                  <a:srgbClr val="0070C0"/>
                </a:solidFill>
              </a:rPr>
              <a:t>3</a:t>
            </a:r>
            <a:r>
              <a:rPr lang="zh-CN" altLang="en-US" sz="2400" dirty="0">
                <a:solidFill>
                  <a:srgbClr val="0070C0"/>
                </a:solidFill>
              </a:rPr>
              <a:t>）</a:t>
            </a:r>
            <a:r>
              <a:rPr lang="en-US" altLang="zh-CN" sz="2400" dirty="0">
                <a:solidFill>
                  <a:srgbClr val="0070C0"/>
                </a:solidFill>
              </a:rPr>
              <a:t>255.254.0.0</a:t>
            </a:r>
            <a:r>
              <a:rPr lang="zh-CN" altLang="en-US" sz="2400" dirty="0">
                <a:solidFill>
                  <a:srgbClr val="0070C0"/>
                </a:solidFill>
              </a:rPr>
              <a:t>；（</a:t>
            </a:r>
            <a:r>
              <a:rPr lang="en-US" altLang="zh-CN" sz="2400" dirty="0">
                <a:solidFill>
                  <a:srgbClr val="0070C0"/>
                </a:solidFill>
              </a:rPr>
              <a:t>4</a:t>
            </a:r>
            <a:r>
              <a:rPr lang="zh-CN" altLang="en-US" sz="2400" dirty="0">
                <a:solidFill>
                  <a:srgbClr val="0070C0"/>
                </a:solidFill>
              </a:rPr>
              <a:t>）</a:t>
            </a:r>
            <a:r>
              <a:rPr lang="en-US" altLang="zh-CN" sz="2400" dirty="0">
                <a:solidFill>
                  <a:srgbClr val="0070C0"/>
                </a:solidFill>
              </a:rPr>
              <a:t>255.255.255.252</a:t>
            </a:r>
            <a:r>
              <a:rPr lang="zh-CN" altLang="en-US" sz="2400" dirty="0">
                <a:solidFill>
                  <a:srgbClr val="0070C0"/>
                </a:solidFill>
              </a:rPr>
              <a:t>。</a:t>
            </a:r>
          </a:p>
        </p:txBody>
      </p:sp>
      <p:sp>
        <p:nvSpPr>
          <p:cNvPr id="3" name="矩形 2"/>
          <p:cNvSpPr/>
          <p:nvPr/>
        </p:nvSpPr>
        <p:spPr>
          <a:xfrm>
            <a:off x="407301" y="1807111"/>
            <a:ext cx="4485523" cy="400110"/>
          </a:xfrm>
          <a:prstGeom prst="rect">
            <a:avLst/>
          </a:prstGeom>
        </p:spPr>
        <p:txBody>
          <a:bodyPr wrap="none">
            <a:spAutoFit/>
          </a:bodyPr>
          <a:lstStyle/>
          <a:p>
            <a:r>
              <a:rPr lang="zh-CN" altLang="en-US" sz="2000" b="1" dirty="0" smtClean="0"/>
              <a:t>答</a:t>
            </a:r>
            <a:r>
              <a:rPr lang="zh-CN" altLang="en-US" sz="2000" b="1" dirty="0"/>
              <a:t>：（</a:t>
            </a:r>
            <a:r>
              <a:rPr lang="en-US" altLang="zh-CN" sz="2000" b="1" dirty="0"/>
              <a:t>1</a:t>
            </a:r>
            <a:r>
              <a:rPr lang="zh-CN" altLang="en-US" sz="2000" b="1" dirty="0"/>
              <a:t>）</a:t>
            </a:r>
            <a:r>
              <a:rPr lang="en-US" altLang="zh-CN" sz="2000" b="1" dirty="0"/>
              <a:t>/2 ; (2) /4 ; (3) /11 ; (4) /30 </a:t>
            </a:r>
            <a:r>
              <a:rPr lang="zh-CN" altLang="en-US" sz="2000" b="1" dirty="0"/>
              <a:t>。</a:t>
            </a:r>
          </a:p>
        </p:txBody>
      </p:sp>
    </p:spTree>
    <p:extLst>
      <p:ext uri="{BB962C8B-B14F-4D97-AF65-F5344CB8AC3E}">
        <p14:creationId xmlns:p14="http://schemas.microsoft.com/office/powerpoint/2010/main" val="163328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4799" y="511209"/>
            <a:ext cx="8253664" cy="2677656"/>
          </a:xfrm>
          <a:prstGeom prst="rect">
            <a:avLst/>
          </a:prstGeom>
        </p:spPr>
        <p:txBody>
          <a:bodyPr wrap="square">
            <a:spAutoFit/>
          </a:bodyPr>
          <a:lstStyle/>
          <a:p>
            <a:pPr marL="609600" indent="-609600"/>
            <a:r>
              <a:rPr lang="en-US" altLang="zh-CN" sz="2400" b="1" dirty="0" smtClean="0">
                <a:solidFill>
                  <a:srgbClr val="0070C0"/>
                </a:solidFill>
              </a:rPr>
              <a:t>16</a:t>
            </a:r>
            <a:r>
              <a:rPr lang="zh-CN" altLang="en-US" sz="2400" b="1" dirty="0" smtClean="0">
                <a:solidFill>
                  <a:srgbClr val="0070C0"/>
                </a:solidFill>
              </a:rPr>
              <a:t>、某</a:t>
            </a:r>
            <a:r>
              <a:rPr lang="zh-CN" altLang="en-US" sz="2400" b="1" dirty="0">
                <a:solidFill>
                  <a:srgbClr val="0070C0"/>
                </a:solidFill>
              </a:rPr>
              <a:t>单位分配到一个地址块</a:t>
            </a:r>
            <a:r>
              <a:rPr lang="en-US" altLang="zh-CN" sz="2400" b="1" dirty="0">
                <a:solidFill>
                  <a:srgbClr val="0070C0"/>
                </a:solidFill>
              </a:rPr>
              <a:t>136.23.12.64/26</a:t>
            </a:r>
            <a:r>
              <a:rPr lang="zh-CN" altLang="en-US" sz="2400" b="1" dirty="0">
                <a:solidFill>
                  <a:srgbClr val="0070C0"/>
                </a:solidFill>
              </a:rPr>
              <a:t>。现在需要进一步划分为</a:t>
            </a:r>
            <a:r>
              <a:rPr lang="en-US" altLang="zh-CN" sz="2400" b="1" dirty="0">
                <a:solidFill>
                  <a:srgbClr val="0070C0"/>
                </a:solidFill>
              </a:rPr>
              <a:t>4</a:t>
            </a:r>
            <a:r>
              <a:rPr lang="zh-CN" altLang="en-US" sz="2400" b="1" dirty="0">
                <a:solidFill>
                  <a:srgbClr val="0070C0"/>
                </a:solidFill>
              </a:rPr>
              <a:t>个一样大的子网。试问</a:t>
            </a:r>
            <a:r>
              <a:rPr lang="en-US" altLang="zh-CN" sz="2400" b="1" dirty="0">
                <a:solidFill>
                  <a:srgbClr val="0070C0"/>
                </a:solidFill>
              </a:rPr>
              <a:t>:</a:t>
            </a:r>
          </a:p>
          <a:p>
            <a:pPr marL="609600" indent="-609600"/>
            <a:r>
              <a:rPr lang="en-US" altLang="zh-CN" sz="2400" b="1" dirty="0">
                <a:solidFill>
                  <a:srgbClr val="0070C0"/>
                </a:solidFill>
              </a:rPr>
              <a:t>       </a:t>
            </a:r>
            <a:r>
              <a:rPr lang="zh-CN" altLang="en-US" sz="2400" b="1" dirty="0">
                <a:solidFill>
                  <a:srgbClr val="0070C0"/>
                </a:solidFill>
              </a:rPr>
              <a:t>（</a:t>
            </a:r>
            <a:r>
              <a:rPr lang="en-US" altLang="zh-CN" sz="2400" b="1" dirty="0">
                <a:solidFill>
                  <a:srgbClr val="0070C0"/>
                </a:solidFill>
              </a:rPr>
              <a:t>1</a:t>
            </a:r>
            <a:r>
              <a:rPr lang="zh-CN" altLang="en-US" sz="2400" b="1" dirty="0">
                <a:solidFill>
                  <a:srgbClr val="0070C0"/>
                </a:solidFill>
              </a:rPr>
              <a:t>）每一个子网的网络前缀有多长？</a:t>
            </a:r>
          </a:p>
          <a:p>
            <a:pPr marL="609600" indent="-609600"/>
            <a:r>
              <a:rPr lang="zh-CN" altLang="en-US" sz="2400" b="1" dirty="0">
                <a:solidFill>
                  <a:srgbClr val="0070C0"/>
                </a:solidFill>
              </a:rPr>
              <a:t>       （</a:t>
            </a:r>
            <a:r>
              <a:rPr lang="en-US" altLang="zh-CN" sz="2400" b="1" dirty="0">
                <a:solidFill>
                  <a:srgbClr val="0070C0"/>
                </a:solidFill>
              </a:rPr>
              <a:t>2</a:t>
            </a:r>
            <a:r>
              <a:rPr lang="zh-CN" altLang="en-US" sz="2400" b="1" dirty="0">
                <a:solidFill>
                  <a:srgbClr val="0070C0"/>
                </a:solidFill>
              </a:rPr>
              <a:t>）每一个子网中有多少个地址？</a:t>
            </a:r>
          </a:p>
          <a:p>
            <a:pPr marL="609600" indent="-609600"/>
            <a:r>
              <a:rPr lang="zh-CN" altLang="en-US" sz="2400" b="1" dirty="0">
                <a:solidFill>
                  <a:srgbClr val="0070C0"/>
                </a:solidFill>
              </a:rPr>
              <a:t>       （</a:t>
            </a:r>
            <a:r>
              <a:rPr lang="en-US" altLang="zh-CN" sz="2400" b="1" dirty="0">
                <a:solidFill>
                  <a:srgbClr val="0070C0"/>
                </a:solidFill>
              </a:rPr>
              <a:t>3</a:t>
            </a:r>
            <a:r>
              <a:rPr lang="zh-CN" altLang="en-US" sz="2400" b="1" dirty="0">
                <a:solidFill>
                  <a:srgbClr val="0070C0"/>
                </a:solidFill>
              </a:rPr>
              <a:t>）每一个子网的地址是什么？</a:t>
            </a:r>
          </a:p>
          <a:p>
            <a:pPr marL="609600" indent="-609600"/>
            <a:r>
              <a:rPr lang="zh-CN" altLang="en-US" sz="2400" b="1" dirty="0">
                <a:solidFill>
                  <a:srgbClr val="0070C0"/>
                </a:solidFill>
              </a:rPr>
              <a:t>       （</a:t>
            </a:r>
            <a:r>
              <a:rPr lang="en-US" altLang="zh-CN" sz="2400" b="1" dirty="0">
                <a:solidFill>
                  <a:srgbClr val="0070C0"/>
                </a:solidFill>
              </a:rPr>
              <a:t>4</a:t>
            </a:r>
            <a:r>
              <a:rPr lang="zh-CN" altLang="en-US" sz="2400" b="1" dirty="0">
                <a:solidFill>
                  <a:srgbClr val="0070C0"/>
                </a:solidFill>
              </a:rPr>
              <a:t>）每一个子网可分配给主机使用的最小地址和最大地址是什么？</a:t>
            </a:r>
          </a:p>
        </p:txBody>
      </p:sp>
    </p:spTree>
    <p:extLst>
      <p:ext uri="{BB962C8B-B14F-4D97-AF65-F5344CB8AC3E}">
        <p14:creationId xmlns:p14="http://schemas.microsoft.com/office/powerpoint/2010/main" val="110919751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8654" y="409786"/>
            <a:ext cx="8478252" cy="4524315"/>
          </a:xfrm>
          <a:prstGeom prst="rect">
            <a:avLst/>
          </a:prstGeom>
        </p:spPr>
        <p:txBody>
          <a:bodyPr wrap="square">
            <a:spAutoFit/>
          </a:bodyPr>
          <a:lstStyle/>
          <a:p>
            <a:pPr>
              <a:lnSpc>
                <a:spcPct val="80000"/>
              </a:lnSpc>
            </a:pPr>
            <a:r>
              <a:rPr lang="zh-CN" altLang="en-US" sz="2000" b="1" dirty="0"/>
              <a:t>（</a:t>
            </a:r>
            <a:r>
              <a:rPr lang="en-US" altLang="zh-CN" sz="2000" b="1" dirty="0"/>
              <a:t>1</a:t>
            </a:r>
            <a:r>
              <a:rPr lang="zh-CN" altLang="en-US" sz="2000" b="1" dirty="0"/>
              <a:t>）每个子网前缀</a:t>
            </a:r>
            <a:r>
              <a:rPr lang="en-US" altLang="zh-CN" sz="2000" b="1" dirty="0"/>
              <a:t>28</a:t>
            </a:r>
            <a:r>
              <a:rPr lang="zh-CN" altLang="en-US" sz="2000" b="1" dirty="0"/>
              <a:t>位。</a:t>
            </a:r>
          </a:p>
          <a:p>
            <a:pPr>
              <a:lnSpc>
                <a:spcPct val="80000"/>
              </a:lnSpc>
            </a:pPr>
            <a:r>
              <a:rPr lang="zh-CN" altLang="en-US" sz="2000" b="1" dirty="0"/>
              <a:t>（</a:t>
            </a:r>
            <a:r>
              <a:rPr lang="en-US" altLang="zh-CN" sz="2000" b="1" dirty="0"/>
              <a:t>2</a:t>
            </a:r>
            <a:r>
              <a:rPr lang="zh-CN" altLang="en-US" sz="2000" b="1" dirty="0"/>
              <a:t>）每个子网的地址中有</a:t>
            </a:r>
            <a:r>
              <a:rPr lang="en-US" altLang="zh-CN" sz="2000" b="1" dirty="0"/>
              <a:t>4</a:t>
            </a:r>
            <a:r>
              <a:rPr lang="zh-CN" altLang="en-US" sz="2000" b="1" dirty="0"/>
              <a:t>位留给主机用，因此共有</a:t>
            </a:r>
            <a:r>
              <a:rPr lang="en-US" altLang="zh-CN" sz="2000" b="1" dirty="0"/>
              <a:t>16</a:t>
            </a:r>
            <a:r>
              <a:rPr lang="zh-CN" altLang="en-US" sz="2000" b="1" dirty="0"/>
              <a:t>个地址。</a:t>
            </a:r>
          </a:p>
          <a:p>
            <a:pPr>
              <a:lnSpc>
                <a:spcPct val="80000"/>
              </a:lnSpc>
            </a:pPr>
            <a:r>
              <a:rPr lang="zh-CN" altLang="en-US" sz="2000" b="1" dirty="0"/>
              <a:t>（</a:t>
            </a:r>
            <a:r>
              <a:rPr lang="en-US" altLang="zh-CN" sz="2000" b="1" dirty="0"/>
              <a:t>3</a:t>
            </a:r>
            <a:r>
              <a:rPr lang="zh-CN" altLang="en-US" sz="2000" b="1" dirty="0"/>
              <a:t>）四个子网的地址块是：</a:t>
            </a:r>
          </a:p>
          <a:p>
            <a:pPr>
              <a:lnSpc>
                <a:spcPct val="80000"/>
              </a:lnSpc>
            </a:pPr>
            <a:r>
              <a:rPr lang="zh-CN" altLang="en-US" sz="2000" b="1" dirty="0"/>
              <a:t>第一个地址块</a:t>
            </a:r>
            <a:r>
              <a:rPr lang="en-US" altLang="zh-CN" sz="2000" b="1" dirty="0"/>
              <a:t>136.23.12.64/28</a:t>
            </a:r>
            <a:r>
              <a:rPr lang="zh-CN" altLang="en-US" sz="2000" b="1" dirty="0"/>
              <a:t>，可分配给主机使用的</a:t>
            </a:r>
          </a:p>
          <a:p>
            <a:pPr>
              <a:lnSpc>
                <a:spcPct val="80000"/>
              </a:lnSpc>
            </a:pPr>
            <a:r>
              <a:rPr lang="zh-CN" altLang="en-US" sz="2000" b="1" dirty="0"/>
              <a:t>   最小地址：</a:t>
            </a:r>
            <a:r>
              <a:rPr lang="en-US" altLang="zh-CN" sz="2000" b="1" dirty="0"/>
              <a:t>136.23.12.01000001</a:t>
            </a:r>
            <a:r>
              <a:rPr lang="zh-CN" altLang="en-US" sz="2000" b="1" dirty="0"/>
              <a:t>＝</a:t>
            </a:r>
            <a:r>
              <a:rPr lang="en-US" altLang="zh-CN" sz="2000" b="1" dirty="0"/>
              <a:t>136.23.12.65/28</a:t>
            </a:r>
          </a:p>
          <a:p>
            <a:pPr>
              <a:lnSpc>
                <a:spcPct val="80000"/>
              </a:lnSpc>
            </a:pPr>
            <a:r>
              <a:rPr lang="en-US" altLang="zh-CN" sz="2000" b="1" dirty="0"/>
              <a:t>   </a:t>
            </a:r>
            <a:r>
              <a:rPr lang="zh-CN" altLang="en-US" sz="2000" b="1" dirty="0"/>
              <a:t>最大地址：</a:t>
            </a:r>
            <a:r>
              <a:rPr lang="en-US" altLang="zh-CN" sz="2000" b="1" dirty="0"/>
              <a:t>136.23.12.01001110</a:t>
            </a:r>
            <a:r>
              <a:rPr lang="zh-CN" altLang="en-US" sz="2000" b="1" dirty="0"/>
              <a:t>＝</a:t>
            </a:r>
            <a:r>
              <a:rPr lang="en-US" altLang="zh-CN" sz="2000" b="1" dirty="0" smtClean="0"/>
              <a:t>136.23.12.78/28</a:t>
            </a:r>
          </a:p>
          <a:p>
            <a:pPr>
              <a:lnSpc>
                <a:spcPct val="80000"/>
              </a:lnSpc>
            </a:pPr>
            <a:endParaRPr lang="en-US" altLang="zh-CN" sz="2000" b="1" dirty="0"/>
          </a:p>
          <a:p>
            <a:pPr>
              <a:lnSpc>
                <a:spcPct val="80000"/>
              </a:lnSpc>
            </a:pPr>
            <a:r>
              <a:rPr lang="zh-CN" altLang="en-US" sz="2000" b="1" dirty="0"/>
              <a:t>第二个地址块</a:t>
            </a:r>
            <a:r>
              <a:rPr lang="en-US" altLang="zh-CN" sz="2000" b="1" dirty="0"/>
              <a:t>136.23.12.80/28</a:t>
            </a:r>
            <a:r>
              <a:rPr lang="zh-CN" altLang="en-US" sz="2000" b="1" dirty="0"/>
              <a:t>，可分配给主机使用的</a:t>
            </a:r>
          </a:p>
          <a:p>
            <a:pPr>
              <a:lnSpc>
                <a:spcPct val="80000"/>
              </a:lnSpc>
            </a:pPr>
            <a:r>
              <a:rPr lang="zh-CN" altLang="en-US" sz="2000" b="1" dirty="0"/>
              <a:t>   最小地址：</a:t>
            </a:r>
            <a:r>
              <a:rPr lang="en-US" altLang="zh-CN" sz="2000" b="1" dirty="0"/>
              <a:t>136.23.12.01010001</a:t>
            </a:r>
            <a:r>
              <a:rPr lang="zh-CN" altLang="en-US" sz="2000" b="1" dirty="0"/>
              <a:t>＝</a:t>
            </a:r>
            <a:r>
              <a:rPr lang="en-US" altLang="zh-CN" sz="2000" b="1" dirty="0"/>
              <a:t>136.23.12.81/28</a:t>
            </a:r>
          </a:p>
          <a:p>
            <a:pPr>
              <a:lnSpc>
                <a:spcPct val="80000"/>
              </a:lnSpc>
            </a:pPr>
            <a:r>
              <a:rPr lang="en-US" altLang="zh-CN" sz="2000" b="1" dirty="0"/>
              <a:t>   </a:t>
            </a:r>
            <a:r>
              <a:rPr lang="zh-CN" altLang="en-US" sz="2000" b="1" dirty="0"/>
              <a:t>最大地址：</a:t>
            </a:r>
            <a:r>
              <a:rPr lang="en-US" altLang="zh-CN" sz="2000" b="1" dirty="0"/>
              <a:t>136.23.12.01011110</a:t>
            </a:r>
            <a:r>
              <a:rPr lang="zh-CN" altLang="en-US" sz="2000" b="1" dirty="0"/>
              <a:t>＝</a:t>
            </a:r>
            <a:r>
              <a:rPr lang="en-US" altLang="zh-CN" sz="2000" b="1" dirty="0" smtClean="0"/>
              <a:t>136.23.12.94/28</a:t>
            </a:r>
          </a:p>
          <a:p>
            <a:pPr>
              <a:lnSpc>
                <a:spcPct val="80000"/>
              </a:lnSpc>
            </a:pPr>
            <a:endParaRPr lang="en-US" altLang="zh-CN" sz="2000" b="1" dirty="0"/>
          </a:p>
          <a:p>
            <a:pPr>
              <a:lnSpc>
                <a:spcPct val="80000"/>
              </a:lnSpc>
            </a:pPr>
            <a:r>
              <a:rPr lang="zh-CN" altLang="en-US" sz="2000" b="1" dirty="0"/>
              <a:t>第三个地址块</a:t>
            </a:r>
            <a:r>
              <a:rPr lang="en-US" altLang="zh-CN" sz="2000" b="1" dirty="0"/>
              <a:t>136.23.12.96/28</a:t>
            </a:r>
            <a:r>
              <a:rPr lang="zh-CN" altLang="en-US" sz="2000" b="1" dirty="0"/>
              <a:t>，可分配给主机使用的</a:t>
            </a:r>
          </a:p>
          <a:p>
            <a:pPr>
              <a:lnSpc>
                <a:spcPct val="80000"/>
              </a:lnSpc>
            </a:pPr>
            <a:r>
              <a:rPr lang="zh-CN" altLang="en-US" sz="2000" b="1" dirty="0"/>
              <a:t>   最小地址：</a:t>
            </a:r>
            <a:r>
              <a:rPr lang="en-US" altLang="zh-CN" sz="2000" b="1" dirty="0"/>
              <a:t>136.23.12.01100001</a:t>
            </a:r>
            <a:r>
              <a:rPr lang="zh-CN" altLang="en-US" sz="2000" b="1" dirty="0"/>
              <a:t>＝</a:t>
            </a:r>
            <a:r>
              <a:rPr lang="en-US" altLang="zh-CN" sz="2000" b="1" dirty="0"/>
              <a:t>136.23.12.97/28</a:t>
            </a:r>
          </a:p>
          <a:p>
            <a:pPr>
              <a:lnSpc>
                <a:spcPct val="80000"/>
              </a:lnSpc>
            </a:pPr>
            <a:r>
              <a:rPr lang="en-US" altLang="zh-CN" sz="2000" b="1" dirty="0"/>
              <a:t>   </a:t>
            </a:r>
            <a:r>
              <a:rPr lang="zh-CN" altLang="en-US" sz="2000" b="1" dirty="0"/>
              <a:t>最大地址：</a:t>
            </a:r>
            <a:r>
              <a:rPr lang="en-US" altLang="zh-CN" sz="2000" b="1" dirty="0"/>
              <a:t>136.23.12.01101110</a:t>
            </a:r>
            <a:r>
              <a:rPr lang="zh-CN" altLang="en-US" sz="2000" b="1" dirty="0"/>
              <a:t>＝</a:t>
            </a:r>
            <a:r>
              <a:rPr lang="en-US" altLang="zh-CN" sz="2000" b="1" dirty="0" smtClean="0"/>
              <a:t>136.23.12.110/28</a:t>
            </a:r>
          </a:p>
          <a:p>
            <a:pPr>
              <a:lnSpc>
                <a:spcPct val="80000"/>
              </a:lnSpc>
            </a:pPr>
            <a:endParaRPr lang="en-US" altLang="zh-CN" sz="2000" b="1" dirty="0"/>
          </a:p>
          <a:p>
            <a:pPr>
              <a:lnSpc>
                <a:spcPct val="80000"/>
              </a:lnSpc>
            </a:pPr>
            <a:r>
              <a:rPr lang="zh-CN" altLang="en-US" sz="2000" b="1" dirty="0"/>
              <a:t>第四个地址块</a:t>
            </a:r>
            <a:r>
              <a:rPr lang="en-US" altLang="zh-CN" sz="2000" b="1" dirty="0"/>
              <a:t>136.23.12.112/28</a:t>
            </a:r>
            <a:r>
              <a:rPr lang="zh-CN" altLang="en-US" sz="2000" b="1" dirty="0"/>
              <a:t>，可分配给主机使用的</a:t>
            </a:r>
          </a:p>
          <a:p>
            <a:pPr>
              <a:lnSpc>
                <a:spcPct val="80000"/>
              </a:lnSpc>
            </a:pPr>
            <a:r>
              <a:rPr lang="zh-CN" altLang="en-US" sz="2000" b="1" dirty="0"/>
              <a:t>   最小地址：</a:t>
            </a:r>
            <a:r>
              <a:rPr lang="en-US" altLang="zh-CN" sz="2000" b="1" dirty="0"/>
              <a:t>136.23.12.01110001</a:t>
            </a:r>
            <a:r>
              <a:rPr lang="zh-CN" altLang="en-US" sz="2000" b="1" dirty="0"/>
              <a:t>＝</a:t>
            </a:r>
            <a:r>
              <a:rPr lang="en-US" altLang="zh-CN" sz="2000" b="1" dirty="0"/>
              <a:t>136.23.12.113/28</a:t>
            </a:r>
          </a:p>
          <a:p>
            <a:pPr>
              <a:lnSpc>
                <a:spcPct val="80000"/>
              </a:lnSpc>
            </a:pPr>
            <a:r>
              <a:rPr lang="en-US" altLang="zh-CN" sz="2000" b="1" dirty="0"/>
              <a:t>   </a:t>
            </a:r>
            <a:r>
              <a:rPr lang="zh-CN" altLang="en-US" sz="2000" b="1" dirty="0"/>
              <a:t>最大地址：</a:t>
            </a:r>
            <a:r>
              <a:rPr lang="en-US" altLang="zh-CN" sz="2000" b="1" dirty="0"/>
              <a:t>136.23.12.01111110</a:t>
            </a:r>
            <a:r>
              <a:rPr lang="zh-CN" altLang="en-US" sz="2000" b="1" dirty="0"/>
              <a:t>＝</a:t>
            </a:r>
            <a:r>
              <a:rPr lang="en-US" altLang="zh-CN" sz="2000" b="1" dirty="0"/>
              <a:t>136.23.12.126/28</a:t>
            </a:r>
          </a:p>
        </p:txBody>
      </p:sp>
    </p:spTree>
    <p:extLst>
      <p:ext uri="{BB962C8B-B14F-4D97-AF65-F5344CB8AC3E}">
        <p14:creationId xmlns:p14="http://schemas.microsoft.com/office/powerpoint/2010/main" val="246366610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67" y="79453"/>
            <a:ext cx="8171935" cy="1043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852864" y="416550"/>
            <a:ext cx="308098" cy="369332"/>
          </a:xfrm>
          <a:prstGeom prst="rect">
            <a:avLst/>
          </a:prstGeom>
          <a:noFill/>
        </p:spPr>
        <p:txBody>
          <a:bodyPr wrap="none" rtlCol="0">
            <a:spAutoFit/>
          </a:bodyPr>
          <a:lstStyle/>
          <a:p>
            <a:r>
              <a:rPr lang="en-US" altLang="zh-CN" dirty="0" smtClean="0">
                <a:solidFill>
                  <a:srgbClr val="FF0000"/>
                </a:solidFill>
              </a:rPr>
              <a:t>C</a:t>
            </a:r>
            <a:endParaRPr lang="zh-CN" altLang="en-US" dirty="0">
              <a:solidFill>
                <a:srgbClr val="FF0000"/>
              </a:solidFill>
            </a:endParaRPr>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468" y="1206861"/>
            <a:ext cx="8181246" cy="1262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203159" y="1838346"/>
            <a:ext cx="309700" cy="369332"/>
          </a:xfrm>
          <a:prstGeom prst="rect">
            <a:avLst/>
          </a:prstGeom>
          <a:noFill/>
        </p:spPr>
        <p:txBody>
          <a:bodyPr wrap="none" rtlCol="0">
            <a:spAutoFit/>
          </a:bodyPr>
          <a:lstStyle/>
          <a:p>
            <a:r>
              <a:rPr lang="en-US" altLang="zh-CN" dirty="0">
                <a:solidFill>
                  <a:srgbClr val="FF0000"/>
                </a:solidFill>
              </a:rPr>
              <a:t>B</a:t>
            </a:r>
            <a:endParaRPr lang="zh-CN" altLang="en-US" dirty="0">
              <a:solidFill>
                <a:srgbClr val="FF0000"/>
              </a:solidFill>
            </a:endParaRPr>
          </a:p>
        </p:txBody>
      </p:sp>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467" y="2537633"/>
            <a:ext cx="8171935" cy="1060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727159" y="2883108"/>
            <a:ext cx="308098" cy="369332"/>
          </a:xfrm>
          <a:prstGeom prst="rect">
            <a:avLst/>
          </a:prstGeom>
          <a:noFill/>
        </p:spPr>
        <p:txBody>
          <a:bodyPr wrap="none" rtlCol="0">
            <a:spAutoFit/>
          </a:bodyPr>
          <a:lstStyle/>
          <a:p>
            <a:r>
              <a:rPr lang="en-US" altLang="zh-CN" dirty="0" smtClean="0">
                <a:solidFill>
                  <a:srgbClr val="FF0000"/>
                </a:solidFill>
              </a:rPr>
              <a:t>C</a:t>
            </a:r>
            <a:endParaRPr lang="zh-CN" altLang="en-US" dirty="0">
              <a:solidFill>
                <a:srgbClr val="FF0000"/>
              </a:solidFill>
            </a:endParaRPr>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468" y="3677903"/>
            <a:ext cx="8181246" cy="1356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146937" y="3980369"/>
            <a:ext cx="327334" cy="369332"/>
          </a:xfrm>
          <a:prstGeom prst="rect">
            <a:avLst/>
          </a:prstGeom>
          <a:noFill/>
        </p:spPr>
        <p:txBody>
          <a:bodyPr wrap="none" rtlCol="0">
            <a:spAutoFit/>
          </a:bodyPr>
          <a:lstStyle/>
          <a:p>
            <a:r>
              <a:rPr lang="en-US" altLang="zh-CN" dirty="0" smtClean="0">
                <a:solidFill>
                  <a:srgbClr val="FF0000"/>
                </a:solidFill>
              </a:rPr>
              <a:t>D</a:t>
            </a:r>
            <a:endParaRPr lang="zh-CN" altLang="en-US" dirty="0">
              <a:solidFill>
                <a:srgbClr val="FF0000"/>
              </a:solidFill>
            </a:endParaRPr>
          </a:p>
        </p:txBody>
      </p:sp>
    </p:spTree>
    <p:extLst>
      <p:ext uri="{BB962C8B-B14F-4D97-AF65-F5344CB8AC3E}">
        <p14:creationId xmlns:p14="http://schemas.microsoft.com/office/powerpoint/2010/main" val="154795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56" y="4183971"/>
            <a:ext cx="6575082" cy="740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35" y="115330"/>
            <a:ext cx="6854525" cy="3962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038222" y="621171"/>
            <a:ext cx="308098" cy="369332"/>
          </a:xfrm>
          <a:prstGeom prst="rect">
            <a:avLst/>
          </a:prstGeom>
          <a:noFill/>
        </p:spPr>
        <p:txBody>
          <a:bodyPr wrap="none" rtlCol="0">
            <a:spAutoFit/>
          </a:bodyPr>
          <a:lstStyle/>
          <a:p>
            <a:r>
              <a:rPr lang="en-US" altLang="zh-CN" dirty="0" smtClean="0">
                <a:solidFill>
                  <a:srgbClr val="FF0000"/>
                </a:solidFill>
              </a:rPr>
              <a:t>C</a:t>
            </a:r>
            <a:endParaRPr lang="zh-CN" altLang="en-US" dirty="0">
              <a:solidFill>
                <a:srgbClr val="FF0000"/>
              </a:solidFill>
            </a:endParaRPr>
          </a:p>
        </p:txBody>
      </p:sp>
      <p:sp>
        <p:nvSpPr>
          <p:cNvPr id="2" name="TextBox 1"/>
          <p:cNvSpPr txBox="1"/>
          <p:nvPr/>
        </p:nvSpPr>
        <p:spPr>
          <a:xfrm>
            <a:off x="7035113" y="647510"/>
            <a:ext cx="2051221" cy="3693319"/>
          </a:xfrm>
          <a:prstGeom prst="rect">
            <a:avLst/>
          </a:prstGeom>
          <a:noFill/>
        </p:spPr>
        <p:txBody>
          <a:bodyPr wrap="square" rtlCol="0">
            <a:spAutoFit/>
          </a:bodyPr>
          <a:lstStyle/>
          <a:p>
            <a:r>
              <a:rPr lang="zh-CN" altLang="en-US" dirty="0" smtClean="0"/>
              <a:t>解：此题也有点小问题，</a:t>
            </a:r>
            <a:r>
              <a:rPr lang="en-US" altLang="zh-CN" dirty="0" smtClean="0"/>
              <a:t>H1</a:t>
            </a:r>
            <a:r>
              <a:rPr lang="zh-CN" altLang="en-US" dirty="0" smtClean="0"/>
              <a:t>和</a:t>
            </a:r>
            <a:r>
              <a:rPr lang="en-US" altLang="zh-CN" dirty="0" smtClean="0"/>
              <a:t>H2</a:t>
            </a:r>
            <a:r>
              <a:rPr lang="zh-CN" altLang="en-US" dirty="0" smtClean="0"/>
              <a:t>的网关在哪里没有标记出来。</a:t>
            </a:r>
            <a:endParaRPr lang="en-US" altLang="zh-CN" dirty="0" smtClean="0"/>
          </a:p>
          <a:p>
            <a:r>
              <a:rPr lang="en-US" altLang="zh-CN" dirty="0" smtClean="0"/>
              <a:t>H1</a:t>
            </a:r>
            <a:r>
              <a:rPr lang="zh-CN" altLang="en-US" dirty="0" smtClean="0"/>
              <a:t>和</a:t>
            </a:r>
            <a:r>
              <a:rPr lang="en-US" altLang="zh-CN" dirty="0" smtClean="0"/>
              <a:t>H2</a:t>
            </a:r>
            <a:r>
              <a:rPr lang="zh-CN" altLang="en-US" dirty="0" smtClean="0"/>
              <a:t>在同一网段；</a:t>
            </a:r>
            <a:r>
              <a:rPr lang="en-US" altLang="zh-CN" dirty="0" smtClean="0"/>
              <a:t>H3</a:t>
            </a:r>
            <a:r>
              <a:rPr lang="zh-CN" altLang="en-US" dirty="0" smtClean="0"/>
              <a:t>和</a:t>
            </a:r>
            <a:r>
              <a:rPr lang="en-US" altLang="zh-CN" dirty="0" smtClean="0"/>
              <a:t>H4</a:t>
            </a:r>
            <a:r>
              <a:rPr lang="zh-CN" altLang="en-US" dirty="0" smtClean="0"/>
              <a:t>在同一网段。</a:t>
            </a:r>
            <a:r>
              <a:rPr lang="en-US" altLang="zh-CN" dirty="0" smtClean="0"/>
              <a:t>A</a:t>
            </a:r>
            <a:r>
              <a:rPr lang="zh-CN" altLang="en-US" dirty="0" smtClean="0"/>
              <a:t>、</a:t>
            </a:r>
            <a:r>
              <a:rPr lang="en-US" altLang="zh-CN" dirty="0" smtClean="0"/>
              <a:t>D</a:t>
            </a:r>
            <a:r>
              <a:rPr lang="zh-CN" altLang="en-US" dirty="0" smtClean="0"/>
              <a:t>排除；</a:t>
            </a:r>
            <a:r>
              <a:rPr lang="en-US" altLang="zh-CN" dirty="0" smtClean="0"/>
              <a:t>H4</a:t>
            </a:r>
            <a:r>
              <a:rPr lang="zh-CN" altLang="en-US" dirty="0" smtClean="0"/>
              <a:t>网关是</a:t>
            </a:r>
            <a:r>
              <a:rPr lang="en-US" altLang="zh-CN" dirty="0" smtClean="0"/>
              <a:t>192.168.3.254</a:t>
            </a:r>
            <a:r>
              <a:rPr lang="zh-CN" altLang="en-US" dirty="0" smtClean="0"/>
              <a:t>，而这个地址是能访问外网的网关，所以</a:t>
            </a:r>
            <a:r>
              <a:rPr lang="en-US" altLang="zh-CN" dirty="0" smtClean="0"/>
              <a:t>B</a:t>
            </a:r>
            <a:r>
              <a:rPr lang="zh-CN" altLang="en-US" dirty="0" smtClean="0"/>
              <a:t>错。所以正确答案是</a:t>
            </a:r>
            <a:r>
              <a:rPr lang="en-US" altLang="zh-CN" dirty="0" smtClean="0"/>
              <a:t>C</a:t>
            </a:r>
            <a:r>
              <a:rPr lang="zh-CN" altLang="en-US" dirty="0" smtClean="0"/>
              <a:t>。</a:t>
            </a:r>
            <a:endParaRPr lang="zh-CN" altLang="en-US" dirty="0"/>
          </a:p>
        </p:txBody>
      </p:sp>
    </p:spTree>
    <p:extLst>
      <p:ext uri="{BB962C8B-B14F-4D97-AF65-F5344CB8AC3E}">
        <p14:creationId xmlns:p14="http://schemas.microsoft.com/office/powerpoint/2010/main" val="170850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012" y="333001"/>
            <a:ext cx="8435546" cy="1338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097794" y="621171"/>
            <a:ext cx="317716" cy="369332"/>
          </a:xfrm>
          <a:prstGeom prst="rect">
            <a:avLst/>
          </a:prstGeom>
          <a:noFill/>
        </p:spPr>
        <p:txBody>
          <a:bodyPr wrap="none" rtlCol="0">
            <a:spAutoFit/>
          </a:bodyPr>
          <a:lstStyle/>
          <a:p>
            <a:r>
              <a:rPr lang="en-US" altLang="zh-CN" dirty="0" smtClean="0">
                <a:solidFill>
                  <a:srgbClr val="FF0000"/>
                </a:solidFill>
              </a:rPr>
              <a:t>A</a:t>
            </a:r>
            <a:endParaRPr lang="zh-CN" altLang="en-US" dirty="0">
              <a:solidFill>
                <a:srgbClr val="FF0000"/>
              </a:solidFill>
            </a:endParaRPr>
          </a:p>
        </p:txBody>
      </p:sp>
      <p:pic>
        <p:nvPicPr>
          <p:cNvPr id="17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012" y="1830806"/>
            <a:ext cx="8435546" cy="2829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8356847" y="3965950"/>
            <a:ext cx="308098" cy="369332"/>
          </a:xfrm>
          <a:prstGeom prst="rect">
            <a:avLst/>
          </a:prstGeom>
          <a:noFill/>
        </p:spPr>
        <p:txBody>
          <a:bodyPr wrap="none" rtlCol="0">
            <a:spAutoFit/>
          </a:bodyPr>
          <a:lstStyle/>
          <a:p>
            <a:r>
              <a:rPr lang="en-US" altLang="zh-CN" dirty="0">
                <a:solidFill>
                  <a:srgbClr val="FF0000"/>
                </a:solidFill>
              </a:rPr>
              <a:t>C</a:t>
            </a:r>
            <a:endParaRPr lang="zh-CN" altLang="en-US" dirty="0">
              <a:solidFill>
                <a:srgbClr val="FF0000"/>
              </a:solidFill>
            </a:endParaRPr>
          </a:p>
        </p:txBody>
      </p:sp>
    </p:spTree>
    <p:extLst>
      <p:ext uri="{BB962C8B-B14F-4D97-AF65-F5344CB8AC3E}">
        <p14:creationId xmlns:p14="http://schemas.microsoft.com/office/powerpoint/2010/main" val="419244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802" y="56147"/>
            <a:ext cx="6263439" cy="2037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802" y="2166924"/>
            <a:ext cx="4981785" cy="297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541584" y="425549"/>
            <a:ext cx="308098" cy="369332"/>
          </a:xfrm>
          <a:prstGeom prst="rect">
            <a:avLst/>
          </a:prstGeom>
          <a:noFill/>
        </p:spPr>
        <p:txBody>
          <a:bodyPr wrap="none" rtlCol="0">
            <a:spAutoFit/>
          </a:bodyPr>
          <a:lstStyle/>
          <a:p>
            <a:r>
              <a:rPr lang="en-US" altLang="zh-CN" dirty="0">
                <a:solidFill>
                  <a:srgbClr val="FF0000"/>
                </a:solidFill>
              </a:rPr>
              <a:t>C</a:t>
            </a:r>
            <a:endParaRPr lang="zh-CN" altLang="en-US" dirty="0">
              <a:solidFill>
                <a:srgbClr val="FF0000"/>
              </a:solidFill>
            </a:endParaRPr>
          </a:p>
        </p:txBody>
      </p:sp>
      <p:sp>
        <p:nvSpPr>
          <p:cNvPr id="5" name="TextBox 4"/>
          <p:cNvSpPr txBox="1"/>
          <p:nvPr/>
        </p:nvSpPr>
        <p:spPr>
          <a:xfrm>
            <a:off x="1654713" y="2152122"/>
            <a:ext cx="445546" cy="369332"/>
          </a:xfrm>
          <a:prstGeom prst="rect">
            <a:avLst/>
          </a:prstGeom>
          <a:noFill/>
        </p:spPr>
        <p:txBody>
          <a:bodyPr wrap="square" rtlCol="0">
            <a:spAutoFit/>
          </a:bodyPr>
          <a:lstStyle/>
          <a:p>
            <a:r>
              <a:rPr lang="en-US" altLang="zh-CN" dirty="0" smtClean="0">
                <a:solidFill>
                  <a:srgbClr val="FF0000"/>
                </a:solidFill>
              </a:rPr>
              <a:t>D</a:t>
            </a:r>
            <a:endParaRPr lang="zh-CN" altLang="en-US" dirty="0">
              <a:solidFill>
                <a:srgbClr val="FF0000"/>
              </a:solidFill>
            </a:endParaRPr>
          </a:p>
        </p:txBody>
      </p:sp>
      <p:sp>
        <p:nvSpPr>
          <p:cNvPr id="6" name="TextBox 5"/>
          <p:cNvSpPr txBox="1"/>
          <p:nvPr/>
        </p:nvSpPr>
        <p:spPr>
          <a:xfrm>
            <a:off x="1654713" y="4612677"/>
            <a:ext cx="445546" cy="369332"/>
          </a:xfrm>
          <a:prstGeom prst="rect">
            <a:avLst/>
          </a:prstGeom>
          <a:noFill/>
        </p:spPr>
        <p:txBody>
          <a:bodyPr wrap="square" rtlCol="0">
            <a:spAutoFit/>
          </a:bodyPr>
          <a:lstStyle/>
          <a:p>
            <a:r>
              <a:rPr lang="en-US" altLang="zh-CN" dirty="0" smtClean="0">
                <a:solidFill>
                  <a:srgbClr val="FF0000"/>
                </a:solidFill>
              </a:rPr>
              <a:t>B</a:t>
            </a:r>
            <a:endParaRPr lang="zh-CN" altLang="en-US" dirty="0">
              <a:solidFill>
                <a:srgbClr val="FF0000"/>
              </a:solidFill>
            </a:endParaRPr>
          </a:p>
        </p:txBody>
      </p:sp>
      <p:sp>
        <p:nvSpPr>
          <p:cNvPr id="2" name="TextBox 1"/>
          <p:cNvSpPr txBox="1"/>
          <p:nvPr/>
        </p:nvSpPr>
        <p:spPr>
          <a:xfrm>
            <a:off x="6073649" y="2839019"/>
            <a:ext cx="3185487" cy="1200329"/>
          </a:xfrm>
          <a:prstGeom prst="rect">
            <a:avLst/>
          </a:prstGeom>
          <a:noFill/>
        </p:spPr>
        <p:txBody>
          <a:bodyPr wrap="none" rtlCol="0">
            <a:spAutoFit/>
          </a:bodyPr>
          <a:lstStyle/>
          <a:p>
            <a:r>
              <a:rPr lang="zh-CN" altLang="en-US" dirty="0" smtClean="0"/>
              <a:t>提示：</a:t>
            </a:r>
            <a:r>
              <a:rPr lang="en-US" altLang="zh-CN" dirty="0" smtClean="0"/>
              <a:t>2019</a:t>
            </a:r>
            <a:r>
              <a:rPr lang="zh-CN" altLang="en-US" dirty="0" smtClean="0"/>
              <a:t>统考真题注意</a:t>
            </a:r>
            <a:endParaRPr lang="en-US" altLang="zh-CN" dirty="0" smtClean="0"/>
          </a:p>
          <a:p>
            <a:r>
              <a:rPr lang="zh-CN" altLang="en-US" dirty="0" smtClean="0"/>
              <a:t>要审题，题目要求的是</a:t>
            </a:r>
            <a:r>
              <a:rPr lang="zh-CN" altLang="en-US" b="1" dirty="0" smtClean="0">
                <a:solidFill>
                  <a:srgbClr val="FF0000"/>
                </a:solidFill>
              </a:rPr>
              <a:t>可能</a:t>
            </a:r>
            <a:endParaRPr lang="en-US" altLang="zh-CN" b="1" dirty="0" smtClean="0">
              <a:solidFill>
                <a:srgbClr val="FF0000"/>
              </a:solidFill>
            </a:endParaRPr>
          </a:p>
          <a:p>
            <a:r>
              <a:rPr lang="zh-CN" altLang="en-US" b="1" dirty="0" smtClean="0">
                <a:solidFill>
                  <a:srgbClr val="FF0000"/>
                </a:solidFill>
              </a:rPr>
              <a:t>最小子网</a:t>
            </a:r>
            <a:r>
              <a:rPr lang="zh-CN" altLang="en-US" dirty="0" smtClean="0"/>
              <a:t>的可分配</a:t>
            </a:r>
            <a:r>
              <a:rPr lang="en-US" altLang="zh-CN" dirty="0" smtClean="0"/>
              <a:t>IP</a:t>
            </a:r>
            <a:r>
              <a:rPr lang="zh-CN" altLang="en-US" dirty="0" smtClean="0"/>
              <a:t>地址数。</a:t>
            </a:r>
            <a:endParaRPr lang="en-US" altLang="zh-CN" dirty="0" smtClean="0"/>
          </a:p>
          <a:p>
            <a:r>
              <a:rPr lang="zh-CN" altLang="en-US" dirty="0" smtClean="0"/>
              <a:t>言外之意就是子网有大有小！</a:t>
            </a:r>
            <a:endParaRPr lang="zh-CN" altLang="en-US" dirty="0"/>
          </a:p>
        </p:txBody>
      </p:sp>
    </p:spTree>
    <p:extLst>
      <p:ext uri="{BB962C8B-B14F-4D97-AF65-F5344CB8AC3E}">
        <p14:creationId xmlns:p14="http://schemas.microsoft.com/office/powerpoint/2010/main" val="298369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2"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0" y="47737"/>
            <a:ext cx="6454804" cy="435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0" y="4400937"/>
            <a:ext cx="5907301" cy="585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504470" y="2173901"/>
            <a:ext cx="2448106" cy="1815882"/>
          </a:xfrm>
          <a:prstGeom prst="rect">
            <a:avLst/>
          </a:prstGeom>
          <a:noFill/>
        </p:spPr>
        <p:txBody>
          <a:bodyPr wrap="none" rtlCol="0">
            <a:spAutoFit/>
          </a:bodyPr>
          <a:lstStyle/>
          <a:p>
            <a:r>
              <a:rPr lang="en-US" altLang="zh-CN" sz="1600" dirty="0" smtClean="0"/>
              <a:t>2</a:t>
            </a:r>
            <a:r>
              <a:rPr lang="zh-CN" altLang="en-US" sz="1600" dirty="0" smtClean="0"/>
              <a:t>）域名服务器相当于</a:t>
            </a:r>
            <a:endParaRPr lang="en-US" altLang="zh-CN" sz="1600" dirty="0" smtClean="0"/>
          </a:p>
          <a:p>
            <a:r>
              <a:rPr lang="zh-CN" altLang="en-US" sz="1600" dirty="0" smtClean="0"/>
              <a:t>特定主机路由，</a:t>
            </a:r>
            <a:r>
              <a:rPr lang="en-US" altLang="zh-CN" sz="1600" dirty="0" err="1" smtClean="0"/>
              <a:t>submask</a:t>
            </a:r>
            <a:endParaRPr lang="en-US" altLang="zh-CN" sz="1600" dirty="0" smtClean="0"/>
          </a:p>
          <a:p>
            <a:r>
              <a:rPr lang="zh-CN" altLang="en-US" sz="1600" dirty="0" smtClean="0"/>
              <a:t>只有全</a:t>
            </a:r>
            <a:r>
              <a:rPr lang="en-US" altLang="zh-CN" sz="1600" dirty="0" smtClean="0"/>
              <a:t>1</a:t>
            </a:r>
            <a:r>
              <a:rPr lang="zh-CN" altLang="en-US" sz="1600" dirty="0" smtClean="0"/>
              <a:t>才能保证目的</a:t>
            </a:r>
            <a:endParaRPr lang="en-US" altLang="zh-CN" sz="1600" dirty="0" smtClean="0"/>
          </a:p>
          <a:p>
            <a:r>
              <a:rPr lang="zh-CN" altLang="en-US" sz="1600" dirty="0" smtClean="0"/>
              <a:t>网络地址与</a:t>
            </a:r>
            <a:r>
              <a:rPr lang="en-US" altLang="zh-CN" sz="1600" dirty="0" smtClean="0"/>
              <a:t>DNS</a:t>
            </a:r>
            <a:r>
              <a:rPr lang="zh-CN" altLang="en-US" sz="1600" dirty="0" smtClean="0"/>
              <a:t>服务器的</a:t>
            </a:r>
            <a:endParaRPr lang="en-US" altLang="zh-CN" sz="1600" dirty="0" smtClean="0"/>
          </a:p>
          <a:p>
            <a:r>
              <a:rPr lang="en-US" altLang="zh-CN" sz="1600" dirty="0" smtClean="0"/>
              <a:t>IP</a:t>
            </a:r>
            <a:r>
              <a:rPr lang="zh-CN" altLang="en-US" sz="1600" dirty="0" smtClean="0"/>
              <a:t>地址完全一样</a:t>
            </a:r>
            <a:r>
              <a:rPr lang="en-US" altLang="zh-CN" sz="1600" dirty="0" smtClean="0"/>
              <a:t>;</a:t>
            </a:r>
            <a:r>
              <a:rPr lang="zh-CN" altLang="en-US" sz="1600" dirty="0" smtClean="0"/>
              <a:t>到互联网</a:t>
            </a:r>
            <a:endParaRPr lang="en-US" altLang="zh-CN" sz="1600" dirty="0" smtClean="0"/>
          </a:p>
          <a:p>
            <a:r>
              <a:rPr lang="zh-CN" altLang="en-US" sz="1600" dirty="0" smtClean="0"/>
              <a:t>的路由一般是默认路由，</a:t>
            </a:r>
            <a:endParaRPr lang="en-US" altLang="zh-CN" sz="1600" dirty="0" smtClean="0"/>
          </a:p>
          <a:p>
            <a:r>
              <a:rPr lang="zh-CN" altLang="en-US" sz="1600" dirty="0" smtClean="0"/>
              <a:t>一般写成</a:t>
            </a:r>
            <a:r>
              <a:rPr lang="en-US" altLang="zh-CN" sz="1600" dirty="0" smtClean="0"/>
              <a:t>0/0</a:t>
            </a:r>
            <a:r>
              <a:rPr lang="zh-CN" altLang="en-US" sz="1600" dirty="0" smtClean="0"/>
              <a:t>；</a:t>
            </a:r>
            <a:endParaRPr lang="en-US" altLang="zh-CN" sz="1600" dirty="0" smtClean="0"/>
          </a:p>
        </p:txBody>
      </p:sp>
      <p:pic>
        <p:nvPicPr>
          <p:cNvPr id="2048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9516" y="1094276"/>
            <a:ext cx="3892518" cy="1143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70901" y="4205226"/>
            <a:ext cx="4402995" cy="977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466468" y="509501"/>
            <a:ext cx="1707519" cy="584775"/>
          </a:xfrm>
          <a:prstGeom prst="rect">
            <a:avLst/>
          </a:prstGeom>
          <a:noFill/>
        </p:spPr>
        <p:txBody>
          <a:bodyPr wrap="none" rtlCol="0">
            <a:spAutoFit/>
          </a:bodyPr>
          <a:lstStyle/>
          <a:p>
            <a:r>
              <a:rPr lang="zh-CN" altLang="en-US" sz="1600" dirty="0"/>
              <a:t>解：</a:t>
            </a:r>
            <a:endParaRPr lang="en-US" altLang="zh-CN" sz="1600" dirty="0"/>
          </a:p>
          <a:p>
            <a:r>
              <a:rPr lang="en-US" altLang="zh-CN" sz="1600" dirty="0"/>
              <a:t>1</a:t>
            </a:r>
            <a:r>
              <a:rPr lang="zh-CN" altLang="en-US" sz="1600" dirty="0"/>
              <a:t>）</a:t>
            </a:r>
            <a:r>
              <a:rPr lang="en-US" altLang="zh-CN" sz="1600" dirty="0"/>
              <a:t>0-127 </a:t>
            </a:r>
            <a:r>
              <a:rPr lang="en-US" altLang="zh-CN" sz="1600" dirty="0" smtClean="0"/>
              <a:t>128-255</a:t>
            </a:r>
            <a:endParaRPr lang="zh-CN" altLang="en-US" sz="1600" dirty="0"/>
          </a:p>
        </p:txBody>
      </p:sp>
      <p:sp>
        <p:nvSpPr>
          <p:cNvPr id="4" name="TextBox 3"/>
          <p:cNvSpPr txBox="1"/>
          <p:nvPr/>
        </p:nvSpPr>
        <p:spPr>
          <a:xfrm>
            <a:off x="6506810" y="3882060"/>
            <a:ext cx="1363579" cy="338554"/>
          </a:xfrm>
          <a:prstGeom prst="rect">
            <a:avLst/>
          </a:prstGeom>
          <a:noFill/>
        </p:spPr>
        <p:txBody>
          <a:bodyPr wrap="square" rtlCol="0">
            <a:spAutoFit/>
          </a:bodyPr>
          <a:lstStyle/>
          <a:p>
            <a:r>
              <a:rPr lang="en-US" altLang="zh-CN" sz="1600" dirty="0"/>
              <a:t>3</a:t>
            </a:r>
            <a:r>
              <a:rPr lang="zh-CN" altLang="en-US" sz="1600" dirty="0" smtClean="0"/>
              <a:t>）</a:t>
            </a:r>
            <a:endParaRPr lang="zh-CN" altLang="en-US" sz="1600" dirty="0"/>
          </a:p>
        </p:txBody>
      </p:sp>
    </p:spTree>
    <p:extLst>
      <p:ext uri="{BB962C8B-B14F-4D97-AF65-F5344CB8AC3E}">
        <p14:creationId xmlns:p14="http://schemas.microsoft.com/office/powerpoint/2010/main" val="23397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484"/>
                                        </p:tgtEl>
                                        <p:attrNameLst>
                                          <p:attrName>style.visibility</p:attrName>
                                        </p:attrNameLst>
                                      </p:cBhvr>
                                      <p:to>
                                        <p:strVal val="visible"/>
                                      </p:to>
                                    </p:set>
                                    <p:anim calcmode="lin" valueType="num">
                                      <p:cBhvr additive="base">
                                        <p:cTn id="19" dur="500" fill="hold"/>
                                        <p:tgtEl>
                                          <p:spTgt spid="20484"/>
                                        </p:tgtEl>
                                        <p:attrNameLst>
                                          <p:attrName>ppt_x</p:attrName>
                                        </p:attrNameLst>
                                      </p:cBhvr>
                                      <p:tavLst>
                                        <p:tav tm="0">
                                          <p:val>
                                            <p:strVal val="#ppt_x"/>
                                          </p:val>
                                        </p:tav>
                                        <p:tav tm="100000">
                                          <p:val>
                                            <p:strVal val="#ppt_x"/>
                                          </p:val>
                                        </p:tav>
                                      </p:tavLst>
                                    </p:anim>
                                    <p:anim calcmode="lin" valueType="num">
                                      <p:cBhvr additive="base">
                                        <p:cTn id="20" dur="500" fill="hold"/>
                                        <p:tgtEl>
                                          <p:spTgt spid="2048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485"/>
                                        </p:tgtEl>
                                        <p:attrNameLst>
                                          <p:attrName>style.visibility</p:attrName>
                                        </p:attrNameLst>
                                      </p:cBhvr>
                                      <p:to>
                                        <p:strVal val="visible"/>
                                      </p:to>
                                    </p:set>
                                    <p:anim calcmode="lin" valueType="num">
                                      <p:cBhvr additive="base">
                                        <p:cTn id="31" dur="500" fill="hold"/>
                                        <p:tgtEl>
                                          <p:spTgt spid="20485"/>
                                        </p:tgtEl>
                                        <p:attrNameLst>
                                          <p:attrName>ppt_x</p:attrName>
                                        </p:attrNameLst>
                                      </p:cBhvr>
                                      <p:tavLst>
                                        <p:tav tm="0">
                                          <p:val>
                                            <p:strVal val="#ppt_x"/>
                                          </p:val>
                                        </p:tav>
                                        <p:tav tm="100000">
                                          <p:val>
                                            <p:strVal val="#ppt_x"/>
                                          </p:val>
                                        </p:tav>
                                      </p:tavLst>
                                    </p:anim>
                                    <p:anim calcmode="lin" valueType="num">
                                      <p:cBhvr additive="base">
                                        <p:cTn id="32" dur="500" fill="hold"/>
                                        <p:tgtEl>
                                          <p:spTgt spid="204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74" y="65894"/>
            <a:ext cx="5123718" cy="4490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98112" y="309786"/>
            <a:ext cx="3900427" cy="1477328"/>
          </a:xfrm>
          <a:prstGeom prst="rect">
            <a:avLst/>
          </a:prstGeom>
          <a:noFill/>
        </p:spPr>
        <p:txBody>
          <a:bodyPr wrap="none" rtlCol="0">
            <a:spAutoFit/>
          </a:bodyPr>
          <a:lstStyle/>
          <a:p>
            <a:r>
              <a:rPr lang="zh-CN" altLang="en-US" dirty="0" smtClean="0"/>
              <a:t>解：</a:t>
            </a:r>
            <a:endParaRPr lang="en-US" altLang="zh-CN" dirty="0" smtClean="0"/>
          </a:p>
          <a:p>
            <a:r>
              <a:rPr lang="en-US" altLang="zh-CN" dirty="0" smtClean="0"/>
              <a:t>1</a:t>
            </a:r>
            <a:r>
              <a:rPr lang="zh-CN" altLang="en-US" dirty="0" smtClean="0"/>
              <a:t>）</a:t>
            </a:r>
            <a:r>
              <a:rPr lang="en-US" altLang="zh-CN" dirty="0" smtClean="0"/>
              <a:t>1-4</a:t>
            </a:r>
            <a:r>
              <a:rPr lang="zh-CN" altLang="en-US" dirty="0" smtClean="0"/>
              <a:t>已用，因</a:t>
            </a:r>
            <a:r>
              <a:rPr lang="en-US" altLang="zh-CN" dirty="0" smtClean="0"/>
              <a:t>/24</a:t>
            </a:r>
            <a:r>
              <a:rPr lang="zh-CN" altLang="en-US" dirty="0" smtClean="0"/>
              <a:t>，代表</a:t>
            </a:r>
            <a:r>
              <a:rPr lang="en-US" altLang="zh-CN" dirty="0" smtClean="0"/>
              <a:t>256</a:t>
            </a:r>
            <a:r>
              <a:rPr lang="zh-CN" altLang="en-US" dirty="0" smtClean="0"/>
              <a:t>个完整</a:t>
            </a:r>
            <a:endParaRPr lang="en-US" altLang="zh-CN" dirty="0" smtClean="0"/>
          </a:p>
          <a:p>
            <a:r>
              <a:rPr lang="zh-CN" altLang="en-US" dirty="0" smtClean="0"/>
              <a:t>地址，所以范围是</a:t>
            </a:r>
            <a:r>
              <a:rPr lang="en-US" altLang="zh-CN" dirty="0" smtClean="0"/>
              <a:t>5-254</a:t>
            </a:r>
            <a:r>
              <a:rPr lang="zh-CN" altLang="en-US" dirty="0" smtClean="0"/>
              <a:t>；源</a:t>
            </a:r>
            <a:r>
              <a:rPr lang="en-US" altLang="zh-CN" dirty="0" smtClean="0"/>
              <a:t>IP</a:t>
            </a:r>
            <a:r>
              <a:rPr lang="zh-CN" altLang="en-US" dirty="0" smtClean="0"/>
              <a:t>地址：</a:t>
            </a:r>
            <a:endParaRPr lang="en-US" altLang="zh-CN" dirty="0" smtClean="0"/>
          </a:p>
          <a:p>
            <a:r>
              <a:rPr lang="en-US" altLang="zh-CN" dirty="0" smtClean="0"/>
              <a:t>0.0.0.0</a:t>
            </a:r>
            <a:r>
              <a:rPr lang="zh-CN" altLang="en-US" dirty="0" smtClean="0"/>
              <a:t>代表本机，目的地址</a:t>
            </a:r>
            <a:r>
              <a:rPr lang="en-US" altLang="zh-CN" dirty="0" smtClean="0"/>
              <a:t>4</a:t>
            </a:r>
            <a:r>
              <a:rPr lang="zh-CN" altLang="en-US" dirty="0" smtClean="0"/>
              <a:t>个</a:t>
            </a:r>
            <a:r>
              <a:rPr lang="en-US" altLang="zh-CN" dirty="0" smtClean="0"/>
              <a:t>255</a:t>
            </a:r>
          </a:p>
          <a:p>
            <a:r>
              <a:rPr lang="zh-CN" altLang="en-US" dirty="0" smtClean="0"/>
              <a:t>代表本网络所有主机；</a:t>
            </a:r>
            <a:endParaRPr lang="en-US" altLang="zh-CN" dirty="0" smtClean="0"/>
          </a:p>
        </p:txBody>
      </p:sp>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58" y="4621941"/>
            <a:ext cx="4787298" cy="448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255371" y="1942266"/>
            <a:ext cx="3785908" cy="923330"/>
          </a:xfrm>
          <a:prstGeom prst="rect">
            <a:avLst/>
          </a:prstGeom>
          <a:noFill/>
        </p:spPr>
        <p:txBody>
          <a:bodyPr wrap="none" rtlCol="0">
            <a:spAutoFit/>
          </a:bodyPr>
          <a:lstStyle/>
          <a:p>
            <a:r>
              <a:rPr lang="en-US" altLang="zh-CN" dirty="0" smtClean="0"/>
              <a:t>2</a:t>
            </a:r>
            <a:r>
              <a:rPr lang="zh-CN" altLang="en-US" dirty="0" smtClean="0"/>
              <a:t>）第一个</a:t>
            </a:r>
            <a:r>
              <a:rPr lang="en-US" altLang="zh-CN" dirty="0" smtClean="0"/>
              <a:t>MAC</a:t>
            </a:r>
            <a:r>
              <a:rPr lang="zh-CN" altLang="en-US" dirty="0" smtClean="0"/>
              <a:t>地址是：</a:t>
            </a:r>
            <a:r>
              <a:rPr lang="en-US" altLang="zh-CN" dirty="0" err="1" smtClean="0"/>
              <a:t>ff-ff-ff-ff-ff-ff</a:t>
            </a:r>
            <a:endParaRPr lang="en-US" altLang="zh-CN" dirty="0" smtClean="0"/>
          </a:p>
          <a:p>
            <a:r>
              <a:rPr lang="en-US" altLang="zh-CN" dirty="0" smtClean="0"/>
              <a:t>IP</a:t>
            </a:r>
            <a:r>
              <a:rPr lang="zh-CN" altLang="en-US" dirty="0" smtClean="0"/>
              <a:t>分组的以太网帧的</a:t>
            </a:r>
            <a:r>
              <a:rPr lang="en-US" altLang="zh-CN" dirty="0" smtClean="0"/>
              <a:t>MAC</a:t>
            </a:r>
            <a:r>
              <a:rPr lang="zh-CN" altLang="en-US" dirty="0" smtClean="0"/>
              <a:t>地址是：</a:t>
            </a:r>
            <a:endParaRPr lang="en-US" altLang="zh-CN" dirty="0" smtClean="0"/>
          </a:p>
          <a:p>
            <a:r>
              <a:rPr lang="en-US" altLang="zh-CN" dirty="0" smtClean="0"/>
              <a:t>00-a1-a1-a1-a1-a1</a:t>
            </a:r>
            <a:r>
              <a:rPr lang="zh-CN" altLang="en-US" dirty="0" smtClean="0"/>
              <a:t>；</a:t>
            </a:r>
            <a:endParaRPr lang="en-US" altLang="zh-CN" dirty="0" smtClean="0"/>
          </a:p>
        </p:txBody>
      </p:sp>
      <p:sp>
        <p:nvSpPr>
          <p:cNvPr id="6" name="TextBox 5"/>
          <p:cNvSpPr txBox="1"/>
          <p:nvPr/>
        </p:nvSpPr>
        <p:spPr>
          <a:xfrm>
            <a:off x="5227992" y="2975856"/>
            <a:ext cx="3945888" cy="1200329"/>
          </a:xfrm>
          <a:prstGeom prst="rect">
            <a:avLst/>
          </a:prstGeom>
          <a:noFill/>
        </p:spPr>
        <p:txBody>
          <a:bodyPr wrap="none" rtlCol="0">
            <a:spAutoFit/>
          </a:bodyPr>
          <a:lstStyle/>
          <a:p>
            <a:r>
              <a:rPr lang="en-US" altLang="zh-CN" dirty="0" smtClean="0"/>
              <a:t>3</a:t>
            </a:r>
            <a:r>
              <a:rPr lang="zh-CN" altLang="en-US" dirty="0" smtClean="0"/>
              <a:t>）能访问</a:t>
            </a:r>
            <a:r>
              <a:rPr lang="en-US" altLang="zh-CN" dirty="0" smtClean="0"/>
              <a:t>WWW</a:t>
            </a:r>
            <a:r>
              <a:rPr lang="zh-CN" altLang="en-US" dirty="0" smtClean="0"/>
              <a:t>服务器，因为在同一</a:t>
            </a:r>
            <a:endParaRPr lang="en-US" altLang="zh-CN" dirty="0" smtClean="0"/>
          </a:p>
          <a:p>
            <a:r>
              <a:rPr lang="zh-CN" altLang="en-US" dirty="0" smtClean="0"/>
              <a:t>个网络范围内；但是不能访问</a:t>
            </a:r>
            <a:r>
              <a:rPr lang="en-US" altLang="zh-CN" dirty="0" smtClean="0"/>
              <a:t>Internet</a:t>
            </a:r>
          </a:p>
          <a:p>
            <a:r>
              <a:rPr lang="zh-CN" altLang="en-US" dirty="0" smtClean="0"/>
              <a:t>因为网关设置错了，应该设置为：</a:t>
            </a:r>
            <a:endParaRPr lang="en-US" altLang="zh-CN" dirty="0" smtClean="0"/>
          </a:p>
          <a:p>
            <a:r>
              <a:rPr lang="en-US" altLang="zh-CN" dirty="0" smtClean="0"/>
              <a:t>111.123.15.1/24</a:t>
            </a:r>
            <a:endParaRPr lang="zh-CN" altLang="en-US" dirty="0"/>
          </a:p>
        </p:txBody>
      </p:sp>
    </p:spTree>
    <p:extLst>
      <p:ext uri="{BB962C8B-B14F-4D97-AF65-F5344CB8AC3E}">
        <p14:creationId xmlns:p14="http://schemas.microsoft.com/office/powerpoint/2010/main" val="290316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73" y="525743"/>
            <a:ext cx="6085240" cy="3903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123611" y="591645"/>
            <a:ext cx="3227165" cy="1323439"/>
          </a:xfrm>
          <a:prstGeom prst="rect">
            <a:avLst/>
          </a:prstGeom>
          <a:noFill/>
        </p:spPr>
        <p:txBody>
          <a:bodyPr wrap="none" rtlCol="0">
            <a:spAutoFit/>
          </a:bodyPr>
          <a:lstStyle/>
          <a:p>
            <a:r>
              <a:rPr lang="zh-CN" altLang="en-US" sz="1600" dirty="0" smtClean="0"/>
              <a:t>解：</a:t>
            </a:r>
            <a:endParaRPr lang="en-US" altLang="zh-CN" sz="1600" dirty="0" smtClean="0"/>
          </a:p>
          <a:p>
            <a:r>
              <a:rPr lang="en-US" altLang="zh-CN" sz="1600" dirty="0" smtClean="0"/>
              <a:t>1)</a:t>
            </a:r>
            <a:r>
              <a:rPr lang="zh-CN" altLang="en-US" sz="1600" dirty="0" smtClean="0"/>
              <a:t>销售部子网广播地址：</a:t>
            </a:r>
            <a:endParaRPr lang="en-US" altLang="zh-CN" sz="1600" dirty="0" smtClean="0"/>
          </a:p>
          <a:p>
            <a:r>
              <a:rPr lang="en-US" altLang="zh-CN" sz="1600" dirty="0" smtClean="0"/>
              <a:t>192.168.1.127</a:t>
            </a:r>
            <a:r>
              <a:rPr lang="zh-CN" altLang="en-US" sz="1600" dirty="0" smtClean="0"/>
              <a:t>；技术部子网地址：</a:t>
            </a:r>
            <a:endParaRPr lang="en-US" altLang="zh-CN" sz="1600" dirty="0" smtClean="0"/>
          </a:p>
          <a:p>
            <a:r>
              <a:rPr lang="en-US" altLang="zh-CN" sz="1600" dirty="0" smtClean="0"/>
              <a:t>192.168.1.128</a:t>
            </a:r>
            <a:r>
              <a:rPr lang="zh-CN" altLang="en-US" sz="1600" dirty="0" smtClean="0"/>
              <a:t>；已分配</a:t>
            </a:r>
            <a:r>
              <a:rPr lang="en-US" altLang="zh-CN" sz="1600" dirty="0" smtClean="0"/>
              <a:t>208-129+1</a:t>
            </a:r>
          </a:p>
          <a:p>
            <a:r>
              <a:rPr lang="en-US" altLang="zh-CN" sz="1600" dirty="0" smtClean="0"/>
              <a:t>=80</a:t>
            </a:r>
            <a:r>
              <a:rPr lang="zh-CN" altLang="en-US" sz="1600" dirty="0" smtClean="0"/>
              <a:t>个</a:t>
            </a:r>
            <a:r>
              <a:rPr lang="en-US" altLang="zh-CN" sz="1600" dirty="0" smtClean="0"/>
              <a:t>,</a:t>
            </a:r>
            <a:r>
              <a:rPr lang="zh-CN" altLang="en-US" sz="1600" dirty="0" smtClean="0"/>
              <a:t>还剩地址</a:t>
            </a:r>
            <a:r>
              <a:rPr lang="en-US" altLang="zh-CN" sz="1600" dirty="0" smtClean="0"/>
              <a:t>:126-80+1=45</a:t>
            </a:r>
            <a:r>
              <a:rPr lang="zh-CN" altLang="en-US" sz="1600" dirty="0" smtClean="0"/>
              <a:t>个</a:t>
            </a:r>
            <a:endParaRPr lang="en-US" altLang="zh-CN" sz="1600" dirty="0" smtClean="0"/>
          </a:p>
        </p:txBody>
      </p:sp>
      <p:sp>
        <p:nvSpPr>
          <p:cNvPr id="4" name="TextBox 3"/>
          <p:cNvSpPr txBox="1"/>
          <p:nvPr/>
        </p:nvSpPr>
        <p:spPr>
          <a:xfrm>
            <a:off x="6123611" y="2024560"/>
            <a:ext cx="3220753" cy="1815882"/>
          </a:xfrm>
          <a:prstGeom prst="rect">
            <a:avLst/>
          </a:prstGeom>
          <a:noFill/>
        </p:spPr>
        <p:txBody>
          <a:bodyPr wrap="none" rtlCol="0">
            <a:spAutoFit/>
          </a:bodyPr>
          <a:lstStyle/>
          <a:p>
            <a:endParaRPr lang="en-US" altLang="zh-CN" sz="1600" dirty="0"/>
          </a:p>
          <a:p>
            <a:r>
              <a:rPr lang="en-US" altLang="zh-CN" sz="1600" dirty="0" smtClean="0"/>
              <a:t>2)</a:t>
            </a:r>
            <a:r>
              <a:rPr lang="zh-CN" altLang="en-US" sz="1600" dirty="0" smtClean="0"/>
              <a:t>技术部子网</a:t>
            </a:r>
            <a:r>
              <a:rPr lang="en-US" altLang="zh-CN" sz="1600" dirty="0" smtClean="0"/>
              <a:t>MTU800B</a:t>
            </a:r>
            <a:r>
              <a:rPr lang="zh-CN" altLang="en-US" sz="1600" dirty="0" smtClean="0"/>
              <a:t>，则数据</a:t>
            </a:r>
            <a:endParaRPr lang="en-US" altLang="zh-CN" sz="1600" dirty="0" smtClean="0"/>
          </a:p>
          <a:p>
            <a:r>
              <a:rPr lang="zh-CN" altLang="en-US" sz="1600" dirty="0" smtClean="0"/>
              <a:t>部分最大</a:t>
            </a:r>
            <a:r>
              <a:rPr lang="en-US" altLang="zh-CN" sz="1600" dirty="0" smtClean="0"/>
              <a:t>780B</a:t>
            </a:r>
            <a:r>
              <a:rPr lang="zh-CN" altLang="en-US" sz="1600" dirty="0" smtClean="0"/>
              <a:t>，</a:t>
            </a:r>
            <a:r>
              <a:rPr lang="en-US" altLang="zh-CN" sz="1600" dirty="0" smtClean="0"/>
              <a:t>780/8=97.5</a:t>
            </a:r>
            <a:r>
              <a:rPr lang="zh-CN" altLang="en-US" sz="1600" dirty="0" smtClean="0"/>
              <a:t>，所以</a:t>
            </a:r>
            <a:endParaRPr lang="en-US" altLang="zh-CN" sz="1600" dirty="0" smtClean="0"/>
          </a:p>
          <a:p>
            <a:r>
              <a:rPr lang="en-US" altLang="zh-CN" sz="1600" dirty="0" smtClean="0"/>
              <a:t>97</a:t>
            </a:r>
            <a:r>
              <a:rPr lang="zh-CN" altLang="en-US" sz="1600" dirty="0" smtClean="0"/>
              <a:t>*</a:t>
            </a:r>
            <a:r>
              <a:rPr lang="en-US" altLang="zh-CN" sz="1600" dirty="0" smtClean="0"/>
              <a:t>8=776</a:t>
            </a:r>
            <a:r>
              <a:rPr lang="zh-CN" altLang="en-US" sz="1600" dirty="0" smtClean="0"/>
              <a:t>，按照</a:t>
            </a:r>
            <a:r>
              <a:rPr lang="en-US" altLang="zh-CN" sz="1600" dirty="0" smtClean="0"/>
              <a:t>776 </a:t>
            </a:r>
            <a:r>
              <a:rPr lang="zh-CN" altLang="en-US" sz="1600" dirty="0" smtClean="0"/>
              <a:t>字节分片</a:t>
            </a:r>
            <a:r>
              <a:rPr lang="zh-CN" altLang="en-US" sz="1600" dirty="0"/>
              <a:t>，</a:t>
            </a:r>
            <a:endParaRPr lang="en-US" altLang="zh-CN" sz="1600" dirty="0" smtClean="0"/>
          </a:p>
          <a:p>
            <a:r>
              <a:rPr lang="zh-CN" altLang="en-US" sz="1600" dirty="0" smtClean="0"/>
              <a:t>可以划分两个分片，每个分片</a:t>
            </a:r>
            <a:endParaRPr lang="en-US" altLang="zh-CN" sz="1600" dirty="0" smtClean="0"/>
          </a:p>
          <a:p>
            <a:r>
              <a:rPr lang="zh-CN" altLang="en-US" sz="1600" dirty="0" smtClean="0"/>
              <a:t>片偏移分别是</a:t>
            </a:r>
            <a:r>
              <a:rPr lang="en-US" altLang="zh-CN" sz="1600" dirty="0" smtClean="0"/>
              <a:t>0</a:t>
            </a:r>
            <a:r>
              <a:rPr lang="zh-CN" altLang="en-US" sz="1600" dirty="0" smtClean="0"/>
              <a:t>，</a:t>
            </a:r>
            <a:r>
              <a:rPr lang="en-US" altLang="zh-CN" sz="1600" dirty="0" smtClean="0"/>
              <a:t>97</a:t>
            </a:r>
            <a:r>
              <a:rPr lang="zh-CN" altLang="en-US" sz="1600" dirty="0" smtClean="0"/>
              <a:t>。</a:t>
            </a:r>
            <a:endParaRPr lang="en-US" altLang="zh-CN" sz="1600" dirty="0" smtClean="0"/>
          </a:p>
          <a:p>
            <a:endParaRPr lang="zh-CN" altLang="en-US" sz="1600" dirty="0"/>
          </a:p>
        </p:txBody>
      </p:sp>
    </p:spTree>
    <p:extLst>
      <p:ext uri="{BB962C8B-B14F-4D97-AF65-F5344CB8AC3E}">
        <p14:creationId xmlns:p14="http://schemas.microsoft.com/office/powerpoint/2010/main" val="304379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7187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296384" y="638660"/>
            <a:ext cx="25699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虚拟互连网络的</a:t>
            </a:r>
            <a:r>
              <a:rPr lang="zh-CN" altLang="en-US" sz="2000" b="1" dirty="0" smtClean="0">
                <a:solidFill>
                  <a:schemeClr val="bg1"/>
                </a:solidFill>
                <a:latin typeface="微软雅黑" pitchFamily="34" charset="-122"/>
                <a:ea typeface="微软雅黑" pitchFamily="34" charset="-122"/>
              </a:rPr>
              <a:t>意义</a:t>
            </a:r>
            <a:endParaRPr lang="zh-CN" altLang="en-US" sz="2000"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556963" y="1030402"/>
            <a:ext cx="8184960"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所谓虚拟互连网络也就是逻辑互连网络</a:t>
            </a:r>
            <a:r>
              <a:rPr lang="zh-CN" altLang="en-US" sz="2000" b="1" dirty="0">
                <a:latin typeface="微软雅黑" pitchFamily="34" charset="-122"/>
                <a:ea typeface="微软雅黑" pitchFamily="34" charset="-122"/>
              </a:rPr>
              <a:t>，它的意思就是互连起来的各种物理网络的异构性本来是客观存在的，但是我们</a:t>
            </a:r>
            <a:r>
              <a:rPr lang="zh-CN" altLang="en-US" sz="2000" b="1" dirty="0">
                <a:solidFill>
                  <a:srgbClr val="0000FF"/>
                </a:solidFill>
                <a:latin typeface="微软雅黑" pitchFamily="34" charset="-122"/>
                <a:ea typeface="微软雅黑" pitchFamily="34" charset="-122"/>
              </a:rPr>
              <a:t>利用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协议就可以使这些性能各异的网络从用户看起来好像是一个统一的网络</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协议的虚拟互连网络可简称为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网。</a:t>
            </a:r>
          </a:p>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使用虚拟互连网络的好处是</a:t>
            </a:r>
            <a:r>
              <a:rPr lang="zh-CN" altLang="en-US" sz="2000" b="1" dirty="0">
                <a:latin typeface="微软雅黑" pitchFamily="34" charset="-122"/>
                <a:ea typeface="微软雅黑" pitchFamily="34" charset="-122"/>
              </a:rPr>
              <a:t>：当互联网上的主机进行通信时，就好像在一个网络上通信一样，而看不见互连的各具体的网络异构细节。</a:t>
            </a:r>
          </a:p>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如果在这种覆盖全球的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网的上层使用 </a:t>
            </a:r>
            <a:r>
              <a:rPr lang="en-US" altLang="zh-CN" sz="2000" b="1" dirty="0">
                <a:solidFill>
                  <a:srgbClr val="0000FF"/>
                </a:solidFill>
                <a:latin typeface="微软雅黑" pitchFamily="34" charset="-122"/>
                <a:ea typeface="微软雅黑" pitchFamily="34" charset="-122"/>
              </a:rPr>
              <a:t>TCP </a:t>
            </a:r>
            <a:r>
              <a:rPr lang="zh-CN" altLang="en-US" sz="2000" b="1" dirty="0">
                <a:solidFill>
                  <a:srgbClr val="0000FF"/>
                </a:solidFill>
                <a:latin typeface="微软雅黑" pitchFamily="34" charset="-122"/>
                <a:ea typeface="微软雅黑" pitchFamily="34" charset="-122"/>
              </a:rPr>
              <a:t>协议，那么就是现在的互联网 </a:t>
            </a:r>
            <a:r>
              <a:rPr lang="en-US" altLang="zh-CN" sz="2000" b="1" dirty="0">
                <a:solidFill>
                  <a:srgbClr val="0000FF"/>
                </a:solidFill>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378093149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9"/>
          <p:cNvSpPr>
            <a:spLocks noChangeArrowheads="1"/>
          </p:cNvSpPr>
          <p:nvPr/>
        </p:nvSpPr>
        <p:spPr bwMode="auto">
          <a:xfrm>
            <a:off x="2629135" y="1592201"/>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35" name="Rectangle 10"/>
          <p:cNvSpPr>
            <a:spLocks noChangeArrowheads="1"/>
          </p:cNvSpPr>
          <p:nvPr/>
        </p:nvSpPr>
        <p:spPr bwMode="auto">
          <a:xfrm>
            <a:off x="2629135" y="2198626"/>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37" name="Line 16"/>
          <p:cNvSpPr>
            <a:spLocks noChangeShapeType="1"/>
          </p:cNvSpPr>
          <p:nvPr/>
        </p:nvSpPr>
        <p:spPr bwMode="auto">
          <a:xfrm>
            <a:off x="3637198" y="1520764"/>
            <a:ext cx="0" cy="1143306"/>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Rectangle 8"/>
          <p:cNvSpPr>
            <a:spLocks noChangeArrowheads="1"/>
          </p:cNvSpPr>
          <p:nvPr/>
        </p:nvSpPr>
        <p:spPr bwMode="auto">
          <a:xfrm>
            <a:off x="2700573" y="1557657"/>
            <a:ext cx="557429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solidFill>
                  <a:schemeClr val="bg1"/>
                </a:solidFill>
                <a:latin typeface="微软雅黑" pitchFamily="34" charset="-122"/>
                <a:ea typeface="微软雅黑" pitchFamily="34" charset="-122"/>
              </a:rPr>
              <a:t>4.4.1  </a:t>
            </a:r>
            <a:r>
              <a:rPr lang="en-US" altLang="zh-CN" sz="2000" b="1" dirty="0" smtClean="0">
                <a:solidFill>
                  <a:schemeClr val="bg1"/>
                </a:solidFill>
                <a:latin typeface="微软雅黑" pitchFamily="34" charset="-122"/>
                <a:ea typeface="微软雅黑" pitchFamily="34" charset="-122"/>
              </a:rPr>
              <a:t>                                 ICMP </a:t>
            </a:r>
            <a:r>
              <a:rPr lang="zh-CN" altLang="en-US" sz="2000" b="1" dirty="0">
                <a:solidFill>
                  <a:schemeClr val="bg1"/>
                </a:solidFill>
                <a:latin typeface="微软雅黑" pitchFamily="34" charset="-122"/>
                <a:ea typeface="微软雅黑" pitchFamily="34" charset="-122"/>
              </a:rPr>
              <a:t>报文的</a:t>
            </a:r>
            <a:r>
              <a:rPr lang="zh-CN" altLang="en-US" sz="2000" b="1" dirty="0" smtClean="0">
                <a:solidFill>
                  <a:schemeClr val="bg1"/>
                </a:solidFill>
                <a:latin typeface="微软雅黑" pitchFamily="34" charset="-122"/>
                <a:ea typeface="微软雅黑" pitchFamily="34" charset="-122"/>
              </a:rPr>
              <a:t>种类</a:t>
            </a:r>
            <a:endParaRPr lang="en-US" altLang="zh-CN" sz="2000" b="1" dirty="0" smtClean="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smtClean="0">
                <a:solidFill>
                  <a:schemeClr val="bg1"/>
                </a:solidFill>
                <a:latin typeface="微软雅黑" pitchFamily="34" charset="-122"/>
                <a:ea typeface="微软雅黑" pitchFamily="34" charset="-122"/>
              </a:rPr>
              <a:t>4.4.2                                   </a:t>
            </a:r>
            <a:r>
              <a:rPr lang="en-US" altLang="zh-CN" sz="2000" b="1" dirty="0">
                <a:solidFill>
                  <a:schemeClr val="bg1"/>
                </a:solidFill>
                <a:latin typeface="微软雅黑" pitchFamily="34" charset="-122"/>
                <a:ea typeface="微软雅黑" pitchFamily="34" charset="-122"/>
              </a:rPr>
              <a:t>ICMP </a:t>
            </a:r>
            <a:r>
              <a:rPr lang="zh-CN" altLang="en-US" sz="2000" b="1" dirty="0">
                <a:solidFill>
                  <a:schemeClr val="bg1"/>
                </a:solidFill>
                <a:latin typeface="微软雅黑" pitchFamily="34" charset="-122"/>
                <a:ea typeface="微软雅黑" pitchFamily="34" charset="-122"/>
              </a:rPr>
              <a:t>的应用举例</a:t>
            </a:r>
          </a:p>
        </p:txBody>
      </p:sp>
      <p:sp>
        <p:nvSpPr>
          <p:cNvPr id="39" name="Rectangle 27"/>
          <p:cNvSpPr>
            <a:spLocks noChangeArrowheads="1"/>
          </p:cNvSpPr>
          <p:nvPr/>
        </p:nvSpPr>
        <p:spPr bwMode="auto">
          <a:xfrm>
            <a:off x="639730" y="1592201"/>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40" name="Rectangle 29"/>
          <p:cNvSpPr>
            <a:spLocks noChangeArrowheads="1"/>
          </p:cNvSpPr>
          <p:nvPr/>
        </p:nvSpPr>
        <p:spPr bwMode="auto">
          <a:xfrm>
            <a:off x="648619" y="1687133"/>
            <a:ext cx="1627651"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4.4</a:t>
            </a:r>
            <a:endParaRPr lang="fr-FR" altLang="zh-CN" sz="2000" b="1" dirty="0">
              <a:solidFill>
                <a:srgbClr val="FFFF00"/>
              </a:solidFill>
              <a:latin typeface="微软雅黑" pitchFamily="34" charset="-122"/>
              <a:ea typeface="微软雅黑" pitchFamily="34" charset="-122"/>
            </a:endParaRPr>
          </a:p>
          <a:p>
            <a:r>
              <a:rPr lang="zh-CN" altLang="en-US" sz="2000" b="1" dirty="0">
                <a:solidFill>
                  <a:schemeClr val="bg1"/>
                </a:solidFill>
                <a:latin typeface="微软雅黑" pitchFamily="34" charset="-122"/>
                <a:ea typeface="微软雅黑" pitchFamily="34" charset="-122"/>
              </a:rPr>
              <a:t>网际</a:t>
            </a:r>
            <a:r>
              <a:rPr lang="zh-CN" altLang="en-US" sz="2000" b="1" dirty="0" smtClean="0">
                <a:solidFill>
                  <a:schemeClr val="bg1"/>
                </a:solidFill>
                <a:latin typeface="微软雅黑" pitchFamily="34" charset="-122"/>
                <a:ea typeface="微软雅黑" pitchFamily="34" charset="-122"/>
              </a:rPr>
              <a:t>控制</a:t>
            </a:r>
            <a:endParaRPr lang="en-US" altLang="zh-CN" sz="2000" b="1" dirty="0" smtClean="0">
              <a:solidFill>
                <a:schemeClr val="bg1"/>
              </a:solidFill>
              <a:latin typeface="微软雅黑" pitchFamily="34" charset="-122"/>
              <a:ea typeface="微软雅黑" pitchFamily="34" charset="-122"/>
            </a:endParaRPr>
          </a:p>
          <a:p>
            <a:r>
              <a:rPr lang="zh-CN" altLang="en-US" sz="2000" b="1" dirty="0" smtClean="0">
                <a:solidFill>
                  <a:schemeClr val="bg1"/>
                </a:solidFill>
                <a:latin typeface="微软雅黑" pitchFamily="34" charset="-122"/>
                <a:ea typeface="微软雅黑" pitchFamily="34" charset="-122"/>
              </a:rPr>
              <a:t>报文</a:t>
            </a:r>
            <a:r>
              <a:rPr lang="zh-CN" altLang="en-US" sz="2000" b="1" dirty="0">
                <a:solidFill>
                  <a:schemeClr val="bg1"/>
                </a:solidFill>
                <a:latin typeface="微软雅黑" pitchFamily="34" charset="-122"/>
                <a:ea typeface="微软雅黑" pitchFamily="34" charset="-122"/>
              </a:rPr>
              <a:t>协议 </a:t>
            </a:r>
            <a:r>
              <a:rPr lang="en-US" altLang="zh-CN" sz="2000" b="1" dirty="0">
                <a:solidFill>
                  <a:schemeClr val="bg1"/>
                </a:solidFill>
                <a:latin typeface="微软雅黑" pitchFamily="34" charset="-122"/>
                <a:ea typeface="微软雅黑" pitchFamily="34" charset="-122"/>
              </a:rPr>
              <a:t>ICMP</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94175303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5144" y="1122186"/>
            <a:ext cx="8255955" cy="3054682"/>
          </a:xfrm>
          <a:prstGeom prst="rect">
            <a:avLst/>
          </a:prstGeom>
        </p:spPr>
        <p:txBody>
          <a:bodyPr wrap="square">
            <a:spAutoFit/>
          </a:bodyPr>
          <a:lstStyle/>
          <a:p>
            <a:pPr marL="357188" indent="-357188"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为了更有效地转发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数据报和提高交付成功的机会，在网际层使用了网际控制报文协议 </a:t>
            </a:r>
            <a:r>
              <a:rPr lang="en-US" altLang="zh-CN" sz="2000" b="1" dirty="0">
                <a:latin typeface="微软雅黑" pitchFamily="34" charset="-122"/>
                <a:ea typeface="微软雅黑" pitchFamily="34" charset="-122"/>
              </a:rPr>
              <a:t>ICMP (Internet Control Message Protocol)</a:t>
            </a:r>
            <a:r>
              <a:rPr lang="zh-CN" altLang="en-US" sz="2000" b="1" dirty="0">
                <a:latin typeface="微软雅黑" pitchFamily="34" charset="-122"/>
                <a:ea typeface="微软雅黑" pitchFamily="34" charset="-122"/>
              </a:rPr>
              <a:t>。</a:t>
            </a:r>
          </a:p>
          <a:p>
            <a:pPr marL="357188" indent="-357188"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是互联网的标准协议。</a:t>
            </a:r>
          </a:p>
          <a:p>
            <a:pPr marL="357188" indent="-357188"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允许主机或路由器报告差错情况和提供有关异常情况的报告。</a:t>
            </a:r>
          </a:p>
          <a:p>
            <a:pPr marL="357188" indent="-357188"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不是高层协议（看起来好像是高层协议，因为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报文是装在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数据报中，作为其中的数据部分），而是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层的协议。</a:t>
            </a:r>
          </a:p>
        </p:txBody>
      </p:sp>
      <p:sp>
        <p:nvSpPr>
          <p:cNvPr id="5" name="AutoShape 5"/>
          <p:cNvSpPr>
            <a:spLocks noChangeArrowheads="1"/>
          </p:cNvSpPr>
          <p:nvPr/>
        </p:nvSpPr>
        <p:spPr bwMode="auto">
          <a:xfrm>
            <a:off x="545144" y="756594"/>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zh-CN" altLang="en-US">
              <a:latin typeface="宋体" charset="-122"/>
            </a:endParaRPr>
          </a:p>
        </p:txBody>
      </p:sp>
      <p:sp>
        <p:nvSpPr>
          <p:cNvPr id="6" name="Rectangle 6"/>
          <p:cNvSpPr>
            <a:spLocks noChangeArrowheads="1"/>
          </p:cNvSpPr>
          <p:nvPr/>
        </p:nvSpPr>
        <p:spPr bwMode="auto">
          <a:xfrm>
            <a:off x="2156973" y="714323"/>
            <a:ext cx="48329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smtClean="0">
                <a:solidFill>
                  <a:srgbClr val="FFFF00"/>
                </a:solidFill>
                <a:latin typeface="微软雅黑" pitchFamily="34" charset="-122"/>
                <a:ea typeface="微软雅黑" pitchFamily="34" charset="-122"/>
              </a:rPr>
              <a:t>4.4  </a:t>
            </a:r>
            <a:r>
              <a:rPr lang="zh-CN" altLang="en-US" sz="2400" b="1" dirty="0" smtClean="0">
                <a:solidFill>
                  <a:schemeClr val="bg1"/>
                </a:solidFill>
                <a:latin typeface="微软雅黑" pitchFamily="34" charset="-122"/>
                <a:ea typeface="微软雅黑" pitchFamily="34" charset="-122"/>
              </a:rPr>
              <a:t>网</a:t>
            </a:r>
            <a:r>
              <a:rPr lang="zh-CN" altLang="en-US" sz="2400" b="1" dirty="0">
                <a:solidFill>
                  <a:schemeClr val="bg1"/>
                </a:solidFill>
                <a:latin typeface="微软雅黑" pitchFamily="34" charset="-122"/>
                <a:ea typeface="微软雅黑" pitchFamily="34" charset="-122"/>
              </a:rPr>
              <a:t>际</a:t>
            </a:r>
            <a:r>
              <a:rPr lang="zh-CN" altLang="en-US" sz="2400" b="1" dirty="0" smtClean="0">
                <a:solidFill>
                  <a:schemeClr val="bg1"/>
                </a:solidFill>
                <a:latin typeface="微软雅黑" pitchFamily="34" charset="-122"/>
                <a:ea typeface="微软雅黑" pitchFamily="34" charset="-122"/>
              </a:rPr>
              <a:t>控制报文</a:t>
            </a:r>
            <a:r>
              <a:rPr lang="zh-CN" altLang="en-US" sz="2400" b="1" dirty="0">
                <a:solidFill>
                  <a:schemeClr val="bg1"/>
                </a:solidFill>
                <a:latin typeface="微软雅黑" pitchFamily="34" charset="-122"/>
                <a:ea typeface="微软雅黑" pitchFamily="34" charset="-122"/>
              </a:rPr>
              <a:t>协议 </a:t>
            </a:r>
            <a:r>
              <a:rPr lang="en-US" altLang="zh-CN" sz="2400" b="1" dirty="0" smtClean="0">
                <a:solidFill>
                  <a:schemeClr val="bg1"/>
                </a:solidFill>
                <a:latin typeface="微软雅黑" pitchFamily="34" charset="-122"/>
                <a:ea typeface="微软雅黑" pitchFamily="34" charset="-122"/>
              </a:rPr>
              <a:t>ICMP </a:t>
            </a:r>
            <a:endParaRPr lang="en-US" altLang="zh-CN"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92010744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45144" y="1170432"/>
            <a:ext cx="8053712"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45144" y="666751"/>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7" name="Rectangle 6"/>
          <p:cNvSpPr>
            <a:spLocks noChangeArrowheads="1"/>
          </p:cNvSpPr>
          <p:nvPr/>
        </p:nvSpPr>
        <p:spPr bwMode="auto">
          <a:xfrm>
            <a:off x="3205281" y="634680"/>
            <a:ext cx="27334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ICMP </a:t>
            </a:r>
            <a:r>
              <a:rPr lang="zh-CN" altLang="en-US" sz="2400" b="1" dirty="0">
                <a:solidFill>
                  <a:schemeClr val="bg1"/>
                </a:solidFill>
                <a:latin typeface="微软雅黑" pitchFamily="34" charset="-122"/>
                <a:ea typeface="微软雅黑" pitchFamily="34" charset="-122"/>
              </a:rPr>
              <a:t>报文的格式 </a:t>
            </a:r>
          </a:p>
        </p:txBody>
      </p:sp>
      <p:sp>
        <p:nvSpPr>
          <p:cNvPr id="9" name="AutoShape 31"/>
          <p:cNvSpPr>
            <a:spLocks noChangeArrowheads="1"/>
          </p:cNvSpPr>
          <p:nvPr/>
        </p:nvSpPr>
        <p:spPr bwMode="auto">
          <a:xfrm rot="5400000">
            <a:off x="2370617" y="3598588"/>
            <a:ext cx="226595" cy="397890"/>
          </a:xfrm>
          <a:prstGeom prst="downArrow">
            <a:avLst>
              <a:gd name="adj1" fmla="val 47222"/>
              <a:gd name="adj2" fmla="val 83745"/>
            </a:avLst>
          </a:prstGeom>
          <a:solidFill>
            <a:srgbClr val="00FFFF"/>
          </a:solidFill>
          <a:ln w="9525">
            <a:solidFill>
              <a:schemeClr val="tx1"/>
            </a:solidFill>
            <a:miter lim="800000"/>
            <a:headEnd/>
            <a:tailEnd/>
          </a:ln>
          <a:effectLst/>
          <a:extLst/>
        </p:spPr>
        <p:txBody>
          <a:bodyPr vert="eaVert" wrap="none" anchor="ctr"/>
          <a:lstStyle/>
          <a:p>
            <a:pPr algn="ctr"/>
            <a:endParaRPr lang="zh-CN" altLang="en-US" sz="1400" b="1">
              <a:latin typeface="微软雅黑" pitchFamily="34" charset="-122"/>
              <a:ea typeface="微软雅黑" pitchFamily="34" charset="-122"/>
            </a:endParaRPr>
          </a:p>
        </p:txBody>
      </p:sp>
      <p:sp>
        <p:nvSpPr>
          <p:cNvPr id="10" name="Rectangle 2"/>
          <p:cNvSpPr>
            <a:spLocks noChangeArrowheads="1"/>
          </p:cNvSpPr>
          <p:nvPr/>
        </p:nvSpPr>
        <p:spPr bwMode="auto">
          <a:xfrm>
            <a:off x="2659930" y="3658090"/>
            <a:ext cx="3609335" cy="306277"/>
          </a:xfrm>
          <a:prstGeom prst="rect">
            <a:avLst/>
          </a:prstGeom>
          <a:solidFill>
            <a:srgbClr val="0000FF"/>
          </a:solidFill>
          <a:ln>
            <a:headEnd/>
            <a:tailEnd/>
          </a:ln>
          <a:extLst/>
        </p:spPr>
        <p:style>
          <a:lnRef idx="2">
            <a:schemeClr val="dk1"/>
          </a:lnRef>
          <a:fillRef idx="1">
            <a:schemeClr val="lt1"/>
          </a:fillRef>
          <a:effectRef idx="0">
            <a:schemeClr val="dk1"/>
          </a:effectRef>
          <a:fontRef idx="minor">
            <a:schemeClr val="dk1"/>
          </a:fontRef>
        </p:style>
        <p:txBody>
          <a:bodyPr wrap="none" anchor="ctr"/>
          <a:lstStyle/>
          <a:p>
            <a:pPr algn="ctr"/>
            <a:endParaRPr lang="zh-CN" altLang="en-US" sz="1400" b="1">
              <a:latin typeface="微软雅黑" pitchFamily="34" charset="-122"/>
              <a:ea typeface="微软雅黑" pitchFamily="34" charset="-122"/>
            </a:endParaRPr>
          </a:p>
        </p:txBody>
      </p:sp>
      <p:sp>
        <p:nvSpPr>
          <p:cNvPr id="11" name="Rectangle 4"/>
          <p:cNvSpPr>
            <a:spLocks noChangeArrowheads="1"/>
          </p:cNvSpPr>
          <p:nvPr/>
        </p:nvSpPr>
        <p:spPr bwMode="auto">
          <a:xfrm>
            <a:off x="3644540" y="3676765"/>
            <a:ext cx="2608540" cy="287601"/>
          </a:xfrm>
          <a:prstGeom prst="rect">
            <a:avLst/>
          </a:prstGeom>
          <a:solidFill>
            <a:srgbClr val="99FFCC"/>
          </a:solidFill>
          <a:ln>
            <a:noFill/>
          </a:ln>
          <a:effectLst/>
          <a:extLst/>
        </p:spPr>
        <p:txBody>
          <a:bodyPr wrap="none" anchor="ctr"/>
          <a:lstStyle/>
          <a:p>
            <a:pPr algn="ctr"/>
            <a:endParaRPr lang="zh-CN" altLang="en-US" sz="1400" b="1">
              <a:latin typeface="微软雅黑" pitchFamily="34" charset="-122"/>
              <a:ea typeface="微软雅黑" pitchFamily="34" charset="-122"/>
            </a:endParaRPr>
          </a:p>
        </p:txBody>
      </p:sp>
      <p:sp>
        <p:nvSpPr>
          <p:cNvPr id="12" name="Freeform 5"/>
          <p:cNvSpPr>
            <a:spLocks/>
          </p:cNvSpPr>
          <p:nvPr/>
        </p:nvSpPr>
        <p:spPr bwMode="auto">
          <a:xfrm>
            <a:off x="2680162" y="2700664"/>
            <a:ext cx="4769285" cy="367283"/>
          </a:xfrm>
          <a:custGeom>
            <a:avLst/>
            <a:gdLst>
              <a:gd name="T0" fmla="*/ 0 w 2790"/>
              <a:gd name="T1" fmla="*/ 6 h 279"/>
              <a:gd name="T2" fmla="*/ 561 w 2790"/>
              <a:gd name="T3" fmla="*/ 279 h 279"/>
              <a:gd name="T4" fmla="*/ 2100 w 2790"/>
              <a:gd name="T5" fmla="*/ 276 h 279"/>
              <a:gd name="T6" fmla="*/ 2790 w 2790"/>
              <a:gd name="T7" fmla="*/ 0 h 279"/>
              <a:gd name="T8" fmla="*/ 0 w 2790"/>
              <a:gd name="T9" fmla="*/ 6 h 279"/>
            </a:gdLst>
            <a:ahLst/>
            <a:cxnLst>
              <a:cxn ang="0">
                <a:pos x="T0" y="T1"/>
              </a:cxn>
              <a:cxn ang="0">
                <a:pos x="T2" y="T3"/>
              </a:cxn>
              <a:cxn ang="0">
                <a:pos x="T4" y="T5"/>
              </a:cxn>
              <a:cxn ang="0">
                <a:pos x="T6" y="T7"/>
              </a:cxn>
              <a:cxn ang="0">
                <a:pos x="T8" y="T9"/>
              </a:cxn>
            </a:cxnLst>
            <a:rect l="0" t="0" r="r" b="b"/>
            <a:pathLst>
              <a:path w="2790" h="279">
                <a:moveTo>
                  <a:pt x="0" y="6"/>
                </a:moveTo>
                <a:lnTo>
                  <a:pt x="561" y="279"/>
                </a:lnTo>
                <a:lnTo>
                  <a:pt x="2100" y="276"/>
                </a:lnTo>
                <a:lnTo>
                  <a:pt x="2790" y="0"/>
                </a:lnTo>
                <a:lnTo>
                  <a:pt x="0" y="6"/>
                </a:lnTo>
                <a:close/>
              </a:path>
            </a:pathLst>
          </a:custGeom>
          <a:gradFill flip="none" rotWithShape="1">
            <a:gsLst>
              <a:gs pos="0">
                <a:srgbClr val="00B0F0"/>
              </a:gs>
              <a:gs pos="100000">
                <a:srgbClr val="99FFCC"/>
              </a:gs>
            </a:gsLst>
            <a:lin ang="16200000" scaled="1"/>
            <a:tileRect/>
          </a:gradFill>
          <a:ln>
            <a:noFill/>
          </a:ln>
          <a:effectLst/>
        </p:spPr>
        <p:txBody>
          <a:bodyPr/>
          <a:lstStyle/>
          <a:p>
            <a:pPr algn="ctr"/>
            <a:endParaRPr lang="zh-CN" altLang="en-US" sz="1400" b="1">
              <a:latin typeface="微软雅黑" pitchFamily="34" charset="-122"/>
              <a:ea typeface="微软雅黑" pitchFamily="34" charset="-122"/>
            </a:endParaRPr>
          </a:p>
        </p:txBody>
      </p:sp>
      <p:sp>
        <p:nvSpPr>
          <p:cNvPr id="13" name="Line 6"/>
          <p:cNvSpPr>
            <a:spLocks noChangeShapeType="1"/>
          </p:cNvSpPr>
          <p:nvPr/>
        </p:nvSpPr>
        <p:spPr bwMode="auto">
          <a:xfrm>
            <a:off x="2659930" y="4147386"/>
            <a:ext cx="3609335"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itchFamily="34" charset="-122"/>
              <a:ea typeface="微软雅黑" pitchFamily="34" charset="-122"/>
            </a:endParaRPr>
          </a:p>
        </p:txBody>
      </p:sp>
      <p:sp>
        <p:nvSpPr>
          <p:cNvPr id="14" name="Text Box 7"/>
          <p:cNvSpPr txBox="1">
            <a:spLocks noChangeArrowheads="1"/>
          </p:cNvSpPr>
          <p:nvPr/>
        </p:nvSpPr>
        <p:spPr bwMode="auto">
          <a:xfrm>
            <a:off x="2844543" y="3655600"/>
            <a:ext cx="649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chemeClr val="bg1"/>
                </a:solidFill>
                <a:latin typeface="微软雅黑" pitchFamily="34" charset="-122"/>
                <a:ea typeface="微软雅黑" pitchFamily="34" charset="-122"/>
              </a:rPr>
              <a:t>首  部</a:t>
            </a:r>
          </a:p>
        </p:txBody>
      </p:sp>
      <p:sp>
        <p:nvSpPr>
          <p:cNvPr id="15" name="Rectangle 8"/>
          <p:cNvSpPr>
            <a:spLocks noChangeArrowheads="1"/>
          </p:cNvSpPr>
          <p:nvPr/>
        </p:nvSpPr>
        <p:spPr bwMode="auto">
          <a:xfrm>
            <a:off x="3644540" y="3049271"/>
            <a:ext cx="2624726" cy="307521"/>
          </a:xfrm>
          <a:prstGeom prst="rect">
            <a:avLst/>
          </a:prstGeom>
          <a:solidFill>
            <a:srgbClr val="99FFCC"/>
          </a:solidFill>
          <a:ln w="9525">
            <a:solidFill>
              <a:schemeClr val="tx1"/>
            </a:solidFill>
            <a:miter lim="800000"/>
            <a:headEnd/>
            <a:tailEnd/>
          </a:ln>
          <a:effectLst/>
        </p:spPr>
        <p:txBody>
          <a:bodyPr wrap="none" anchor="ctr"/>
          <a:lstStyle/>
          <a:p>
            <a:pPr algn="ctr"/>
            <a:r>
              <a:rPr kumimoji="1" lang="en-US" altLang="zh-CN" sz="1400" b="1">
                <a:latin typeface="微软雅黑" pitchFamily="34" charset="-122"/>
                <a:ea typeface="微软雅黑" pitchFamily="34" charset="-122"/>
              </a:rPr>
              <a:t>ICMP </a:t>
            </a:r>
            <a:r>
              <a:rPr kumimoji="1" lang="zh-CN" altLang="en-US" sz="1400" b="1">
                <a:latin typeface="微软雅黑" pitchFamily="34" charset="-122"/>
                <a:ea typeface="微软雅黑" pitchFamily="34" charset="-122"/>
              </a:rPr>
              <a:t>报文</a:t>
            </a:r>
          </a:p>
        </p:txBody>
      </p:sp>
      <p:sp>
        <p:nvSpPr>
          <p:cNvPr id="16" name="Text Box 9"/>
          <p:cNvSpPr txBox="1">
            <a:spLocks noChangeArrowheads="1"/>
          </p:cNvSpPr>
          <p:nvPr/>
        </p:nvSpPr>
        <p:spPr bwMode="auto">
          <a:xfrm>
            <a:off x="2537330" y="1244366"/>
            <a:ext cx="2792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solidFill>
                  <a:srgbClr val="0000FF"/>
                </a:solidFill>
                <a:latin typeface="微软雅黑" pitchFamily="34" charset="-122"/>
                <a:ea typeface="微软雅黑" pitchFamily="34" charset="-122"/>
              </a:rPr>
              <a:t>0</a:t>
            </a:r>
          </a:p>
        </p:txBody>
      </p:sp>
      <p:sp>
        <p:nvSpPr>
          <p:cNvPr id="17" name="Line 10"/>
          <p:cNvSpPr>
            <a:spLocks noChangeShapeType="1"/>
          </p:cNvSpPr>
          <p:nvPr/>
        </p:nvSpPr>
        <p:spPr bwMode="auto">
          <a:xfrm>
            <a:off x="3644540" y="3658090"/>
            <a:ext cx="0" cy="3062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itchFamily="34" charset="-122"/>
              <a:ea typeface="微软雅黑" pitchFamily="34" charset="-122"/>
            </a:endParaRPr>
          </a:p>
        </p:txBody>
      </p:sp>
      <p:sp>
        <p:nvSpPr>
          <p:cNvPr id="18" name="Text Box 11"/>
          <p:cNvSpPr txBox="1">
            <a:spLocks noChangeArrowheads="1"/>
          </p:cNvSpPr>
          <p:nvPr/>
        </p:nvSpPr>
        <p:spPr bwMode="auto">
          <a:xfrm>
            <a:off x="4406029" y="3655600"/>
            <a:ext cx="12202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a:latin typeface="微软雅黑" pitchFamily="34" charset="-122"/>
                <a:ea typeface="微软雅黑" pitchFamily="34" charset="-122"/>
              </a:rPr>
              <a:t>数  据  部  分</a:t>
            </a:r>
          </a:p>
        </p:txBody>
      </p:sp>
      <p:sp>
        <p:nvSpPr>
          <p:cNvPr id="19" name="AutoShape 12"/>
          <p:cNvSpPr>
            <a:spLocks noChangeArrowheads="1"/>
          </p:cNvSpPr>
          <p:nvPr/>
        </p:nvSpPr>
        <p:spPr bwMode="auto">
          <a:xfrm>
            <a:off x="4792351" y="3356793"/>
            <a:ext cx="245478" cy="367283"/>
          </a:xfrm>
          <a:prstGeom prst="downArrow">
            <a:avLst>
              <a:gd name="adj1" fmla="val 47222"/>
              <a:gd name="adj2" fmla="val 83746"/>
            </a:avLst>
          </a:prstGeom>
          <a:solidFill>
            <a:srgbClr val="FF99FF"/>
          </a:solidFill>
          <a:ln w="9525">
            <a:solidFill>
              <a:schemeClr val="tx1"/>
            </a:solidFill>
            <a:miter lim="800000"/>
            <a:headEnd/>
            <a:tailEnd/>
          </a:ln>
          <a:effectLst/>
          <a:extLst/>
        </p:spPr>
        <p:txBody>
          <a:bodyPr vert="eaVert" wrap="none" anchor="ctr"/>
          <a:lstStyle/>
          <a:p>
            <a:pPr algn="ctr"/>
            <a:endParaRPr lang="zh-CN" altLang="en-US" sz="1400" b="1">
              <a:latin typeface="微软雅黑" pitchFamily="34" charset="-122"/>
              <a:ea typeface="微软雅黑" pitchFamily="34" charset="-122"/>
            </a:endParaRPr>
          </a:p>
        </p:txBody>
      </p:sp>
      <p:sp>
        <p:nvSpPr>
          <p:cNvPr id="20" name="Rectangle 13"/>
          <p:cNvSpPr>
            <a:spLocks noChangeArrowheads="1"/>
          </p:cNvSpPr>
          <p:nvPr/>
        </p:nvSpPr>
        <p:spPr bwMode="auto">
          <a:xfrm>
            <a:off x="2659930" y="1497968"/>
            <a:ext cx="4758495" cy="1226352"/>
          </a:xfrm>
          <a:prstGeom prst="rect">
            <a:avLst/>
          </a:prstGeom>
          <a:solidFill>
            <a:srgbClr val="99FFCC"/>
          </a:solidFill>
          <a:ln w="9525">
            <a:solidFill>
              <a:schemeClr val="tx1"/>
            </a:solidFill>
            <a:miter lim="800000"/>
            <a:headEnd/>
            <a:tailEnd/>
          </a:ln>
          <a:effectLst/>
        </p:spPr>
        <p:txBody>
          <a:bodyPr wrap="none" anchor="ctr"/>
          <a:lstStyle/>
          <a:p>
            <a:pPr algn="ctr"/>
            <a:endParaRPr lang="zh-CN" altLang="en-US" sz="1400" b="1">
              <a:latin typeface="微软雅黑" pitchFamily="34" charset="-122"/>
              <a:ea typeface="微软雅黑" pitchFamily="34" charset="-122"/>
            </a:endParaRPr>
          </a:p>
        </p:txBody>
      </p:sp>
      <p:sp>
        <p:nvSpPr>
          <p:cNvPr id="21" name="Line 14"/>
          <p:cNvSpPr>
            <a:spLocks noChangeShapeType="1"/>
          </p:cNvSpPr>
          <p:nvPr/>
        </p:nvSpPr>
        <p:spPr bwMode="auto">
          <a:xfrm rot="5400000" flipV="1">
            <a:off x="5039178" y="-598660"/>
            <a:ext cx="0" cy="475849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itchFamily="34" charset="-122"/>
              <a:ea typeface="微软雅黑" pitchFamily="34" charset="-122"/>
            </a:endParaRPr>
          </a:p>
        </p:txBody>
      </p:sp>
      <p:sp>
        <p:nvSpPr>
          <p:cNvPr id="22" name="Line 15"/>
          <p:cNvSpPr>
            <a:spLocks noChangeShapeType="1"/>
          </p:cNvSpPr>
          <p:nvPr/>
        </p:nvSpPr>
        <p:spPr bwMode="auto">
          <a:xfrm flipV="1">
            <a:off x="3848205" y="1474312"/>
            <a:ext cx="0" cy="3062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itchFamily="34" charset="-122"/>
              <a:ea typeface="微软雅黑" pitchFamily="34" charset="-122"/>
            </a:endParaRPr>
          </a:p>
        </p:txBody>
      </p:sp>
      <p:sp>
        <p:nvSpPr>
          <p:cNvPr id="23" name="Line 16"/>
          <p:cNvSpPr>
            <a:spLocks noChangeShapeType="1"/>
          </p:cNvSpPr>
          <p:nvPr/>
        </p:nvSpPr>
        <p:spPr bwMode="auto">
          <a:xfrm flipV="1">
            <a:off x="5037828" y="1474312"/>
            <a:ext cx="0" cy="3062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itchFamily="34" charset="-122"/>
              <a:ea typeface="微软雅黑" pitchFamily="34" charset="-122"/>
            </a:endParaRPr>
          </a:p>
        </p:txBody>
      </p:sp>
      <p:sp>
        <p:nvSpPr>
          <p:cNvPr id="24" name="Line 17"/>
          <p:cNvSpPr>
            <a:spLocks noChangeShapeType="1"/>
          </p:cNvSpPr>
          <p:nvPr/>
        </p:nvSpPr>
        <p:spPr bwMode="auto">
          <a:xfrm flipV="1">
            <a:off x="5037828" y="1474312"/>
            <a:ext cx="0" cy="3062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itchFamily="34" charset="-122"/>
              <a:ea typeface="微软雅黑" pitchFamily="34" charset="-122"/>
            </a:endParaRPr>
          </a:p>
        </p:txBody>
      </p:sp>
      <p:sp>
        <p:nvSpPr>
          <p:cNvPr id="28" name="Text Box 21"/>
          <p:cNvSpPr txBox="1">
            <a:spLocks noChangeArrowheads="1"/>
          </p:cNvSpPr>
          <p:nvPr/>
        </p:nvSpPr>
        <p:spPr bwMode="auto">
          <a:xfrm>
            <a:off x="3370925" y="1799572"/>
            <a:ext cx="35044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latin typeface="微软雅黑" pitchFamily="34" charset="-122"/>
                <a:ea typeface="微软雅黑" pitchFamily="34" charset="-122"/>
              </a:rPr>
              <a:t>（这 </a:t>
            </a:r>
            <a:r>
              <a:rPr kumimoji="1" lang="en-US" altLang="zh-CN" sz="1400" b="1" dirty="0">
                <a:latin typeface="微软雅黑" pitchFamily="34" charset="-122"/>
                <a:ea typeface="微软雅黑" pitchFamily="34" charset="-122"/>
              </a:rPr>
              <a:t>4 </a:t>
            </a:r>
            <a:r>
              <a:rPr kumimoji="1" lang="zh-CN" altLang="en-US" sz="1400" b="1" dirty="0">
                <a:latin typeface="微软雅黑" pitchFamily="34" charset="-122"/>
                <a:ea typeface="微软雅黑" pitchFamily="34" charset="-122"/>
              </a:rPr>
              <a:t>个字节取决于 </a:t>
            </a:r>
            <a:r>
              <a:rPr kumimoji="1" lang="en-US" altLang="zh-CN" sz="1400" b="1" dirty="0">
                <a:latin typeface="微软雅黑" pitchFamily="34" charset="-122"/>
                <a:ea typeface="微软雅黑" pitchFamily="34" charset="-122"/>
              </a:rPr>
              <a:t>ICMP </a:t>
            </a:r>
            <a:r>
              <a:rPr kumimoji="1" lang="zh-CN" altLang="en-US" sz="1400" b="1" dirty="0">
                <a:latin typeface="微软雅黑" pitchFamily="34" charset="-122"/>
                <a:ea typeface="微软雅黑" pitchFamily="34" charset="-122"/>
              </a:rPr>
              <a:t>报文的类型）</a:t>
            </a:r>
          </a:p>
        </p:txBody>
      </p:sp>
      <p:sp>
        <p:nvSpPr>
          <p:cNvPr id="29" name="Text Box 22"/>
          <p:cNvSpPr txBox="1">
            <a:spLocks noChangeArrowheads="1"/>
          </p:cNvSpPr>
          <p:nvPr/>
        </p:nvSpPr>
        <p:spPr bwMode="auto">
          <a:xfrm>
            <a:off x="3710770" y="1244366"/>
            <a:ext cx="2792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rgbClr val="0000FF"/>
                </a:solidFill>
                <a:latin typeface="微软雅黑" pitchFamily="34" charset="-122"/>
                <a:ea typeface="微软雅黑" pitchFamily="34" charset="-122"/>
              </a:rPr>
              <a:t>8</a:t>
            </a:r>
          </a:p>
        </p:txBody>
      </p:sp>
      <p:sp>
        <p:nvSpPr>
          <p:cNvPr id="30" name="Text Box 23"/>
          <p:cNvSpPr txBox="1">
            <a:spLocks noChangeArrowheads="1"/>
          </p:cNvSpPr>
          <p:nvPr/>
        </p:nvSpPr>
        <p:spPr bwMode="auto">
          <a:xfrm>
            <a:off x="4871758" y="1244366"/>
            <a:ext cx="3738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rgbClr val="0000FF"/>
                </a:solidFill>
                <a:latin typeface="微软雅黑" pitchFamily="34" charset="-122"/>
                <a:ea typeface="微软雅黑" pitchFamily="34" charset="-122"/>
              </a:rPr>
              <a:t>16</a:t>
            </a:r>
          </a:p>
        </p:txBody>
      </p:sp>
      <p:sp>
        <p:nvSpPr>
          <p:cNvPr id="31" name="Rectangle 24"/>
          <p:cNvSpPr>
            <a:spLocks noChangeArrowheads="1"/>
          </p:cNvSpPr>
          <p:nvPr/>
        </p:nvSpPr>
        <p:spPr bwMode="auto">
          <a:xfrm>
            <a:off x="3875181" y="4025373"/>
            <a:ext cx="1081721" cy="22410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itchFamily="34" charset="-122"/>
              <a:ea typeface="微软雅黑" pitchFamily="34" charset="-122"/>
            </a:endParaRPr>
          </a:p>
        </p:txBody>
      </p:sp>
      <p:sp>
        <p:nvSpPr>
          <p:cNvPr id="32" name="Text Box 25"/>
          <p:cNvSpPr txBox="1">
            <a:spLocks noChangeArrowheads="1"/>
          </p:cNvSpPr>
          <p:nvPr/>
        </p:nvSpPr>
        <p:spPr bwMode="auto">
          <a:xfrm>
            <a:off x="7166832" y="1244366"/>
            <a:ext cx="3738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solidFill>
                  <a:srgbClr val="0000FF"/>
                </a:solidFill>
                <a:latin typeface="微软雅黑" pitchFamily="34" charset="-122"/>
                <a:ea typeface="微软雅黑" pitchFamily="34" charset="-122"/>
              </a:rPr>
              <a:t>31</a:t>
            </a:r>
          </a:p>
        </p:txBody>
      </p:sp>
      <p:sp>
        <p:nvSpPr>
          <p:cNvPr id="33" name="Text Box 26"/>
          <p:cNvSpPr txBox="1">
            <a:spLocks noChangeArrowheads="1"/>
          </p:cNvSpPr>
          <p:nvPr/>
        </p:nvSpPr>
        <p:spPr bwMode="auto">
          <a:xfrm>
            <a:off x="3959214" y="3977909"/>
            <a:ext cx="9557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rgbClr val="0000FF"/>
                </a:solidFill>
                <a:latin typeface="微软雅黑" pitchFamily="34" charset="-122"/>
                <a:ea typeface="微软雅黑" pitchFamily="34" charset="-122"/>
              </a:rPr>
              <a:t>IP </a:t>
            </a:r>
            <a:r>
              <a:rPr kumimoji="1" lang="zh-CN" altLang="en-US" sz="1400" b="1" dirty="0">
                <a:solidFill>
                  <a:srgbClr val="0000FF"/>
                </a:solidFill>
                <a:latin typeface="微软雅黑" pitchFamily="34" charset="-122"/>
                <a:ea typeface="微软雅黑" pitchFamily="34" charset="-122"/>
              </a:rPr>
              <a:t>数据报</a:t>
            </a:r>
          </a:p>
        </p:txBody>
      </p:sp>
      <p:sp>
        <p:nvSpPr>
          <p:cNvPr id="34" name="Line 27"/>
          <p:cNvSpPr>
            <a:spLocks noChangeShapeType="1"/>
          </p:cNvSpPr>
          <p:nvPr/>
        </p:nvSpPr>
        <p:spPr bwMode="auto">
          <a:xfrm rot="16200000">
            <a:off x="5039178" y="-291137"/>
            <a:ext cx="0" cy="475849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itchFamily="34" charset="-122"/>
              <a:ea typeface="微软雅黑" pitchFamily="34" charset="-122"/>
            </a:endParaRPr>
          </a:p>
        </p:txBody>
      </p:sp>
      <p:sp>
        <p:nvSpPr>
          <p:cNvPr id="36" name="Text Box 29"/>
          <p:cNvSpPr txBox="1">
            <a:spLocks noChangeArrowheads="1"/>
          </p:cNvSpPr>
          <p:nvPr/>
        </p:nvSpPr>
        <p:spPr bwMode="auto">
          <a:xfrm>
            <a:off x="3566280" y="2243739"/>
            <a:ext cx="3235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latin typeface="微软雅黑" pitchFamily="34" charset="-122"/>
                <a:ea typeface="微软雅黑" pitchFamily="34" charset="-122"/>
              </a:rPr>
              <a:t>ICMP </a:t>
            </a:r>
            <a:r>
              <a:rPr kumimoji="1" lang="zh-CN" altLang="en-US" sz="1400" b="1" dirty="0">
                <a:latin typeface="微软雅黑" pitchFamily="34" charset="-122"/>
                <a:ea typeface="微软雅黑" pitchFamily="34" charset="-122"/>
              </a:rPr>
              <a:t>的数据部分（长度取决于类型）</a:t>
            </a:r>
          </a:p>
        </p:txBody>
      </p:sp>
      <p:grpSp>
        <p:nvGrpSpPr>
          <p:cNvPr id="39" name="组合 38"/>
          <p:cNvGrpSpPr/>
          <p:nvPr/>
        </p:nvGrpSpPr>
        <p:grpSpPr>
          <a:xfrm>
            <a:off x="1227936" y="1400378"/>
            <a:ext cx="5387714" cy="480131"/>
            <a:chOff x="1227936" y="1400378"/>
            <a:chExt cx="5387714" cy="480131"/>
          </a:xfrm>
        </p:grpSpPr>
        <p:sp>
          <p:nvSpPr>
            <p:cNvPr id="25" name="Text Box 18"/>
            <p:cNvSpPr txBox="1">
              <a:spLocks noChangeArrowheads="1"/>
            </p:cNvSpPr>
            <p:nvPr/>
          </p:nvSpPr>
          <p:spPr bwMode="auto">
            <a:xfrm>
              <a:off x="5892375" y="1488315"/>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latin typeface="微软雅黑" pitchFamily="34" charset="-122"/>
                  <a:ea typeface="微软雅黑" pitchFamily="34" charset="-122"/>
                </a:rPr>
                <a:t>检验和</a:t>
              </a:r>
            </a:p>
          </p:txBody>
        </p:sp>
        <p:sp>
          <p:nvSpPr>
            <p:cNvPr id="26" name="Text Box 19"/>
            <p:cNvSpPr txBox="1">
              <a:spLocks noChangeArrowheads="1"/>
            </p:cNvSpPr>
            <p:nvPr/>
          </p:nvSpPr>
          <p:spPr bwMode="auto">
            <a:xfrm>
              <a:off x="2982352" y="148831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a:latin typeface="微软雅黑" pitchFamily="34" charset="-122"/>
                  <a:ea typeface="微软雅黑" pitchFamily="34" charset="-122"/>
                </a:rPr>
                <a:t>类型</a:t>
              </a:r>
            </a:p>
          </p:txBody>
        </p:sp>
        <p:sp>
          <p:nvSpPr>
            <p:cNvPr id="27" name="Text Box 20"/>
            <p:cNvSpPr txBox="1">
              <a:spLocks noChangeArrowheads="1"/>
            </p:cNvSpPr>
            <p:nvPr/>
          </p:nvSpPr>
          <p:spPr bwMode="auto">
            <a:xfrm>
              <a:off x="4239415" y="148831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a:latin typeface="微软雅黑" pitchFamily="34" charset="-122"/>
                  <a:ea typeface="微软雅黑" pitchFamily="34" charset="-122"/>
                </a:rPr>
                <a:t>代码</a:t>
              </a:r>
            </a:p>
          </p:txBody>
        </p:sp>
        <p:sp>
          <p:nvSpPr>
            <p:cNvPr id="35" name="Text Box 28"/>
            <p:cNvSpPr txBox="1">
              <a:spLocks noChangeArrowheads="1"/>
            </p:cNvSpPr>
            <p:nvPr/>
          </p:nvSpPr>
          <p:spPr bwMode="auto">
            <a:xfrm>
              <a:off x="1227936" y="1400378"/>
              <a:ext cx="1119217"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1400" b="1" dirty="0">
                  <a:solidFill>
                    <a:srgbClr val="0000FF"/>
                  </a:solidFill>
                  <a:latin typeface="微软雅黑" pitchFamily="34" charset="-122"/>
                  <a:ea typeface="微软雅黑" pitchFamily="34" charset="-122"/>
                </a:rPr>
                <a:t>前 </a:t>
              </a:r>
              <a:r>
                <a:rPr kumimoji="1" lang="en-US" altLang="zh-CN" sz="1400" b="1" dirty="0">
                  <a:solidFill>
                    <a:srgbClr val="0000FF"/>
                  </a:solidFill>
                  <a:latin typeface="微软雅黑" pitchFamily="34" charset="-122"/>
                  <a:ea typeface="微软雅黑" pitchFamily="34" charset="-122"/>
                </a:rPr>
                <a:t>4 </a:t>
              </a:r>
              <a:r>
                <a:rPr kumimoji="1" lang="zh-CN" altLang="en-US" sz="1400" b="1" dirty="0">
                  <a:solidFill>
                    <a:srgbClr val="0000FF"/>
                  </a:solidFill>
                  <a:latin typeface="微软雅黑" pitchFamily="34" charset="-122"/>
                  <a:ea typeface="微软雅黑" pitchFamily="34" charset="-122"/>
                </a:rPr>
                <a:t>个字节</a:t>
              </a:r>
            </a:p>
            <a:p>
              <a:pPr algn="ctr">
                <a:lnSpc>
                  <a:spcPct val="90000"/>
                </a:lnSpc>
              </a:pPr>
              <a:r>
                <a:rPr kumimoji="1" lang="zh-CN" altLang="en-US" sz="1400" b="1" dirty="0">
                  <a:solidFill>
                    <a:srgbClr val="0000FF"/>
                  </a:solidFill>
                  <a:latin typeface="微软雅黑" pitchFamily="34" charset="-122"/>
                  <a:ea typeface="微软雅黑" pitchFamily="34" charset="-122"/>
                </a:rPr>
                <a:t>都是一样的</a:t>
              </a:r>
            </a:p>
          </p:txBody>
        </p:sp>
        <p:sp>
          <p:nvSpPr>
            <p:cNvPr id="37" name="Line 30"/>
            <p:cNvSpPr>
              <a:spLocks noChangeShapeType="1"/>
            </p:cNvSpPr>
            <p:nvPr/>
          </p:nvSpPr>
          <p:spPr bwMode="auto">
            <a:xfrm>
              <a:off x="2248552" y="1631492"/>
              <a:ext cx="411378"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b="1">
                <a:latin typeface="微软雅黑" pitchFamily="34" charset="-122"/>
                <a:ea typeface="微软雅黑" pitchFamily="34" charset="-122"/>
              </a:endParaRPr>
            </a:p>
          </p:txBody>
        </p:sp>
      </p:grpSp>
    </p:spTree>
    <p:extLst>
      <p:ext uri="{BB962C8B-B14F-4D97-AF65-F5344CB8AC3E}">
        <p14:creationId xmlns:p14="http://schemas.microsoft.com/office/powerpoint/2010/main" val="419843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utoShape 5"/>
          <p:cNvSpPr>
            <a:spLocks noChangeArrowheads="1"/>
          </p:cNvSpPr>
          <p:nvPr/>
        </p:nvSpPr>
        <p:spPr bwMode="auto">
          <a:xfrm>
            <a:off x="545144" y="1344119"/>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0" name="Rectangle 6"/>
          <p:cNvSpPr>
            <a:spLocks noChangeArrowheads="1"/>
          </p:cNvSpPr>
          <p:nvPr/>
        </p:nvSpPr>
        <p:spPr bwMode="auto">
          <a:xfrm>
            <a:off x="2805283" y="1303256"/>
            <a:ext cx="35686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4.4.1  ICMP </a:t>
            </a:r>
            <a:r>
              <a:rPr lang="zh-CN" altLang="en-US" sz="2400" b="1" dirty="0">
                <a:solidFill>
                  <a:schemeClr val="bg1"/>
                </a:solidFill>
                <a:latin typeface="微软雅黑" pitchFamily="34" charset="-122"/>
                <a:ea typeface="微软雅黑" pitchFamily="34" charset="-122"/>
              </a:rPr>
              <a:t>报文的种类</a:t>
            </a:r>
          </a:p>
        </p:txBody>
      </p:sp>
      <p:sp>
        <p:nvSpPr>
          <p:cNvPr id="31" name="Rectangle 8"/>
          <p:cNvSpPr>
            <a:spLocks noChangeArrowheads="1"/>
          </p:cNvSpPr>
          <p:nvPr/>
        </p:nvSpPr>
        <p:spPr bwMode="auto">
          <a:xfrm>
            <a:off x="545144" y="1776160"/>
            <a:ext cx="805371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报文的种类有两种，即 </a:t>
            </a:r>
            <a:r>
              <a:rPr lang="en-US" altLang="zh-CN" sz="2000" b="1" dirty="0">
                <a:latin typeface="微软雅黑" pitchFamily="34" charset="-122"/>
                <a:ea typeface="微软雅黑" pitchFamily="34" charset="-122"/>
              </a:rPr>
              <a:t>ICMP </a:t>
            </a:r>
            <a:r>
              <a:rPr lang="zh-CN" altLang="en-US" sz="2000" b="1" dirty="0">
                <a:solidFill>
                  <a:srgbClr val="0000FF"/>
                </a:solidFill>
                <a:latin typeface="微软雅黑" pitchFamily="34" charset="-122"/>
                <a:ea typeface="微软雅黑" pitchFamily="34" charset="-122"/>
              </a:rPr>
              <a:t>差错报告报文</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ICMP </a:t>
            </a:r>
            <a:r>
              <a:rPr lang="zh-CN" altLang="en-US" sz="2000" b="1" dirty="0">
                <a:solidFill>
                  <a:srgbClr val="0000FF"/>
                </a:solidFill>
                <a:latin typeface="微软雅黑" pitchFamily="34" charset="-122"/>
                <a:ea typeface="微软雅黑" pitchFamily="34" charset="-122"/>
              </a:rPr>
              <a:t>询问报文</a:t>
            </a:r>
            <a:r>
              <a:rPr lang="zh-CN" altLang="en-US" sz="2000" b="1" dirty="0">
                <a:latin typeface="微软雅黑" pitchFamily="34" charset="-122"/>
                <a:ea typeface="微软雅黑" pitchFamily="34" charset="-122"/>
              </a:rPr>
              <a:t>。 </a:t>
            </a:r>
          </a:p>
          <a:p>
            <a:pPr marL="357188" indent="-3571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报文的前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个字节是统一的格式，共有三个字段：即</a:t>
            </a:r>
            <a:r>
              <a:rPr lang="zh-CN" altLang="en-US" sz="2000" b="1" dirty="0">
                <a:solidFill>
                  <a:srgbClr val="0000FF"/>
                </a:solidFill>
                <a:latin typeface="微软雅黑" pitchFamily="34" charset="-122"/>
                <a:ea typeface="微软雅黑" pitchFamily="34" charset="-122"/>
              </a:rPr>
              <a:t>类型、代码</a:t>
            </a:r>
            <a:r>
              <a:rPr lang="zh-CN" altLang="en-US" sz="2000" b="1" dirty="0">
                <a:latin typeface="微软雅黑" pitchFamily="34" charset="-122"/>
                <a:ea typeface="微软雅黑" pitchFamily="34" charset="-122"/>
              </a:rPr>
              <a:t>和</a:t>
            </a:r>
            <a:r>
              <a:rPr lang="zh-CN" altLang="en-US" sz="2000" b="1" dirty="0">
                <a:solidFill>
                  <a:srgbClr val="0000FF"/>
                </a:solidFill>
                <a:latin typeface="微软雅黑" pitchFamily="34" charset="-122"/>
                <a:ea typeface="微软雅黑" pitchFamily="34" charset="-122"/>
              </a:rPr>
              <a:t>检验和</a:t>
            </a:r>
            <a:r>
              <a:rPr lang="zh-CN" altLang="en-US" sz="2000" b="1" dirty="0">
                <a:latin typeface="微软雅黑" pitchFamily="34" charset="-122"/>
                <a:ea typeface="微软雅黑" pitchFamily="34" charset="-122"/>
              </a:rPr>
              <a:t>。接着的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个字节的内容与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的类型有关。 </a:t>
            </a:r>
          </a:p>
        </p:txBody>
      </p:sp>
    </p:spTree>
    <p:extLst>
      <p:ext uri="{BB962C8B-B14F-4D97-AF65-F5344CB8AC3E}">
        <p14:creationId xmlns:p14="http://schemas.microsoft.com/office/powerpoint/2010/main" val="181451237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ChangeArrowheads="1"/>
          </p:cNvSpPr>
          <p:nvPr/>
        </p:nvSpPr>
        <p:spPr bwMode="auto">
          <a:xfrm>
            <a:off x="545144" y="1761091"/>
            <a:ext cx="766500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终点不可达 </a:t>
            </a:r>
            <a:r>
              <a:rPr lang="zh-CN" altLang="en-US" sz="2000" b="1" dirty="0" smtClean="0">
                <a:latin typeface="微软雅黑" pitchFamily="34" charset="-122"/>
                <a:ea typeface="微软雅黑" pitchFamily="34" charset="-122"/>
              </a:rPr>
              <a:t>：当不能交付数据报时向源点发送此报文；</a:t>
            </a:r>
            <a:endParaRPr lang="zh-CN" altLang="en-US" sz="2000" b="1" dirty="0">
              <a:latin typeface="微软雅黑" pitchFamily="34" charset="-122"/>
              <a:ea typeface="微软雅黑" pitchFamily="34" charset="-122"/>
            </a:endParaRP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时间超过 </a:t>
            </a:r>
            <a:r>
              <a:rPr lang="zh-CN" altLang="en-US" sz="2000" b="1" dirty="0" smtClean="0">
                <a:latin typeface="微软雅黑" pitchFamily="34" charset="-122"/>
                <a:ea typeface="微软雅黑" pitchFamily="34" charset="-122"/>
              </a:rPr>
              <a:t>：路由器收到</a:t>
            </a:r>
            <a:r>
              <a:rPr lang="en-US" altLang="zh-CN" sz="2000" b="1" dirty="0" smtClean="0">
                <a:latin typeface="微软雅黑" pitchFamily="34" charset="-122"/>
                <a:ea typeface="微软雅黑" pitchFamily="34" charset="-122"/>
              </a:rPr>
              <a:t>TTL=0</a:t>
            </a:r>
            <a:r>
              <a:rPr lang="zh-CN" altLang="en-US" sz="2000" b="1" dirty="0" smtClean="0">
                <a:latin typeface="微软雅黑" pitchFamily="34" charset="-122"/>
                <a:ea typeface="微软雅黑" pitchFamily="34" charset="-122"/>
              </a:rPr>
              <a:t>报文；主机在预定时间内收不全所有数据；</a:t>
            </a:r>
            <a:endParaRPr lang="zh-CN" altLang="en-US" sz="2000" b="1" dirty="0">
              <a:latin typeface="微软雅黑" pitchFamily="34" charset="-122"/>
              <a:ea typeface="微软雅黑" pitchFamily="34" charset="-122"/>
            </a:endParaRP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参数问题 </a:t>
            </a:r>
            <a:r>
              <a:rPr lang="zh-CN" altLang="en-US" sz="2000" b="1" dirty="0" smtClean="0">
                <a:latin typeface="微软雅黑" pitchFamily="34" charset="-122"/>
                <a:ea typeface="微软雅黑" pitchFamily="34" charset="-122"/>
              </a:rPr>
              <a:t>：首部字段参数出错；</a:t>
            </a:r>
            <a:endParaRPr lang="zh-CN" altLang="en-US" sz="2000" b="1" dirty="0">
              <a:latin typeface="微软雅黑" pitchFamily="34" charset="-122"/>
              <a:ea typeface="微软雅黑" pitchFamily="34" charset="-122"/>
            </a:endParaRP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改变路由（重定向）</a:t>
            </a:r>
            <a:r>
              <a:rPr lang="en-US" altLang="zh-CN" sz="2000" b="1" dirty="0">
                <a:latin typeface="微软雅黑" pitchFamily="34" charset="-122"/>
                <a:ea typeface="微软雅黑" pitchFamily="34" charset="-122"/>
              </a:rPr>
              <a:t>(Redirect) </a:t>
            </a:r>
            <a:r>
              <a:rPr lang="zh-CN" altLang="en-US" sz="2000" b="1" dirty="0" smtClean="0">
                <a:latin typeface="微软雅黑" pitchFamily="34" charset="-122"/>
                <a:ea typeface="微软雅黑" pitchFamily="34" charset="-122"/>
              </a:rPr>
              <a:t>：默认路由器给主机指派更好路由；</a:t>
            </a:r>
            <a:endParaRPr lang="zh-CN" altLang="en-US" sz="2000" b="1" dirty="0">
              <a:latin typeface="微软雅黑" pitchFamily="34" charset="-122"/>
              <a:ea typeface="微软雅黑" pitchFamily="34" charset="-122"/>
            </a:endParaRPr>
          </a:p>
        </p:txBody>
      </p:sp>
      <p:sp>
        <p:nvSpPr>
          <p:cNvPr id="6" name="AutoShape 5"/>
          <p:cNvSpPr>
            <a:spLocks noChangeArrowheads="1"/>
          </p:cNvSpPr>
          <p:nvPr/>
        </p:nvSpPr>
        <p:spPr bwMode="auto">
          <a:xfrm>
            <a:off x="545144" y="1334411"/>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1941968" y="1301200"/>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ICMP </a:t>
            </a:r>
            <a:r>
              <a:rPr lang="zh-CN" altLang="en-US" sz="2000" b="1" dirty="0">
                <a:solidFill>
                  <a:schemeClr val="bg1"/>
                </a:solidFill>
                <a:latin typeface="微软雅黑" pitchFamily="34" charset="-122"/>
                <a:ea typeface="微软雅黑" pitchFamily="34" charset="-122"/>
              </a:rPr>
              <a:t>差错报告报文共有 </a:t>
            </a:r>
            <a:r>
              <a:rPr lang="en-US" altLang="zh-CN" sz="2000" b="1" dirty="0">
                <a:solidFill>
                  <a:schemeClr val="bg1"/>
                </a:solidFill>
                <a:latin typeface="微软雅黑" pitchFamily="34" charset="-122"/>
                <a:ea typeface="微软雅黑" pitchFamily="34" charset="-122"/>
              </a:rPr>
              <a:t>4 </a:t>
            </a:r>
            <a:r>
              <a:rPr lang="zh-CN" altLang="en-US" sz="2000" b="1" dirty="0" smtClean="0">
                <a:solidFill>
                  <a:schemeClr val="bg1"/>
                </a:solidFill>
                <a:latin typeface="微软雅黑" pitchFamily="34" charset="-122"/>
                <a:ea typeface="微软雅黑" pitchFamily="34" charset="-122"/>
              </a:rPr>
              <a:t>种</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82128103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4" name="Rectangle 6"/>
          <p:cNvSpPr>
            <a:spLocks noChangeArrowheads="1"/>
          </p:cNvSpPr>
          <p:nvPr/>
        </p:nvSpPr>
        <p:spPr bwMode="auto">
          <a:xfrm>
            <a:off x="2270461" y="633724"/>
            <a:ext cx="46217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ICMP </a:t>
            </a:r>
            <a:r>
              <a:rPr lang="zh-CN" altLang="en-US" sz="2000" b="1" dirty="0">
                <a:solidFill>
                  <a:schemeClr val="bg1"/>
                </a:solidFill>
                <a:latin typeface="微软雅黑" pitchFamily="34" charset="-122"/>
                <a:ea typeface="微软雅黑" pitchFamily="34" charset="-122"/>
              </a:rPr>
              <a:t>差错报告报文的数据字段的</a:t>
            </a:r>
            <a:r>
              <a:rPr lang="zh-CN" altLang="en-US" sz="2000" b="1" dirty="0" smtClean="0">
                <a:solidFill>
                  <a:schemeClr val="bg1"/>
                </a:solidFill>
                <a:latin typeface="微软雅黑" pitchFamily="34" charset="-122"/>
                <a:ea typeface="微软雅黑" pitchFamily="34" charset="-122"/>
              </a:rPr>
              <a:t>内容</a:t>
            </a:r>
            <a:endParaRPr lang="zh-CN" altLang="en-US" sz="2000" b="1" dirty="0">
              <a:solidFill>
                <a:schemeClr val="bg1"/>
              </a:solidFill>
              <a:latin typeface="微软雅黑" pitchFamily="34" charset="-122"/>
              <a:ea typeface="微软雅黑" pitchFamily="34" charset="-122"/>
            </a:endParaRPr>
          </a:p>
        </p:txBody>
      </p:sp>
      <p:sp>
        <p:nvSpPr>
          <p:cNvPr id="35" name="圆角矩形 34"/>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103968" y="1223286"/>
            <a:ext cx="6978201" cy="2927677"/>
            <a:chOff x="662260" y="1556792"/>
            <a:chExt cx="8683228" cy="3643013"/>
          </a:xfrm>
        </p:grpSpPr>
        <p:sp>
          <p:nvSpPr>
            <p:cNvPr id="36" name="Rectangle 2"/>
            <p:cNvSpPr>
              <a:spLocks noChangeArrowheads="1"/>
            </p:cNvSpPr>
            <p:nvPr/>
          </p:nvSpPr>
          <p:spPr bwMode="auto">
            <a:xfrm>
              <a:off x="662260" y="4195216"/>
              <a:ext cx="4531651" cy="596900"/>
            </a:xfrm>
            <a:prstGeom prst="rect">
              <a:avLst/>
            </a:prstGeom>
            <a:solidFill>
              <a:srgbClr val="00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7" name="Rectangle 5"/>
            <p:cNvSpPr>
              <a:spLocks noChangeArrowheads="1"/>
            </p:cNvSpPr>
            <p:nvPr/>
          </p:nvSpPr>
          <p:spPr bwMode="auto">
            <a:xfrm>
              <a:off x="1412089" y="4195216"/>
              <a:ext cx="3781821" cy="596900"/>
            </a:xfrm>
            <a:prstGeom prst="rect">
              <a:avLst/>
            </a:prstGeom>
            <a:solidFill>
              <a:srgbClr val="00FF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8" name="Line 6"/>
            <p:cNvSpPr>
              <a:spLocks noChangeShapeType="1"/>
            </p:cNvSpPr>
            <p:nvPr/>
          </p:nvSpPr>
          <p:spPr bwMode="auto">
            <a:xfrm>
              <a:off x="662260" y="5001667"/>
              <a:ext cx="4531651" cy="20637"/>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9" name="Text Box 7"/>
            <p:cNvSpPr txBox="1">
              <a:spLocks noChangeArrowheads="1"/>
            </p:cNvSpPr>
            <p:nvPr/>
          </p:nvSpPr>
          <p:spPr bwMode="auto">
            <a:xfrm>
              <a:off x="702315" y="4323803"/>
              <a:ext cx="676594" cy="329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zh-CN" altLang="en-US" sz="1400" b="1" dirty="0">
                  <a:solidFill>
                    <a:schemeClr val="bg1"/>
                  </a:solidFill>
                  <a:latin typeface="微软雅黑" pitchFamily="34" charset="-122"/>
                  <a:ea typeface="微软雅黑" pitchFamily="34" charset="-122"/>
                </a:rPr>
                <a:t>首部</a:t>
              </a:r>
            </a:p>
          </p:txBody>
        </p:sp>
        <p:sp>
          <p:nvSpPr>
            <p:cNvPr id="40" name="Line 8"/>
            <p:cNvSpPr>
              <a:spLocks noChangeShapeType="1"/>
            </p:cNvSpPr>
            <p:nvPr/>
          </p:nvSpPr>
          <p:spPr bwMode="auto">
            <a:xfrm>
              <a:off x="1412089" y="4195216"/>
              <a:ext cx="0" cy="596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1" name="Rectangle 9"/>
            <p:cNvSpPr>
              <a:spLocks noChangeArrowheads="1"/>
            </p:cNvSpPr>
            <p:nvPr/>
          </p:nvSpPr>
          <p:spPr bwMode="auto">
            <a:xfrm>
              <a:off x="2342496" y="4850853"/>
              <a:ext cx="1214173" cy="311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2" name="Text Box 10"/>
            <p:cNvSpPr txBox="1">
              <a:spLocks noChangeArrowheads="1"/>
            </p:cNvSpPr>
            <p:nvPr/>
          </p:nvSpPr>
          <p:spPr bwMode="auto">
            <a:xfrm>
              <a:off x="2362324" y="4816827"/>
              <a:ext cx="1189226" cy="38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IP </a:t>
              </a:r>
              <a:r>
                <a:rPr kumimoji="1" lang="zh-CN" altLang="en-US" sz="1400" b="1" dirty="0">
                  <a:solidFill>
                    <a:srgbClr val="0000CC"/>
                  </a:solidFill>
                  <a:latin typeface="微软雅黑" pitchFamily="34" charset="-122"/>
                  <a:ea typeface="微软雅黑" pitchFamily="34" charset="-122"/>
                </a:rPr>
                <a:t>数据报</a:t>
              </a:r>
            </a:p>
          </p:txBody>
        </p:sp>
        <p:sp>
          <p:nvSpPr>
            <p:cNvPr id="43" name="Rectangle 11"/>
            <p:cNvSpPr>
              <a:spLocks noChangeArrowheads="1"/>
            </p:cNvSpPr>
            <p:nvPr/>
          </p:nvSpPr>
          <p:spPr bwMode="auto">
            <a:xfrm>
              <a:off x="1412089" y="3174454"/>
              <a:ext cx="3781821" cy="607000"/>
            </a:xfrm>
            <a:prstGeom prst="rect">
              <a:avLst/>
            </a:prstGeom>
            <a:solidFill>
              <a:srgbClr val="DDDDDD"/>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4" name="Rectangle 12"/>
            <p:cNvSpPr>
              <a:spLocks noChangeArrowheads="1"/>
            </p:cNvSpPr>
            <p:nvPr/>
          </p:nvSpPr>
          <p:spPr bwMode="auto">
            <a:xfrm>
              <a:off x="1412089" y="3174454"/>
              <a:ext cx="3781821" cy="595313"/>
            </a:xfrm>
            <a:prstGeom prst="rect">
              <a:avLst/>
            </a:prstGeom>
            <a:solidFill>
              <a:srgbClr val="00FF99"/>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5" name="Text Box 13"/>
            <p:cNvSpPr txBox="1">
              <a:spLocks noChangeArrowheads="1"/>
            </p:cNvSpPr>
            <p:nvPr/>
          </p:nvSpPr>
          <p:spPr bwMode="auto">
            <a:xfrm>
              <a:off x="1531703" y="3218559"/>
              <a:ext cx="1169278" cy="543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1400" b="1" dirty="0">
                  <a:latin typeface="微软雅黑" pitchFamily="34" charset="-122"/>
                  <a:ea typeface="微软雅黑" pitchFamily="34" charset="-122"/>
                </a:rPr>
                <a:t>ICMP </a:t>
              </a:r>
              <a:r>
                <a:rPr kumimoji="1" lang="zh-CN" altLang="en-US" sz="1400" b="1" dirty="0">
                  <a:latin typeface="微软雅黑" pitchFamily="34" charset="-122"/>
                  <a:ea typeface="微软雅黑" pitchFamily="34" charset="-122"/>
                </a:rPr>
                <a:t>的</a:t>
              </a:r>
            </a:p>
            <a:p>
              <a:pPr algn="ctr">
                <a:lnSpc>
                  <a:spcPct val="80000"/>
                </a:lnSpc>
              </a:pPr>
              <a:r>
                <a:rPr kumimoji="1" lang="zh-CN" altLang="en-US" sz="1400" b="1" dirty="0">
                  <a:latin typeface="微软雅黑" pitchFamily="34" charset="-122"/>
                  <a:ea typeface="微软雅黑" pitchFamily="34" charset="-122"/>
                </a:rPr>
                <a:t>前 </a:t>
              </a:r>
              <a:r>
                <a:rPr kumimoji="1" lang="en-US" altLang="zh-CN" sz="1400" b="1" dirty="0">
                  <a:latin typeface="微软雅黑" pitchFamily="34" charset="-122"/>
                  <a:ea typeface="微软雅黑" pitchFamily="34" charset="-122"/>
                </a:rPr>
                <a:t>8 </a:t>
              </a:r>
              <a:r>
                <a:rPr kumimoji="1" lang="zh-CN" altLang="en-US" sz="1400" b="1" dirty="0">
                  <a:latin typeface="微软雅黑" pitchFamily="34" charset="-122"/>
                  <a:ea typeface="微软雅黑" pitchFamily="34" charset="-122"/>
                </a:rPr>
                <a:t>字节</a:t>
              </a:r>
            </a:p>
          </p:txBody>
        </p:sp>
        <p:sp>
          <p:nvSpPr>
            <p:cNvPr id="46" name="Line 14"/>
            <p:cNvSpPr>
              <a:spLocks noChangeShapeType="1"/>
            </p:cNvSpPr>
            <p:nvPr/>
          </p:nvSpPr>
          <p:spPr bwMode="auto">
            <a:xfrm>
              <a:off x="2794801" y="3174454"/>
              <a:ext cx="0" cy="5953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7" name="Text Box 15"/>
            <p:cNvSpPr txBox="1">
              <a:spLocks noChangeArrowheads="1"/>
            </p:cNvSpPr>
            <p:nvPr/>
          </p:nvSpPr>
          <p:spPr bwMode="auto">
            <a:xfrm>
              <a:off x="5297521" y="4293642"/>
              <a:ext cx="3106107" cy="38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CC00CC"/>
                  </a:solidFill>
                  <a:latin typeface="微软雅黑" pitchFamily="34" charset="-122"/>
                  <a:ea typeface="微软雅黑" pitchFamily="34" charset="-122"/>
                </a:rPr>
                <a:t>装入 </a:t>
              </a:r>
              <a:r>
                <a:rPr kumimoji="1" lang="en-US" altLang="zh-CN" sz="1400" b="1">
                  <a:solidFill>
                    <a:srgbClr val="CC00CC"/>
                  </a:solidFill>
                  <a:latin typeface="微软雅黑" pitchFamily="34" charset="-122"/>
                  <a:ea typeface="微软雅黑" pitchFamily="34" charset="-122"/>
                </a:rPr>
                <a:t>ICMP </a:t>
              </a:r>
              <a:r>
                <a:rPr kumimoji="1" lang="zh-CN" altLang="en-US" sz="1400" b="1">
                  <a:solidFill>
                    <a:srgbClr val="CC00CC"/>
                  </a:solidFill>
                  <a:latin typeface="微软雅黑" pitchFamily="34" charset="-122"/>
                  <a:ea typeface="微软雅黑" pitchFamily="34" charset="-122"/>
                </a:rPr>
                <a:t>报文的 </a:t>
              </a:r>
              <a:r>
                <a:rPr kumimoji="1" lang="en-US" altLang="zh-CN" sz="1400" b="1">
                  <a:solidFill>
                    <a:srgbClr val="CC00CC"/>
                  </a:solidFill>
                  <a:latin typeface="微软雅黑" pitchFamily="34" charset="-122"/>
                  <a:ea typeface="微软雅黑" pitchFamily="34" charset="-122"/>
                </a:rPr>
                <a:t>IP </a:t>
              </a:r>
              <a:r>
                <a:rPr kumimoji="1" lang="zh-CN" altLang="en-US" sz="1400" b="1">
                  <a:solidFill>
                    <a:srgbClr val="CC00CC"/>
                  </a:solidFill>
                  <a:latin typeface="微软雅黑" pitchFamily="34" charset="-122"/>
                  <a:ea typeface="微软雅黑" pitchFamily="34" charset="-122"/>
                </a:rPr>
                <a:t>数据报</a:t>
              </a:r>
            </a:p>
          </p:txBody>
        </p:sp>
        <p:sp>
          <p:nvSpPr>
            <p:cNvPr id="48" name="Rectangle 16"/>
            <p:cNvSpPr>
              <a:spLocks noChangeArrowheads="1"/>
            </p:cNvSpPr>
            <p:nvPr/>
          </p:nvSpPr>
          <p:spPr bwMode="auto">
            <a:xfrm>
              <a:off x="2794802" y="2152103"/>
              <a:ext cx="6550686" cy="596900"/>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9" name="Text Box 17"/>
            <p:cNvSpPr txBox="1">
              <a:spLocks noChangeArrowheads="1"/>
            </p:cNvSpPr>
            <p:nvPr/>
          </p:nvSpPr>
          <p:spPr bwMode="auto">
            <a:xfrm>
              <a:off x="2838563" y="2296087"/>
              <a:ext cx="1648910" cy="329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80000"/>
                </a:lnSpc>
              </a:pPr>
              <a:r>
                <a:rPr kumimoji="1" lang="en-US" altLang="zh-CN" sz="1400" b="1" dirty="0">
                  <a:latin typeface="微软雅黑" pitchFamily="34" charset="-122"/>
                  <a:ea typeface="微软雅黑" pitchFamily="34" charset="-122"/>
                </a:rPr>
                <a:t>IP </a:t>
              </a:r>
              <a:r>
                <a:rPr kumimoji="1" lang="zh-CN" altLang="en-US" sz="1400" b="1" dirty="0" smtClean="0">
                  <a:latin typeface="微软雅黑" pitchFamily="34" charset="-122"/>
                  <a:ea typeface="微软雅黑" pitchFamily="34" charset="-122"/>
                </a:rPr>
                <a:t>数据报首部</a:t>
              </a:r>
              <a:endParaRPr kumimoji="1" lang="zh-CN" altLang="en-US" sz="1400" b="1" dirty="0">
                <a:latin typeface="微软雅黑" pitchFamily="34" charset="-122"/>
                <a:ea typeface="微软雅黑" pitchFamily="34" charset="-122"/>
              </a:endParaRPr>
            </a:p>
          </p:txBody>
        </p:sp>
        <p:sp>
          <p:nvSpPr>
            <p:cNvPr id="50" name="Line 18"/>
            <p:cNvSpPr>
              <a:spLocks noChangeShapeType="1"/>
            </p:cNvSpPr>
            <p:nvPr/>
          </p:nvSpPr>
          <p:spPr bwMode="auto">
            <a:xfrm>
              <a:off x="4547269" y="2152103"/>
              <a:ext cx="0" cy="596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1" name="Text Box 19"/>
            <p:cNvSpPr txBox="1">
              <a:spLocks noChangeArrowheads="1"/>
            </p:cNvSpPr>
            <p:nvPr/>
          </p:nvSpPr>
          <p:spPr bwMode="auto">
            <a:xfrm>
              <a:off x="5317247" y="3285579"/>
              <a:ext cx="2238424" cy="38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CC00CC"/>
                  </a:solidFill>
                  <a:latin typeface="微软雅黑" pitchFamily="34" charset="-122"/>
                  <a:ea typeface="微软雅黑" pitchFamily="34" charset="-122"/>
                </a:rPr>
                <a:t>ICMP </a:t>
              </a:r>
              <a:r>
                <a:rPr kumimoji="1" lang="zh-CN" altLang="en-US" sz="1400" b="1" dirty="0">
                  <a:solidFill>
                    <a:srgbClr val="CC00CC"/>
                  </a:solidFill>
                  <a:latin typeface="微软雅黑" pitchFamily="34" charset="-122"/>
                  <a:ea typeface="微软雅黑" pitchFamily="34" charset="-122"/>
                </a:rPr>
                <a:t>差错报告报文</a:t>
              </a:r>
            </a:p>
          </p:txBody>
        </p:sp>
        <p:sp>
          <p:nvSpPr>
            <p:cNvPr id="52" name="Text Box 20"/>
            <p:cNvSpPr txBox="1">
              <a:spLocks noChangeArrowheads="1"/>
            </p:cNvSpPr>
            <p:nvPr/>
          </p:nvSpPr>
          <p:spPr bwMode="auto">
            <a:xfrm>
              <a:off x="4551210" y="2156867"/>
              <a:ext cx="676594" cy="543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1400" b="1">
                  <a:latin typeface="微软雅黑" pitchFamily="34" charset="-122"/>
                  <a:ea typeface="微软雅黑" pitchFamily="34" charset="-122"/>
                </a:rPr>
                <a:t>8</a:t>
              </a:r>
            </a:p>
            <a:p>
              <a:pPr algn="ctr">
                <a:lnSpc>
                  <a:spcPct val="80000"/>
                </a:lnSpc>
              </a:pPr>
              <a:r>
                <a:rPr kumimoji="1" lang="zh-CN" altLang="en-US" sz="1400" b="1">
                  <a:latin typeface="微软雅黑" pitchFamily="34" charset="-122"/>
                  <a:ea typeface="微软雅黑" pitchFamily="34" charset="-122"/>
                </a:rPr>
                <a:t>字节</a:t>
              </a:r>
            </a:p>
          </p:txBody>
        </p:sp>
        <p:sp>
          <p:nvSpPr>
            <p:cNvPr id="53" name="Line 21"/>
            <p:cNvSpPr>
              <a:spLocks noChangeShapeType="1"/>
            </p:cNvSpPr>
            <p:nvPr/>
          </p:nvSpPr>
          <p:spPr bwMode="auto">
            <a:xfrm>
              <a:off x="5193910" y="2152103"/>
              <a:ext cx="0" cy="5969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4" name="Text Box 22"/>
            <p:cNvSpPr txBox="1">
              <a:spLocks noChangeArrowheads="1"/>
            </p:cNvSpPr>
            <p:nvPr/>
          </p:nvSpPr>
          <p:spPr bwMode="auto">
            <a:xfrm>
              <a:off x="852302" y="2270135"/>
              <a:ext cx="1925259" cy="38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收到的 </a:t>
              </a:r>
              <a:r>
                <a:rPr kumimoji="1" lang="en-US" altLang="zh-CN" sz="1400" b="1" dirty="0">
                  <a:solidFill>
                    <a:srgbClr val="0000CC"/>
                  </a:solidFill>
                  <a:latin typeface="微软雅黑" pitchFamily="34" charset="-122"/>
                  <a:ea typeface="微软雅黑" pitchFamily="34" charset="-122"/>
                </a:rPr>
                <a:t>IP </a:t>
              </a:r>
              <a:r>
                <a:rPr kumimoji="1" lang="zh-CN" altLang="en-US" sz="1400" b="1" dirty="0">
                  <a:solidFill>
                    <a:srgbClr val="0000CC"/>
                  </a:solidFill>
                  <a:latin typeface="微软雅黑" pitchFamily="34" charset="-122"/>
                  <a:ea typeface="微软雅黑" pitchFamily="34" charset="-122"/>
                </a:rPr>
                <a:t>数据报</a:t>
              </a:r>
            </a:p>
          </p:txBody>
        </p:sp>
        <p:sp>
          <p:nvSpPr>
            <p:cNvPr id="55" name="Line 23"/>
            <p:cNvSpPr>
              <a:spLocks noChangeShapeType="1"/>
            </p:cNvSpPr>
            <p:nvPr/>
          </p:nvSpPr>
          <p:spPr bwMode="auto">
            <a:xfrm>
              <a:off x="5193910" y="2749003"/>
              <a:ext cx="0" cy="4254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6" name="Line 24"/>
            <p:cNvSpPr>
              <a:spLocks noChangeShapeType="1"/>
            </p:cNvSpPr>
            <p:nvPr/>
          </p:nvSpPr>
          <p:spPr bwMode="auto">
            <a:xfrm>
              <a:off x="4547269" y="3174454"/>
              <a:ext cx="0" cy="59531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7" name="Text Box 25"/>
            <p:cNvSpPr txBox="1">
              <a:spLocks noChangeArrowheads="1"/>
            </p:cNvSpPr>
            <p:nvPr/>
          </p:nvSpPr>
          <p:spPr bwMode="auto">
            <a:xfrm>
              <a:off x="2865968" y="3317021"/>
              <a:ext cx="1636033" cy="329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1400" b="1" dirty="0">
                  <a:latin typeface="微软雅黑" pitchFamily="34" charset="-122"/>
                  <a:ea typeface="微软雅黑" pitchFamily="34" charset="-122"/>
                </a:rPr>
                <a:t>IP </a:t>
              </a:r>
              <a:r>
                <a:rPr kumimoji="1" lang="zh-CN" altLang="en-US" sz="1400" b="1" dirty="0" smtClean="0">
                  <a:latin typeface="微软雅黑" pitchFamily="34" charset="-122"/>
                  <a:ea typeface="微软雅黑" pitchFamily="34" charset="-122"/>
                </a:rPr>
                <a:t>数据报首部</a:t>
              </a:r>
              <a:endParaRPr kumimoji="1" lang="zh-CN" altLang="en-US" sz="1400" b="1" dirty="0">
                <a:latin typeface="微软雅黑" pitchFamily="34" charset="-122"/>
                <a:ea typeface="微软雅黑" pitchFamily="34" charset="-122"/>
              </a:endParaRPr>
            </a:p>
          </p:txBody>
        </p:sp>
        <p:sp>
          <p:nvSpPr>
            <p:cNvPr id="58" name="Text Box 26"/>
            <p:cNvSpPr txBox="1">
              <a:spLocks noChangeArrowheads="1"/>
            </p:cNvSpPr>
            <p:nvPr/>
          </p:nvSpPr>
          <p:spPr bwMode="auto">
            <a:xfrm>
              <a:off x="4559808" y="3196679"/>
              <a:ext cx="676594" cy="543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1400" b="1">
                  <a:latin typeface="微软雅黑" pitchFamily="34" charset="-122"/>
                  <a:ea typeface="微软雅黑" pitchFamily="34" charset="-122"/>
                </a:rPr>
                <a:t>8</a:t>
              </a:r>
            </a:p>
            <a:p>
              <a:pPr algn="ctr">
                <a:lnSpc>
                  <a:spcPct val="80000"/>
                </a:lnSpc>
              </a:pPr>
              <a:r>
                <a:rPr kumimoji="1" lang="zh-CN" altLang="en-US" sz="1400" b="1">
                  <a:latin typeface="微软雅黑" pitchFamily="34" charset="-122"/>
                  <a:ea typeface="微软雅黑" pitchFamily="34" charset="-122"/>
                </a:rPr>
                <a:t>字节</a:t>
              </a:r>
            </a:p>
          </p:txBody>
        </p:sp>
        <p:sp>
          <p:nvSpPr>
            <p:cNvPr id="59" name="AutoShape 27"/>
            <p:cNvSpPr>
              <a:spLocks noChangeArrowheads="1"/>
            </p:cNvSpPr>
            <p:nvPr/>
          </p:nvSpPr>
          <p:spPr bwMode="auto">
            <a:xfrm>
              <a:off x="3441444" y="2720428"/>
              <a:ext cx="276886" cy="509588"/>
            </a:xfrm>
            <a:prstGeom prst="downArrow">
              <a:avLst>
                <a:gd name="adj1" fmla="val 47222"/>
                <a:gd name="adj2" fmla="val 10301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srgbClr val="0000CC"/>
                </a:solidFill>
                <a:latin typeface="微软雅黑" pitchFamily="34" charset="-122"/>
                <a:ea typeface="微软雅黑" pitchFamily="34" charset="-122"/>
              </a:endParaRPr>
            </a:p>
          </p:txBody>
        </p:sp>
        <p:sp>
          <p:nvSpPr>
            <p:cNvPr id="60" name="AutoShape 28"/>
            <p:cNvSpPr>
              <a:spLocks noChangeArrowheads="1"/>
            </p:cNvSpPr>
            <p:nvPr/>
          </p:nvSpPr>
          <p:spPr bwMode="auto">
            <a:xfrm>
              <a:off x="4763962" y="2720428"/>
              <a:ext cx="275167" cy="509588"/>
            </a:xfrm>
            <a:prstGeom prst="downArrow">
              <a:avLst>
                <a:gd name="adj1" fmla="val 47222"/>
                <a:gd name="adj2" fmla="val 10365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srgbClr val="0000CC"/>
                </a:solidFill>
                <a:latin typeface="微软雅黑" pitchFamily="34" charset="-122"/>
                <a:ea typeface="微软雅黑" pitchFamily="34" charset="-122"/>
              </a:endParaRPr>
            </a:p>
          </p:txBody>
        </p:sp>
        <p:sp>
          <p:nvSpPr>
            <p:cNvPr id="61" name="Text Box 29"/>
            <p:cNvSpPr txBox="1">
              <a:spLocks noChangeArrowheads="1"/>
            </p:cNvSpPr>
            <p:nvPr/>
          </p:nvSpPr>
          <p:spPr bwMode="auto">
            <a:xfrm>
              <a:off x="2183406" y="4334744"/>
              <a:ext cx="2238424" cy="329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1400" b="1" dirty="0">
                  <a:latin typeface="微软雅黑" pitchFamily="34" charset="-122"/>
                  <a:ea typeface="微软雅黑" pitchFamily="34" charset="-122"/>
                </a:rPr>
                <a:t>ICMP </a:t>
              </a:r>
              <a:r>
                <a:rPr kumimoji="1" lang="zh-CN" altLang="en-US" sz="1400" b="1" dirty="0">
                  <a:latin typeface="微软雅黑" pitchFamily="34" charset="-122"/>
                  <a:ea typeface="微软雅黑" pitchFamily="34" charset="-122"/>
                </a:rPr>
                <a:t>差错报告报文</a:t>
              </a:r>
            </a:p>
          </p:txBody>
        </p:sp>
        <p:sp>
          <p:nvSpPr>
            <p:cNvPr id="62" name="Text Box 30"/>
            <p:cNvSpPr txBox="1">
              <a:spLocks noChangeArrowheads="1"/>
            </p:cNvSpPr>
            <p:nvPr/>
          </p:nvSpPr>
          <p:spPr bwMode="auto">
            <a:xfrm>
              <a:off x="5721222" y="1556792"/>
              <a:ext cx="2306243" cy="38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IP </a:t>
              </a:r>
              <a:r>
                <a:rPr kumimoji="1" lang="zh-CN" altLang="en-US" sz="1400" b="1" dirty="0">
                  <a:solidFill>
                    <a:srgbClr val="0000CC"/>
                  </a:solidFill>
                  <a:latin typeface="微软雅黑" pitchFamily="34" charset="-122"/>
                  <a:ea typeface="微软雅黑" pitchFamily="34" charset="-122"/>
                </a:rPr>
                <a:t>数据报的数据字段</a:t>
              </a:r>
            </a:p>
          </p:txBody>
        </p:sp>
        <p:sp>
          <p:nvSpPr>
            <p:cNvPr id="63" name="AutoShape 31"/>
            <p:cNvSpPr>
              <a:spLocks/>
            </p:cNvSpPr>
            <p:nvPr/>
          </p:nvSpPr>
          <p:spPr bwMode="auto">
            <a:xfrm rot="5400000">
              <a:off x="6815013" y="-371228"/>
              <a:ext cx="169862" cy="4705350"/>
            </a:xfrm>
            <a:prstGeom prst="leftBrace">
              <a:avLst>
                <a:gd name="adj1" fmla="val 213085"/>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4" name="Line 32"/>
            <p:cNvSpPr>
              <a:spLocks noChangeShapeType="1"/>
            </p:cNvSpPr>
            <p:nvPr/>
          </p:nvSpPr>
          <p:spPr bwMode="auto">
            <a:xfrm>
              <a:off x="2794801" y="2749003"/>
              <a:ext cx="0" cy="4254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5" name="Line 33"/>
            <p:cNvSpPr>
              <a:spLocks noChangeShapeType="1"/>
            </p:cNvSpPr>
            <p:nvPr/>
          </p:nvSpPr>
          <p:spPr bwMode="auto">
            <a:xfrm>
              <a:off x="1412089" y="3769766"/>
              <a:ext cx="0" cy="4254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6" name="Line 34"/>
            <p:cNvSpPr>
              <a:spLocks noChangeShapeType="1"/>
            </p:cNvSpPr>
            <p:nvPr/>
          </p:nvSpPr>
          <p:spPr bwMode="auto">
            <a:xfrm>
              <a:off x="5193910" y="3769766"/>
              <a:ext cx="0" cy="4254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7" name="AutoShape 35"/>
            <p:cNvSpPr>
              <a:spLocks noChangeArrowheads="1"/>
            </p:cNvSpPr>
            <p:nvPr/>
          </p:nvSpPr>
          <p:spPr bwMode="auto">
            <a:xfrm>
              <a:off x="3255706" y="3744367"/>
              <a:ext cx="278606" cy="511175"/>
            </a:xfrm>
            <a:prstGeom prst="downArrow">
              <a:avLst>
                <a:gd name="adj1" fmla="val 47222"/>
                <a:gd name="adj2" fmla="val 10269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srgbClr val="0000CC"/>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79525143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8"/>
          <p:cNvSpPr>
            <a:spLocks noChangeArrowheads="1"/>
          </p:cNvSpPr>
          <p:nvPr/>
        </p:nvSpPr>
        <p:spPr bwMode="auto">
          <a:xfrm>
            <a:off x="545143" y="1400619"/>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差错报告报文不再发送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差错报告报文。</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对第一个分片的数据报片的所有后续数据报片都不发送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差错报告报文。</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对具有多播地址的数据报都不发送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差错报告报文。</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对具有特殊地址（如</a:t>
            </a:r>
            <a:r>
              <a:rPr lang="en-US" altLang="zh-CN" sz="2000" b="1" dirty="0">
                <a:latin typeface="微软雅黑" pitchFamily="34" charset="-122"/>
                <a:ea typeface="微软雅黑" pitchFamily="34" charset="-122"/>
              </a:rPr>
              <a:t>127.0.0.0 </a:t>
            </a:r>
            <a:r>
              <a:rPr lang="zh-CN" altLang="en-US" sz="2000" b="1" dirty="0">
                <a:latin typeface="微软雅黑" pitchFamily="34" charset="-122"/>
                <a:ea typeface="微软雅黑" pitchFamily="34" charset="-122"/>
              </a:rPr>
              <a:t>或 </a:t>
            </a:r>
            <a:r>
              <a:rPr lang="en-US" altLang="zh-CN" sz="2000" b="1" dirty="0">
                <a:latin typeface="微软雅黑" pitchFamily="34" charset="-122"/>
                <a:ea typeface="微软雅黑" pitchFamily="34" charset="-122"/>
              </a:rPr>
              <a:t>0.0.0.0</a:t>
            </a:r>
            <a:r>
              <a:rPr lang="zh-CN" altLang="en-US" sz="2000" b="1" dirty="0">
                <a:latin typeface="微软雅黑" pitchFamily="34" charset="-122"/>
                <a:ea typeface="微软雅黑" pitchFamily="34" charset="-122"/>
              </a:rPr>
              <a:t>）的数据报不发送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差错报告报文。</a:t>
            </a:r>
          </a:p>
        </p:txBody>
      </p:sp>
      <p:sp>
        <p:nvSpPr>
          <p:cNvPr id="17" name="AutoShape 5"/>
          <p:cNvSpPr>
            <a:spLocks noChangeArrowheads="1"/>
          </p:cNvSpPr>
          <p:nvPr/>
        </p:nvSpPr>
        <p:spPr bwMode="auto">
          <a:xfrm>
            <a:off x="545144" y="973939"/>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8" name="Rectangle 6"/>
          <p:cNvSpPr>
            <a:spLocks noChangeArrowheads="1"/>
          </p:cNvSpPr>
          <p:nvPr/>
        </p:nvSpPr>
        <p:spPr bwMode="auto">
          <a:xfrm>
            <a:off x="1941968" y="940728"/>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不应发送 </a:t>
            </a:r>
            <a:r>
              <a:rPr lang="en-US" altLang="zh-CN" sz="2000" b="1" dirty="0">
                <a:solidFill>
                  <a:schemeClr val="bg1"/>
                </a:solidFill>
                <a:latin typeface="微软雅黑" pitchFamily="34" charset="-122"/>
                <a:ea typeface="微软雅黑" pitchFamily="34" charset="-122"/>
              </a:rPr>
              <a:t>ICMP </a:t>
            </a:r>
            <a:r>
              <a:rPr lang="zh-CN" altLang="en-US" sz="2000" b="1" dirty="0">
                <a:solidFill>
                  <a:schemeClr val="bg1"/>
                </a:solidFill>
                <a:latin typeface="微软雅黑" pitchFamily="34" charset="-122"/>
                <a:ea typeface="微软雅黑" pitchFamily="34" charset="-122"/>
              </a:rPr>
              <a:t>差错报告报文的几种</a:t>
            </a:r>
            <a:r>
              <a:rPr lang="zh-CN" altLang="en-US" sz="2000" b="1" dirty="0" smtClean="0">
                <a:solidFill>
                  <a:schemeClr val="bg1"/>
                </a:solidFill>
                <a:latin typeface="微软雅黑" pitchFamily="34" charset="-122"/>
                <a:ea typeface="微软雅黑" pitchFamily="34" charset="-122"/>
              </a:rPr>
              <a:t>情况</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24696561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8"/>
          <p:cNvSpPr>
            <a:spLocks noChangeArrowheads="1"/>
          </p:cNvSpPr>
          <p:nvPr/>
        </p:nvSpPr>
        <p:spPr bwMode="auto">
          <a:xfrm>
            <a:off x="933856" y="1224779"/>
            <a:ext cx="7276290"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回送请求和回答报文</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时间戳请求和回答</a:t>
            </a:r>
            <a:r>
              <a:rPr lang="zh-CN" altLang="en-US" sz="2000" b="1" dirty="0" smtClean="0">
                <a:latin typeface="微软雅黑" pitchFamily="34" charset="-122"/>
                <a:ea typeface="微软雅黑" pitchFamily="34" charset="-122"/>
              </a:rPr>
              <a:t>报文</a:t>
            </a:r>
            <a:endParaRPr lang="en-US" altLang="zh-CN" sz="2000" b="1" dirty="0" smtClean="0">
              <a:latin typeface="微软雅黑" pitchFamily="34" charset="-122"/>
              <a:ea typeface="微软雅黑" pitchFamily="34" charset="-122"/>
            </a:endParaRPr>
          </a:p>
          <a:p>
            <a:pPr>
              <a:lnSpc>
                <a:spcPts val="3300"/>
              </a:lnSpc>
              <a:buClr>
                <a:srgbClr val="0070C0"/>
              </a:buClr>
            </a:pPr>
            <a:r>
              <a:rPr lang="zh-CN" altLang="en-US" sz="2000" b="1" dirty="0" smtClean="0">
                <a:solidFill>
                  <a:srgbClr val="0000FF"/>
                </a:solidFill>
                <a:latin typeface="微软雅黑" pitchFamily="34" charset="-122"/>
                <a:ea typeface="微软雅黑" pitchFamily="34" charset="-122"/>
              </a:rPr>
              <a:t>下面</a:t>
            </a:r>
            <a:r>
              <a:rPr lang="zh-CN" altLang="en-US" sz="2000" b="1" dirty="0">
                <a:solidFill>
                  <a:srgbClr val="0000FF"/>
                </a:solidFill>
                <a:latin typeface="微软雅黑" pitchFamily="34" charset="-122"/>
                <a:ea typeface="微软雅黑" pitchFamily="34" charset="-122"/>
              </a:rPr>
              <a:t>的几种 </a:t>
            </a:r>
            <a:r>
              <a:rPr lang="en-US" altLang="zh-CN" sz="2000" b="1" dirty="0">
                <a:solidFill>
                  <a:srgbClr val="0000FF"/>
                </a:solidFill>
                <a:latin typeface="微软雅黑" pitchFamily="34" charset="-122"/>
                <a:ea typeface="微软雅黑" pitchFamily="34" charset="-122"/>
              </a:rPr>
              <a:t>ICMP </a:t>
            </a:r>
            <a:r>
              <a:rPr lang="zh-CN" altLang="en-US" sz="2000" b="1" dirty="0">
                <a:solidFill>
                  <a:srgbClr val="0000FF"/>
                </a:solidFill>
                <a:latin typeface="微软雅黑" pitchFamily="34" charset="-122"/>
                <a:ea typeface="微软雅黑" pitchFamily="34" charset="-122"/>
              </a:rPr>
              <a:t>报文不再使用：</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信息请求与回答报文</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掩码地址请求和回答报文</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路由器询问和通告报文 </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源点抑制报文</a:t>
            </a:r>
          </a:p>
        </p:txBody>
      </p:sp>
      <p:sp>
        <p:nvSpPr>
          <p:cNvPr id="46" name="AutoShape 5"/>
          <p:cNvSpPr>
            <a:spLocks noChangeArrowheads="1"/>
          </p:cNvSpPr>
          <p:nvPr/>
        </p:nvSpPr>
        <p:spPr bwMode="auto">
          <a:xfrm>
            <a:off x="545144" y="798099"/>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7" name="Rectangle 6"/>
          <p:cNvSpPr>
            <a:spLocks noChangeArrowheads="1"/>
          </p:cNvSpPr>
          <p:nvPr/>
        </p:nvSpPr>
        <p:spPr bwMode="auto">
          <a:xfrm>
            <a:off x="1941968" y="764888"/>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ICMP </a:t>
            </a:r>
            <a:r>
              <a:rPr lang="zh-CN" altLang="en-US" sz="2000" b="1" dirty="0">
                <a:solidFill>
                  <a:schemeClr val="bg1"/>
                </a:solidFill>
                <a:latin typeface="微软雅黑" pitchFamily="34" charset="-122"/>
                <a:ea typeface="微软雅黑" pitchFamily="34" charset="-122"/>
              </a:rPr>
              <a:t>询问报文有</a:t>
            </a:r>
            <a:r>
              <a:rPr lang="zh-CN" altLang="en-US" sz="2000" b="1" dirty="0" smtClean="0">
                <a:solidFill>
                  <a:schemeClr val="bg1"/>
                </a:solidFill>
                <a:latin typeface="微软雅黑" pitchFamily="34" charset="-122"/>
                <a:ea typeface="微软雅黑" pitchFamily="34" charset="-122"/>
              </a:rPr>
              <a:t>两种</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80948631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AutoShape 5"/>
          <p:cNvSpPr>
            <a:spLocks noChangeArrowheads="1"/>
          </p:cNvSpPr>
          <p:nvPr/>
        </p:nvSpPr>
        <p:spPr bwMode="auto">
          <a:xfrm>
            <a:off x="545144" y="1229823"/>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76" name="Rectangle 6"/>
          <p:cNvSpPr>
            <a:spLocks noChangeArrowheads="1"/>
          </p:cNvSpPr>
          <p:nvPr/>
        </p:nvSpPr>
        <p:spPr bwMode="auto">
          <a:xfrm>
            <a:off x="2787699" y="1197752"/>
            <a:ext cx="35686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4.4.2  ICMP </a:t>
            </a:r>
            <a:r>
              <a:rPr lang="zh-CN" altLang="en-US" sz="2400" b="1" dirty="0">
                <a:solidFill>
                  <a:schemeClr val="bg1"/>
                </a:solidFill>
                <a:latin typeface="微软雅黑" pitchFamily="34" charset="-122"/>
                <a:ea typeface="微软雅黑" pitchFamily="34" charset="-122"/>
              </a:rPr>
              <a:t>的应用举例</a:t>
            </a:r>
          </a:p>
        </p:txBody>
      </p:sp>
      <p:sp>
        <p:nvSpPr>
          <p:cNvPr id="77" name="Rectangle 8"/>
          <p:cNvSpPr>
            <a:spLocks noChangeArrowheads="1"/>
          </p:cNvSpPr>
          <p:nvPr/>
        </p:nvSpPr>
        <p:spPr bwMode="auto">
          <a:xfrm>
            <a:off x="545144" y="1661864"/>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en-US" altLang="zh-CN" sz="2000" b="1" dirty="0">
                <a:solidFill>
                  <a:srgbClr val="0000FF"/>
                </a:solidFill>
                <a:latin typeface="微软雅黑" pitchFamily="34" charset="-122"/>
                <a:ea typeface="微软雅黑" pitchFamily="34" charset="-122"/>
              </a:rPr>
              <a:t>PING (Packet </a:t>
            </a:r>
            <a:r>
              <a:rPr lang="en-US" altLang="zh-CN" sz="2000" b="1" dirty="0" err="1">
                <a:solidFill>
                  <a:srgbClr val="0000FF"/>
                </a:solidFill>
                <a:latin typeface="微软雅黑" pitchFamily="34" charset="-122"/>
                <a:ea typeface="微软雅黑" pitchFamily="34" charset="-122"/>
              </a:rPr>
              <a:t>InterNet</a:t>
            </a:r>
            <a:r>
              <a:rPr lang="en-US" altLang="zh-CN" sz="2000" b="1" dirty="0">
                <a:solidFill>
                  <a:srgbClr val="0000FF"/>
                </a:solidFill>
                <a:latin typeface="微软雅黑" pitchFamily="34" charset="-122"/>
                <a:ea typeface="微软雅黑" pitchFamily="34" charset="-122"/>
              </a:rPr>
              <a:t> Groper) </a:t>
            </a:r>
          </a:p>
          <a:p>
            <a:pPr marL="357188" indent="-357188">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PING </a:t>
            </a:r>
            <a:r>
              <a:rPr lang="zh-CN" altLang="en-US" sz="2000" b="1" dirty="0">
                <a:solidFill>
                  <a:srgbClr val="0000FF"/>
                </a:solidFill>
                <a:latin typeface="微软雅黑" pitchFamily="34" charset="-122"/>
                <a:ea typeface="微软雅黑" pitchFamily="34" charset="-122"/>
              </a:rPr>
              <a:t>用来测试两个主机之间的连通性。</a:t>
            </a:r>
          </a:p>
          <a:p>
            <a:pPr marL="357188" indent="-3571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PING </a:t>
            </a:r>
            <a:r>
              <a:rPr lang="zh-CN" altLang="en-US" sz="2000" b="1" dirty="0">
                <a:latin typeface="微软雅黑" pitchFamily="34" charset="-122"/>
                <a:ea typeface="微软雅黑" pitchFamily="34" charset="-122"/>
              </a:rPr>
              <a:t>使用了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回送请求与回送回答报文。</a:t>
            </a:r>
          </a:p>
          <a:p>
            <a:pPr marL="357188" indent="-3571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PING </a:t>
            </a:r>
            <a:r>
              <a:rPr lang="zh-CN" altLang="en-US" sz="2000" b="1" dirty="0">
                <a:latin typeface="微软雅黑" pitchFamily="34" charset="-122"/>
                <a:ea typeface="微软雅黑" pitchFamily="34" charset="-122"/>
              </a:rPr>
              <a:t>是应用层直接使用网络层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的例子，它没有通过运输层的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或</a:t>
            </a:r>
            <a:r>
              <a:rPr lang="en-US" altLang="zh-CN" sz="2000" b="1" dirty="0">
                <a:latin typeface="微软雅黑" pitchFamily="34" charset="-122"/>
                <a:ea typeface="微软雅黑" pitchFamily="34" charset="-122"/>
              </a:rPr>
              <a:t>UDP</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327812260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05" name="Rectangle 6"/>
          <p:cNvSpPr>
            <a:spLocks noChangeArrowheads="1"/>
          </p:cNvSpPr>
          <p:nvPr/>
        </p:nvSpPr>
        <p:spPr bwMode="auto">
          <a:xfrm>
            <a:off x="3475118" y="633724"/>
            <a:ext cx="22124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PING </a:t>
            </a:r>
            <a:r>
              <a:rPr lang="zh-CN" altLang="en-US" sz="2000" b="1" dirty="0">
                <a:solidFill>
                  <a:schemeClr val="bg1"/>
                </a:solidFill>
                <a:latin typeface="微软雅黑" pitchFamily="34" charset="-122"/>
                <a:ea typeface="微软雅黑" pitchFamily="34" charset="-122"/>
              </a:rPr>
              <a:t>的应用举例</a:t>
            </a:r>
          </a:p>
        </p:txBody>
      </p:sp>
      <p:sp>
        <p:nvSpPr>
          <p:cNvPr id="106" name="圆角矩形 105"/>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7" name="Picture 4" descr="2006-2-19-ping"/>
          <p:cNvPicPr>
            <a:picLocks noChangeAspect="1" noChangeArrowheads="1"/>
          </p:cNvPicPr>
          <p:nvPr/>
        </p:nvPicPr>
        <p:blipFill>
          <a:blip r:embed="rId2" cstate="print">
            <a:extLst>
              <a:ext uri="{28A0092B-C50C-407E-A947-70E740481C1C}">
                <a14:useLocalDpi xmlns:a14="http://schemas.microsoft.com/office/drawing/2010/main" val="0"/>
              </a:ext>
            </a:extLst>
          </a:blip>
          <a:srcRect r="2795"/>
          <a:stretch>
            <a:fillRect/>
          </a:stretch>
        </p:blipFill>
        <p:spPr bwMode="auto">
          <a:xfrm>
            <a:off x="888653" y="1179951"/>
            <a:ext cx="7340946" cy="2899909"/>
          </a:xfrm>
          <a:prstGeom prst="rect">
            <a:avLst/>
          </a:prstGeom>
          <a:noFill/>
          <a:extLst>
            <a:ext uri="{909E8E84-426E-40DD-AFC4-6F175D3DCCD1}">
              <a14:hiddenFill xmlns:a14="http://schemas.microsoft.com/office/drawing/2010/main">
                <a:solidFill>
                  <a:srgbClr val="FFFFFF"/>
                </a:solidFill>
              </a14:hiddenFill>
            </a:ext>
          </a:extLst>
        </p:spPr>
      </p:pic>
      <p:sp>
        <p:nvSpPr>
          <p:cNvPr id="108" name="矩形 107"/>
          <p:cNvSpPr/>
          <p:nvPr/>
        </p:nvSpPr>
        <p:spPr>
          <a:xfrm>
            <a:off x="1932339" y="4058153"/>
            <a:ext cx="5298024" cy="307777"/>
          </a:xfrm>
          <a:prstGeom prst="rect">
            <a:avLst/>
          </a:prstGeom>
        </p:spPr>
        <p:txBody>
          <a:bodyPr wrap="square">
            <a:spAutoFit/>
          </a:bodyPr>
          <a:lstStyle/>
          <a:p>
            <a:pPr algn="ctr"/>
            <a:r>
              <a:rPr lang="zh-CN" altLang="zh-CN" sz="1400" b="1" dirty="0" smtClean="0">
                <a:latin typeface="微软雅黑" pitchFamily="34" charset="-122"/>
                <a:ea typeface="微软雅黑" pitchFamily="34" charset="-122"/>
              </a:rPr>
              <a:t>用</a:t>
            </a:r>
            <a:r>
              <a:rPr lang="en-US" altLang="zh-CN" sz="1400" b="1" dirty="0" smtClean="0">
                <a:latin typeface="微软雅黑" pitchFamily="34" charset="-122"/>
                <a:ea typeface="微软雅黑" pitchFamily="34" charset="-122"/>
              </a:rPr>
              <a:t> PING </a:t>
            </a:r>
            <a:r>
              <a:rPr lang="zh-CN" altLang="zh-CN" sz="1400" b="1" dirty="0" smtClean="0">
                <a:latin typeface="微软雅黑" pitchFamily="34" charset="-122"/>
                <a:ea typeface="微软雅黑" pitchFamily="34" charset="-122"/>
              </a:rPr>
              <a:t>测试</a:t>
            </a:r>
            <a:r>
              <a:rPr lang="zh-CN" altLang="zh-CN" sz="1400" b="1" dirty="0">
                <a:latin typeface="微软雅黑" pitchFamily="34" charset="-122"/>
                <a:ea typeface="微软雅黑" pitchFamily="34" charset="-122"/>
              </a:rPr>
              <a:t>主机的连通性</a:t>
            </a:r>
            <a:endParaRPr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30160134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圆角矩形 110"/>
          <p:cNvSpPr/>
          <p:nvPr/>
        </p:nvSpPr>
        <p:spPr>
          <a:xfrm>
            <a:off x="545144" y="588476"/>
            <a:ext cx="8053712" cy="37732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Rectangle 2"/>
          <p:cNvSpPr>
            <a:spLocks noChangeArrowheads="1"/>
          </p:cNvSpPr>
          <p:nvPr/>
        </p:nvSpPr>
        <p:spPr bwMode="auto">
          <a:xfrm>
            <a:off x="2468225" y="787845"/>
            <a:ext cx="387036" cy="734697"/>
          </a:xfrm>
          <a:prstGeom prst="rect">
            <a:avLst/>
          </a:prstGeom>
          <a:solidFill>
            <a:srgbClr val="00FF99"/>
          </a:solidFill>
          <a:ln w="9525">
            <a:solidFill>
              <a:srgbClr val="000000"/>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14" name="Rectangle 3"/>
          <p:cNvSpPr>
            <a:spLocks noChangeArrowheads="1"/>
          </p:cNvSpPr>
          <p:nvPr/>
        </p:nvSpPr>
        <p:spPr bwMode="auto">
          <a:xfrm>
            <a:off x="2473987" y="1084605"/>
            <a:ext cx="377432" cy="155583"/>
          </a:xfrm>
          <a:prstGeom prst="rect">
            <a:avLst/>
          </a:prstGeom>
          <a:solidFill>
            <a:srgbClr val="0000CC"/>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15" name="Text Box 4"/>
          <p:cNvSpPr txBox="1">
            <a:spLocks noChangeArrowheads="1"/>
          </p:cNvSpPr>
          <p:nvPr/>
        </p:nvSpPr>
        <p:spPr bwMode="auto">
          <a:xfrm>
            <a:off x="2539425" y="739983"/>
            <a:ext cx="255198"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5</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4</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3</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2</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1</a:t>
            </a:r>
          </a:p>
        </p:txBody>
      </p:sp>
      <p:sp>
        <p:nvSpPr>
          <p:cNvPr id="116" name="Line 5"/>
          <p:cNvSpPr>
            <a:spLocks noChangeShapeType="1"/>
          </p:cNvSpPr>
          <p:nvPr/>
        </p:nvSpPr>
        <p:spPr bwMode="auto">
          <a:xfrm>
            <a:off x="2468225" y="944388"/>
            <a:ext cx="38703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17" name="Line 6"/>
          <p:cNvSpPr>
            <a:spLocks noChangeShapeType="1"/>
          </p:cNvSpPr>
          <p:nvPr/>
        </p:nvSpPr>
        <p:spPr bwMode="auto">
          <a:xfrm>
            <a:off x="2468225" y="1089407"/>
            <a:ext cx="38703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18" name="Line 7"/>
          <p:cNvSpPr>
            <a:spLocks noChangeShapeType="1"/>
          </p:cNvSpPr>
          <p:nvPr/>
        </p:nvSpPr>
        <p:spPr bwMode="auto">
          <a:xfrm>
            <a:off x="2468225" y="1234425"/>
            <a:ext cx="38703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19" name="Line 8"/>
          <p:cNvSpPr>
            <a:spLocks noChangeShapeType="1"/>
          </p:cNvSpPr>
          <p:nvPr/>
        </p:nvSpPr>
        <p:spPr bwMode="auto">
          <a:xfrm>
            <a:off x="2468225" y="1380404"/>
            <a:ext cx="38703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20" name="Freeform 9"/>
          <p:cNvSpPr>
            <a:spLocks/>
          </p:cNvSpPr>
          <p:nvPr/>
        </p:nvSpPr>
        <p:spPr bwMode="auto">
          <a:xfrm>
            <a:off x="6854320" y="1844273"/>
            <a:ext cx="189197" cy="1089081"/>
          </a:xfrm>
          <a:custGeom>
            <a:avLst/>
            <a:gdLst>
              <a:gd name="T0" fmla="*/ 197 w 197"/>
              <a:gd name="T1" fmla="*/ 0 h 1134"/>
              <a:gd name="T2" fmla="*/ 0 w 197"/>
              <a:gd name="T3" fmla="*/ 507 h 1134"/>
              <a:gd name="T4" fmla="*/ 16 w 197"/>
              <a:gd name="T5" fmla="*/ 1134 h 1134"/>
            </a:gdLst>
            <a:ahLst/>
            <a:cxnLst>
              <a:cxn ang="0">
                <a:pos x="T0" y="T1"/>
              </a:cxn>
              <a:cxn ang="0">
                <a:pos x="T2" y="T3"/>
              </a:cxn>
              <a:cxn ang="0">
                <a:pos x="T4" y="T5"/>
              </a:cxn>
            </a:cxnLst>
            <a:rect l="0" t="0" r="r" b="b"/>
            <a:pathLst>
              <a:path w="197" h="1134">
                <a:moveTo>
                  <a:pt x="197" y="0"/>
                </a:moveTo>
                <a:lnTo>
                  <a:pt x="0" y="507"/>
                </a:lnTo>
                <a:lnTo>
                  <a:pt x="16" y="1134"/>
                </a:lnTo>
              </a:path>
            </a:pathLst>
          </a:cu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94" name="Rectangle 13"/>
          <p:cNvSpPr>
            <a:spLocks noChangeArrowheads="1"/>
          </p:cNvSpPr>
          <p:nvPr/>
        </p:nvSpPr>
        <p:spPr bwMode="auto">
          <a:xfrm>
            <a:off x="3644700" y="3494379"/>
            <a:ext cx="387037" cy="734698"/>
          </a:xfrm>
          <a:prstGeom prst="rect">
            <a:avLst/>
          </a:prstGeom>
          <a:solidFill>
            <a:srgbClr val="00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ts val="1150"/>
              </a:lnSpc>
              <a:spcBef>
                <a:spcPts val="0"/>
              </a:spcBef>
              <a:spcAft>
                <a:spcPts val="0"/>
              </a:spcAft>
              <a:buClrTx/>
              <a:buSzTx/>
              <a:buFontTx/>
              <a:buNone/>
              <a:tabLst/>
              <a:defRPr/>
            </a:pPr>
            <a:endParaRPr kumimoji="0" lang="zh-CN" altLang="en-US" sz="900" b="1" i="0" u="none" strike="noStrike" kern="0" cap="none" spc="0" normalizeH="0" baseline="0" noProof="0">
              <a:ln>
                <a:noFill/>
              </a:ln>
              <a:effectLst/>
              <a:uLnTx/>
              <a:uFillTx/>
              <a:latin typeface="微软雅黑" pitchFamily="34" charset="-122"/>
              <a:ea typeface="微软雅黑" pitchFamily="34" charset="-122"/>
            </a:endParaRPr>
          </a:p>
        </p:txBody>
      </p:sp>
      <p:sp>
        <p:nvSpPr>
          <p:cNvPr id="392" name="Rectangle 11"/>
          <p:cNvSpPr>
            <a:spLocks noChangeArrowheads="1"/>
          </p:cNvSpPr>
          <p:nvPr/>
        </p:nvSpPr>
        <p:spPr bwMode="auto">
          <a:xfrm>
            <a:off x="3650462" y="3791139"/>
            <a:ext cx="377433" cy="155583"/>
          </a:xfrm>
          <a:prstGeom prst="rect">
            <a:avLst/>
          </a:prstGeom>
          <a:solidFill>
            <a:srgbClr val="0000CC"/>
          </a:solidFill>
          <a:ln>
            <a:noFill/>
          </a:ln>
          <a:effectLst/>
          <a:extLst/>
        </p:spPr>
        <p:txBody>
          <a:bodyPr wrap="none" anchor="ctr"/>
          <a:lstStyle/>
          <a:p>
            <a:pPr marL="0" marR="0" lvl="0" indent="0" defTabSz="914400" eaLnBrk="1" fontAlgn="auto" latinLnBrk="0" hangingPunct="1">
              <a:lnSpc>
                <a:spcPts val="1150"/>
              </a:lnSpc>
              <a:spcBef>
                <a:spcPts val="0"/>
              </a:spcBef>
              <a:spcAft>
                <a:spcPts val="0"/>
              </a:spcAft>
              <a:buClrTx/>
              <a:buSzTx/>
              <a:buFontTx/>
              <a:buNone/>
              <a:tabLst/>
              <a:defRPr/>
            </a:pPr>
            <a:endParaRPr kumimoji="0" lang="zh-CN" altLang="en-US" sz="900" b="1" i="0" u="none" strike="noStrike" kern="0" cap="none" spc="0" normalizeH="0" baseline="0" noProof="0">
              <a:ln>
                <a:noFill/>
              </a:ln>
              <a:effectLst/>
              <a:uLnTx/>
              <a:uFillTx/>
              <a:latin typeface="微软雅黑" pitchFamily="34" charset="-122"/>
              <a:ea typeface="微软雅黑" pitchFamily="34" charset="-122"/>
            </a:endParaRPr>
          </a:p>
        </p:txBody>
      </p:sp>
      <p:sp>
        <p:nvSpPr>
          <p:cNvPr id="393" name="Text Box 12"/>
          <p:cNvSpPr txBox="1">
            <a:spLocks noChangeArrowheads="1"/>
          </p:cNvSpPr>
          <p:nvPr/>
        </p:nvSpPr>
        <p:spPr bwMode="auto">
          <a:xfrm>
            <a:off x="3716729" y="3465567"/>
            <a:ext cx="255464" cy="861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5</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4</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3</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2</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1</a:t>
            </a:r>
          </a:p>
        </p:txBody>
      </p:sp>
      <p:sp>
        <p:nvSpPr>
          <p:cNvPr id="395" name="Line 14"/>
          <p:cNvSpPr>
            <a:spLocks noChangeShapeType="1"/>
          </p:cNvSpPr>
          <p:nvPr/>
        </p:nvSpPr>
        <p:spPr bwMode="auto">
          <a:xfrm>
            <a:off x="3644700" y="3650922"/>
            <a:ext cx="38703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ts val="1150"/>
              </a:lnSpc>
              <a:spcBef>
                <a:spcPts val="0"/>
              </a:spcBef>
              <a:spcAft>
                <a:spcPts val="0"/>
              </a:spcAft>
              <a:buClrTx/>
              <a:buSzTx/>
              <a:buFontTx/>
              <a:buNone/>
              <a:tabLst/>
              <a:defRPr/>
            </a:pPr>
            <a:endParaRPr kumimoji="0" lang="zh-CN" altLang="en-US" sz="900" b="1" i="0" u="none" strike="noStrike" kern="0" cap="none" spc="0" normalizeH="0" baseline="0" noProof="0">
              <a:ln>
                <a:noFill/>
              </a:ln>
              <a:effectLst/>
              <a:uLnTx/>
              <a:uFillTx/>
              <a:latin typeface="微软雅黑" pitchFamily="34" charset="-122"/>
              <a:ea typeface="微软雅黑" pitchFamily="34" charset="-122"/>
            </a:endParaRPr>
          </a:p>
        </p:txBody>
      </p:sp>
      <p:sp>
        <p:nvSpPr>
          <p:cNvPr id="396" name="Line 15"/>
          <p:cNvSpPr>
            <a:spLocks noChangeShapeType="1"/>
          </p:cNvSpPr>
          <p:nvPr/>
        </p:nvSpPr>
        <p:spPr bwMode="auto">
          <a:xfrm>
            <a:off x="3644700" y="3795941"/>
            <a:ext cx="38703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ts val="1150"/>
              </a:lnSpc>
              <a:spcBef>
                <a:spcPts val="0"/>
              </a:spcBef>
              <a:spcAft>
                <a:spcPts val="0"/>
              </a:spcAft>
              <a:buClrTx/>
              <a:buSzTx/>
              <a:buFontTx/>
              <a:buNone/>
              <a:tabLst/>
              <a:defRPr/>
            </a:pPr>
            <a:endParaRPr kumimoji="0" lang="zh-CN" altLang="en-US" sz="900" b="1" i="0" u="none" strike="noStrike" kern="0" cap="none" spc="0" normalizeH="0" baseline="0" noProof="0">
              <a:ln>
                <a:noFill/>
              </a:ln>
              <a:effectLst/>
              <a:uLnTx/>
              <a:uFillTx/>
              <a:latin typeface="微软雅黑" pitchFamily="34" charset="-122"/>
              <a:ea typeface="微软雅黑" pitchFamily="34" charset="-122"/>
            </a:endParaRPr>
          </a:p>
        </p:txBody>
      </p:sp>
      <p:sp>
        <p:nvSpPr>
          <p:cNvPr id="397" name="Line 16"/>
          <p:cNvSpPr>
            <a:spLocks noChangeShapeType="1"/>
          </p:cNvSpPr>
          <p:nvPr/>
        </p:nvSpPr>
        <p:spPr bwMode="auto">
          <a:xfrm>
            <a:off x="3644700" y="3940960"/>
            <a:ext cx="38703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ts val="1150"/>
              </a:lnSpc>
              <a:spcBef>
                <a:spcPts val="0"/>
              </a:spcBef>
              <a:spcAft>
                <a:spcPts val="0"/>
              </a:spcAft>
              <a:buClrTx/>
              <a:buSzTx/>
              <a:buFontTx/>
              <a:buNone/>
              <a:tabLst/>
              <a:defRPr/>
            </a:pPr>
            <a:endParaRPr kumimoji="0" lang="zh-CN" altLang="en-US" sz="900" b="1" i="0" u="none" strike="noStrike" kern="0" cap="none" spc="0" normalizeH="0" baseline="0" noProof="0">
              <a:ln>
                <a:noFill/>
              </a:ln>
              <a:effectLst/>
              <a:uLnTx/>
              <a:uFillTx/>
              <a:latin typeface="微软雅黑" pitchFamily="34" charset="-122"/>
              <a:ea typeface="微软雅黑" pitchFamily="34" charset="-122"/>
            </a:endParaRPr>
          </a:p>
        </p:txBody>
      </p:sp>
      <p:sp>
        <p:nvSpPr>
          <p:cNvPr id="398" name="Line 17"/>
          <p:cNvSpPr>
            <a:spLocks noChangeShapeType="1"/>
          </p:cNvSpPr>
          <p:nvPr/>
        </p:nvSpPr>
        <p:spPr bwMode="auto">
          <a:xfrm>
            <a:off x="3644700" y="4086939"/>
            <a:ext cx="38703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ts val="1150"/>
              </a:lnSpc>
              <a:spcBef>
                <a:spcPts val="0"/>
              </a:spcBef>
              <a:spcAft>
                <a:spcPts val="0"/>
              </a:spcAft>
              <a:buClrTx/>
              <a:buSzTx/>
              <a:buFontTx/>
              <a:buNone/>
              <a:tabLst/>
              <a:defRPr/>
            </a:pPr>
            <a:endParaRPr kumimoji="0" lang="zh-CN" altLang="en-US" sz="900" b="1" i="0" u="none" strike="noStrike" kern="0" cap="none" spc="0" normalizeH="0" baseline="0" noProof="0">
              <a:ln>
                <a:noFill/>
              </a:ln>
              <a:effectLst/>
              <a:uLnTx/>
              <a:uFillTx/>
              <a:latin typeface="微软雅黑" pitchFamily="34" charset="-122"/>
              <a:ea typeface="微软雅黑" pitchFamily="34" charset="-122"/>
            </a:endParaRPr>
          </a:p>
        </p:txBody>
      </p:sp>
      <p:sp>
        <p:nvSpPr>
          <p:cNvPr id="122" name="Line 18"/>
          <p:cNvSpPr>
            <a:spLocks noChangeShapeType="1"/>
          </p:cNvSpPr>
          <p:nvPr/>
        </p:nvSpPr>
        <p:spPr bwMode="auto">
          <a:xfrm flipV="1">
            <a:off x="3905926" y="1801055"/>
            <a:ext cx="3049234"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23" name="Line 19"/>
          <p:cNvSpPr>
            <a:spLocks noChangeShapeType="1"/>
          </p:cNvSpPr>
          <p:nvPr/>
        </p:nvSpPr>
        <p:spPr bwMode="auto">
          <a:xfrm flipV="1">
            <a:off x="4297765" y="2933354"/>
            <a:ext cx="523412" cy="96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24" name="Line 20"/>
          <p:cNvSpPr>
            <a:spLocks noChangeShapeType="1"/>
          </p:cNvSpPr>
          <p:nvPr/>
        </p:nvSpPr>
        <p:spPr bwMode="auto">
          <a:xfrm>
            <a:off x="2555620" y="1801055"/>
            <a:ext cx="0" cy="21800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pic>
        <p:nvPicPr>
          <p:cNvPr id="125" name="Picture 2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3781" y="2846919"/>
            <a:ext cx="315007" cy="17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26" name="Group 22"/>
          <p:cNvGrpSpPr>
            <a:grpSpLocks/>
          </p:cNvGrpSpPr>
          <p:nvPr/>
        </p:nvGrpSpPr>
        <p:grpSpPr bwMode="auto">
          <a:xfrm>
            <a:off x="4211330" y="1583047"/>
            <a:ext cx="871073" cy="522452"/>
            <a:chOff x="385" y="2795"/>
            <a:chExt cx="1769" cy="816"/>
          </a:xfrm>
          <a:solidFill>
            <a:srgbClr val="3399FF"/>
          </a:solidFill>
        </p:grpSpPr>
        <p:sp>
          <p:nvSpPr>
            <p:cNvPr id="375" name="Oval 23"/>
            <p:cNvSpPr>
              <a:spLocks noChangeArrowheads="1"/>
            </p:cNvSpPr>
            <p:nvPr/>
          </p:nvSpPr>
          <p:spPr bwMode="auto">
            <a:xfrm>
              <a:off x="1589" y="3060"/>
              <a:ext cx="554" cy="24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76" name="Oval 24"/>
            <p:cNvSpPr>
              <a:spLocks noChangeArrowheads="1"/>
            </p:cNvSpPr>
            <p:nvPr/>
          </p:nvSpPr>
          <p:spPr bwMode="auto">
            <a:xfrm>
              <a:off x="928" y="3274"/>
              <a:ext cx="884" cy="337"/>
            </a:xfrm>
            <a:prstGeom prst="ellipse">
              <a:avLst/>
            </a:prstGeom>
            <a:grp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77" name="Oval 25"/>
            <p:cNvSpPr>
              <a:spLocks noChangeArrowheads="1"/>
            </p:cNvSpPr>
            <p:nvPr/>
          </p:nvSpPr>
          <p:spPr bwMode="auto">
            <a:xfrm>
              <a:off x="502" y="3204"/>
              <a:ext cx="586" cy="28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78" name="Oval 26"/>
            <p:cNvSpPr>
              <a:spLocks noChangeArrowheads="1"/>
            </p:cNvSpPr>
            <p:nvPr/>
          </p:nvSpPr>
          <p:spPr bwMode="auto">
            <a:xfrm>
              <a:off x="385" y="3084"/>
              <a:ext cx="384" cy="256"/>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79" name="Oval 27"/>
            <p:cNvSpPr>
              <a:spLocks noChangeArrowheads="1"/>
            </p:cNvSpPr>
            <p:nvPr/>
          </p:nvSpPr>
          <p:spPr bwMode="auto">
            <a:xfrm>
              <a:off x="566" y="2883"/>
              <a:ext cx="576" cy="32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80" name="Oval 28"/>
            <p:cNvSpPr>
              <a:spLocks noChangeArrowheads="1"/>
            </p:cNvSpPr>
            <p:nvPr/>
          </p:nvSpPr>
          <p:spPr bwMode="auto">
            <a:xfrm>
              <a:off x="992" y="2795"/>
              <a:ext cx="757" cy="32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81" name="Oval 29"/>
            <p:cNvSpPr>
              <a:spLocks noChangeArrowheads="1"/>
            </p:cNvSpPr>
            <p:nvPr/>
          </p:nvSpPr>
          <p:spPr bwMode="auto">
            <a:xfrm>
              <a:off x="1504" y="2891"/>
              <a:ext cx="554" cy="24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82" name="Oval 30"/>
            <p:cNvSpPr>
              <a:spLocks noChangeArrowheads="1"/>
            </p:cNvSpPr>
            <p:nvPr/>
          </p:nvSpPr>
          <p:spPr bwMode="auto">
            <a:xfrm>
              <a:off x="704" y="2987"/>
              <a:ext cx="1141" cy="41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83" name="Oval 31"/>
            <p:cNvSpPr>
              <a:spLocks noChangeArrowheads="1"/>
            </p:cNvSpPr>
            <p:nvPr/>
          </p:nvSpPr>
          <p:spPr bwMode="auto">
            <a:xfrm rot="1336630">
              <a:off x="1474" y="3067"/>
              <a:ext cx="555" cy="417"/>
            </a:xfrm>
            <a:prstGeom prst="ellipse">
              <a:avLst/>
            </a:prstGeom>
            <a:grpFill/>
            <a:ln>
              <a:noFill/>
            </a:ln>
            <a:effectLst>
              <a:outerShdw dist="40161" dir="4293903"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84" name="Oval 32"/>
            <p:cNvSpPr>
              <a:spLocks noChangeArrowheads="1"/>
            </p:cNvSpPr>
            <p:nvPr/>
          </p:nvSpPr>
          <p:spPr bwMode="auto">
            <a:xfrm>
              <a:off x="1004" y="2811"/>
              <a:ext cx="756" cy="32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85" name="Oval 33"/>
            <p:cNvSpPr>
              <a:spLocks noChangeArrowheads="1"/>
            </p:cNvSpPr>
            <p:nvPr/>
          </p:nvSpPr>
          <p:spPr bwMode="auto">
            <a:xfrm>
              <a:off x="577" y="2899"/>
              <a:ext cx="575" cy="320"/>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86" name="Oval 34"/>
            <p:cNvSpPr>
              <a:spLocks noChangeArrowheads="1"/>
            </p:cNvSpPr>
            <p:nvPr/>
          </p:nvSpPr>
          <p:spPr bwMode="auto">
            <a:xfrm>
              <a:off x="396" y="3100"/>
              <a:ext cx="383" cy="256"/>
            </a:xfrm>
            <a:prstGeom prst="ellipse">
              <a:avLst/>
            </a:prstGeom>
            <a:grpFill/>
            <a:ln>
              <a:noFill/>
            </a:ln>
            <a:effectLst>
              <a:outerShdw dist="63500" dir="3187806"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87" name="Oval 35"/>
            <p:cNvSpPr>
              <a:spLocks noChangeArrowheads="1"/>
            </p:cNvSpPr>
            <p:nvPr/>
          </p:nvSpPr>
          <p:spPr bwMode="auto">
            <a:xfrm>
              <a:off x="1515" y="2908"/>
              <a:ext cx="554" cy="24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88" name="Oval 36"/>
            <p:cNvSpPr>
              <a:spLocks noChangeArrowheads="1"/>
            </p:cNvSpPr>
            <p:nvPr/>
          </p:nvSpPr>
          <p:spPr bwMode="auto">
            <a:xfrm>
              <a:off x="1599" y="3075"/>
              <a:ext cx="555" cy="249"/>
            </a:xfrm>
            <a:prstGeom prst="ellipse">
              <a:avLst/>
            </a:prstGeom>
            <a:grp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89" name="Oval 37"/>
            <p:cNvSpPr>
              <a:spLocks noChangeArrowheads="1"/>
            </p:cNvSpPr>
            <p:nvPr/>
          </p:nvSpPr>
          <p:spPr bwMode="auto">
            <a:xfrm>
              <a:off x="715" y="3003"/>
              <a:ext cx="1141" cy="417"/>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90" name="Oval 38"/>
            <p:cNvSpPr>
              <a:spLocks noChangeArrowheads="1"/>
            </p:cNvSpPr>
            <p:nvPr/>
          </p:nvSpPr>
          <p:spPr bwMode="auto">
            <a:xfrm>
              <a:off x="513" y="3219"/>
              <a:ext cx="586" cy="282"/>
            </a:xfrm>
            <a:prstGeom prst="ellipse">
              <a:avLst/>
            </a:prstGeom>
            <a:grpFill/>
            <a:ln>
              <a:noFill/>
            </a:ln>
            <a:effectLst>
              <a:outerShdw dist="113592" dir="20006097"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91" name="Freeform 39"/>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grp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sp>
        <p:nvSpPr>
          <p:cNvPr id="127" name="Text Box 40"/>
          <p:cNvSpPr txBox="1">
            <a:spLocks noChangeArrowheads="1"/>
          </p:cNvSpPr>
          <p:nvPr/>
        </p:nvSpPr>
        <p:spPr bwMode="auto">
          <a:xfrm>
            <a:off x="1946988" y="1535715"/>
            <a:ext cx="45397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1" i="0" u="none" strike="noStrike" kern="0" cap="none" spc="0" normalizeH="0" baseline="0" noProof="0" dirty="0">
                <a:ln>
                  <a:noFill/>
                </a:ln>
                <a:effectLst/>
                <a:uLnTx/>
                <a:uFillTx/>
                <a:latin typeface="微软雅黑" pitchFamily="34" charset="-122"/>
                <a:ea typeface="微软雅黑" pitchFamily="34" charset="-122"/>
              </a:rPr>
              <a:t>主机</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H</a:t>
            </a:r>
            <a:r>
              <a:rPr kumimoji="0" lang="en-US" altLang="zh-CN" sz="1050" b="1" i="0" u="none" strike="noStrike" kern="0" cap="none" spc="0" normalizeH="0" baseline="-25000" noProof="0" dirty="0">
                <a:ln>
                  <a:noFill/>
                </a:ln>
                <a:effectLst/>
                <a:uLnTx/>
                <a:uFillTx/>
                <a:latin typeface="微软雅黑" pitchFamily="34" charset="-122"/>
                <a:ea typeface="微软雅黑" pitchFamily="34" charset="-122"/>
              </a:rPr>
              <a:t>1</a:t>
            </a:r>
          </a:p>
        </p:txBody>
      </p:sp>
      <p:pic>
        <p:nvPicPr>
          <p:cNvPr id="128"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1379" y="1713660"/>
            <a:ext cx="315007" cy="17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29" name="Group 42"/>
          <p:cNvGrpSpPr>
            <a:grpSpLocks/>
          </p:cNvGrpSpPr>
          <p:nvPr/>
        </p:nvGrpSpPr>
        <p:grpSpPr bwMode="auto">
          <a:xfrm>
            <a:off x="5735467" y="1583047"/>
            <a:ext cx="871072" cy="522452"/>
            <a:chOff x="385" y="2795"/>
            <a:chExt cx="1769" cy="816"/>
          </a:xfrm>
          <a:solidFill>
            <a:srgbClr val="3399FF"/>
          </a:solidFill>
        </p:grpSpPr>
        <p:sp>
          <p:nvSpPr>
            <p:cNvPr id="358" name="Oval 43"/>
            <p:cNvSpPr>
              <a:spLocks noChangeArrowheads="1"/>
            </p:cNvSpPr>
            <p:nvPr/>
          </p:nvSpPr>
          <p:spPr bwMode="auto">
            <a:xfrm>
              <a:off x="1589" y="3060"/>
              <a:ext cx="554" cy="24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59" name="Oval 44"/>
            <p:cNvSpPr>
              <a:spLocks noChangeArrowheads="1"/>
            </p:cNvSpPr>
            <p:nvPr/>
          </p:nvSpPr>
          <p:spPr bwMode="auto">
            <a:xfrm>
              <a:off x="928" y="3274"/>
              <a:ext cx="884" cy="337"/>
            </a:xfrm>
            <a:prstGeom prst="ellipse">
              <a:avLst/>
            </a:prstGeom>
            <a:grp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60" name="Oval 45"/>
            <p:cNvSpPr>
              <a:spLocks noChangeArrowheads="1"/>
            </p:cNvSpPr>
            <p:nvPr/>
          </p:nvSpPr>
          <p:spPr bwMode="auto">
            <a:xfrm>
              <a:off x="502" y="3204"/>
              <a:ext cx="586" cy="28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61" name="Oval 46"/>
            <p:cNvSpPr>
              <a:spLocks noChangeArrowheads="1"/>
            </p:cNvSpPr>
            <p:nvPr/>
          </p:nvSpPr>
          <p:spPr bwMode="auto">
            <a:xfrm>
              <a:off x="385" y="3084"/>
              <a:ext cx="384" cy="256"/>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62" name="Oval 47"/>
            <p:cNvSpPr>
              <a:spLocks noChangeArrowheads="1"/>
            </p:cNvSpPr>
            <p:nvPr/>
          </p:nvSpPr>
          <p:spPr bwMode="auto">
            <a:xfrm>
              <a:off x="566" y="2883"/>
              <a:ext cx="576" cy="32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63" name="Oval 48"/>
            <p:cNvSpPr>
              <a:spLocks noChangeArrowheads="1"/>
            </p:cNvSpPr>
            <p:nvPr/>
          </p:nvSpPr>
          <p:spPr bwMode="auto">
            <a:xfrm>
              <a:off x="992" y="2795"/>
              <a:ext cx="757" cy="32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64" name="Oval 49"/>
            <p:cNvSpPr>
              <a:spLocks noChangeArrowheads="1"/>
            </p:cNvSpPr>
            <p:nvPr/>
          </p:nvSpPr>
          <p:spPr bwMode="auto">
            <a:xfrm>
              <a:off x="1504" y="2891"/>
              <a:ext cx="554" cy="24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65" name="Oval 50"/>
            <p:cNvSpPr>
              <a:spLocks noChangeArrowheads="1"/>
            </p:cNvSpPr>
            <p:nvPr/>
          </p:nvSpPr>
          <p:spPr bwMode="auto">
            <a:xfrm>
              <a:off x="704" y="2987"/>
              <a:ext cx="1141" cy="41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66" name="Oval 51"/>
            <p:cNvSpPr>
              <a:spLocks noChangeArrowheads="1"/>
            </p:cNvSpPr>
            <p:nvPr/>
          </p:nvSpPr>
          <p:spPr bwMode="auto">
            <a:xfrm rot="1336630">
              <a:off x="1474" y="3067"/>
              <a:ext cx="555" cy="417"/>
            </a:xfrm>
            <a:prstGeom prst="ellipse">
              <a:avLst/>
            </a:prstGeom>
            <a:grpFill/>
            <a:ln>
              <a:noFill/>
            </a:ln>
            <a:effectLst>
              <a:outerShdw dist="40161" dir="4293903"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67" name="Oval 52"/>
            <p:cNvSpPr>
              <a:spLocks noChangeArrowheads="1"/>
            </p:cNvSpPr>
            <p:nvPr/>
          </p:nvSpPr>
          <p:spPr bwMode="auto">
            <a:xfrm>
              <a:off x="1004" y="2811"/>
              <a:ext cx="756" cy="32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68" name="Oval 53"/>
            <p:cNvSpPr>
              <a:spLocks noChangeArrowheads="1"/>
            </p:cNvSpPr>
            <p:nvPr/>
          </p:nvSpPr>
          <p:spPr bwMode="auto">
            <a:xfrm>
              <a:off x="577" y="2899"/>
              <a:ext cx="575" cy="320"/>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69" name="Oval 54"/>
            <p:cNvSpPr>
              <a:spLocks noChangeArrowheads="1"/>
            </p:cNvSpPr>
            <p:nvPr/>
          </p:nvSpPr>
          <p:spPr bwMode="auto">
            <a:xfrm>
              <a:off x="396" y="3100"/>
              <a:ext cx="383" cy="256"/>
            </a:xfrm>
            <a:prstGeom prst="ellipse">
              <a:avLst/>
            </a:prstGeom>
            <a:grpFill/>
            <a:ln>
              <a:noFill/>
            </a:ln>
            <a:effectLst>
              <a:outerShdw dist="63500" dir="3187806"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70" name="Oval 55"/>
            <p:cNvSpPr>
              <a:spLocks noChangeArrowheads="1"/>
            </p:cNvSpPr>
            <p:nvPr/>
          </p:nvSpPr>
          <p:spPr bwMode="auto">
            <a:xfrm>
              <a:off x="1515" y="2908"/>
              <a:ext cx="554" cy="24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71" name="Oval 56"/>
            <p:cNvSpPr>
              <a:spLocks noChangeArrowheads="1"/>
            </p:cNvSpPr>
            <p:nvPr/>
          </p:nvSpPr>
          <p:spPr bwMode="auto">
            <a:xfrm>
              <a:off x="1599" y="3075"/>
              <a:ext cx="555" cy="249"/>
            </a:xfrm>
            <a:prstGeom prst="ellipse">
              <a:avLst/>
            </a:prstGeom>
            <a:grp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72" name="Oval 57"/>
            <p:cNvSpPr>
              <a:spLocks noChangeArrowheads="1"/>
            </p:cNvSpPr>
            <p:nvPr/>
          </p:nvSpPr>
          <p:spPr bwMode="auto">
            <a:xfrm>
              <a:off x="715" y="3003"/>
              <a:ext cx="1141" cy="417"/>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73" name="Oval 58"/>
            <p:cNvSpPr>
              <a:spLocks noChangeArrowheads="1"/>
            </p:cNvSpPr>
            <p:nvPr/>
          </p:nvSpPr>
          <p:spPr bwMode="auto">
            <a:xfrm>
              <a:off x="513" y="3219"/>
              <a:ext cx="586" cy="282"/>
            </a:xfrm>
            <a:prstGeom prst="ellipse">
              <a:avLst/>
            </a:prstGeom>
            <a:grpFill/>
            <a:ln>
              <a:noFill/>
            </a:ln>
            <a:effectLst>
              <a:outerShdw dist="113592" dir="20006097"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74" name="Freeform 59"/>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grp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130" name="Group 60"/>
          <p:cNvGrpSpPr>
            <a:grpSpLocks/>
          </p:cNvGrpSpPr>
          <p:nvPr/>
        </p:nvGrpSpPr>
        <p:grpSpPr bwMode="auto">
          <a:xfrm>
            <a:off x="4779488" y="2585790"/>
            <a:ext cx="247262" cy="302228"/>
            <a:chOff x="4420" y="2719"/>
            <a:chExt cx="397" cy="571"/>
          </a:xfrm>
          <a:solidFill>
            <a:srgbClr val="00FF99"/>
          </a:solidFill>
        </p:grpSpPr>
        <p:grpSp>
          <p:nvGrpSpPr>
            <p:cNvPr id="311" name="Group 62"/>
            <p:cNvGrpSpPr>
              <a:grpSpLocks/>
            </p:cNvGrpSpPr>
            <p:nvPr/>
          </p:nvGrpSpPr>
          <p:grpSpPr bwMode="auto">
            <a:xfrm>
              <a:off x="4562" y="3066"/>
              <a:ext cx="13" cy="70"/>
              <a:chOff x="4562" y="3066"/>
              <a:chExt cx="13" cy="70"/>
            </a:xfrm>
            <a:grpFill/>
          </p:grpSpPr>
          <p:sp>
            <p:nvSpPr>
              <p:cNvPr id="356" name="Rectangle 63"/>
              <p:cNvSpPr>
                <a:spLocks noChangeArrowheads="1"/>
              </p:cNvSpPr>
              <p:nvPr/>
            </p:nvSpPr>
            <p:spPr bwMode="auto">
              <a:xfrm>
                <a:off x="4562" y="3067"/>
                <a:ext cx="13" cy="69"/>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57" name="Line 64"/>
              <p:cNvSpPr>
                <a:spLocks noChangeShapeType="1"/>
              </p:cNvSpPr>
              <p:nvPr/>
            </p:nvSpPr>
            <p:spPr bwMode="auto">
              <a:xfrm>
                <a:off x="4568" y="3066"/>
                <a:ext cx="1" cy="64"/>
              </a:xfrm>
              <a:prstGeom prst="line">
                <a:avLst/>
              </a:prstGeom>
              <a:grpFill/>
              <a:ln w="3175">
                <a:solidFill>
                  <a:srgbClr val="000000"/>
                </a:solidFill>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sp>
          <p:nvSpPr>
            <p:cNvPr id="312" name="Rectangle 65"/>
            <p:cNvSpPr>
              <a:spLocks noChangeArrowheads="1"/>
            </p:cNvSpPr>
            <p:nvPr/>
          </p:nvSpPr>
          <p:spPr bwMode="auto">
            <a:xfrm>
              <a:off x="4503" y="3022"/>
              <a:ext cx="43" cy="112"/>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13" name="Freeform 66"/>
            <p:cNvSpPr>
              <a:spLocks/>
            </p:cNvSpPr>
            <p:nvPr/>
          </p:nvSpPr>
          <p:spPr bwMode="auto">
            <a:xfrm>
              <a:off x="4663" y="3044"/>
              <a:ext cx="28" cy="24"/>
            </a:xfrm>
            <a:custGeom>
              <a:avLst/>
              <a:gdLst>
                <a:gd name="T0" fmla="*/ 0 w 113"/>
                <a:gd name="T1" fmla="*/ 0 h 95"/>
                <a:gd name="T2" fmla="*/ 0 w 113"/>
                <a:gd name="T3" fmla="*/ 95 h 95"/>
                <a:gd name="T4" fmla="*/ 113 w 113"/>
                <a:gd name="T5" fmla="*/ 95 h 95"/>
                <a:gd name="T6" fmla="*/ 113 w 113"/>
                <a:gd name="T7" fmla="*/ 19 h 95"/>
                <a:gd name="T8" fmla="*/ 0 w 113"/>
                <a:gd name="T9" fmla="*/ 0 h 95"/>
              </a:gdLst>
              <a:ahLst/>
              <a:cxnLst>
                <a:cxn ang="0">
                  <a:pos x="T0" y="T1"/>
                </a:cxn>
                <a:cxn ang="0">
                  <a:pos x="T2" y="T3"/>
                </a:cxn>
                <a:cxn ang="0">
                  <a:pos x="T4" y="T5"/>
                </a:cxn>
                <a:cxn ang="0">
                  <a:pos x="T6" y="T7"/>
                </a:cxn>
                <a:cxn ang="0">
                  <a:pos x="T8" y="T9"/>
                </a:cxn>
              </a:cxnLst>
              <a:rect l="0" t="0" r="r" b="b"/>
              <a:pathLst>
                <a:path w="113" h="95">
                  <a:moveTo>
                    <a:pt x="0" y="0"/>
                  </a:moveTo>
                  <a:lnTo>
                    <a:pt x="0" y="95"/>
                  </a:lnTo>
                  <a:lnTo>
                    <a:pt x="113" y="95"/>
                  </a:lnTo>
                  <a:lnTo>
                    <a:pt x="113" y="19"/>
                  </a:lnTo>
                  <a:lnTo>
                    <a:pt x="0" y="0"/>
                  </a:lnTo>
                </a:path>
              </a:pathLst>
            </a:custGeom>
            <a:grpFill/>
            <a:ln w="3175">
              <a:solidFill>
                <a:srgbClr val="000000"/>
              </a:solidFill>
              <a:prstDash val="solid"/>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14" name="Freeform 67"/>
            <p:cNvSpPr>
              <a:spLocks/>
            </p:cNvSpPr>
            <p:nvPr/>
          </p:nvSpPr>
          <p:spPr bwMode="auto">
            <a:xfrm>
              <a:off x="4604" y="3001"/>
              <a:ext cx="19" cy="21"/>
            </a:xfrm>
            <a:custGeom>
              <a:avLst/>
              <a:gdLst>
                <a:gd name="T0" fmla="*/ 43 w 78"/>
                <a:gd name="T1" fmla="*/ 0 h 86"/>
                <a:gd name="T2" fmla="*/ 0 w 78"/>
                <a:gd name="T3" fmla="*/ 86 h 86"/>
                <a:gd name="T4" fmla="*/ 57 w 78"/>
                <a:gd name="T5" fmla="*/ 79 h 86"/>
                <a:gd name="T6" fmla="*/ 78 w 78"/>
                <a:gd name="T7" fmla="*/ 22 h 86"/>
                <a:gd name="T8" fmla="*/ 43 w 78"/>
                <a:gd name="T9" fmla="*/ 0 h 86"/>
              </a:gdLst>
              <a:ahLst/>
              <a:cxnLst>
                <a:cxn ang="0">
                  <a:pos x="T0" y="T1"/>
                </a:cxn>
                <a:cxn ang="0">
                  <a:pos x="T2" y="T3"/>
                </a:cxn>
                <a:cxn ang="0">
                  <a:pos x="T4" y="T5"/>
                </a:cxn>
                <a:cxn ang="0">
                  <a:pos x="T6" y="T7"/>
                </a:cxn>
                <a:cxn ang="0">
                  <a:pos x="T8" y="T9"/>
                </a:cxn>
              </a:cxnLst>
              <a:rect l="0" t="0" r="r" b="b"/>
              <a:pathLst>
                <a:path w="78" h="86">
                  <a:moveTo>
                    <a:pt x="43" y="0"/>
                  </a:moveTo>
                  <a:lnTo>
                    <a:pt x="0" y="86"/>
                  </a:lnTo>
                  <a:lnTo>
                    <a:pt x="57" y="79"/>
                  </a:lnTo>
                  <a:lnTo>
                    <a:pt x="78" y="22"/>
                  </a:lnTo>
                  <a:lnTo>
                    <a:pt x="43"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15" name="Freeform 68"/>
            <p:cNvSpPr>
              <a:spLocks/>
            </p:cNvSpPr>
            <p:nvPr/>
          </p:nvSpPr>
          <p:spPr bwMode="auto">
            <a:xfrm>
              <a:off x="4570" y="3144"/>
              <a:ext cx="90" cy="7"/>
            </a:xfrm>
            <a:custGeom>
              <a:avLst/>
              <a:gdLst>
                <a:gd name="T0" fmla="*/ 0 w 360"/>
                <a:gd name="T1" fmla="*/ 0 h 30"/>
                <a:gd name="T2" fmla="*/ 360 w 360"/>
                <a:gd name="T3" fmla="*/ 0 h 30"/>
                <a:gd name="T4" fmla="*/ 360 w 360"/>
                <a:gd name="T5" fmla="*/ 30 h 30"/>
                <a:gd name="T6" fmla="*/ 4 w 360"/>
                <a:gd name="T7" fmla="*/ 30 h 30"/>
                <a:gd name="T8" fmla="*/ 0 w 360"/>
                <a:gd name="T9" fmla="*/ 0 h 30"/>
              </a:gdLst>
              <a:ahLst/>
              <a:cxnLst>
                <a:cxn ang="0">
                  <a:pos x="T0" y="T1"/>
                </a:cxn>
                <a:cxn ang="0">
                  <a:pos x="T2" y="T3"/>
                </a:cxn>
                <a:cxn ang="0">
                  <a:pos x="T4" y="T5"/>
                </a:cxn>
                <a:cxn ang="0">
                  <a:pos x="T6" y="T7"/>
                </a:cxn>
                <a:cxn ang="0">
                  <a:pos x="T8" y="T9"/>
                </a:cxn>
              </a:cxnLst>
              <a:rect l="0" t="0" r="r" b="b"/>
              <a:pathLst>
                <a:path w="360" h="30">
                  <a:moveTo>
                    <a:pt x="0" y="0"/>
                  </a:moveTo>
                  <a:lnTo>
                    <a:pt x="360" y="0"/>
                  </a:lnTo>
                  <a:lnTo>
                    <a:pt x="360" y="30"/>
                  </a:lnTo>
                  <a:lnTo>
                    <a:pt x="4" y="30"/>
                  </a:lnTo>
                  <a:lnTo>
                    <a:pt x="0"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16" name="Freeform 69"/>
            <p:cNvSpPr>
              <a:spLocks/>
            </p:cNvSpPr>
            <p:nvPr/>
          </p:nvSpPr>
          <p:spPr bwMode="auto">
            <a:xfrm>
              <a:off x="4502" y="2862"/>
              <a:ext cx="37" cy="46"/>
            </a:xfrm>
            <a:custGeom>
              <a:avLst/>
              <a:gdLst>
                <a:gd name="T0" fmla="*/ 141 w 150"/>
                <a:gd name="T1" fmla="*/ 0 h 184"/>
                <a:gd name="T2" fmla="*/ 1 w 150"/>
                <a:gd name="T3" fmla="*/ 131 h 184"/>
                <a:gd name="T4" fmla="*/ 0 w 150"/>
                <a:gd name="T5" fmla="*/ 184 h 184"/>
                <a:gd name="T6" fmla="*/ 150 w 150"/>
                <a:gd name="T7" fmla="*/ 60 h 184"/>
                <a:gd name="T8" fmla="*/ 141 w 150"/>
                <a:gd name="T9" fmla="*/ 0 h 184"/>
              </a:gdLst>
              <a:ahLst/>
              <a:cxnLst>
                <a:cxn ang="0">
                  <a:pos x="T0" y="T1"/>
                </a:cxn>
                <a:cxn ang="0">
                  <a:pos x="T2" y="T3"/>
                </a:cxn>
                <a:cxn ang="0">
                  <a:pos x="T4" y="T5"/>
                </a:cxn>
                <a:cxn ang="0">
                  <a:pos x="T6" y="T7"/>
                </a:cxn>
                <a:cxn ang="0">
                  <a:pos x="T8" y="T9"/>
                </a:cxn>
              </a:cxnLst>
              <a:rect l="0" t="0" r="r" b="b"/>
              <a:pathLst>
                <a:path w="150" h="184">
                  <a:moveTo>
                    <a:pt x="141" y="0"/>
                  </a:moveTo>
                  <a:lnTo>
                    <a:pt x="1" y="131"/>
                  </a:lnTo>
                  <a:lnTo>
                    <a:pt x="0" y="184"/>
                  </a:lnTo>
                  <a:lnTo>
                    <a:pt x="150" y="60"/>
                  </a:lnTo>
                  <a:lnTo>
                    <a:pt x="141"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17" name="Freeform 70"/>
            <p:cNvSpPr>
              <a:spLocks/>
            </p:cNvSpPr>
            <p:nvPr/>
          </p:nvSpPr>
          <p:spPr bwMode="auto">
            <a:xfrm>
              <a:off x="4492" y="2741"/>
              <a:ext cx="57" cy="394"/>
            </a:xfrm>
            <a:custGeom>
              <a:avLst/>
              <a:gdLst>
                <a:gd name="T0" fmla="*/ 228 w 228"/>
                <a:gd name="T1" fmla="*/ 0 h 1575"/>
                <a:gd name="T2" fmla="*/ 0 w 228"/>
                <a:gd name="T3" fmla="*/ 93 h 1575"/>
                <a:gd name="T4" fmla="*/ 0 w 228"/>
                <a:gd name="T5" fmla="*/ 1575 h 1575"/>
                <a:gd name="T6" fmla="*/ 42 w 228"/>
                <a:gd name="T7" fmla="*/ 1575 h 1575"/>
                <a:gd name="T8" fmla="*/ 42 w 228"/>
                <a:gd name="T9" fmla="*/ 228 h 1575"/>
                <a:gd name="T10" fmla="*/ 228 w 228"/>
                <a:gd name="T11" fmla="*/ 150 h 1575"/>
                <a:gd name="T12" fmla="*/ 228 w 228"/>
                <a:gd name="T13" fmla="*/ 0 h 1575"/>
              </a:gdLst>
              <a:ahLst/>
              <a:cxnLst>
                <a:cxn ang="0">
                  <a:pos x="T0" y="T1"/>
                </a:cxn>
                <a:cxn ang="0">
                  <a:pos x="T2" y="T3"/>
                </a:cxn>
                <a:cxn ang="0">
                  <a:pos x="T4" y="T5"/>
                </a:cxn>
                <a:cxn ang="0">
                  <a:pos x="T6" y="T7"/>
                </a:cxn>
                <a:cxn ang="0">
                  <a:pos x="T8" y="T9"/>
                </a:cxn>
                <a:cxn ang="0">
                  <a:pos x="T10" y="T11"/>
                </a:cxn>
                <a:cxn ang="0">
                  <a:pos x="T12" y="T13"/>
                </a:cxn>
              </a:cxnLst>
              <a:rect l="0" t="0" r="r" b="b"/>
              <a:pathLst>
                <a:path w="228" h="1575">
                  <a:moveTo>
                    <a:pt x="228" y="0"/>
                  </a:moveTo>
                  <a:lnTo>
                    <a:pt x="0" y="93"/>
                  </a:lnTo>
                  <a:lnTo>
                    <a:pt x="0" y="1575"/>
                  </a:lnTo>
                  <a:lnTo>
                    <a:pt x="42" y="1575"/>
                  </a:lnTo>
                  <a:lnTo>
                    <a:pt x="42" y="228"/>
                  </a:lnTo>
                  <a:lnTo>
                    <a:pt x="228" y="150"/>
                  </a:lnTo>
                  <a:lnTo>
                    <a:pt x="228"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18" name="Freeform 71"/>
            <p:cNvSpPr>
              <a:spLocks/>
            </p:cNvSpPr>
            <p:nvPr/>
          </p:nvSpPr>
          <p:spPr bwMode="auto">
            <a:xfrm>
              <a:off x="4490" y="3135"/>
              <a:ext cx="327" cy="85"/>
            </a:xfrm>
            <a:custGeom>
              <a:avLst/>
              <a:gdLst>
                <a:gd name="T0" fmla="*/ 0 w 1306"/>
                <a:gd name="T1" fmla="*/ 344 h 344"/>
                <a:gd name="T2" fmla="*/ 0 w 1306"/>
                <a:gd name="T3" fmla="*/ 0 h 344"/>
                <a:gd name="T4" fmla="*/ 284 w 1306"/>
                <a:gd name="T5" fmla="*/ 0 h 344"/>
                <a:gd name="T6" fmla="*/ 341 w 1306"/>
                <a:gd name="T7" fmla="*/ 57 h 344"/>
                <a:gd name="T8" fmla="*/ 511 w 1306"/>
                <a:gd name="T9" fmla="*/ 57 h 344"/>
                <a:gd name="T10" fmla="*/ 568 w 1306"/>
                <a:gd name="T11" fmla="*/ 116 h 344"/>
                <a:gd name="T12" fmla="*/ 1136 w 1306"/>
                <a:gd name="T13" fmla="*/ 116 h 344"/>
                <a:gd name="T14" fmla="*/ 1136 w 1306"/>
                <a:gd name="T15" fmla="*/ 230 h 344"/>
                <a:gd name="T16" fmla="*/ 1306 w 1306"/>
                <a:gd name="T17" fmla="*/ 230 h 344"/>
                <a:gd name="T18" fmla="*/ 1306 w 1306"/>
                <a:gd name="T19" fmla="*/ 344 h 344"/>
                <a:gd name="T20" fmla="*/ 0 w 1306"/>
                <a:gd name="T2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19" name="Rectangle 72"/>
            <p:cNvSpPr>
              <a:spLocks noChangeArrowheads="1"/>
            </p:cNvSpPr>
            <p:nvPr/>
          </p:nvSpPr>
          <p:spPr bwMode="auto">
            <a:xfrm>
              <a:off x="4491" y="3193"/>
              <a:ext cx="240" cy="26"/>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20" name="Line 73"/>
            <p:cNvSpPr>
              <a:spLocks noChangeShapeType="1"/>
            </p:cNvSpPr>
            <p:nvPr/>
          </p:nvSpPr>
          <p:spPr bwMode="auto">
            <a:xfrm>
              <a:off x="4479" y="3015"/>
              <a:ext cx="1" cy="50"/>
            </a:xfrm>
            <a:prstGeom prst="line">
              <a:avLst/>
            </a:prstGeom>
            <a:grpFill/>
            <a:ln w="3175">
              <a:solidFill>
                <a:srgbClr val="000000"/>
              </a:solidFill>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21" name="Freeform 74"/>
            <p:cNvSpPr>
              <a:spLocks/>
            </p:cNvSpPr>
            <p:nvPr/>
          </p:nvSpPr>
          <p:spPr bwMode="auto">
            <a:xfrm>
              <a:off x="4471" y="3065"/>
              <a:ext cx="21" cy="25"/>
            </a:xfrm>
            <a:custGeom>
              <a:avLst/>
              <a:gdLst>
                <a:gd name="T0" fmla="*/ 0 w 85"/>
                <a:gd name="T1" fmla="*/ 99 h 99"/>
                <a:gd name="T2" fmla="*/ 0 w 85"/>
                <a:gd name="T3" fmla="*/ 0 h 99"/>
                <a:gd name="T4" fmla="*/ 85 w 85"/>
                <a:gd name="T5" fmla="*/ 0 h 99"/>
                <a:gd name="T6" fmla="*/ 85 w 85"/>
                <a:gd name="T7" fmla="*/ 35 h 99"/>
                <a:gd name="T8" fmla="*/ 28 w 85"/>
                <a:gd name="T9" fmla="*/ 35 h 99"/>
                <a:gd name="T10" fmla="*/ 28 w 85"/>
                <a:gd name="T11" fmla="*/ 99 h 99"/>
                <a:gd name="T12" fmla="*/ 0 w 85"/>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85" h="99">
                  <a:moveTo>
                    <a:pt x="0" y="99"/>
                  </a:moveTo>
                  <a:lnTo>
                    <a:pt x="0" y="0"/>
                  </a:lnTo>
                  <a:lnTo>
                    <a:pt x="85" y="0"/>
                  </a:lnTo>
                  <a:lnTo>
                    <a:pt x="85" y="35"/>
                  </a:lnTo>
                  <a:lnTo>
                    <a:pt x="28" y="35"/>
                  </a:lnTo>
                  <a:lnTo>
                    <a:pt x="28" y="99"/>
                  </a:lnTo>
                  <a:lnTo>
                    <a:pt x="0" y="99"/>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22" name="Freeform 75"/>
            <p:cNvSpPr>
              <a:spLocks/>
            </p:cNvSpPr>
            <p:nvPr/>
          </p:nvSpPr>
          <p:spPr bwMode="auto">
            <a:xfrm>
              <a:off x="4590" y="3047"/>
              <a:ext cx="72" cy="104"/>
            </a:xfrm>
            <a:custGeom>
              <a:avLst/>
              <a:gdLst>
                <a:gd name="T0" fmla="*/ 0 w 290"/>
                <a:gd name="T1" fmla="*/ 0 h 415"/>
                <a:gd name="T2" fmla="*/ 290 w 290"/>
                <a:gd name="T3" fmla="*/ 415 h 415"/>
                <a:gd name="T4" fmla="*/ 248 w 290"/>
                <a:gd name="T5" fmla="*/ 406 h 415"/>
                <a:gd name="T6" fmla="*/ 0 w 290"/>
                <a:gd name="T7" fmla="*/ 57 h 415"/>
                <a:gd name="T8" fmla="*/ 0 w 290"/>
                <a:gd name="T9" fmla="*/ 0 h 415"/>
              </a:gdLst>
              <a:ahLst/>
              <a:cxnLst>
                <a:cxn ang="0">
                  <a:pos x="T0" y="T1"/>
                </a:cxn>
                <a:cxn ang="0">
                  <a:pos x="T2" y="T3"/>
                </a:cxn>
                <a:cxn ang="0">
                  <a:pos x="T4" y="T5"/>
                </a:cxn>
                <a:cxn ang="0">
                  <a:pos x="T6" y="T7"/>
                </a:cxn>
                <a:cxn ang="0">
                  <a:pos x="T8" y="T9"/>
                </a:cxn>
              </a:cxnLst>
              <a:rect l="0" t="0" r="r" b="b"/>
              <a:pathLst>
                <a:path w="290" h="415">
                  <a:moveTo>
                    <a:pt x="0" y="0"/>
                  </a:moveTo>
                  <a:lnTo>
                    <a:pt x="290" y="415"/>
                  </a:lnTo>
                  <a:lnTo>
                    <a:pt x="248" y="406"/>
                  </a:lnTo>
                  <a:lnTo>
                    <a:pt x="0" y="57"/>
                  </a:lnTo>
                  <a:lnTo>
                    <a:pt x="0"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23" name="Freeform 76"/>
            <p:cNvSpPr>
              <a:spLocks/>
            </p:cNvSpPr>
            <p:nvPr/>
          </p:nvSpPr>
          <p:spPr bwMode="auto">
            <a:xfrm>
              <a:off x="4433" y="3106"/>
              <a:ext cx="57" cy="114"/>
            </a:xfrm>
            <a:custGeom>
              <a:avLst/>
              <a:gdLst>
                <a:gd name="T0" fmla="*/ 170 w 227"/>
                <a:gd name="T1" fmla="*/ 0 h 458"/>
                <a:gd name="T2" fmla="*/ 0 w 227"/>
                <a:gd name="T3" fmla="*/ 171 h 458"/>
                <a:gd name="T4" fmla="*/ 0 w 227"/>
                <a:gd name="T5" fmla="*/ 458 h 458"/>
                <a:gd name="T6" fmla="*/ 227 w 227"/>
                <a:gd name="T7" fmla="*/ 458 h 458"/>
                <a:gd name="T8" fmla="*/ 227 w 227"/>
                <a:gd name="T9" fmla="*/ 114 h 458"/>
                <a:gd name="T10" fmla="*/ 170 w 227"/>
                <a:gd name="T11" fmla="*/ 0 h 458"/>
              </a:gdLst>
              <a:ahLst/>
              <a:cxnLst>
                <a:cxn ang="0">
                  <a:pos x="T0" y="T1"/>
                </a:cxn>
                <a:cxn ang="0">
                  <a:pos x="T2" y="T3"/>
                </a:cxn>
                <a:cxn ang="0">
                  <a:pos x="T4" y="T5"/>
                </a:cxn>
                <a:cxn ang="0">
                  <a:pos x="T6" y="T7"/>
                </a:cxn>
                <a:cxn ang="0">
                  <a:pos x="T8" y="T9"/>
                </a:cxn>
                <a:cxn ang="0">
                  <a:pos x="T10" y="T11"/>
                </a:cxn>
              </a:cxnLst>
              <a:rect l="0" t="0" r="r" b="b"/>
              <a:pathLst>
                <a:path w="227" h="458">
                  <a:moveTo>
                    <a:pt x="170" y="0"/>
                  </a:moveTo>
                  <a:lnTo>
                    <a:pt x="0" y="171"/>
                  </a:lnTo>
                  <a:lnTo>
                    <a:pt x="0" y="458"/>
                  </a:lnTo>
                  <a:lnTo>
                    <a:pt x="227" y="458"/>
                  </a:lnTo>
                  <a:lnTo>
                    <a:pt x="227" y="114"/>
                  </a:lnTo>
                  <a:lnTo>
                    <a:pt x="170"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24" name="Rectangle 77"/>
            <p:cNvSpPr>
              <a:spLocks noChangeArrowheads="1"/>
            </p:cNvSpPr>
            <p:nvPr/>
          </p:nvSpPr>
          <p:spPr bwMode="auto">
            <a:xfrm>
              <a:off x="4420" y="3276"/>
              <a:ext cx="395" cy="14"/>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25" name="Rectangle 78"/>
            <p:cNvSpPr>
              <a:spLocks noChangeArrowheads="1"/>
            </p:cNvSpPr>
            <p:nvPr/>
          </p:nvSpPr>
          <p:spPr bwMode="auto">
            <a:xfrm>
              <a:off x="4420" y="3250"/>
              <a:ext cx="395" cy="24"/>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26" name="Rectangle 79"/>
            <p:cNvSpPr>
              <a:spLocks noChangeArrowheads="1"/>
            </p:cNvSpPr>
            <p:nvPr/>
          </p:nvSpPr>
          <p:spPr bwMode="auto">
            <a:xfrm>
              <a:off x="4420" y="3221"/>
              <a:ext cx="395" cy="27"/>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27" name="Rectangle 80"/>
            <p:cNvSpPr>
              <a:spLocks noChangeArrowheads="1"/>
            </p:cNvSpPr>
            <p:nvPr/>
          </p:nvSpPr>
          <p:spPr bwMode="auto">
            <a:xfrm>
              <a:off x="4763" y="3200"/>
              <a:ext cx="41" cy="12"/>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28" name="Oval 81"/>
            <p:cNvSpPr>
              <a:spLocks noChangeArrowheads="1"/>
            </p:cNvSpPr>
            <p:nvPr/>
          </p:nvSpPr>
          <p:spPr bwMode="auto">
            <a:xfrm>
              <a:off x="4462" y="3092"/>
              <a:ext cx="28" cy="29"/>
            </a:xfrm>
            <a:prstGeom prst="ellips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29" name="Rectangle 82"/>
            <p:cNvSpPr>
              <a:spLocks noChangeArrowheads="1"/>
            </p:cNvSpPr>
            <p:nvPr/>
          </p:nvSpPr>
          <p:spPr bwMode="auto">
            <a:xfrm>
              <a:off x="4562" y="3036"/>
              <a:ext cx="27" cy="26"/>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30" name="Freeform 83"/>
            <p:cNvSpPr>
              <a:spLocks/>
            </p:cNvSpPr>
            <p:nvPr/>
          </p:nvSpPr>
          <p:spPr bwMode="auto">
            <a:xfrm>
              <a:off x="4547" y="3021"/>
              <a:ext cx="114" cy="114"/>
            </a:xfrm>
            <a:custGeom>
              <a:avLst/>
              <a:gdLst>
                <a:gd name="T0" fmla="*/ 57 w 454"/>
                <a:gd name="T1" fmla="*/ 455 h 455"/>
                <a:gd name="T2" fmla="*/ 57 w 454"/>
                <a:gd name="T3" fmla="*/ 57 h 455"/>
                <a:gd name="T4" fmla="*/ 454 w 454"/>
                <a:gd name="T5" fmla="*/ 57 h 455"/>
                <a:gd name="T6" fmla="*/ 454 w 454"/>
                <a:gd name="T7" fmla="*/ 0 h 455"/>
                <a:gd name="T8" fmla="*/ 0 w 454"/>
                <a:gd name="T9" fmla="*/ 0 h 455"/>
                <a:gd name="T10" fmla="*/ 0 w 454"/>
                <a:gd name="T11" fmla="*/ 455 h 455"/>
                <a:gd name="T12" fmla="*/ 57 w 454"/>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454" h="455">
                  <a:moveTo>
                    <a:pt x="57" y="455"/>
                  </a:moveTo>
                  <a:lnTo>
                    <a:pt x="57" y="57"/>
                  </a:lnTo>
                  <a:lnTo>
                    <a:pt x="454" y="57"/>
                  </a:lnTo>
                  <a:lnTo>
                    <a:pt x="454" y="0"/>
                  </a:lnTo>
                  <a:lnTo>
                    <a:pt x="0" y="0"/>
                  </a:lnTo>
                  <a:lnTo>
                    <a:pt x="0" y="455"/>
                  </a:lnTo>
                  <a:lnTo>
                    <a:pt x="57" y="455"/>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nvGrpSpPr>
            <p:cNvPr id="331" name="Group 84"/>
            <p:cNvGrpSpPr>
              <a:grpSpLocks/>
            </p:cNvGrpSpPr>
            <p:nvPr/>
          </p:nvGrpSpPr>
          <p:grpSpPr bwMode="auto">
            <a:xfrm>
              <a:off x="4455" y="2913"/>
              <a:ext cx="126" cy="116"/>
              <a:chOff x="4455" y="2913"/>
              <a:chExt cx="126" cy="116"/>
            </a:xfrm>
            <a:grpFill/>
          </p:grpSpPr>
          <p:sp>
            <p:nvSpPr>
              <p:cNvPr id="354" name="Oval 85"/>
              <p:cNvSpPr>
                <a:spLocks noChangeArrowheads="1"/>
              </p:cNvSpPr>
              <p:nvPr/>
            </p:nvSpPr>
            <p:spPr bwMode="auto">
              <a:xfrm>
                <a:off x="4465" y="2913"/>
                <a:ext cx="116" cy="116"/>
              </a:xfrm>
              <a:prstGeom prst="ellips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55" name="Oval 86"/>
              <p:cNvSpPr>
                <a:spLocks noChangeArrowheads="1"/>
              </p:cNvSpPr>
              <p:nvPr/>
            </p:nvSpPr>
            <p:spPr bwMode="auto">
              <a:xfrm>
                <a:off x="4455" y="2913"/>
                <a:ext cx="115" cy="116"/>
              </a:xfrm>
              <a:prstGeom prst="ellips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332" name="Group 87"/>
            <p:cNvGrpSpPr>
              <a:grpSpLocks/>
            </p:cNvGrpSpPr>
            <p:nvPr/>
          </p:nvGrpSpPr>
          <p:grpSpPr bwMode="auto">
            <a:xfrm>
              <a:off x="4504" y="3136"/>
              <a:ext cx="43" cy="112"/>
              <a:chOff x="4504" y="3136"/>
              <a:chExt cx="43" cy="112"/>
            </a:xfrm>
            <a:grpFill/>
          </p:grpSpPr>
          <p:sp>
            <p:nvSpPr>
              <p:cNvPr id="345" name="Rectangle 88"/>
              <p:cNvSpPr>
                <a:spLocks noChangeArrowheads="1"/>
              </p:cNvSpPr>
              <p:nvPr/>
            </p:nvSpPr>
            <p:spPr bwMode="auto">
              <a:xfrm>
                <a:off x="4505" y="3136"/>
                <a:ext cx="41" cy="112"/>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nvGrpSpPr>
              <p:cNvPr id="346" name="Group 89"/>
              <p:cNvGrpSpPr>
                <a:grpSpLocks/>
              </p:cNvGrpSpPr>
              <p:nvPr/>
            </p:nvGrpSpPr>
            <p:grpSpPr bwMode="auto">
              <a:xfrm>
                <a:off x="4504" y="3149"/>
                <a:ext cx="43" cy="87"/>
                <a:chOff x="4504" y="3149"/>
                <a:chExt cx="43" cy="87"/>
              </a:xfrm>
              <a:grpFill/>
            </p:grpSpPr>
            <p:sp>
              <p:nvSpPr>
                <p:cNvPr id="347" name="Line 90"/>
                <p:cNvSpPr>
                  <a:spLocks noChangeShapeType="1"/>
                </p:cNvSpPr>
                <p:nvPr/>
              </p:nvSpPr>
              <p:spPr bwMode="auto">
                <a:xfrm>
                  <a:off x="4504" y="3163"/>
                  <a:ext cx="43" cy="1"/>
                </a:xfrm>
                <a:prstGeom prst="line">
                  <a:avLst/>
                </a:prstGeom>
                <a:grpFill/>
                <a:ln w="3175">
                  <a:solidFill>
                    <a:srgbClr val="000000"/>
                  </a:solidFill>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48" name="Line 91"/>
                <p:cNvSpPr>
                  <a:spLocks noChangeShapeType="1"/>
                </p:cNvSpPr>
                <p:nvPr/>
              </p:nvSpPr>
              <p:spPr bwMode="auto">
                <a:xfrm>
                  <a:off x="4504" y="3206"/>
                  <a:ext cx="43" cy="1"/>
                </a:xfrm>
                <a:prstGeom prst="line">
                  <a:avLst/>
                </a:prstGeom>
                <a:grpFill/>
                <a:ln w="3175">
                  <a:solidFill>
                    <a:srgbClr val="000000"/>
                  </a:solidFill>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49" name="Line 92"/>
                <p:cNvSpPr>
                  <a:spLocks noChangeShapeType="1"/>
                </p:cNvSpPr>
                <p:nvPr/>
              </p:nvSpPr>
              <p:spPr bwMode="auto">
                <a:xfrm>
                  <a:off x="4504" y="3192"/>
                  <a:ext cx="43" cy="1"/>
                </a:xfrm>
                <a:prstGeom prst="line">
                  <a:avLst/>
                </a:prstGeom>
                <a:grpFill/>
                <a:ln w="3175">
                  <a:solidFill>
                    <a:srgbClr val="000000"/>
                  </a:solidFill>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50" name="Line 93"/>
                <p:cNvSpPr>
                  <a:spLocks noChangeShapeType="1"/>
                </p:cNvSpPr>
                <p:nvPr/>
              </p:nvSpPr>
              <p:spPr bwMode="auto">
                <a:xfrm>
                  <a:off x="4504" y="3178"/>
                  <a:ext cx="43" cy="1"/>
                </a:xfrm>
                <a:prstGeom prst="line">
                  <a:avLst/>
                </a:prstGeom>
                <a:grpFill/>
                <a:ln w="3175">
                  <a:solidFill>
                    <a:srgbClr val="000000"/>
                  </a:solidFill>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51" name="Line 94"/>
                <p:cNvSpPr>
                  <a:spLocks noChangeShapeType="1"/>
                </p:cNvSpPr>
                <p:nvPr/>
              </p:nvSpPr>
              <p:spPr bwMode="auto">
                <a:xfrm>
                  <a:off x="4504" y="3149"/>
                  <a:ext cx="43" cy="1"/>
                </a:xfrm>
                <a:prstGeom prst="line">
                  <a:avLst/>
                </a:prstGeom>
                <a:grpFill/>
                <a:ln w="3175">
                  <a:solidFill>
                    <a:srgbClr val="000000"/>
                  </a:solidFill>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52" name="Line 95"/>
                <p:cNvSpPr>
                  <a:spLocks noChangeShapeType="1"/>
                </p:cNvSpPr>
                <p:nvPr/>
              </p:nvSpPr>
              <p:spPr bwMode="auto">
                <a:xfrm>
                  <a:off x="4504" y="3220"/>
                  <a:ext cx="43" cy="1"/>
                </a:xfrm>
                <a:prstGeom prst="line">
                  <a:avLst/>
                </a:prstGeom>
                <a:grpFill/>
                <a:ln w="3175">
                  <a:solidFill>
                    <a:srgbClr val="000000"/>
                  </a:solidFill>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53" name="Line 96"/>
                <p:cNvSpPr>
                  <a:spLocks noChangeShapeType="1"/>
                </p:cNvSpPr>
                <p:nvPr/>
              </p:nvSpPr>
              <p:spPr bwMode="auto">
                <a:xfrm>
                  <a:off x="4504" y="3235"/>
                  <a:ext cx="43" cy="1"/>
                </a:xfrm>
                <a:prstGeom prst="line">
                  <a:avLst/>
                </a:prstGeom>
                <a:grpFill/>
                <a:ln w="3175">
                  <a:solidFill>
                    <a:srgbClr val="000000"/>
                  </a:solidFill>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sp>
          <p:nvSpPr>
            <p:cNvPr id="333" name="Rectangle 97"/>
            <p:cNvSpPr>
              <a:spLocks noChangeArrowheads="1"/>
            </p:cNvSpPr>
            <p:nvPr/>
          </p:nvSpPr>
          <p:spPr bwMode="auto">
            <a:xfrm>
              <a:off x="4775" y="3164"/>
              <a:ext cx="12" cy="27"/>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34" name="Freeform 98"/>
            <p:cNvSpPr>
              <a:spLocks/>
            </p:cNvSpPr>
            <p:nvPr/>
          </p:nvSpPr>
          <p:spPr bwMode="auto">
            <a:xfrm>
              <a:off x="4696" y="2871"/>
              <a:ext cx="32" cy="55"/>
            </a:xfrm>
            <a:custGeom>
              <a:avLst/>
              <a:gdLst>
                <a:gd name="T0" fmla="*/ 107 w 129"/>
                <a:gd name="T1" fmla="*/ 0 h 221"/>
                <a:gd name="T2" fmla="*/ 0 w 129"/>
                <a:gd name="T3" fmla="*/ 185 h 221"/>
                <a:gd name="T4" fmla="*/ 21 w 129"/>
                <a:gd name="T5" fmla="*/ 221 h 221"/>
                <a:gd name="T6" fmla="*/ 129 w 129"/>
                <a:gd name="T7" fmla="*/ 7 h 221"/>
                <a:gd name="T8" fmla="*/ 107 w 129"/>
                <a:gd name="T9" fmla="*/ 0 h 221"/>
              </a:gdLst>
              <a:ahLst/>
              <a:cxnLst>
                <a:cxn ang="0">
                  <a:pos x="T0" y="T1"/>
                </a:cxn>
                <a:cxn ang="0">
                  <a:pos x="T2" y="T3"/>
                </a:cxn>
                <a:cxn ang="0">
                  <a:pos x="T4" y="T5"/>
                </a:cxn>
                <a:cxn ang="0">
                  <a:pos x="T6" y="T7"/>
                </a:cxn>
                <a:cxn ang="0">
                  <a:pos x="T8" y="T9"/>
                </a:cxn>
              </a:cxnLst>
              <a:rect l="0" t="0" r="r" b="b"/>
              <a:pathLst>
                <a:path w="129" h="221">
                  <a:moveTo>
                    <a:pt x="107" y="0"/>
                  </a:moveTo>
                  <a:lnTo>
                    <a:pt x="0" y="185"/>
                  </a:lnTo>
                  <a:lnTo>
                    <a:pt x="21" y="221"/>
                  </a:lnTo>
                  <a:lnTo>
                    <a:pt x="129" y="7"/>
                  </a:lnTo>
                  <a:lnTo>
                    <a:pt x="107"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35" name="Freeform 99"/>
            <p:cNvSpPr>
              <a:spLocks/>
            </p:cNvSpPr>
            <p:nvPr/>
          </p:nvSpPr>
          <p:spPr bwMode="auto">
            <a:xfrm>
              <a:off x="4657" y="2848"/>
              <a:ext cx="62" cy="16"/>
            </a:xfrm>
            <a:custGeom>
              <a:avLst/>
              <a:gdLst>
                <a:gd name="T0" fmla="*/ 241 w 249"/>
                <a:gd name="T1" fmla="*/ 0 h 66"/>
                <a:gd name="T2" fmla="*/ 0 w 249"/>
                <a:gd name="T3" fmla="*/ 36 h 66"/>
                <a:gd name="T4" fmla="*/ 35 w 249"/>
                <a:gd name="T5" fmla="*/ 66 h 66"/>
                <a:gd name="T6" fmla="*/ 249 w 249"/>
                <a:gd name="T7" fmla="*/ 22 h 66"/>
                <a:gd name="T8" fmla="*/ 241 w 249"/>
                <a:gd name="T9" fmla="*/ 0 h 66"/>
              </a:gdLst>
              <a:ahLst/>
              <a:cxnLst>
                <a:cxn ang="0">
                  <a:pos x="T0" y="T1"/>
                </a:cxn>
                <a:cxn ang="0">
                  <a:pos x="T2" y="T3"/>
                </a:cxn>
                <a:cxn ang="0">
                  <a:pos x="T4" y="T5"/>
                </a:cxn>
                <a:cxn ang="0">
                  <a:pos x="T6" y="T7"/>
                </a:cxn>
                <a:cxn ang="0">
                  <a:pos x="T8" y="T9"/>
                </a:cxn>
              </a:cxnLst>
              <a:rect l="0" t="0" r="r" b="b"/>
              <a:pathLst>
                <a:path w="249" h="66">
                  <a:moveTo>
                    <a:pt x="241" y="0"/>
                  </a:moveTo>
                  <a:lnTo>
                    <a:pt x="0" y="36"/>
                  </a:lnTo>
                  <a:lnTo>
                    <a:pt x="35" y="66"/>
                  </a:lnTo>
                  <a:lnTo>
                    <a:pt x="249" y="22"/>
                  </a:lnTo>
                  <a:lnTo>
                    <a:pt x="241"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36" name="Freeform 100"/>
            <p:cNvSpPr>
              <a:spLocks/>
            </p:cNvSpPr>
            <p:nvPr/>
          </p:nvSpPr>
          <p:spPr bwMode="auto">
            <a:xfrm>
              <a:off x="4516" y="2720"/>
              <a:ext cx="233" cy="367"/>
            </a:xfrm>
            <a:custGeom>
              <a:avLst/>
              <a:gdLst>
                <a:gd name="T0" fmla="*/ 30 w 931"/>
                <a:gd name="T1" fmla="*/ 53 h 1469"/>
                <a:gd name="T2" fmla="*/ 16 w 931"/>
                <a:gd name="T3" fmla="*/ 96 h 1469"/>
                <a:gd name="T4" fmla="*/ 4 w 931"/>
                <a:gd name="T5" fmla="*/ 150 h 1469"/>
                <a:gd name="T6" fmla="*/ 0 w 931"/>
                <a:gd name="T7" fmla="*/ 207 h 1469"/>
                <a:gd name="T8" fmla="*/ 0 w 931"/>
                <a:gd name="T9" fmla="*/ 264 h 1469"/>
                <a:gd name="T10" fmla="*/ 12 w 931"/>
                <a:gd name="T11" fmla="*/ 338 h 1469"/>
                <a:gd name="T12" fmla="*/ 23 w 931"/>
                <a:gd name="T13" fmla="*/ 431 h 1469"/>
                <a:gd name="T14" fmla="*/ 44 w 931"/>
                <a:gd name="T15" fmla="*/ 534 h 1469"/>
                <a:gd name="T16" fmla="*/ 79 w 931"/>
                <a:gd name="T17" fmla="*/ 653 h 1469"/>
                <a:gd name="T18" fmla="*/ 133 w 931"/>
                <a:gd name="T19" fmla="*/ 767 h 1469"/>
                <a:gd name="T20" fmla="*/ 218 w 931"/>
                <a:gd name="T21" fmla="*/ 902 h 1469"/>
                <a:gd name="T22" fmla="*/ 303 w 931"/>
                <a:gd name="T23" fmla="*/ 1031 h 1469"/>
                <a:gd name="T24" fmla="*/ 374 w 931"/>
                <a:gd name="T25" fmla="*/ 1116 h 1469"/>
                <a:gd name="T26" fmla="*/ 473 w 931"/>
                <a:gd name="T27" fmla="*/ 1219 h 1469"/>
                <a:gd name="T28" fmla="*/ 576 w 931"/>
                <a:gd name="T29" fmla="*/ 1305 h 1469"/>
                <a:gd name="T30" fmla="*/ 668 w 931"/>
                <a:gd name="T31" fmla="*/ 1373 h 1469"/>
                <a:gd name="T32" fmla="*/ 735 w 931"/>
                <a:gd name="T33" fmla="*/ 1415 h 1469"/>
                <a:gd name="T34" fmla="*/ 802 w 931"/>
                <a:gd name="T35" fmla="*/ 1447 h 1469"/>
                <a:gd name="T36" fmla="*/ 857 w 931"/>
                <a:gd name="T37" fmla="*/ 1469 h 1469"/>
                <a:gd name="T38" fmla="*/ 899 w 931"/>
                <a:gd name="T39" fmla="*/ 1469 h 1469"/>
                <a:gd name="T40" fmla="*/ 931 w 931"/>
                <a:gd name="T41" fmla="*/ 1451 h 1469"/>
                <a:gd name="T42" fmla="*/ 62 w 931"/>
                <a:gd name="T43" fmla="*/ 0 h 1469"/>
                <a:gd name="T44" fmla="*/ 30 w 931"/>
                <a:gd name="T45" fmla="*/ 5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37" name="Freeform 101"/>
            <p:cNvSpPr>
              <a:spLocks/>
            </p:cNvSpPr>
            <p:nvPr/>
          </p:nvSpPr>
          <p:spPr bwMode="auto">
            <a:xfrm>
              <a:off x="4529" y="2719"/>
              <a:ext cx="220" cy="364"/>
            </a:xfrm>
            <a:custGeom>
              <a:avLst/>
              <a:gdLst>
                <a:gd name="T0" fmla="*/ 7 w 876"/>
                <a:gd name="T1" fmla="*/ 0 h 1455"/>
                <a:gd name="T2" fmla="*/ 0 w 876"/>
                <a:gd name="T3" fmla="*/ 29 h 1455"/>
                <a:gd name="T4" fmla="*/ 0 w 876"/>
                <a:gd name="T5" fmla="*/ 93 h 1455"/>
                <a:gd name="T6" fmla="*/ 3 w 876"/>
                <a:gd name="T7" fmla="*/ 168 h 1455"/>
                <a:gd name="T8" fmla="*/ 10 w 876"/>
                <a:gd name="T9" fmla="*/ 228 h 1455"/>
                <a:gd name="T10" fmla="*/ 21 w 876"/>
                <a:gd name="T11" fmla="*/ 307 h 1455"/>
                <a:gd name="T12" fmla="*/ 35 w 876"/>
                <a:gd name="T13" fmla="*/ 399 h 1455"/>
                <a:gd name="T14" fmla="*/ 56 w 876"/>
                <a:gd name="T15" fmla="*/ 496 h 1455"/>
                <a:gd name="T16" fmla="*/ 99 w 876"/>
                <a:gd name="T17" fmla="*/ 618 h 1455"/>
                <a:gd name="T18" fmla="*/ 163 w 876"/>
                <a:gd name="T19" fmla="*/ 757 h 1455"/>
                <a:gd name="T20" fmla="*/ 234 w 876"/>
                <a:gd name="T21" fmla="*/ 871 h 1455"/>
                <a:gd name="T22" fmla="*/ 319 w 876"/>
                <a:gd name="T23" fmla="*/ 992 h 1455"/>
                <a:gd name="T24" fmla="*/ 397 w 876"/>
                <a:gd name="T25" fmla="*/ 1084 h 1455"/>
                <a:gd name="T26" fmla="*/ 457 w 876"/>
                <a:gd name="T27" fmla="*/ 1147 h 1455"/>
                <a:gd name="T28" fmla="*/ 513 w 876"/>
                <a:gd name="T29" fmla="*/ 1206 h 1455"/>
                <a:gd name="T30" fmla="*/ 574 w 876"/>
                <a:gd name="T31" fmla="*/ 1263 h 1455"/>
                <a:gd name="T32" fmla="*/ 641 w 876"/>
                <a:gd name="T33" fmla="*/ 1318 h 1455"/>
                <a:gd name="T34" fmla="*/ 687 w 876"/>
                <a:gd name="T35" fmla="*/ 1355 h 1455"/>
                <a:gd name="T36" fmla="*/ 737 w 876"/>
                <a:gd name="T37" fmla="*/ 1387 h 1455"/>
                <a:gd name="T38" fmla="*/ 791 w 876"/>
                <a:gd name="T39" fmla="*/ 1418 h 1455"/>
                <a:gd name="T40" fmla="*/ 837 w 876"/>
                <a:gd name="T41" fmla="*/ 1448 h 1455"/>
                <a:gd name="T42" fmla="*/ 865 w 876"/>
                <a:gd name="T43" fmla="*/ 1455 h 1455"/>
                <a:gd name="T44" fmla="*/ 876 w 876"/>
                <a:gd name="T45" fmla="*/ 1434 h 1455"/>
                <a:gd name="T46" fmla="*/ 874 w 876"/>
                <a:gd name="T47" fmla="*/ 1404 h 1455"/>
                <a:gd name="T48" fmla="*/ 867 w 876"/>
                <a:gd name="T49" fmla="*/ 1369 h 1455"/>
                <a:gd name="T50" fmla="*/ 855 w 876"/>
                <a:gd name="T51" fmla="*/ 1309 h 1455"/>
                <a:gd name="T52" fmla="*/ 841 w 876"/>
                <a:gd name="T53" fmla="*/ 1229 h 1455"/>
                <a:gd name="T54" fmla="*/ 823 w 876"/>
                <a:gd name="T55" fmla="*/ 1156 h 1455"/>
                <a:gd name="T56" fmla="*/ 802 w 876"/>
                <a:gd name="T57" fmla="*/ 1069 h 1455"/>
                <a:gd name="T58" fmla="*/ 773 w 876"/>
                <a:gd name="T59" fmla="*/ 978 h 1455"/>
                <a:gd name="T60" fmla="*/ 741 w 876"/>
                <a:gd name="T61" fmla="*/ 905 h 1455"/>
                <a:gd name="T62" fmla="*/ 715 w 876"/>
                <a:gd name="T63" fmla="*/ 842 h 1455"/>
                <a:gd name="T64" fmla="*/ 674 w 876"/>
                <a:gd name="T65" fmla="*/ 759 h 1455"/>
                <a:gd name="T66" fmla="*/ 634 w 876"/>
                <a:gd name="T67" fmla="*/ 686 h 1455"/>
                <a:gd name="T68" fmla="*/ 586 w 876"/>
                <a:gd name="T69" fmla="*/ 606 h 1455"/>
                <a:gd name="T70" fmla="*/ 510 w 876"/>
                <a:gd name="T71" fmla="*/ 506 h 1455"/>
                <a:gd name="T72" fmla="*/ 457 w 876"/>
                <a:gd name="T73" fmla="*/ 435 h 1455"/>
                <a:gd name="T74" fmla="*/ 380 w 876"/>
                <a:gd name="T75" fmla="*/ 338 h 1455"/>
                <a:gd name="T76" fmla="*/ 308 w 876"/>
                <a:gd name="T77" fmla="*/ 268 h 1455"/>
                <a:gd name="T78" fmla="*/ 237 w 876"/>
                <a:gd name="T79" fmla="*/ 195 h 1455"/>
                <a:gd name="T80" fmla="*/ 184 w 876"/>
                <a:gd name="T81" fmla="*/ 143 h 1455"/>
                <a:gd name="T82" fmla="*/ 127 w 876"/>
                <a:gd name="T83" fmla="*/ 88 h 1455"/>
                <a:gd name="T84" fmla="*/ 85 w 876"/>
                <a:gd name="T85" fmla="*/ 50 h 1455"/>
                <a:gd name="T86" fmla="*/ 42 w 876"/>
                <a:gd name="T87" fmla="*/ 15 h 1455"/>
                <a:gd name="T88" fmla="*/ 7 w 876"/>
                <a:gd name="T89" fmla="*/ 0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38" name="Freeform 102"/>
            <p:cNvSpPr>
              <a:spLocks/>
            </p:cNvSpPr>
            <p:nvPr/>
          </p:nvSpPr>
          <p:spPr bwMode="auto">
            <a:xfrm>
              <a:off x="4537" y="2812"/>
              <a:ext cx="216" cy="16"/>
            </a:xfrm>
            <a:custGeom>
              <a:avLst/>
              <a:gdLst>
                <a:gd name="T0" fmla="*/ 0 w 862"/>
                <a:gd name="T1" fmla="*/ 0 h 64"/>
                <a:gd name="T2" fmla="*/ 862 w 862"/>
                <a:gd name="T3" fmla="*/ 36 h 64"/>
                <a:gd name="T4" fmla="*/ 855 w 862"/>
                <a:gd name="T5" fmla="*/ 64 h 64"/>
                <a:gd name="T6" fmla="*/ 3 w 862"/>
                <a:gd name="T7" fmla="*/ 28 h 64"/>
                <a:gd name="T8" fmla="*/ 0 w 862"/>
                <a:gd name="T9" fmla="*/ 0 h 64"/>
              </a:gdLst>
              <a:ahLst/>
              <a:cxnLst>
                <a:cxn ang="0">
                  <a:pos x="T0" y="T1"/>
                </a:cxn>
                <a:cxn ang="0">
                  <a:pos x="T2" y="T3"/>
                </a:cxn>
                <a:cxn ang="0">
                  <a:pos x="T4" y="T5"/>
                </a:cxn>
                <a:cxn ang="0">
                  <a:pos x="T6" y="T7"/>
                </a:cxn>
                <a:cxn ang="0">
                  <a:pos x="T8" y="T9"/>
                </a:cxn>
              </a:cxnLst>
              <a:rect l="0" t="0" r="r" b="b"/>
              <a:pathLst>
                <a:path w="862" h="64">
                  <a:moveTo>
                    <a:pt x="0" y="0"/>
                  </a:moveTo>
                  <a:lnTo>
                    <a:pt x="862" y="36"/>
                  </a:lnTo>
                  <a:lnTo>
                    <a:pt x="855" y="64"/>
                  </a:lnTo>
                  <a:lnTo>
                    <a:pt x="3" y="28"/>
                  </a:lnTo>
                  <a:lnTo>
                    <a:pt x="0"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39" name="Freeform 103"/>
            <p:cNvSpPr>
              <a:spLocks/>
            </p:cNvSpPr>
            <p:nvPr/>
          </p:nvSpPr>
          <p:spPr bwMode="auto">
            <a:xfrm>
              <a:off x="4685" y="2860"/>
              <a:ext cx="77" cy="190"/>
            </a:xfrm>
            <a:custGeom>
              <a:avLst/>
              <a:gdLst>
                <a:gd name="T0" fmla="*/ 271 w 306"/>
                <a:gd name="T1" fmla="*/ 16 h 760"/>
                <a:gd name="T2" fmla="*/ 0 w 306"/>
                <a:gd name="T3" fmla="*/ 742 h 760"/>
                <a:gd name="T4" fmla="*/ 25 w 306"/>
                <a:gd name="T5" fmla="*/ 760 h 760"/>
                <a:gd name="T6" fmla="*/ 306 w 306"/>
                <a:gd name="T7" fmla="*/ 0 h 760"/>
                <a:gd name="T8" fmla="*/ 271 w 306"/>
                <a:gd name="T9" fmla="*/ 16 h 760"/>
              </a:gdLst>
              <a:ahLst/>
              <a:cxnLst>
                <a:cxn ang="0">
                  <a:pos x="T0" y="T1"/>
                </a:cxn>
                <a:cxn ang="0">
                  <a:pos x="T2" y="T3"/>
                </a:cxn>
                <a:cxn ang="0">
                  <a:pos x="T4" y="T5"/>
                </a:cxn>
                <a:cxn ang="0">
                  <a:pos x="T6" y="T7"/>
                </a:cxn>
                <a:cxn ang="0">
                  <a:pos x="T8" y="T9"/>
                </a:cxn>
              </a:cxnLst>
              <a:rect l="0" t="0" r="r" b="b"/>
              <a:pathLst>
                <a:path w="306" h="760">
                  <a:moveTo>
                    <a:pt x="271" y="16"/>
                  </a:moveTo>
                  <a:lnTo>
                    <a:pt x="0" y="742"/>
                  </a:lnTo>
                  <a:lnTo>
                    <a:pt x="25" y="760"/>
                  </a:lnTo>
                  <a:lnTo>
                    <a:pt x="306" y="0"/>
                  </a:lnTo>
                  <a:lnTo>
                    <a:pt x="271" y="16"/>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40" name="Freeform 104"/>
            <p:cNvSpPr>
              <a:spLocks/>
            </p:cNvSpPr>
            <p:nvPr/>
          </p:nvSpPr>
          <p:spPr bwMode="auto">
            <a:xfrm>
              <a:off x="4712" y="2823"/>
              <a:ext cx="63" cy="52"/>
            </a:xfrm>
            <a:custGeom>
              <a:avLst/>
              <a:gdLst>
                <a:gd name="T0" fmla="*/ 189 w 252"/>
                <a:gd name="T1" fmla="*/ 0 h 208"/>
                <a:gd name="T2" fmla="*/ 10 w 252"/>
                <a:gd name="T3" fmla="*/ 64 h 208"/>
                <a:gd name="T4" fmla="*/ 3 w 252"/>
                <a:gd name="T5" fmla="*/ 75 h 208"/>
                <a:gd name="T6" fmla="*/ 0 w 252"/>
                <a:gd name="T7" fmla="*/ 96 h 208"/>
                <a:gd name="T8" fmla="*/ 2 w 252"/>
                <a:gd name="T9" fmla="*/ 126 h 208"/>
                <a:gd name="T10" fmla="*/ 4 w 252"/>
                <a:gd name="T11" fmla="*/ 144 h 208"/>
                <a:gd name="T12" fmla="*/ 15 w 252"/>
                <a:gd name="T13" fmla="*/ 170 h 208"/>
                <a:gd name="T14" fmla="*/ 33 w 252"/>
                <a:gd name="T15" fmla="*/ 190 h 208"/>
                <a:gd name="T16" fmla="*/ 58 w 252"/>
                <a:gd name="T17" fmla="*/ 204 h 208"/>
                <a:gd name="T18" fmla="*/ 72 w 252"/>
                <a:gd name="T19" fmla="*/ 208 h 208"/>
                <a:gd name="T20" fmla="*/ 86 w 252"/>
                <a:gd name="T21" fmla="*/ 208 h 208"/>
                <a:gd name="T22" fmla="*/ 252 w 252"/>
                <a:gd name="T23" fmla="*/ 128 h 208"/>
                <a:gd name="T24" fmla="*/ 221 w 252"/>
                <a:gd name="T25" fmla="*/ 103 h 208"/>
                <a:gd name="T26" fmla="*/ 203 w 252"/>
                <a:gd name="T27" fmla="*/ 78 h 208"/>
                <a:gd name="T28" fmla="*/ 189 w 252"/>
                <a:gd name="T2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41" name="Freeform 105"/>
            <p:cNvSpPr>
              <a:spLocks/>
            </p:cNvSpPr>
            <p:nvPr/>
          </p:nvSpPr>
          <p:spPr bwMode="auto">
            <a:xfrm>
              <a:off x="4749" y="2816"/>
              <a:ext cx="35" cy="49"/>
            </a:xfrm>
            <a:custGeom>
              <a:avLst/>
              <a:gdLst>
                <a:gd name="T0" fmla="*/ 83 w 141"/>
                <a:gd name="T1" fmla="*/ 28 h 194"/>
                <a:gd name="T2" fmla="*/ 76 w 141"/>
                <a:gd name="T3" fmla="*/ 16 h 194"/>
                <a:gd name="T4" fmla="*/ 62 w 141"/>
                <a:gd name="T5" fmla="*/ 6 h 194"/>
                <a:gd name="T6" fmla="*/ 37 w 141"/>
                <a:gd name="T7" fmla="*/ 0 h 194"/>
                <a:gd name="T8" fmla="*/ 23 w 141"/>
                <a:gd name="T9" fmla="*/ 2 h 194"/>
                <a:gd name="T10" fmla="*/ 13 w 141"/>
                <a:gd name="T11" fmla="*/ 13 h 194"/>
                <a:gd name="T12" fmla="*/ 5 w 141"/>
                <a:gd name="T13" fmla="*/ 28 h 194"/>
                <a:gd name="T14" fmla="*/ 0 w 141"/>
                <a:gd name="T15" fmla="*/ 52 h 194"/>
                <a:gd name="T16" fmla="*/ 1 w 141"/>
                <a:gd name="T17" fmla="*/ 65 h 194"/>
                <a:gd name="T18" fmla="*/ 4 w 141"/>
                <a:gd name="T19" fmla="*/ 83 h 194"/>
                <a:gd name="T20" fmla="*/ 10 w 141"/>
                <a:gd name="T21" fmla="*/ 109 h 194"/>
                <a:gd name="T22" fmla="*/ 20 w 141"/>
                <a:gd name="T23" fmla="*/ 130 h 194"/>
                <a:gd name="T24" fmla="*/ 32 w 141"/>
                <a:gd name="T25" fmla="*/ 149 h 194"/>
                <a:gd name="T26" fmla="*/ 45 w 141"/>
                <a:gd name="T27" fmla="*/ 166 h 194"/>
                <a:gd name="T28" fmla="*/ 59 w 141"/>
                <a:gd name="T29" fmla="*/ 180 h 194"/>
                <a:gd name="T30" fmla="*/ 77 w 141"/>
                <a:gd name="T31" fmla="*/ 188 h 194"/>
                <a:gd name="T32" fmla="*/ 98 w 141"/>
                <a:gd name="T33" fmla="*/ 194 h 194"/>
                <a:gd name="T34" fmla="*/ 116 w 141"/>
                <a:gd name="T35" fmla="*/ 194 h 194"/>
                <a:gd name="T36" fmla="*/ 132 w 141"/>
                <a:gd name="T37" fmla="*/ 185 h 194"/>
                <a:gd name="T38" fmla="*/ 140 w 141"/>
                <a:gd name="T39" fmla="*/ 170 h 194"/>
                <a:gd name="T40" fmla="*/ 141 w 141"/>
                <a:gd name="T41" fmla="*/ 148 h 194"/>
                <a:gd name="T42" fmla="*/ 136 w 141"/>
                <a:gd name="T43" fmla="*/ 124 h 194"/>
                <a:gd name="T44" fmla="*/ 125 w 141"/>
                <a:gd name="T45" fmla="*/ 92 h 194"/>
                <a:gd name="T46" fmla="*/ 101 w 141"/>
                <a:gd name="T47" fmla="*/ 52 h 194"/>
                <a:gd name="T48" fmla="*/ 83 w 141"/>
                <a:gd name="T49" fmla="*/ 2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42" name="Freeform 106"/>
            <p:cNvSpPr>
              <a:spLocks/>
            </p:cNvSpPr>
            <p:nvPr/>
          </p:nvSpPr>
          <p:spPr bwMode="auto">
            <a:xfrm>
              <a:off x="4758" y="2819"/>
              <a:ext cx="43" cy="35"/>
            </a:xfrm>
            <a:custGeom>
              <a:avLst/>
              <a:gdLst>
                <a:gd name="T0" fmla="*/ 13 w 173"/>
                <a:gd name="T1" fmla="*/ 31 h 139"/>
                <a:gd name="T2" fmla="*/ 122 w 173"/>
                <a:gd name="T3" fmla="*/ 4 h 139"/>
                <a:gd name="T4" fmla="*/ 148 w 173"/>
                <a:gd name="T5" fmla="*/ 0 h 139"/>
                <a:gd name="T6" fmla="*/ 165 w 173"/>
                <a:gd name="T7" fmla="*/ 4 h 139"/>
                <a:gd name="T8" fmla="*/ 171 w 173"/>
                <a:gd name="T9" fmla="*/ 11 h 139"/>
                <a:gd name="T10" fmla="*/ 173 w 173"/>
                <a:gd name="T11" fmla="*/ 25 h 139"/>
                <a:gd name="T12" fmla="*/ 165 w 173"/>
                <a:gd name="T13" fmla="*/ 47 h 139"/>
                <a:gd name="T14" fmla="*/ 65 w 173"/>
                <a:gd name="T15" fmla="*/ 139 h 139"/>
                <a:gd name="T16" fmla="*/ 51 w 173"/>
                <a:gd name="T17" fmla="*/ 138 h 139"/>
                <a:gd name="T18" fmla="*/ 34 w 173"/>
                <a:gd name="T19" fmla="*/ 132 h 139"/>
                <a:gd name="T20" fmla="*/ 23 w 173"/>
                <a:gd name="T21" fmla="*/ 120 h 139"/>
                <a:gd name="T22" fmla="*/ 8 w 173"/>
                <a:gd name="T23" fmla="*/ 103 h 139"/>
                <a:gd name="T24" fmla="*/ 1 w 173"/>
                <a:gd name="T25" fmla="*/ 85 h 139"/>
                <a:gd name="T26" fmla="*/ 0 w 173"/>
                <a:gd name="T27" fmla="*/ 65 h 139"/>
                <a:gd name="T28" fmla="*/ 5 w 173"/>
                <a:gd name="T29" fmla="*/ 46 h 139"/>
                <a:gd name="T30" fmla="*/ 13 w 173"/>
                <a:gd name="T31" fmla="*/ 3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43" name="Freeform 107"/>
            <p:cNvSpPr>
              <a:spLocks/>
            </p:cNvSpPr>
            <p:nvPr/>
          </p:nvSpPr>
          <p:spPr bwMode="auto">
            <a:xfrm>
              <a:off x="4725" y="2836"/>
              <a:ext cx="19"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9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grpFill/>
            <a:ln w="3175">
              <a:solidFill>
                <a:srgbClr val="000000"/>
              </a:solidFill>
              <a:prstDash val="solid"/>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44" name="Freeform 108"/>
            <p:cNvSpPr>
              <a:spLocks/>
            </p:cNvSpPr>
            <p:nvPr/>
          </p:nvSpPr>
          <p:spPr bwMode="auto">
            <a:xfrm>
              <a:off x="4737" y="2831"/>
              <a:ext cx="18"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8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grpFill/>
            <a:ln w="3175">
              <a:solidFill>
                <a:srgbClr val="000000"/>
              </a:solidFill>
              <a:prstDash val="solid"/>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pic>
        <p:nvPicPr>
          <p:cNvPr id="131" name="Picture 10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4241" y="2236111"/>
            <a:ext cx="598322" cy="216087"/>
          </a:xfrm>
          <a:prstGeom prst="rect">
            <a:avLst/>
          </a:prstGeom>
          <a:noFill/>
          <a:ln w="12699">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2" name="Picture 11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7717" y="2845958"/>
            <a:ext cx="315007" cy="173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3" name="Picture 11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3064" y="1713660"/>
            <a:ext cx="315007" cy="17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34" name="Group 112"/>
          <p:cNvGrpSpPr>
            <a:grpSpLocks/>
          </p:cNvGrpSpPr>
          <p:nvPr/>
        </p:nvGrpSpPr>
        <p:grpSpPr bwMode="auto">
          <a:xfrm flipH="1">
            <a:off x="6923418" y="2629968"/>
            <a:ext cx="247262" cy="302228"/>
            <a:chOff x="4420" y="2719"/>
            <a:chExt cx="397" cy="571"/>
          </a:xfrm>
          <a:solidFill>
            <a:srgbClr val="00FF99"/>
          </a:solidFill>
        </p:grpSpPr>
        <p:grpSp>
          <p:nvGrpSpPr>
            <p:cNvPr id="263" name="Group 114"/>
            <p:cNvGrpSpPr>
              <a:grpSpLocks/>
            </p:cNvGrpSpPr>
            <p:nvPr/>
          </p:nvGrpSpPr>
          <p:grpSpPr bwMode="auto">
            <a:xfrm>
              <a:off x="4562" y="3066"/>
              <a:ext cx="13" cy="70"/>
              <a:chOff x="4562" y="3066"/>
              <a:chExt cx="13" cy="70"/>
            </a:xfrm>
            <a:grpFill/>
          </p:grpSpPr>
          <p:sp>
            <p:nvSpPr>
              <p:cNvPr id="308" name="Rectangle 115"/>
              <p:cNvSpPr>
                <a:spLocks noChangeArrowheads="1"/>
              </p:cNvSpPr>
              <p:nvPr/>
            </p:nvSpPr>
            <p:spPr bwMode="auto">
              <a:xfrm>
                <a:off x="4562" y="3067"/>
                <a:ext cx="13" cy="69"/>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09" name="Line 116"/>
              <p:cNvSpPr>
                <a:spLocks noChangeShapeType="1"/>
              </p:cNvSpPr>
              <p:nvPr/>
            </p:nvSpPr>
            <p:spPr bwMode="auto">
              <a:xfrm>
                <a:off x="4568" y="3066"/>
                <a:ext cx="1" cy="64"/>
              </a:xfrm>
              <a:prstGeom prst="line">
                <a:avLst/>
              </a:prstGeom>
              <a:grpFill/>
              <a:ln w="3175">
                <a:solidFill>
                  <a:srgbClr val="000000"/>
                </a:solidFill>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sp>
          <p:nvSpPr>
            <p:cNvPr id="264" name="Rectangle 117"/>
            <p:cNvSpPr>
              <a:spLocks noChangeArrowheads="1"/>
            </p:cNvSpPr>
            <p:nvPr/>
          </p:nvSpPr>
          <p:spPr bwMode="auto">
            <a:xfrm>
              <a:off x="4503" y="3022"/>
              <a:ext cx="43" cy="112"/>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65" name="Freeform 118"/>
            <p:cNvSpPr>
              <a:spLocks/>
            </p:cNvSpPr>
            <p:nvPr/>
          </p:nvSpPr>
          <p:spPr bwMode="auto">
            <a:xfrm>
              <a:off x="4663" y="3044"/>
              <a:ext cx="28" cy="24"/>
            </a:xfrm>
            <a:custGeom>
              <a:avLst/>
              <a:gdLst>
                <a:gd name="T0" fmla="*/ 0 w 113"/>
                <a:gd name="T1" fmla="*/ 0 h 95"/>
                <a:gd name="T2" fmla="*/ 0 w 113"/>
                <a:gd name="T3" fmla="*/ 95 h 95"/>
                <a:gd name="T4" fmla="*/ 113 w 113"/>
                <a:gd name="T5" fmla="*/ 95 h 95"/>
                <a:gd name="T6" fmla="*/ 113 w 113"/>
                <a:gd name="T7" fmla="*/ 19 h 95"/>
                <a:gd name="T8" fmla="*/ 0 w 113"/>
                <a:gd name="T9" fmla="*/ 0 h 95"/>
              </a:gdLst>
              <a:ahLst/>
              <a:cxnLst>
                <a:cxn ang="0">
                  <a:pos x="T0" y="T1"/>
                </a:cxn>
                <a:cxn ang="0">
                  <a:pos x="T2" y="T3"/>
                </a:cxn>
                <a:cxn ang="0">
                  <a:pos x="T4" y="T5"/>
                </a:cxn>
                <a:cxn ang="0">
                  <a:pos x="T6" y="T7"/>
                </a:cxn>
                <a:cxn ang="0">
                  <a:pos x="T8" y="T9"/>
                </a:cxn>
              </a:cxnLst>
              <a:rect l="0" t="0" r="r" b="b"/>
              <a:pathLst>
                <a:path w="113" h="95">
                  <a:moveTo>
                    <a:pt x="0" y="0"/>
                  </a:moveTo>
                  <a:lnTo>
                    <a:pt x="0" y="95"/>
                  </a:lnTo>
                  <a:lnTo>
                    <a:pt x="113" y="95"/>
                  </a:lnTo>
                  <a:lnTo>
                    <a:pt x="113" y="19"/>
                  </a:lnTo>
                  <a:lnTo>
                    <a:pt x="0" y="0"/>
                  </a:lnTo>
                </a:path>
              </a:pathLst>
            </a:custGeom>
            <a:grpFill/>
            <a:ln w="3175">
              <a:solidFill>
                <a:srgbClr val="000000"/>
              </a:solidFill>
              <a:prstDash val="solid"/>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66" name="Freeform 119"/>
            <p:cNvSpPr>
              <a:spLocks/>
            </p:cNvSpPr>
            <p:nvPr/>
          </p:nvSpPr>
          <p:spPr bwMode="auto">
            <a:xfrm>
              <a:off x="4604" y="3001"/>
              <a:ext cx="19" cy="21"/>
            </a:xfrm>
            <a:custGeom>
              <a:avLst/>
              <a:gdLst>
                <a:gd name="T0" fmla="*/ 43 w 78"/>
                <a:gd name="T1" fmla="*/ 0 h 86"/>
                <a:gd name="T2" fmla="*/ 0 w 78"/>
                <a:gd name="T3" fmla="*/ 86 h 86"/>
                <a:gd name="T4" fmla="*/ 57 w 78"/>
                <a:gd name="T5" fmla="*/ 79 h 86"/>
                <a:gd name="T6" fmla="*/ 78 w 78"/>
                <a:gd name="T7" fmla="*/ 22 h 86"/>
                <a:gd name="T8" fmla="*/ 43 w 78"/>
                <a:gd name="T9" fmla="*/ 0 h 86"/>
              </a:gdLst>
              <a:ahLst/>
              <a:cxnLst>
                <a:cxn ang="0">
                  <a:pos x="T0" y="T1"/>
                </a:cxn>
                <a:cxn ang="0">
                  <a:pos x="T2" y="T3"/>
                </a:cxn>
                <a:cxn ang="0">
                  <a:pos x="T4" y="T5"/>
                </a:cxn>
                <a:cxn ang="0">
                  <a:pos x="T6" y="T7"/>
                </a:cxn>
                <a:cxn ang="0">
                  <a:pos x="T8" y="T9"/>
                </a:cxn>
              </a:cxnLst>
              <a:rect l="0" t="0" r="r" b="b"/>
              <a:pathLst>
                <a:path w="78" h="86">
                  <a:moveTo>
                    <a:pt x="43" y="0"/>
                  </a:moveTo>
                  <a:lnTo>
                    <a:pt x="0" y="86"/>
                  </a:lnTo>
                  <a:lnTo>
                    <a:pt x="57" y="79"/>
                  </a:lnTo>
                  <a:lnTo>
                    <a:pt x="78" y="22"/>
                  </a:lnTo>
                  <a:lnTo>
                    <a:pt x="43"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67" name="Freeform 120"/>
            <p:cNvSpPr>
              <a:spLocks/>
            </p:cNvSpPr>
            <p:nvPr/>
          </p:nvSpPr>
          <p:spPr bwMode="auto">
            <a:xfrm>
              <a:off x="4570" y="3144"/>
              <a:ext cx="90" cy="7"/>
            </a:xfrm>
            <a:custGeom>
              <a:avLst/>
              <a:gdLst>
                <a:gd name="T0" fmla="*/ 0 w 360"/>
                <a:gd name="T1" fmla="*/ 0 h 30"/>
                <a:gd name="T2" fmla="*/ 360 w 360"/>
                <a:gd name="T3" fmla="*/ 0 h 30"/>
                <a:gd name="T4" fmla="*/ 360 w 360"/>
                <a:gd name="T5" fmla="*/ 30 h 30"/>
                <a:gd name="T6" fmla="*/ 4 w 360"/>
                <a:gd name="T7" fmla="*/ 30 h 30"/>
                <a:gd name="T8" fmla="*/ 0 w 360"/>
                <a:gd name="T9" fmla="*/ 0 h 30"/>
              </a:gdLst>
              <a:ahLst/>
              <a:cxnLst>
                <a:cxn ang="0">
                  <a:pos x="T0" y="T1"/>
                </a:cxn>
                <a:cxn ang="0">
                  <a:pos x="T2" y="T3"/>
                </a:cxn>
                <a:cxn ang="0">
                  <a:pos x="T4" y="T5"/>
                </a:cxn>
                <a:cxn ang="0">
                  <a:pos x="T6" y="T7"/>
                </a:cxn>
                <a:cxn ang="0">
                  <a:pos x="T8" y="T9"/>
                </a:cxn>
              </a:cxnLst>
              <a:rect l="0" t="0" r="r" b="b"/>
              <a:pathLst>
                <a:path w="360" h="30">
                  <a:moveTo>
                    <a:pt x="0" y="0"/>
                  </a:moveTo>
                  <a:lnTo>
                    <a:pt x="360" y="0"/>
                  </a:lnTo>
                  <a:lnTo>
                    <a:pt x="360" y="30"/>
                  </a:lnTo>
                  <a:lnTo>
                    <a:pt x="4" y="30"/>
                  </a:lnTo>
                  <a:lnTo>
                    <a:pt x="0"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68" name="Freeform 121"/>
            <p:cNvSpPr>
              <a:spLocks/>
            </p:cNvSpPr>
            <p:nvPr/>
          </p:nvSpPr>
          <p:spPr bwMode="auto">
            <a:xfrm>
              <a:off x="4502" y="2862"/>
              <a:ext cx="37" cy="46"/>
            </a:xfrm>
            <a:custGeom>
              <a:avLst/>
              <a:gdLst>
                <a:gd name="T0" fmla="*/ 141 w 150"/>
                <a:gd name="T1" fmla="*/ 0 h 184"/>
                <a:gd name="T2" fmla="*/ 1 w 150"/>
                <a:gd name="T3" fmla="*/ 131 h 184"/>
                <a:gd name="T4" fmla="*/ 0 w 150"/>
                <a:gd name="T5" fmla="*/ 184 h 184"/>
                <a:gd name="T6" fmla="*/ 150 w 150"/>
                <a:gd name="T7" fmla="*/ 60 h 184"/>
                <a:gd name="T8" fmla="*/ 141 w 150"/>
                <a:gd name="T9" fmla="*/ 0 h 184"/>
              </a:gdLst>
              <a:ahLst/>
              <a:cxnLst>
                <a:cxn ang="0">
                  <a:pos x="T0" y="T1"/>
                </a:cxn>
                <a:cxn ang="0">
                  <a:pos x="T2" y="T3"/>
                </a:cxn>
                <a:cxn ang="0">
                  <a:pos x="T4" y="T5"/>
                </a:cxn>
                <a:cxn ang="0">
                  <a:pos x="T6" y="T7"/>
                </a:cxn>
                <a:cxn ang="0">
                  <a:pos x="T8" y="T9"/>
                </a:cxn>
              </a:cxnLst>
              <a:rect l="0" t="0" r="r" b="b"/>
              <a:pathLst>
                <a:path w="150" h="184">
                  <a:moveTo>
                    <a:pt x="141" y="0"/>
                  </a:moveTo>
                  <a:lnTo>
                    <a:pt x="1" y="131"/>
                  </a:lnTo>
                  <a:lnTo>
                    <a:pt x="0" y="184"/>
                  </a:lnTo>
                  <a:lnTo>
                    <a:pt x="150" y="60"/>
                  </a:lnTo>
                  <a:lnTo>
                    <a:pt x="141"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69" name="Freeform 122"/>
            <p:cNvSpPr>
              <a:spLocks/>
            </p:cNvSpPr>
            <p:nvPr/>
          </p:nvSpPr>
          <p:spPr bwMode="auto">
            <a:xfrm>
              <a:off x="4492" y="2741"/>
              <a:ext cx="57" cy="394"/>
            </a:xfrm>
            <a:custGeom>
              <a:avLst/>
              <a:gdLst>
                <a:gd name="T0" fmla="*/ 228 w 228"/>
                <a:gd name="T1" fmla="*/ 0 h 1575"/>
                <a:gd name="T2" fmla="*/ 0 w 228"/>
                <a:gd name="T3" fmla="*/ 93 h 1575"/>
                <a:gd name="T4" fmla="*/ 0 w 228"/>
                <a:gd name="T5" fmla="*/ 1575 h 1575"/>
                <a:gd name="T6" fmla="*/ 42 w 228"/>
                <a:gd name="T7" fmla="*/ 1575 h 1575"/>
                <a:gd name="T8" fmla="*/ 42 w 228"/>
                <a:gd name="T9" fmla="*/ 228 h 1575"/>
                <a:gd name="T10" fmla="*/ 228 w 228"/>
                <a:gd name="T11" fmla="*/ 150 h 1575"/>
                <a:gd name="T12" fmla="*/ 228 w 228"/>
                <a:gd name="T13" fmla="*/ 0 h 1575"/>
              </a:gdLst>
              <a:ahLst/>
              <a:cxnLst>
                <a:cxn ang="0">
                  <a:pos x="T0" y="T1"/>
                </a:cxn>
                <a:cxn ang="0">
                  <a:pos x="T2" y="T3"/>
                </a:cxn>
                <a:cxn ang="0">
                  <a:pos x="T4" y="T5"/>
                </a:cxn>
                <a:cxn ang="0">
                  <a:pos x="T6" y="T7"/>
                </a:cxn>
                <a:cxn ang="0">
                  <a:pos x="T8" y="T9"/>
                </a:cxn>
                <a:cxn ang="0">
                  <a:pos x="T10" y="T11"/>
                </a:cxn>
                <a:cxn ang="0">
                  <a:pos x="T12" y="T13"/>
                </a:cxn>
              </a:cxnLst>
              <a:rect l="0" t="0" r="r" b="b"/>
              <a:pathLst>
                <a:path w="228" h="1575">
                  <a:moveTo>
                    <a:pt x="228" y="0"/>
                  </a:moveTo>
                  <a:lnTo>
                    <a:pt x="0" y="93"/>
                  </a:lnTo>
                  <a:lnTo>
                    <a:pt x="0" y="1575"/>
                  </a:lnTo>
                  <a:lnTo>
                    <a:pt x="42" y="1575"/>
                  </a:lnTo>
                  <a:lnTo>
                    <a:pt x="42" y="228"/>
                  </a:lnTo>
                  <a:lnTo>
                    <a:pt x="228" y="150"/>
                  </a:lnTo>
                  <a:lnTo>
                    <a:pt x="228"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70" name="Freeform 123"/>
            <p:cNvSpPr>
              <a:spLocks/>
            </p:cNvSpPr>
            <p:nvPr/>
          </p:nvSpPr>
          <p:spPr bwMode="auto">
            <a:xfrm>
              <a:off x="4490" y="3135"/>
              <a:ext cx="327" cy="85"/>
            </a:xfrm>
            <a:custGeom>
              <a:avLst/>
              <a:gdLst>
                <a:gd name="T0" fmla="*/ 0 w 1306"/>
                <a:gd name="T1" fmla="*/ 344 h 344"/>
                <a:gd name="T2" fmla="*/ 0 w 1306"/>
                <a:gd name="T3" fmla="*/ 0 h 344"/>
                <a:gd name="T4" fmla="*/ 284 w 1306"/>
                <a:gd name="T5" fmla="*/ 0 h 344"/>
                <a:gd name="T6" fmla="*/ 341 w 1306"/>
                <a:gd name="T7" fmla="*/ 57 h 344"/>
                <a:gd name="T8" fmla="*/ 511 w 1306"/>
                <a:gd name="T9" fmla="*/ 57 h 344"/>
                <a:gd name="T10" fmla="*/ 568 w 1306"/>
                <a:gd name="T11" fmla="*/ 116 h 344"/>
                <a:gd name="T12" fmla="*/ 1136 w 1306"/>
                <a:gd name="T13" fmla="*/ 116 h 344"/>
                <a:gd name="T14" fmla="*/ 1136 w 1306"/>
                <a:gd name="T15" fmla="*/ 230 h 344"/>
                <a:gd name="T16" fmla="*/ 1306 w 1306"/>
                <a:gd name="T17" fmla="*/ 230 h 344"/>
                <a:gd name="T18" fmla="*/ 1306 w 1306"/>
                <a:gd name="T19" fmla="*/ 344 h 344"/>
                <a:gd name="T20" fmla="*/ 0 w 1306"/>
                <a:gd name="T2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71" name="Rectangle 124"/>
            <p:cNvSpPr>
              <a:spLocks noChangeArrowheads="1"/>
            </p:cNvSpPr>
            <p:nvPr/>
          </p:nvSpPr>
          <p:spPr bwMode="auto">
            <a:xfrm>
              <a:off x="4491" y="3193"/>
              <a:ext cx="240" cy="26"/>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72" name="Line 125"/>
            <p:cNvSpPr>
              <a:spLocks noChangeShapeType="1"/>
            </p:cNvSpPr>
            <p:nvPr/>
          </p:nvSpPr>
          <p:spPr bwMode="auto">
            <a:xfrm>
              <a:off x="4479" y="3015"/>
              <a:ext cx="1" cy="50"/>
            </a:xfrm>
            <a:prstGeom prst="line">
              <a:avLst/>
            </a:prstGeom>
            <a:grpFill/>
            <a:ln w="3175">
              <a:solidFill>
                <a:srgbClr val="000000"/>
              </a:solidFill>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73" name="Freeform 126"/>
            <p:cNvSpPr>
              <a:spLocks/>
            </p:cNvSpPr>
            <p:nvPr/>
          </p:nvSpPr>
          <p:spPr bwMode="auto">
            <a:xfrm>
              <a:off x="4471" y="3065"/>
              <a:ext cx="21" cy="25"/>
            </a:xfrm>
            <a:custGeom>
              <a:avLst/>
              <a:gdLst>
                <a:gd name="T0" fmla="*/ 0 w 85"/>
                <a:gd name="T1" fmla="*/ 99 h 99"/>
                <a:gd name="T2" fmla="*/ 0 w 85"/>
                <a:gd name="T3" fmla="*/ 0 h 99"/>
                <a:gd name="T4" fmla="*/ 85 w 85"/>
                <a:gd name="T5" fmla="*/ 0 h 99"/>
                <a:gd name="T6" fmla="*/ 85 w 85"/>
                <a:gd name="T7" fmla="*/ 35 h 99"/>
                <a:gd name="T8" fmla="*/ 28 w 85"/>
                <a:gd name="T9" fmla="*/ 35 h 99"/>
                <a:gd name="T10" fmla="*/ 28 w 85"/>
                <a:gd name="T11" fmla="*/ 99 h 99"/>
                <a:gd name="T12" fmla="*/ 0 w 85"/>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85" h="99">
                  <a:moveTo>
                    <a:pt x="0" y="99"/>
                  </a:moveTo>
                  <a:lnTo>
                    <a:pt x="0" y="0"/>
                  </a:lnTo>
                  <a:lnTo>
                    <a:pt x="85" y="0"/>
                  </a:lnTo>
                  <a:lnTo>
                    <a:pt x="85" y="35"/>
                  </a:lnTo>
                  <a:lnTo>
                    <a:pt x="28" y="35"/>
                  </a:lnTo>
                  <a:lnTo>
                    <a:pt x="28" y="99"/>
                  </a:lnTo>
                  <a:lnTo>
                    <a:pt x="0" y="99"/>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74" name="Freeform 127"/>
            <p:cNvSpPr>
              <a:spLocks/>
            </p:cNvSpPr>
            <p:nvPr/>
          </p:nvSpPr>
          <p:spPr bwMode="auto">
            <a:xfrm>
              <a:off x="4590" y="3047"/>
              <a:ext cx="72" cy="104"/>
            </a:xfrm>
            <a:custGeom>
              <a:avLst/>
              <a:gdLst>
                <a:gd name="T0" fmla="*/ 0 w 290"/>
                <a:gd name="T1" fmla="*/ 0 h 415"/>
                <a:gd name="T2" fmla="*/ 290 w 290"/>
                <a:gd name="T3" fmla="*/ 415 h 415"/>
                <a:gd name="T4" fmla="*/ 248 w 290"/>
                <a:gd name="T5" fmla="*/ 406 h 415"/>
                <a:gd name="T6" fmla="*/ 0 w 290"/>
                <a:gd name="T7" fmla="*/ 57 h 415"/>
                <a:gd name="T8" fmla="*/ 0 w 290"/>
                <a:gd name="T9" fmla="*/ 0 h 415"/>
              </a:gdLst>
              <a:ahLst/>
              <a:cxnLst>
                <a:cxn ang="0">
                  <a:pos x="T0" y="T1"/>
                </a:cxn>
                <a:cxn ang="0">
                  <a:pos x="T2" y="T3"/>
                </a:cxn>
                <a:cxn ang="0">
                  <a:pos x="T4" y="T5"/>
                </a:cxn>
                <a:cxn ang="0">
                  <a:pos x="T6" y="T7"/>
                </a:cxn>
                <a:cxn ang="0">
                  <a:pos x="T8" y="T9"/>
                </a:cxn>
              </a:cxnLst>
              <a:rect l="0" t="0" r="r" b="b"/>
              <a:pathLst>
                <a:path w="290" h="415">
                  <a:moveTo>
                    <a:pt x="0" y="0"/>
                  </a:moveTo>
                  <a:lnTo>
                    <a:pt x="290" y="415"/>
                  </a:lnTo>
                  <a:lnTo>
                    <a:pt x="248" y="406"/>
                  </a:lnTo>
                  <a:lnTo>
                    <a:pt x="0" y="57"/>
                  </a:lnTo>
                  <a:lnTo>
                    <a:pt x="0"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75" name="Freeform 128"/>
            <p:cNvSpPr>
              <a:spLocks/>
            </p:cNvSpPr>
            <p:nvPr/>
          </p:nvSpPr>
          <p:spPr bwMode="auto">
            <a:xfrm>
              <a:off x="4433" y="3106"/>
              <a:ext cx="57" cy="114"/>
            </a:xfrm>
            <a:custGeom>
              <a:avLst/>
              <a:gdLst>
                <a:gd name="T0" fmla="*/ 170 w 227"/>
                <a:gd name="T1" fmla="*/ 0 h 458"/>
                <a:gd name="T2" fmla="*/ 0 w 227"/>
                <a:gd name="T3" fmla="*/ 171 h 458"/>
                <a:gd name="T4" fmla="*/ 0 w 227"/>
                <a:gd name="T5" fmla="*/ 458 h 458"/>
                <a:gd name="T6" fmla="*/ 227 w 227"/>
                <a:gd name="T7" fmla="*/ 458 h 458"/>
                <a:gd name="T8" fmla="*/ 227 w 227"/>
                <a:gd name="T9" fmla="*/ 114 h 458"/>
                <a:gd name="T10" fmla="*/ 170 w 227"/>
                <a:gd name="T11" fmla="*/ 0 h 458"/>
              </a:gdLst>
              <a:ahLst/>
              <a:cxnLst>
                <a:cxn ang="0">
                  <a:pos x="T0" y="T1"/>
                </a:cxn>
                <a:cxn ang="0">
                  <a:pos x="T2" y="T3"/>
                </a:cxn>
                <a:cxn ang="0">
                  <a:pos x="T4" y="T5"/>
                </a:cxn>
                <a:cxn ang="0">
                  <a:pos x="T6" y="T7"/>
                </a:cxn>
                <a:cxn ang="0">
                  <a:pos x="T8" y="T9"/>
                </a:cxn>
                <a:cxn ang="0">
                  <a:pos x="T10" y="T11"/>
                </a:cxn>
              </a:cxnLst>
              <a:rect l="0" t="0" r="r" b="b"/>
              <a:pathLst>
                <a:path w="227" h="458">
                  <a:moveTo>
                    <a:pt x="170" y="0"/>
                  </a:moveTo>
                  <a:lnTo>
                    <a:pt x="0" y="171"/>
                  </a:lnTo>
                  <a:lnTo>
                    <a:pt x="0" y="458"/>
                  </a:lnTo>
                  <a:lnTo>
                    <a:pt x="227" y="458"/>
                  </a:lnTo>
                  <a:lnTo>
                    <a:pt x="227" y="114"/>
                  </a:lnTo>
                  <a:lnTo>
                    <a:pt x="170"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76" name="Rectangle 129"/>
            <p:cNvSpPr>
              <a:spLocks noChangeArrowheads="1"/>
            </p:cNvSpPr>
            <p:nvPr/>
          </p:nvSpPr>
          <p:spPr bwMode="auto">
            <a:xfrm>
              <a:off x="4420" y="3276"/>
              <a:ext cx="395" cy="14"/>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77" name="Rectangle 130"/>
            <p:cNvSpPr>
              <a:spLocks noChangeArrowheads="1"/>
            </p:cNvSpPr>
            <p:nvPr/>
          </p:nvSpPr>
          <p:spPr bwMode="auto">
            <a:xfrm>
              <a:off x="4420" y="3250"/>
              <a:ext cx="395" cy="24"/>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78" name="Rectangle 131"/>
            <p:cNvSpPr>
              <a:spLocks noChangeArrowheads="1"/>
            </p:cNvSpPr>
            <p:nvPr/>
          </p:nvSpPr>
          <p:spPr bwMode="auto">
            <a:xfrm>
              <a:off x="4420" y="3221"/>
              <a:ext cx="395" cy="27"/>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79" name="Rectangle 132"/>
            <p:cNvSpPr>
              <a:spLocks noChangeArrowheads="1"/>
            </p:cNvSpPr>
            <p:nvPr/>
          </p:nvSpPr>
          <p:spPr bwMode="auto">
            <a:xfrm>
              <a:off x="4763" y="3200"/>
              <a:ext cx="41" cy="12"/>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80" name="Oval 133"/>
            <p:cNvSpPr>
              <a:spLocks noChangeArrowheads="1"/>
            </p:cNvSpPr>
            <p:nvPr/>
          </p:nvSpPr>
          <p:spPr bwMode="auto">
            <a:xfrm>
              <a:off x="4462" y="3092"/>
              <a:ext cx="28" cy="29"/>
            </a:xfrm>
            <a:prstGeom prst="ellips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81" name="Rectangle 134"/>
            <p:cNvSpPr>
              <a:spLocks noChangeArrowheads="1"/>
            </p:cNvSpPr>
            <p:nvPr/>
          </p:nvSpPr>
          <p:spPr bwMode="auto">
            <a:xfrm>
              <a:off x="4562" y="3036"/>
              <a:ext cx="27" cy="26"/>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82" name="Freeform 135"/>
            <p:cNvSpPr>
              <a:spLocks/>
            </p:cNvSpPr>
            <p:nvPr/>
          </p:nvSpPr>
          <p:spPr bwMode="auto">
            <a:xfrm>
              <a:off x="4547" y="3021"/>
              <a:ext cx="114" cy="114"/>
            </a:xfrm>
            <a:custGeom>
              <a:avLst/>
              <a:gdLst>
                <a:gd name="T0" fmla="*/ 57 w 454"/>
                <a:gd name="T1" fmla="*/ 455 h 455"/>
                <a:gd name="T2" fmla="*/ 57 w 454"/>
                <a:gd name="T3" fmla="*/ 57 h 455"/>
                <a:gd name="T4" fmla="*/ 454 w 454"/>
                <a:gd name="T5" fmla="*/ 57 h 455"/>
                <a:gd name="T6" fmla="*/ 454 w 454"/>
                <a:gd name="T7" fmla="*/ 0 h 455"/>
                <a:gd name="T8" fmla="*/ 0 w 454"/>
                <a:gd name="T9" fmla="*/ 0 h 455"/>
                <a:gd name="T10" fmla="*/ 0 w 454"/>
                <a:gd name="T11" fmla="*/ 455 h 455"/>
                <a:gd name="T12" fmla="*/ 57 w 454"/>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454" h="455">
                  <a:moveTo>
                    <a:pt x="57" y="455"/>
                  </a:moveTo>
                  <a:lnTo>
                    <a:pt x="57" y="57"/>
                  </a:lnTo>
                  <a:lnTo>
                    <a:pt x="454" y="57"/>
                  </a:lnTo>
                  <a:lnTo>
                    <a:pt x="454" y="0"/>
                  </a:lnTo>
                  <a:lnTo>
                    <a:pt x="0" y="0"/>
                  </a:lnTo>
                  <a:lnTo>
                    <a:pt x="0" y="455"/>
                  </a:lnTo>
                  <a:lnTo>
                    <a:pt x="57" y="455"/>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nvGrpSpPr>
            <p:cNvPr id="283" name="Group 136"/>
            <p:cNvGrpSpPr>
              <a:grpSpLocks/>
            </p:cNvGrpSpPr>
            <p:nvPr/>
          </p:nvGrpSpPr>
          <p:grpSpPr bwMode="auto">
            <a:xfrm>
              <a:off x="4455" y="2913"/>
              <a:ext cx="126" cy="116"/>
              <a:chOff x="4455" y="2913"/>
              <a:chExt cx="126" cy="116"/>
            </a:xfrm>
            <a:grpFill/>
          </p:grpSpPr>
          <p:sp>
            <p:nvSpPr>
              <p:cNvPr id="306" name="Oval 137"/>
              <p:cNvSpPr>
                <a:spLocks noChangeArrowheads="1"/>
              </p:cNvSpPr>
              <p:nvPr/>
            </p:nvSpPr>
            <p:spPr bwMode="auto">
              <a:xfrm>
                <a:off x="4465" y="2913"/>
                <a:ext cx="116" cy="116"/>
              </a:xfrm>
              <a:prstGeom prst="ellips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07" name="Oval 138"/>
              <p:cNvSpPr>
                <a:spLocks noChangeArrowheads="1"/>
              </p:cNvSpPr>
              <p:nvPr/>
            </p:nvSpPr>
            <p:spPr bwMode="auto">
              <a:xfrm>
                <a:off x="4455" y="2913"/>
                <a:ext cx="115" cy="116"/>
              </a:xfrm>
              <a:prstGeom prst="ellips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284" name="Group 139"/>
            <p:cNvGrpSpPr>
              <a:grpSpLocks/>
            </p:cNvGrpSpPr>
            <p:nvPr/>
          </p:nvGrpSpPr>
          <p:grpSpPr bwMode="auto">
            <a:xfrm>
              <a:off x="4504" y="3136"/>
              <a:ext cx="43" cy="112"/>
              <a:chOff x="4504" y="3136"/>
              <a:chExt cx="43" cy="112"/>
            </a:xfrm>
            <a:grpFill/>
          </p:grpSpPr>
          <p:sp>
            <p:nvSpPr>
              <p:cNvPr id="297" name="Rectangle 140"/>
              <p:cNvSpPr>
                <a:spLocks noChangeArrowheads="1"/>
              </p:cNvSpPr>
              <p:nvPr/>
            </p:nvSpPr>
            <p:spPr bwMode="auto">
              <a:xfrm>
                <a:off x="4505" y="3136"/>
                <a:ext cx="41" cy="112"/>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nvGrpSpPr>
              <p:cNvPr id="298" name="Group 141"/>
              <p:cNvGrpSpPr>
                <a:grpSpLocks/>
              </p:cNvGrpSpPr>
              <p:nvPr/>
            </p:nvGrpSpPr>
            <p:grpSpPr bwMode="auto">
              <a:xfrm>
                <a:off x="4504" y="3149"/>
                <a:ext cx="43" cy="87"/>
                <a:chOff x="4504" y="3149"/>
                <a:chExt cx="43" cy="87"/>
              </a:xfrm>
              <a:grpFill/>
            </p:grpSpPr>
            <p:sp>
              <p:nvSpPr>
                <p:cNvPr id="299" name="Line 142"/>
                <p:cNvSpPr>
                  <a:spLocks noChangeShapeType="1"/>
                </p:cNvSpPr>
                <p:nvPr/>
              </p:nvSpPr>
              <p:spPr bwMode="auto">
                <a:xfrm>
                  <a:off x="4504" y="3163"/>
                  <a:ext cx="43" cy="1"/>
                </a:xfrm>
                <a:prstGeom prst="line">
                  <a:avLst/>
                </a:prstGeom>
                <a:grpFill/>
                <a:ln w="3175">
                  <a:solidFill>
                    <a:srgbClr val="000000"/>
                  </a:solidFill>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00" name="Line 143"/>
                <p:cNvSpPr>
                  <a:spLocks noChangeShapeType="1"/>
                </p:cNvSpPr>
                <p:nvPr/>
              </p:nvSpPr>
              <p:spPr bwMode="auto">
                <a:xfrm>
                  <a:off x="4504" y="3206"/>
                  <a:ext cx="43" cy="1"/>
                </a:xfrm>
                <a:prstGeom prst="line">
                  <a:avLst/>
                </a:prstGeom>
                <a:grpFill/>
                <a:ln w="3175">
                  <a:solidFill>
                    <a:srgbClr val="000000"/>
                  </a:solidFill>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01" name="Line 144"/>
                <p:cNvSpPr>
                  <a:spLocks noChangeShapeType="1"/>
                </p:cNvSpPr>
                <p:nvPr/>
              </p:nvSpPr>
              <p:spPr bwMode="auto">
                <a:xfrm>
                  <a:off x="4504" y="3192"/>
                  <a:ext cx="43" cy="1"/>
                </a:xfrm>
                <a:prstGeom prst="line">
                  <a:avLst/>
                </a:prstGeom>
                <a:grpFill/>
                <a:ln w="3175">
                  <a:solidFill>
                    <a:srgbClr val="000000"/>
                  </a:solidFill>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02" name="Line 145"/>
                <p:cNvSpPr>
                  <a:spLocks noChangeShapeType="1"/>
                </p:cNvSpPr>
                <p:nvPr/>
              </p:nvSpPr>
              <p:spPr bwMode="auto">
                <a:xfrm>
                  <a:off x="4504" y="3178"/>
                  <a:ext cx="43" cy="1"/>
                </a:xfrm>
                <a:prstGeom prst="line">
                  <a:avLst/>
                </a:prstGeom>
                <a:grpFill/>
                <a:ln w="3175">
                  <a:solidFill>
                    <a:srgbClr val="000000"/>
                  </a:solidFill>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03" name="Line 146"/>
                <p:cNvSpPr>
                  <a:spLocks noChangeShapeType="1"/>
                </p:cNvSpPr>
                <p:nvPr/>
              </p:nvSpPr>
              <p:spPr bwMode="auto">
                <a:xfrm>
                  <a:off x="4504" y="3149"/>
                  <a:ext cx="43" cy="1"/>
                </a:xfrm>
                <a:prstGeom prst="line">
                  <a:avLst/>
                </a:prstGeom>
                <a:grpFill/>
                <a:ln w="3175">
                  <a:solidFill>
                    <a:srgbClr val="000000"/>
                  </a:solidFill>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04" name="Line 147"/>
                <p:cNvSpPr>
                  <a:spLocks noChangeShapeType="1"/>
                </p:cNvSpPr>
                <p:nvPr/>
              </p:nvSpPr>
              <p:spPr bwMode="auto">
                <a:xfrm>
                  <a:off x="4504" y="3220"/>
                  <a:ext cx="43" cy="1"/>
                </a:xfrm>
                <a:prstGeom prst="line">
                  <a:avLst/>
                </a:prstGeom>
                <a:grpFill/>
                <a:ln w="3175">
                  <a:solidFill>
                    <a:srgbClr val="000000"/>
                  </a:solidFill>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05" name="Line 148"/>
                <p:cNvSpPr>
                  <a:spLocks noChangeShapeType="1"/>
                </p:cNvSpPr>
                <p:nvPr/>
              </p:nvSpPr>
              <p:spPr bwMode="auto">
                <a:xfrm>
                  <a:off x="4504" y="3235"/>
                  <a:ext cx="43" cy="1"/>
                </a:xfrm>
                <a:prstGeom prst="line">
                  <a:avLst/>
                </a:prstGeom>
                <a:grpFill/>
                <a:ln w="3175">
                  <a:solidFill>
                    <a:srgbClr val="000000"/>
                  </a:solidFill>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sp>
          <p:nvSpPr>
            <p:cNvPr id="285" name="Rectangle 149"/>
            <p:cNvSpPr>
              <a:spLocks noChangeArrowheads="1"/>
            </p:cNvSpPr>
            <p:nvPr/>
          </p:nvSpPr>
          <p:spPr bwMode="auto">
            <a:xfrm>
              <a:off x="4775" y="3164"/>
              <a:ext cx="12" cy="27"/>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86" name="Freeform 150"/>
            <p:cNvSpPr>
              <a:spLocks/>
            </p:cNvSpPr>
            <p:nvPr/>
          </p:nvSpPr>
          <p:spPr bwMode="auto">
            <a:xfrm>
              <a:off x="4696" y="2871"/>
              <a:ext cx="32" cy="55"/>
            </a:xfrm>
            <a:custGeom>
              <a:avLst/>
              <a:gdLst>
                <a:gd name="T0" fmla="*/ 107 w 129"/>
                <a:gd name="T1" fmla="*/ 0 h 221"/>
                <a:gd name="T2" fmla="*/ 0 w 129"/>
                <a:gd name="T3" fmla="*/ 185 h 221"/>
                <a:gd name="T4" fmla="*/ 21 w 129"/>
                <a:gd name="T5" fmla="*/ 221 h 221"/>
                <a:gd name="T6" fmla="*/ 129 w 129"/>
                <a:gd name="T7" fmla="*/ 7 h 221"/>
                <a:gd name="T8" fmla="*/ 107 w 129"/>
                <a:gd name="T9" fmla="*/ 0 h 221"/>
              </a:gdLst>
              <a:ahLst/>
              <a:cxnLst>
                <a:cxn ang="0">
                  <a:pos x="T0" y="T1"/>
                </a:cxn>
                <a:cxn ang="0">
                  <a:pos x="T2" y="T3"/>
                </a:cxn>
                <a:cxn ang="0">
                  <a:pos x="T4" y="T5"/>
                </a:cxn>
                <a:cxn ang="0">
                  <a:pos x="T6" y="T7"/>
                </a:cxn>
                <a:cxn ang="0">
                  <a:pos x="T8" y="T9"/>
                </a:cxn>
              </a:cxnLst>
              <a:rect l="0" t="0" r="r" b="b"/>
              <a:pathLst>
                <a:path w="129" h="221">
                  <a:moveTo>
                    <a:pt x="107" y="0"/>
                  </a:moveTo>
                  <a:lnTo>
                    <a:pt x="0" y="185"/>
                  </a:lnTo>
                  <a:lnTo>
                    <a:pt x="21" y="221"/>
                  </a:lnTo>
                  <a:lnTo>
                    <a:pt x="129" y="7"/>
                  </a:lnTo>
                  <a:lnTo>
                    <a:pt x="107"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87" name="Freeform 151"/>
            <p:cNvSpPr>
              <a:spLocks/>
            </p:cNvSpPr>
            <p:nvPr/>
          </p:nvSpPr>
          <p:spPr bwMode="auto">
            <a:xfrm>
              <a:off x="4657" y="2848"/>
              <a:ext cx="62" cy="16"/>
            </a:xfrm>
            <a:custGeom>
              <a:avLst/>
              <a:gdLst>
                <a:gd name="T0" fmla="*/ 241 w 249"/>
                <a:gd name="T1" fmla="*/ 0 h 66"/>
                <a:gd name="T2" fmla="*/ 0 w 249"/>
                <a:gd name="T3" fmla="*/ 36 h 66"/>
                <a:gd name="T4" fmla="*/ 35 w 249"/>
                <a:gd name="T5" fmla="*/ 66 h 66"/>
                <a:gd name="T6" fmla="*/ 249 w 249"/>
                <a:gd name="T7" fmla="*/ 22 h 66"/>
                <a:gd name="T8" fmla="*/ 241 w 249"/>
                <a:gd name="T9" fmla="*/ 0 h 66"/>
              </a:gdLst>
              <a:ahLst/>
              <a:cxnLst>
                <a:cxn ang="0">
                  <a:pos x="T0" y="T1"/>
                </a:cxn>
                <a:cxn ang="0">
                  <a:pos x="T2" y="T3"/>
                </a:cxn>
                <a:cxn ang="0">
                  <a:pos x="T4" y="T5"/>
                </a:cxn>
                <a:cxn ang="0">
                  <a:pos x="T6" y="T7"/>
                </a:cxn>
                <a:cxn ang="0">
                  <a:pos x="T8" y="T9"/>
                </a:cxn>
              </a:cxnLst>
              <a:rect l="0" t="0" r="r" b="b"/>
              <a:pathLst>
                <a:path w="249" h="66">
                  <a:moveTo>
                    <a:pt x="241" y="0"/>
                  </a:moveTo>
                  <a:lnTo>
                    <a:pt x="0" y="36"/>
                  </a:lnTo>
                  <a:lnTo>
                    <a:pt x="35" y="66"/>
                  </a:lnTo>
                  <a:lnTo>
                    <a:pt x="249" y="22"/>
                  </a:lnTo>
                  <a:lnTo>
                    <a:pt x="241"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88" name="Freeform 152"/>
            <p:cNvSpPr>
              <a:spLocks/>
            </p:cNvSpPr>
            <p:nvPr/>
          </p:nvSpPr>
          <p:spPr bwMode="auto">
            <a:xfrm>
              <a:off x="4516" y="2720"/>
              <a:ext cx="233" cy="367"/>
            </a:xfrm>
            <a:custGeom>
              <a:avLst/>
              <a:gdLst>
                <a:gd name="T0" fmla="*/ 30 w 931"/>
                <a:gd name="T1" fmla="*/ 53 h 1469"/>
                <a:gd name="T2" fmla="*/ 16 w 931"/>
                <a:gd name="T3" fmla="*/ 96 h 1469"/>
                <a:gd name="T4" fmla="*/ 4 w 931"/>
                <a:gd name="T5" fmla="*/ 150 h 1469"/>
                <a:gd name="T6" fmla="*/ 0 w 931"/>
                <a:gd name="T7" fmla="*/ 207 h 1469"/>
                <a:gd name="T8" fmla="*/ 0 w 931"/>
                <a:gd name="T9" fmla="*/ 264 h 1469"/>
                <a:gd name="T10" fmla="*/ 12 w 931"/>
                <a:gd name="T11" fmla="*/ 338 h 1469"/>
                <a:gd name="T12" fmla="*/ 23 w 931"/>
                <a:gd name="T13" fmla="*/ 431 h 1469"/>
                <a:gd name="T14" fmla="*/ 44 w 931"/>
                <a:gd name="T15" fmla="*/ 534 h 1469"/>
                <a:gd name="T16" fmla="*/ 79 w 931"/>
                <a:gd name="T17" fmla="*/ 653 h 1469"/>
                <a:gd name="T18" fmla="*/ 133 w 931"/>
                <a:gd name="T19" fmla="*/ 767 h 1469"/>
                <a:gd name="T20" fmla="*/ 218 w 931"/>
                <a:gd name="T21" fmla="*/ 902 h 1469"/>
                <a:gd name="T22" fmla="*/ 303 w 931"/>
                <a:gd name="T23" fmla="*/ 1031 h 1469"/>
                <a:gd name="T24" fmla="*/ 374 w 931"/>
                <a:gd name="T25" fmla="*/ 1116 h 1469"/>
                <a:gd name="T26" fmla="*/ 473 w 931"/>
                <a:gd name="T27" fmla="*/ 1219 h 1469"/>
                <a:gd name="T28" fmla="*/ 576 w 931"/>
                <a:gd name="T29" fmla="*/ 1305 h 1469"/>
                <a:gd name="T30" fmla="*/ 668 w 931"/>
                <a:gd name="T31" fmla="*/ 1373 h 1469"/>
                <a:gd name="T32" fmla="*/ 735 w 931"/>
                <a:gd name="T33" fmla="*/ 1415 h 1469"/>
                <a:gd name="T34" fmla="*/ 802 w 931"/>
                <a:gd name="T35" fmla="*/ 1447 h 1469"/>
                <a:gd name="T36" fmla="*/ 857 w 931"/>
                <a:gd name="T37" fmla="*/ 1469 h 1469"/>
                <a:gd name="T38" fmla="*/ 899 w 931"/>
                <a:gd name="T39" fmla="*/ 1469 h 1469"/>
                <a:gd name="T40" fmla="*/ 931 w 931"/>
                <a:gd name="T41" fmla="*/ 1451 h 1469"/>
                <a:gd name="T42" fmla="*/ 62 w 931"/>
                <a:gd name="T43" fmla="*/ 0 h 1469"/>
                <a:gd name="T44" fmla="*/ 30 w 931"/>
                <a:gd name="T45" fmla="*/ 5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89" name="Freeform 153"/>
            <p:cNvSpPr>
              <a:spLocks/>
            </p:cNvSpPr>
            <p:nvPr/>
          </p:nvSpPr>
          <p:spPr bwMode="auto">
            <a:xfrm>
              <a:off x="4529" y="2719"/>
              <a:ext cx="220" cy="364"/>
            </a:xfrm>
            <a:custGeom>
              <a:avLst/>
              <a:gdLst>
                <a:gd name="T0" fmla="*/ 7 w 876"/>
                <a:gd name="T1" fmla="*/ 0 h 1455"/>
                <a:gd name="T2" fmla="*/ 0 w 876"/>
                <a:gd name="T3" fmla="*/ 29 h 1455"/>
                <a:gd name="T4" fmla="*/ 0 w 876"/>
                <a:gd name="T5" fmla="*/ 93 h 1455"/>
                <a:gd name="T6" fmla="*/ 3 w 876"/>
                <a:gd name="T7" fmla="*/ 168 h 1455"/>
                <a:gd name="T8" fmla="*/ 10 w 876"/>
                <a:gd name="T9" fmla="*/ 228 h 1455"/>
                <a:gd name="T10" fmla="*/ 21 w 876"/>
                <a:gd name="T11" fmla="*/ 307 h 1455"/>
                <a:gd name="T12" fmla="*/ 35 w 876"/>
                <a:gd name="T13" fmla="*/ 399 h 1455"/>
                <a:gd name="T14" fmla="*/ 56 w 876"/>
                <a:gd name="T15" fmla="*/ 496 h 1455"/>
                <a:gd name="T16" fmla="*/ 99 w 876"/>
                <a:gd name="T17" fmla="*/ 618 h 1455"/>
                <a:gd name="T18" fmla="*/ 163 w 876"/>
                <a:gd name="T19" fmla="*/ 757 h 1455"/>
                <a:gd name="T20" fmla="*/ 234 w 876"/>
                <a:gd name="T21" fmla="*/ 871 h 1455"/>
                <a:gd name="T22" fmla="*/ 319 w 876"/>
                <a:gd name="T23" fmla="*/ 992 h 1455"/>
                <a:gd name="T24" fmla="*/ 397 w 876"/>
                <a:gd name="T25" fmla="*/ 1084 h 1455"/>
                <a:gd name="T26" fmla="*/ 457 w 876"/>
                <a:gd name="T27" fmla="*/ 1147 h 1455"/>
                <a:gd name="T28" fmla="*/ 513 w 876"/>
                <a:gd name="T29" fmla="*/ 1206 h 1455"/>
                <a:gd name="T30" fmla="*/ 574 w 876"/>
                <a:gd name="T31" fmla="*/ 1263 h 1455"/>
                <a:gd name="T32" fmla="*/ 641 w 876"/>
                <a:gd name="T33" fmla="*/ 1318 h 1455"/>
                <a:gd name="T34" fmla="*/ 687 w 876"/>
                <a:gd name="T35" fmla="*/ 1355 h 1455"/>
                <a:gd name="T36" fmla="*/ 737 w 876"/>
                <a:gd name="T37" fmla="*/ 1387 h 1455"/>
                <a:gd name="T38" fmla="*/ 791 w 876"/>
                <a:gd name="T39" fmla="*/ 1418 h 1455"/>
                <a:gd name="T40" fmla="*/ 837 w 876"/>
                <a:gd name="T41" fmla="*/ 1448 h 1455"/>
                <a:gd name="T42" fmla="*/ 865 w 876"/>
                <a:gd name="T43" fmla="*/ 1455 h 1455"/>
                <a:gd name="T44" fmla="*/ 876 w 876"/>
                <a:gd name="T45" fmla="*/ 1434 h 1455"/>
                <a:gd name="T46" fmla="*/ 874 w 876"/>
                <a:gd name="T47" fmla="*/ 1404 h 1455"/>
                <a:gd name="T48" fmla="*/ 867 w 876"/>
                <a:gd name="T49" fmla="*/ 1369 h 1455"/>
                <a:gd name="T50" fmla="*/ 855 w 876"/>
                <a:gd name="T51" fmla="*/ 1309 h 1455"/>
                <a:gd name="T52" fmla="*/ 841 w 876"/>
                <a:gd name="T53" fmla="*/ 1229 h 1455"/>
                <a:gd name="T54" fmla="*/ 823 w 876"/>
                <a:gd name="T55" fmla="*/ 1156 h 1455"/>
                <a:gd name="T56" fmla="*/ 802 w 876"/>
                <a:gd name="T57" fmla="*/ 1069 h 1455"/>
                <a:gd name="T58" fmla="*/ 773 w 876"/>
                <a:gd name="T59" fmla="*/ 978 h 1455"/>
                <a:gd name="T60" fmla="*/ 741 w 876"/>
                <a:gd name="T61" fmla="*/ 905 h 1455"/>
                <a:gd name="T62" fmla="*/ 715 w 876"/>
                <a:gd name="T63" fmla="*/ 842 h 1455"/>
                <a:gd name="T64" fmla="*/ 674 w 876"/>
                <a:gd name="T65" fmla="*/ 759 h 1455"/>
                <a:gd name="T66" fmla="*/ 634 w 876"/>
                <a:gd name="T67" fmla="*/ 686 h 1455"/>
                <a:gd name="T68" fmla="*/ 586 w 876"/>
                <a:gd name="T69" fmla="*/ 606 h 1455"/>
                <a:gd name="T70" fmla="*/ 510 w 876"/>
                <a:gd name="T71" fmla="*/ 506 h 1455"/>
                <a:gd name="T72" fmla="*/ 457 w 876"/>
                <a:gd name="T73" fmla="*/ 435 h 1455"/>
                <a:gd name="T74" fmla="*/ 380 w 876"/>
                <a:gd name="T75" fmla="*/ 338 h 1455"/>
                <a:gd name="T76" fmla="*/ 308 w 876"/>
                <a:gd name="T77" fmla="*/ 268 h 1455"/>
                <a:gd name="T78" fmla="*/ 237 w 876"/>
                <a:gd name="T79" fmla="*/ 195 h 1455"/>
                <a:gd name="T80" fmla="*/ 184 w 876"/>
                <a:gd name="T81" fmla="*/ 143 h 1455"/>
                <a:gd name="T82" fmla="*/ 127 w 876"/>
                <a:gd name="T83" fmla="*/ 88 h 1455"/>
                <a:gd name="T84" fmla="*/ 85 w 876"/>
                <a:gd name="T85" fmla="*/ 50 h 1455"/>
                <a:gd name="T86" fmla="*/ 42 w 876"/>
                <a:gd name="T87" fmla="*/ 15 h 1455"/>
                <a:gd name="T88" fmla="*/ 7 w 876"/>
                <a:gd name="T89" fmla="*/ 0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90" name="Freeform 154"/>
            <p:cNvSpPr>
              <a:spLocks/>
            </p:cNvSpPr>
            <p:nvPr/>
          </p:nvSpPr>
          <p:spPr bwMode="auto">
            <a:xfrm>
              <a:off x="4537" y="2812"/>
              <a:ext cx="216" cy="16"/>
            </a:xfrm>
            <a:custGeom>
              <a:avLst/>
              <a:gdLst>
                <a:gd name="T0" fmla="*/ 0 w 862"/>
                <a:gd name="T1" fmla="*/ 0 h 64"/>
                <a:gd name="T2" fmla="*/ 862 w 862"/>
                <a:gd name="T3" fmla="*/ 36 h 64"/>
                <a:gd name="T4" fmla="*/ 855 w 862"/>
                <a:gd name="T5" fmla="*/ 64 h 64"/>
                <a:gd name="T6" fmla="*/ 3 w 862"/>
                <a:gd name="T7" fmla="*/ 28 h 64"/>
                <a:gd name="T8" fmla="*/ 0 w 862"/>
                <a:gd name="T9" fmla="*/ 0 h 64"/>
              </a:gdLst>
              <a:ahLst/>
              <a:cxnLst>
                <a:cxn ang="0">
                  <a:pos x="T0" y="T1"/>
                </a:cxn>
                <a:cxn ang="0">
                  <a:pos x="T2" y="T3"/>
                </a:cxn>
                <a:cxn ang="0">
                  <a:pos x="T4" y="T5"/>
                </a:cxn>
                <a:cxn ang="0">
                  <a:pos x="T6" y="T7"/>
                </a:cxn>
                <a:cxn ang="0">
                  <a:pos x="T8" y="T9"/>
                </a:cxn>
              </a:cxnLst>
              <a:rect l="0" t="0" r="r" b="b"/>
              <a:pathLst>
                <a:path w="862" h="64">
                  <a:moveTo>
                    <a:pt x="0" y="0"/>
                  </a:moveTo>
                  <a:lnTo>
                    <a:pt x="862" y="36"/>
                  </a:lnTo>
                  <a:lnTo>
                    <a:pt x="855" y="64"/>
                  </a:lnTo>
                  <a:lnTo>
                    <a:pt x="3" y="28"/>
                  </a:lnTo>
                  <a:lnTo>
                    <a:pt x="0"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91" name="Freeform 155"/>
            <p:cNvSpPr>
              <a:spLocks/>
            </p:cNvSpPr>
            <p:nvPr/>
          </p:nvSpPr>
          <p:spPr bwMode="auto">
            <a:xfrm>
              <a:off x="4685" y="2860"/>
              <a:ext cx="77" cy="190"/>
            </a:xfrm>
            <a:custGeom>
              <a:avLst/>
              <a:gdLst>
                <a:gd name="T0" fmla="*/ 271 w 306"/>
                <a:gd name="T1" fmla="*/ 16 h 760"/>
                <a:gd name="T2" fmla="*/ 0 w 306"/>
                <a:gd name="T3" fmla="*/ 742 h 760"/>
                <a:gd name="T4" fmla="*/ 25 w 306"/>
                <a:gd name="T5" fmla="*/ 760 h 760"/>
                <a:gd name="T6" fmla="*/ 306 w 306"/>
                <a:gd name="T7" fmla="*/ 0 h 760"/>
                <a:gd name="T8" fmla="*/ 271 w 306"/>
                <a:gd name="T9" fmla="*/ 16 h 760"/>
              </a:gdLst>
              <a:ahLst/>
              <a:cxnLst>
                <a:cxn ang="0">
                  <a:pos x="T0" y="T1"/>
                </a:cxn>
                <a:cxn ang="0">
                  <a:pos x="T2" y="T3"/>
                </a:cxn>
                <a:cxn ang="0">
                  <a:pos x="T4" y="T5"/>
                </a:cxn>
                <a:cxn ang="0">
                  <a:pos x="T6" y="T7"/>
                </a:cxn>
                <a:cxn ang="0">
                  <a:pos x="T8" y="T9"/>
                </a:cxn>
              </a:cxnLst>
              <a:rect l="0" t="0" r="r" b="b"/>
              <a:pathLst>
                <a:path w="306" h="760">
                  <a:moveTo>
                    <a:pt x="271" y="16"/>
                  </a:moveTo>
                  <a:lnTo>
                    <a:pt x="0" y="742"/>
                  </a:lnTo>
                  <a:lnTo>
                    <a:pt x="25" y="760"/>
                  </a:lnTo>
                  <a:lnTo>
                    <a:pt x="306" y="0"/>
                  </a:lnTo>
                  <a:lnTo>
                    <a:pt x="271" y="16"/>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92" name="Freeform 156"/>
            <p:cNvSpPr>
              <a:spLocks/>
            </p:cNvSpPr>
            <p:nvPr/>
          </p:nvSpPr>
          <p:spPr bwMode="auto">
            <a:xfrm>
              <a:off x="4712" y="2823"/>
              <a:ext cx="63" cy="52"/>
            </a:xfrm>
            <a:custGeom>
              <a:avLst/>
              <a:gdLst>
                <a:gd name="T0" fmla="*/ 189 w 252"/>
                <a:gd name="T1" fmla="*/ 0 h 208"/>
                <a:gd name="T2" fmla="*/ 10 w 252"/>
                <a:gd name="T3" fmla="*/ 64 h 208"/>
                <a:gd name="T4" fmla="*/ 3 w 252"/>
                <a:gd name="T5" fmla="*/ 75 h 208"/>
                <a:gd name="T6" fmla="*/ 0 w 252"/>
                <a:gd name="T7" fmla="*/ 96 h 208"/>
                <a:gd name="T8" fmla="*/ 2 w 252"/>
                <a:gd name="T9" fmla="*/ 126 h 208"/>
                <a:gd name="T10" fmla="*/ 4 w 252"/>
                <a:gd name="T11" fmla="*/ 144 h 208"/>
                <a:gd name="T12" fmla="*/ 15 w 252"/>
                <a:gd name="T13" fmla="*/ 170 h 208"/>
                <a:gd name="T14" fmla="*/ 33 w 252"/>
                <a:gd name="T15" fmla="*/ 190 h 208"/>
                <a:gd name="T16" fmla="*/ 58 w 252"/>
                <a:gd name="T17" fmla="*/ 204 h 208"/>
                <a:gd name="T18" fmla="*/ 72 w 252"/>
                <a:gd name="T19" fmla="*/ 208 h 208"/>
                <a:gd name="T20" fmla="*/ 86 w 252"/>
                <a:gd name="T21" fmla="*/ 208 h 208"/>
                <a:gd name="T22" fmla="*/ 252 w 252"/>
                <a:gd name="T23" fmla="*/ 128 h 208"/>
                <a:gd name="T24" fmla="*/ 221 w 252"/>
                <a:gd name="T25" fmla="*/ 103 h 208"/>
                <a:gd name="T26" fmla="*/ 203 w 252"/>
                <a:gd name="T27" fmla="*/ 78 h 208"/>
                <a:gd name="T28" fmla="*/ 189 w 252"/>
                <a:gd name="T2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93" name="Freeform 157"/>
            <p:cNvSpPr>
              <a:spLocks/>
            </p:cNvSpPr>
            <p:nvPr/>
          </p:nvSpPr>
          <p:spPr bwMode="auto">
            <a:xfrm>
              <a:off x="4749" y="2816"/>
              <a:ext cx="35" cy="49"/>
            </a:xfrm>
            <a:custGeom>
              <a:avLst/>
              <a:gdLst>
                <a:gd name="T0" fmla="*/ 83 w 141"/>
                <a:gd name="T1" fmla="*/ 28 h 194"/>
                <a:gd name="T2" fmla="*/ 76 w 141"/>
                <a:gd name="T3" fmla="*/ 16 h 194"/>
                <a:gd name="T4" fmla="*/ 62 w 141"/>
                <a:gd name="T5" fmla="*/ 6 h 194"/>
                <a:gd name="T6" fmla="*/ 37 w 141"/>
                <a:gd name="T7" fmla="*/ 0 h 194"/>
                <a:gd name="T8" fmla="*/ 23 w 141"/>
                <a:gd name="T9" fmla="*/ 2 h 194"/>
                <a:gd name="T10" fmla="*/ 13 w 141"/>
                <a:gd name="T11" fmla="*/ 13 h 194"/>
                <a:gd name="T12" fmla="*/ 5 w 141"/>
                <a:gd name="T13" fmla="*/ 28 h 194"/>
                <a:gd name="T14" fmla="*/ 0 w 141"/>
                <a:gd name="T15" fmla="*/ 52 h 194"/>
                <a:gd name="T16" fmla="*/ 1 w 141"/>
                <a:gd name="T17" fmla="*/ 65 h 194"/>
                <a:gd name="T18" fmla="*/ 4 w 141"/>
                <a:gd name="T19" fmla="*/ 83 h 194"/>
                <a:gd name="T20" fmla="*/ 10 w 141"/>
                <a:gd name="T21" fmla="*/ 109 h 194"/>
                <a:gd name="T22" fmla="*/ 20 w 141"/>
                <a:gd name="T23" fmla="*/ 130 h 194"/>
                <a:gd name="T24" fmla="*/ 32 w 141"/>
                <a:gd name="T25" fmla="*/ 149 h 194"/>
                <a:gd name="T26" fmla="*/ 45 w 141"/>
                <a:gd name="T27" fmla="*/ 166 h 194"/>
                <a:gd name="T28" fmla="*/ 59 w 141"/>
                <a:gd name="T29" fmla="*/ 180 h 194"/>
                <a:gd name="T30" fmla="*/ 77 w 141"/>
                <a:gd name="T31" fmla="*/ 188 h 194"/>
                <a:gd name="T32" fmla="*/ 98 w 141"/>
                <a:gd name="T33" fmla="*/ 194 h 194"/>
                <a:gd name="T34" fmla="*/ 116 w 141"/>
                <a:gd name="T35" fmla="*/ 194 h 194"/>
                <a:gd name="T36" fmla="*/ 132 w 141"/>
                <a:gd name="T37" fmla="*/ 185 h 194"/>
                <a:gd name="T38" fmla="*/ 140 w 141"/>
                <a:gd name="T39" fmla="*/ 170 h 194"/>
                <a:gd name="T40" fmla="*/ 141 w 141"/>
                <a:gd name="T41" fmla="*/ 148 h 194"/>
                <a:gd name="T42" fmla="*/ 136 w 141"/>
                <a:gd name="T43" fmla="*/ 124 h 194"/>
                <a:gd name="T44" fmla="*/ 125 w 141"/>
                <a:gd name="T45" fmla="*/ 92 h 194"/>
                <a:gd name="T46" fmla="*/ 101 w 141"/>
                <a:gd name="T47" fmla="*/ 52 h 194"/>
                <a:gd name="T48" fmla="*/ 83 w 141"/>
                <a:gd name="T49" fmla="*/ 2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94" name="Freeform 158"/>
            <p:cNvSpPr>
              <a:spLocks/>
            </p:cNvSpPr>
            <p:nvPr/>
          </p:nvSpPr>
          <p:spPr bwMode="auto">
            <a:xfrm>
              <a:off x="4758" y="2819"/>
              <a:ext cx="43" cy="35"/>
            </a:xfrm>
            <a:custGeom>
              <a:avLst/>
              <a:gdLst>
                <a:gd name="T0" fmla="*/ 13 w 173"/>
                <a:gd name="T1" fmla="*/ 31 h 139"/>
                <a:gd name="T2" fmla="*/ 122 w 173"/>
                <a:gd name="T3" fmla="*/ 4 h 139"/>
                <a:gd name="T4" fmla="*/ 148 w 173"/>
                <a:gd name="T5" fmla="*/ 0 h 139"/>
                <a:gd name="T6" fmla="*/ 165 w 173"/>
                <a:gd name="T7" fmla="*/ 4 h 139"/>
                <a:gd name="T8" fmla="*/ 171 w 173"/>
                <a:gd name="T9" fmla="*/ 11 h 139"/>
                <a:gd name="T10" fmla="*/ 173 w 173"/>
                <a:gd name="T11" fmla="*/ 25 h 139"/>
                <a:gd name="T12" fmla="*/ 165 w 173"/>
                <a:gd name="T13" fmla="*/ 47 h 139"/>
                <a:gd name="T14" fmla="*/ 65 w 173"/>
                <a:gd name="T15" fmla="*/ 139 h 139"/>
                <a:gd name="T16" fmla="*/ 51 w 173"/>
                <a:gd name="T17" fmla="*/ 138 h 139"/>
                <a:gd name="T18" fmla="*/ 34 w 173"/>
                <a:gd name="T19" fmla="*/ 132 h 139"/>
                <a:gd name="T20" fmla="*/ 23 w 173"/>
                <a:gd name="T21" fmla="*/ 120 h 139"/>
                <a:gd name="T22" fmla="*/ 8 w 173"/>
                <a:gd name="T23" fmla="*/ 103 h 139"/>
                <a:gd name="T24" fmla="*/ 1 w 173"/>
                <a:gd name="T25" fmla="*/ 85 h 139"/>
                <a:gd name="T26" fmla="*/ 0 w 173"/>
                <a:gd name="T27" fmla="*/ 65 h 139"/>
                <a:gd name="T28" fmla="*/ 5 w 173"/>
                <a:gd name="T29" fmla="*/ 46 h 139"/>
                <a:gd name="T30" fmla="*/ 13 w 173"/>
                <a:gd name="T31" fmla="*/ 3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95" name="Freeform 159"/>
            <p:cNvSpPr>
              <a:spLocks/>
            </p:cNvSpPr>
            <p:nvPr/>
          </p:nvSpPr>
          <p:spPr bwMode="auto">
            <a:xfrm>
              <a:off x="4725" y="2836"/>
              <a:ext cx="19"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9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grpFill/>
            <a:ln w="3175">
              <a:solidFill>
                <a:srgbClr val="000000"/>
              </a:solidFill>
              <a:prstDash val="solid"/>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96" name="Freeform 160"/>
            <p:cNvSpPr>
              <a:spLocks/>
            </p:cNvSpPr>
            <p:nvPr/>
          </p:nvSpPr>
          <p:spPr bwMode="auto">
            <a:xfrm>
              <a:off x="4737" y="2831"/>
              <a:ext cx="18"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8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grpFill/>
            <a:ln w="3175">
              <a:solidFill>
                <a:srgbClr val="000000"/>
              </a:solidFill>
              <a:prstDash val="solid"/>
              <a:round/>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pic>
        <p:nvPicPr>
          <p:cNvPr id="135" name="Picture 161" descr="D-Link%20DI-713P%20Wireless%20Broadband%20rou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01125" y="2706702"/>
            <a:ext cx="453303" cy="377433"/>
          </a:xfrm>
          <a:prstGeom prst="rect">
            <a:avLst/>
          </a:prstGeom>
          <a:noFill/>
          <a:extLst>
            <a:ext uri="{909E8E84-426E-40DD-AFC4-6F175D3DCCD1}">
              <a14:hiddenFill xmlns:a14="http://schemas.microsoft.com/office/drawing/2010/main">
                <a:solidFill>
                  <a:srgbClr val="FFFFFF"/>
                </a:solidFill>
              </a14:hiddenFill>
            </a:ext>
          </a:extLst>
        </p:spPr>
      </p:pic>
      <p:sp>
        <p:nvSpPr>
          <p:cNvPr id="137" name="Freeform 173"/>
          <p:cNvSpPr>
            <a:spLocks/>
          </p:cNvSpPr>
          <p:nvPr/>
        </p:nvSpPr>
        <p:spPr bwMode="auto">
          <a:xfrm rot="1390605">
            <a:off x="4196924" y="2541515"/>
            <a:ext cx="122930" cy="181513"/>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00FF"/>
          </a:solidFill>
          <a:ln w="9525">
            <a:solidFill>
              <a:srgbClr val="FF00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50" name="Line 175"/>
          <p:cNvSpPr>
            <a:spLocks noChangeShapeType="1"/>
          </p:cNvSpPr>
          <p:nvPr/>
        </p:nvSpPr>
        <p:spPr bwMode="auto">
          <a:xfrm>
            <a:off x="2686233" y="2018103"/>
            <a:ext cx="0" cy="21800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40" name="Line 178"/>
          <p:cNvSpPr>
            <a:spLocks noChangeShapeType="1"/>
          </p:cNvSpPr>
          <p:nvPr/>
        </p:nvSpPr>
        <p:spPr bwMode="auto">
          <a:xfrm flipV="1">
            <a:off x="2250216" y="2018103"/>
            <a:ext cx="1830501"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41" name="Line 179"/>
          <p:cNvSpPr>
            <a:spLocks noChangeShapeType="1"/>
          </p:cNvSpPr>
          <p:nvPr/>
        </p:nvSpPr>
        <p:spPr bwMode="auto">
          <a:xfrm>
            <a:off x="3949144" y="1801055"/>
            <a:ext cx="0" cy="21800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pic>
        <p:nvPicPr>
          <p:cNvPr id="142" name="Picture 18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8927" y="1713660"/>
            <a:ext cx="315007" cy="17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43" name="Group 181"/>
          <p:cNvGrpSpPr>
            <a:grpSpLocks/>
          </p:cNvGrpSpPr>
          <p:nvPr/>
        </p:nvGrpSpPr>
        <p:grpSpPr bwMode="auto">
          <a:xfrm>
            <a:off x="2694757" y="2966062"/>
            <a:ext cx="528334" cy="389692"/>
            <a:chOff x="762" y="2391"/>
            <a:chExt cx="423" cy="312"/>
          </a:xfrm>
        </p:grpSpPr>
        <p:grpSp>
          <p:nvGrpSpPr>
            <p:cNvPr id="240" name="Group 182"/>
            <p:cNvGrpSpPr>
              <a:grpSpLocks/>
            </p:cNvGrpSpPr>
            <p:nvPr/>
          </p:nvGrpSpPr>
          <p:grpSpPr bwMode="auto">
            <a:xfrm>
              <a:off x="867" y="2432"/>
              <a:ext cx="318" cy="271"/>
              <a:chOff x="657" y="1570"/>
              <a:chExt cx="318" cy="311"/>
            </a:xfrm>
          </p:grpSpPr>
          <p:sp>
            <p:nvSpPr>
              <p:cNvPr id="248" name="Line 183"/>
              <p:cNvSpPr>
                <a:spLocks noChangeShapeType="1"/>
              </p:cNvSpPr>
              <p:nvPr/>
            </p:nvSpPr>
            <p:spPr bwMode="auto">
              <a:xfrm flipH="1">
                <a:off x="703" y="1570"/>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pic>
            <p:nvPicPr>
              <p:cNvPr id="249" name="Picture 184" descr="laptop cop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1" name="Group 185"/>
            <p:cNvGrpSpPr>
              <a:grpSpLocks/>
            </p:cNvGrpSpPr>
            <p:nvPr/>
          </p:nvGrpSpPr>
          <p:grpSpPr bwMode="auto">
            <a:xfrm>
              <a:off x="762" y="2391"/>
              <a:ext cx="306" cy="90"/>
              <a:chOff x="748" y="2251"/>
              <a:chExt cx="306" cy="90"/>
            </a:xfrm>
          </p:grpSpPr>
          <p:sp>
            <p:nvSpPr>
              <p:cNvPr id="242" name="AutoShape 186"/>
              <p:cNvSpPr>
                <a:spLocks noChangeArrowheads="1"/>
              </p:cNvSpPr>
              <p:nvPr/>
            </p:nvSpPr>
            <p:spPr bwMode="auto">
              <a:xfrm>
                <a:off x="748" y="2251"/>
                <a:ext cx="111" cy="90"/>
              </a:xfrm>
              <a:prstGeom prst="moon">
                <a:avLst>
                  <a:gd name="adj" fmla="val 18444"/>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43" name="AutoShape 187"/>
              <p:cNvSpPr>
                <a:spLocks noChangeArrowheads="1"/>
              </p:cNvSpPr>
              <p:nvPr/>
            </p:nvSpPr>
            <p:spPr bwMode="auto">
              <a:xfrm flipH="1">
                <a:off x="943" y="2251"/>
                <a:ext cx="111" cy="90"/>
              </a:xfrm>
              <a:prstGeom prst="moon">
                <a:avLst>
                  <a:gd name="adj" fmla="val 18444"/>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44" name="AutoShape 188"/>
              <p:cNvSpPr>
                <a:spLocks noChangeArrowheads="1"/>
              </p:cNvSpPr>
              <p:nvPr/>
            </p:nvSpPr>
            <p:spPr bwMode="auto">
              <a:xfrm flipH="1">
                <a:off x="922" y="2266"/>
                <a:ext cx="70" cy="60"/>
              </a:xfrm>
              <a:prstGeom prst="moon">
                <a:avLst>
                  <a:gd name="adj" fmla="val 1834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45" name="AutoShape 189"/>
              <p:cNvSpPr>
                <a:spLocks noChangeArrowheads="1"/>
              </p:cNvSpPr>
              <p:nvPr/>
            </p:nvSpPr>
            <p:spPr bwMode="auto">
              <a:xfrm>
                <a:off x="806" y="2266"/>
                <a:ext cx="70" cy="60"/>
              </a:xfrm>
              <a:prstGeom prst="moon">
                <a:avLst>
                  <a:gd name="adj" fmla="val 1834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46" name="AutoShape 190"/>
              <p:cNvSpPr>
                <a:spLocks noChangeArrowheads="1"/>
              </p:cNvSpPr>
              <p:nvPr/>
            </p:nvSpPr>
            <p:spPr bwMode="auto">
              <a:xfrm flipH="1">
                <a:off x="905" y="2281"/>
                <a:ext cx="35" cy="30"/>
              </a:xfrm>
              <a:prstGeom prst="moon">
                <a:avLst>
                  <a:gd name="adj" fmla="val 4190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47" name="AutoShape 191"/>
              <p:cNvSpPr>
                <a:spLocks noChangeArrowheads="1"/>
              </p:cNvSpPr>
              <p:nvPr/>
            </p:nvSpPr>
            <p:spPr bwMode="auto">
              <a:xfrm>
                <a:off x="857" y="2281"/>
                <a:ext cx="35" cy="30"/>
              </a:xfrm>
              <a:prstGeom prst="moon">
                <a:avLst>
                  <a:gd name="adj" fmla="val 4190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sp>
        <p:nvSpPr>
          <p:cNvPr id="145" name="Line 203"/>
          <p:cNvSpPr>
            <a:spLocks noChangeShapeType="1"/>
          </p:cNvSpPr>
          <p:nvPr/>
        </p:nvSpPr>
        <p:spPr bwMode="auto">
          <a:xfrm>
            <a:off x="6040871" y="2366724"/>
            <a:ext cx="914290" cy="392799"/>
          </a:xfrm>
          <a:prstGeom prst="line">
            <a:avLst/>
          </a:prstGeom>
          <a:noFill/>
          <a:ln w="38100">
            <a:solidFill>
              <a:srgbClr val="00B05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46" name="Line 204"/>
          <p:cNvSpPr>
            <a:spLocks noChangeShapeType="1"/>
          </p:cNvSpPr>
          <p:nvPr/>
        </p:nvSpPr>
        <p:spPr bwMode="auto">
          <a:xfrm flipH="1">
            <a:off x="5038225" y="2410902"/>
            <a:ext cx="435056" cy="261226"/>
          </a:xfrm>
          <a:prstGeom prst="line">
            <a:avLst/>
          </a:prstGeom>
          <a:noFill/>
          <a:ln w="38100">
            <a:solidFill>
              <a:srgbClr val="00B05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47" name="Freeform 205"/>
          <p:cNvSpPr>
            <a:spLocks/>
          </p:cNvSpPr>
          <p:nvPr/>
        </p:nvSpPr>
        <p:spPr bwMode="auto">
          <a:xfrm rot="1901313">
            <a:off x="3717690" y="2759523"/>
            <a:ext cx="122930" cy="181514"/>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00FF"/>
          </a:solidFill>
          <a:ln w="9525">
            <a:solidFill>
              <a:srgbClr val="FF00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48" name="Freeform 206"/>
          <p:cNvSpPr>
            <a:spLocks/>
          </p:cNvSpPr>
          <p:nvPr/>
        </p:nvSpPr>
        <p:spPr bwMode="auto">
          <a:xfrm rot="18818791" flipH="1">
            <a:off x="3717210" y="2614984"/>
            <a:ext cx="122930" cy="181513"/>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00FF"/>
          </a:solidFill>
          <a:ln w="9525">
            <a:solidFill>
              <a:srgbClr val="FF00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49" name="Freeform 207"/>
          <p:cNvSpPr>
            <a:spLocks/>
          </p:cNvSpPr>
          <p:nvPr/>
        </p:nvSpPr>
        <p:spPr bwMode="auto">
          <a:xfrm rot="3575381">
            <a:off x="4226216" y="2650519"/>
            <a:ext cx="122930" cy="181513"/>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00FF"/>
          </a:solidFill>
          <a:ln w="9525">
            <a:solidFill>
              <a:srgbClr val="FF00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50" name="Text Box 208"/>
          <p:cNvSpPr txBox="1">
            <a:spLocks noChangeArrowheads="1"/>
          </p:cNvSpPr>
          <p:nvPr/>
        </p:nvSpPr>
        <p:spPr bwMode="auto">
          <a:xfrm>
            <a:off x="2912785" y="3518738"/>
            <a:ext cx="53412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 </a:t>
            </a:r>
            <a:r>
              <a:rPr kumimoji="0" lang="zh-CN" altLang="en-US" sz="1050" b="1" i="0" u="none" strike="noStrike" kern="0" cap="none" spc="0" normalizeH="0" baseline="0" noProof="0" dirty="0">
                <a:ln>
                  <a:noFill/>
                </a:ln>
                <a:effectLst/>
                <a:uLnTx/>
                <a:uFillTx/>
                <a:latin typeface="微软雅黑" pitchFamily="34" charset="-122"/>
                <a:ea typeface="微软雅黑" pitchFamily="34" charset="-122"/>
              </a:rPr>
              <a:t>主机 </a:t>
            </a:r>
            <a:endParaRPr kumimoji="0" lang="en-US" altLang="zh-CN" sz="1050" b="1" i="0" u="none" strike="noStrike" kern="0" cap="none" spc="0" normalizeH="0" baseline="0" noProof="0" dirty="0" smtClean="0">
              <a:ln>
                <a:noFill/>
              </a:ln>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smtClean="0">
                <a:ln>
                  <a:noFill/>
                </a:ln>
                <a:effectLst/>
                <a:uLnTx/>
                <a:uFillTx/>
                <a:latin typeface="微软雅黑" pitchFamily="34" charset="-122"/>
                <a:ea typeface="微软雅黑" pitchFamily="34" charset="-122"/>
              </a:rPr>
              <a:t>H</a:t>
            </a:r>
            <a:r>
              <a:rPr kumimoji="0" lang="en-US" altLang="zh-CN" sz="1050" b="1" i="0" u="none" strike="noStrike" kern="0" cap="none" spc="0" normalizeH="0" baseline="-25000" noProof="0" dirty="0" smtClean="0">
                <a:ln>
                  <a:noFill/>
                </a:ln>
                <a:effectLst/>
                <a:uLnTx/>
                <a:uFillTx/>
                <a:latin typeface="微软雅黑" pitchFamily="34" charset="-122"/>
                <a:ea typeface="微软雅黑" pitchFamily="34" charset="-122"/>
              </a:rPr>
              <a:t>2</a:t>
            </a:r>
            <a:endParaRPr kumimoji="0" lang="en-US" altLang="zh-CN" sz="1050" b="1" i="0" u="none" strike="noStrike" kern="0" cap="none" spc="0" normalizeH="0" baseline="-25000" noProof="0" dirty="0">
              <a:ln>
                <a:noFill/>
              </a:ln>
              <a:effectLst/>
              <a:uLnTx/>
              <a:uFillTx/>
              <a:latin typeface="微软雅黑" pitchFamily="34" charset="-122"/>
              <a:ea typeface="微软雅黑" pitchFamily="34" charset="-122"/>
            </a:endParaRPr>
          </a:p>
        </p:txBody>
      </p:sp>
      <p:sp>
        <p:nvSpPr>
          <p:cNvPr id="228" name="Line 210"/>
          <p:cNvSpPr>
            <a:spLocks noChangeShapeType="1"/>
          </p:cNvSpPr>
          <p:nvPr/>
        </p:nvSpPr>
        <p:spPr bwMode="auto">
          <a:xfrm>
            <a:off x="3165467" y="2019063"/>
            <a:ext cx="0" cy="21800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26" name="Line 213"/>
          <p:cNvSpPr>
            <a:spLocks noChangeShapeType="1"/>
          </p:cNvSpPr>
          <p:nvPr/>
        </p:nvSpPr>
        <p:spPr bwMode="auto">
          <a:xfrm>
            <a:off x="3775313" y="2020023"/>
            <a:ext cx="0" cy="21800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53" name="Text Box 215"/>
          <p:cNvSpPr txBox="1">
            <a:spLocks noChangeArrowheads="1"/>
          </p:cNvSpPr>
          <p:nvPr/>
        </p:nvSpPr>
        <p:spPr bwMode="auto">
          <a:xfrm>
            <a:off x="3636056" y="1579205"/>
            <a:ext cx="37542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a:ln>
                  <a:noFill/>
                </a:ln>
                <a:effectLst/>
                <a:uLnTx/>
                <a:uFillTx/>
                <a:latin typeface="微软雅黑" pitchFamily="34" charset="-122"/>
                <a:ea typeface="微软雅黑" pitchFamily="34" charset="-122"/>
              </a:rPr>
              <a:t> R</a:t>
            </a:r>
            <a:r>
              <a:rPr kumimoji="0" lang="en-US" altLang="zh-CN" sz="1050" b="1" i="0" u="none" strike="noStrike" kern="0" cap="none" spc="0" normalizeH="0" baseline="-25000" noProof="0">
                <a:ln>
                  <a:noFill/>
                </a:ln>
                <a:effectLst/>
                <a:uLnTx/>
                <a:uFillTx/>
                <a:latin typeface="微软雅黑" pitchFamily="34" charset="-122"/>
                <a:ea typeface="微软雅黑" pitchFamily="34" charset="-122"/>
              </a:rPr>
              <a:t>1</a:t>
            </a:r>
          </a:p>
        </p:txBody>
      </p:sp>
      <p:sp>
        <p:nvSpPr>
          <p:cNvPr id="154" name="Text Box 216"/>
          <p:cNvSpPr txBox="1">
            <a:spLocks noChangeArrowheads="1"/>
          </p:cNvSpPr>
          <p:nvPr/>
        </p:nvSpPr>
        <p:spPr bwMode="auto">
          <a:xfrm>
            <a:off x="6733355" y="2968085"/>
            <a:ext cx="37542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 R</a:t>
            </a:r>
            <a:r>
              <a:rPr kumimoji="0" lang="en-US" altLang="zh-CN" sz="1050" b="1" i="0" u="none" strike="noStrike" kern="0" cap="none" spc="0" normalizeH="0" baseline="-25000" noProof="0" dirty="0">
                <a:ln>
                  <a:noFill/>
                </a:ln>
                <a:effectLst/>
                <a:uLnTx/>
                <a:uFillTx/>
                <a:latin typeface="微软雅黑" pitchFamily="34" charset="-122"/>
                <a:ea typeface="微软雅黑" pitchFamily="34" charset="-122"/>
              </a:rPr>
              <a:t>4</a:t>
            </a:r>
          </a:p>
        </p:txBody>
      </p:sp>
      <p:sp>
        <p:nvSpPr>
          <p:cNvPr id="155" name="Text Box 217"/>
          <p:cNvSpPr txBox="1">
            <a:spLocks noChangeArrowheads="1"/>
          </p:cNvSpPr>
          <p:nvPr/>
        </p:nvSpPr>
        <p:spPr bwMode="auto">
          <a:xfrm>
            <a:off x="4470089" y="2650941"/>
            <a:ext cx="37542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 R</a:t>
            </a:r>
            <a:r>
              <a:rPr kumimoji="0" lang="en-US" altLang="zh-CN" sz="1050" b="1" i="0" u="none" strike="noStrike" kern="0" cap="none" spc="0" normalizeH="0" baseline="-25000" noProof="0" dirty="0">
                <a:ln>
                  <a:noFill/>
                </a:ln>
                <a:effectLst/>
                <a:uLnTx/>
                <a:uFillTx/>
                <a:latin typeface="微软雅黑" pitchFamily="34" charset="-122"/>
                <a:ea typeface="微软雅黑" pitchFamily="34" charset="-122"/>
              </a:rPr>
              <a:t>5</a:t>
            </a:r>
          </a:p>
        </p:txBody>
      </p:sp>
      <p:sp>
        <p:nvSpPr>
          <p:cNvPr id="156" name="Text Box 218"/>
          <p:cNvSpPr txBox="1">
            <a:spLocks noChangeArrowheads="1"/>
          </p:cNvSpPr>
          <p:nvPr/>
        </p:nvSpPr>
        <p:spPr bwMode="auto">
          <a:xfrm>
            <a:off x="5116976" y="1579205"/>
            <a:ext cx="37542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a:ln>
                  <a:noFill/>
                </a:ln>
                <a:effectLst/>
                <a:uLnTx/>
                <a:uFillTx/>
                <a:latin typeface="微软雅黑" pitchFamily="34" charset="-122"/>
                <a:ea typeface="微软雅黑" pitchFamily="34" charset="-122"/>
              </a:rPr>
              <a:t> R</a:t>
            </a:r>
            <a:r>
              <a:rPr kumimoji="0" lang="en-US" altLang="zh-CN" sz="1050" b="1" i="0" u="none" strike="noStrike" kern="0" cap="none" spc="0" normalizeH="0" baseline="-25000" noProof="0">
                <a:ln>
                  <a:noFill/>
                </a:ln>
                <a:effectLst/>
                <a:uLnTx/>
                <a:uFillTx/>
                <a:latin typeface="微软雅黑" pitchFamily="34" charset="-122"/>
                <a:ea typeface="微软雅黑" pitchFamily="34" charset="-122"/>
              </a:rPr>
              <a:t>2</a:t>
            </a:r>
          </a:p>
        </p:txBody>
      </p:sp>
      <p:sp>
        <p:nvSpPr>
          <p:cNvPr id="157" name="Text Box 219"/>
          <p:cNvSpPr txBox="1">
            <a:spLocks noChangeArrowheads="1"/>
          </p:cNvSpPr>
          <p:nvPr/>
        </p:nvSpPr>
        <p:spPr bwMode="auto">
          <a:xfrm>
            <a:off x="6755141" y="1511061"/>
            <a:ext cx="37542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 R</a:t>
            </a:r>
            <a:r>
              <a:rPr kumimoji="0" lang="en-US" altLang="zh-CN" sz="1050" b="1" i="0" u="none" strike="noStrike" kern="0" cap="none" spc="0" normalizeH="0" baseline="-25000" noProof="0" dirty="0">
                <a:ln>
                  <a:noFill/>
                </a:ln>
                <a:effectLst/>
                <a:uLnTx/>
                <a:uFillTx/>
                <a:latin typeface="微软雅黑" pitchFamily="34" charset="-122"/>
                <a:ea typeface="微软雅黑" pitchFamily="34" charset="-122"/>
              </a:rPr>
              <a:t>3</a:t>
            </a:r>
          </a:p>
        </p:txBody>
      </p:sp>
      <p:sp>
        <p:nvSpPr>
          <p:cNvPr id="158" name="Text Box 220"/>
          <p:cNvSpPr txBox="1">
            <a:spLocks noChangeArrowheads="1"/>
          </p:cNvSpPr>
          <p:nvPr/>
        </p:nvSpPr>
        <p:spPr bwMode="auto">
          <a:xfrm>
            <a:off x="3442187" y="1009431"/>
            <a:ext cx="37542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 R</a:t>
            </a:r>
            <a:r>
              <a:rPr kumimoji="0" lang="en-US" altLang="zh-CN" sz="1050" b="1" i="0" u="none" strike="noStrike" kern="0" cap="none" spc="0" normalizeH="0" baseline="-25000" noProof="0" dirty="0">
                <a:ln>
                  <a:noFill/>
                </a:ln>
                <a:effectLst/>
                <a:uLnTx/>
                <a:uFillTx/>
                <a:latin typeface="微软雅黑" pitchFamily="34" charset="-122"/>
                <a:ea typeface="微软雅黑" pitchFamily="34" charset="-122"/>
              </a:rPr>
              <a:t>1</a:t>
            </a:r>
          </a:p>
        </p:txBody>
      </p:sp>
      <p:sp>
        <p:nvSpPr>
          <p:cNvPr id="159" name="Text Box 221"/>
          <p:cNvSpPr txBox="1">
            <a:spLocks noChangeArrowheads="1"/>
          </p:cNvSpPr>
          <p:nvPr/>
        </p:nvSpPr>
        <p:spPr bwMode="auto">
          <a:xfrm>
            <a:off x="4970383" y="1017487"/>
            <a:ext cx="37542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 R</a:t>
            </a:r>
            <a:r>
              <a:rPr kumimoji="0" lang="en-US" altLang="zh-CN" sz="1050" b="1" i="0" u="none" strike="noStrike" kern="0" cap="none" spc="0" normalizeH="0" baseline="-25000" noProof="0" dirty="0">
                <a:ln>
                  <a:noFill/>
                </a:ln>
                <a:effectLst/>
                <a:uLnTx/>
                <a:uFillTx/>
                <a:latin typeface="微软雅黑" pitchFamily="34" charset="-122"/>
                <a:ea typeface="微软雅黑" pitchFamily="34" charset="-122"/>
              </a:rPr>
              <a:t>2</a:t>
            </a:r>
          </a:p>
        </p:txBody>
      </p:sp>
      <p:sp>
        <p:nvSpPr>
          <p:cNvPr id="160" name="Text Box 222"/>
          <p:cNvSpPr txBox="1">
            <a:spLocks noChangeArrowheads="1"/>
          </p:cNvSpPr>
          <p:nvPr/>
        </p:nvSpPr>
        <p:spPr bwMode="auto">
          <a:xfrm>
            <a:off x="6847382" y="853151"/>
            <a:ext cx="37542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 R</a:t>
            </a:r>
            <a:r>
              <a:rPr kumimoji="0" lang="en-US" altLang="zh-CN" sz="1050" b="1" i="0" u="none" strike="noStrike" kern="0" cap="none" spc="0" normalizeH="0" baseline="-25000" noProof="0" dirty="0">
                <a:ln>
                  <a:noFill/>
                </a:ln>
                <a:effectLst/>
                <a:uLnTx/>
                <a:uFillTx/>
                <a:latin typeface="微软雅黑" pitchFamily="34" charset="-122"/>
                <a:ea typeface="微软雅黑" pitchFamily="34" charset="-122"/>
              </a:rPr>
              <a:t>3</a:t>
            </a:r>
          </a:p>
        </p:txBody>
      </p:sp>
      <p:sp>
        <p:nvSpPr>
          <p:cNvPr id="161" name="Text Box 223"/>
          <p:cNvSpPr txBox="1">
            <a:spLocks noChangeArrowheads="1"/>
          </p:cNvSpPr>
          <p:nvPr/>
        </p:nvSpPr>
        <p:spPr bwMode="auto">
          <a:xfrm>
            <a:off x="2519067" y="576559"/>
            <a:ext cx="35137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H</a:t>
            </a:r>
            <a:r>
              <a:rPr kumimoji="0" lang="en-US" altLang="zh-CN" sz="1050" b="1" i="0" u="none" strike="noStrike" kern="0" cap="none" spc="0" normalizeH="0" baseline="-25000" noProof="0" dirty="0">
                <a:ln>
                  <a:noFill/>
                </a:ln>
                <a:effectLst/>
                <a:uLnTx/>
                <a:uFillTx/>
                <a:latin typeface="微软雅黑" pitchFamily="34" charset="-122"/>
                <a:ea typeface="微软雅黑" pitchFamily="34" charset="-122"/>
              </a:rPr>
              <a:t>1</a:t>
            </a:r>
          </a:p>
        </p:txBody>
      </p:sp>
      <p:sp>
        <p:nvSpPr>
          <p:cNvPr id="162" name="Text Box 224"/>
          <p:cNvSpPr txBox="1">
            <a:spLocks noChangeArrowheads="1"/>
          </p:cNvSpPr>
          <p:nvPr/>
        </p:nvSpPr>
        <p:spPr bwMode="auto">
          <a:xfrm>
            <a:off x="4713497" y="2961735"/>
            <a:ext cx="37542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 R</a:t>
            </a:r>
            <a:r>
              <a:rPr kumimoji="0" lang="en-US" altLang="zh-CN" sz="1050" b="1" i="0" u="none" strike="noStrike" kern="0" cap="none" spc="0" normalizeH="0" baseline="-25000" noProof="0" dirty="0">
                <a:ln>
                  <a:noFill/>
                </a:ln>
                <a:effectLst/>
                <a:uLnTx/>
                <a:uFillTx/>
                <a:latin typeface="微软雅黑" pitchFamily="34" charset="-122"/>
                <a:ea typeface="微软雅黑" pitchFamily="34" charset="-122"/>
              </a:rPr>
              <a:t>5</a:t>
            </a:r>
          </a:p>
        </p:txBody>
      </p:sp>
      <p:sp>
        <p:nvSpPr>
          <p:cNvPr id="163" name="Text Box 225"/>
          <p:cNvSpPr txBox="1">
            <a:spLocks noChangeArrowheads="1"/>
          </p:cNvSpPr>
          <p:nvPr/>
        </p:nvSpPr>
        <p:spPr bwMode="auto">
          <a:xfrm>
            <a:off x="3993322" y="3408745"/>
            <a:ext cx="39145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a:ln>
                  <a:noFill/>
                </a:ln>
                <a:effectLst/>
                <a:uLnTx/>
                <a:uFillTx/>
                <a:latin typeface="微软雅黑" pitchFamily="34" charset="-122"/>
                <a:ea typeface="微软雅黑" pitchFamily="34" charset="-122"/>
              </a:rPr>
              <a:t> H</a:t>
            </a:r>
            <a:r>
              <a:rPr kumimoji="0" lang="en-US" altLang="zh-CN" sz="1050" b="1" i="0" u="none" strike="noStrike" kern="0" cap="none" spc="0" normalizeH="0" baseline="-25000" noProof="0">
                <a:ln>
                  <a:noFill/>
                </a:ln>
                <a:effectLst/>
                <a:uLnTx/>
                <a:uFillTx/>
                <a:latin typeface="微软雅黑" pitchFamily="34" charset="-122"/>
                <a:ea typeface="微软雅黑" pitchFamily="34" charset="-122"/>
              </a:rPr>
              <a:t>2</a:t>
            </a:r>
          </a:p>
        </p:txBody>
      </p:sp>
      <p:grpSp>
        <p:nvGrpSpPr>
          <p:cNvPr id="164" name="Group 226"/>
          <p:cNvGrpSpPr>
            <a:grpSpLocks/>
          </p:cNvGrpSpPr>
          <p:nvPr/>
        </p:nvGrpSpPr>
        <p:grpSpPr bwMode="auto">
          <a:xfrm>
            <a:off x="6345314" y="2062281"/>
            <a:ext cx="871073" cy="522452"/>
            <a:chOff x="385" y="2795"/>
            <a:chExt cx="1769" cy="816"/>
          </a:xfrm>
          <a:solidFill>
            <a:srgbClr val="3399FF"/>
          </a:solidFill>
        </p:grpSpPr>
        <p:sp>
          <p:nvSpPr>
            <p:cNvPr id="209" name="Oval 227"/>
            <p:cNvSpPr>
              <a:spLocks noChangeArrowheads="1"/>
            </p:cNvSpPr>
            <p:nvPr/>
          </p:nvSpPr>
          <p:spPr bwMode="auto">
            <a:xfrm>
              <a:off x="1589" y="3060"/>
              <a:ext cx="554" cy="24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10" name="Oval 228"/>
            <p:cNvSpPr>
              <a:spLocks noChangeArrowheads="1"/>
            </p:cNvSpPr>
            <p:nvPr/>
          </p:nvSpPr>
          <p:spPr bwMode="auto">
            <a:xfrm>
              <a:off x="928" y="3274"/>
              <a:ext cx="884" cy="337"/>
            </a:xfrm>
            <a:prstGeom prst="ellipse">
              <a:avLst/>
            </a:prstGeom>
            <a:grp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11" name="Oval 229"/>
            <p:cNvSpPr>
              <a:spLocks noChangeArrowheads="1"/>
            </p:cNvSpPr>
            <p:nvPr/>
          </p:nvSpPr>
          <p:spPr bwMode="auto">
            <a:xfrm>
              <a:off x="502" y="3204"/>
              <a:ext cx="586" cy="28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12" name="Oval 230"/>
            <p:cNvSpPr>
              <a:spLocks noChangeArrowheads="1"/>
            </p:cNvSpPr>
            <p:nvPr/>
          </p:nvSpPr>
          <p:spPr bwMode="auto">
            <a:xfrm>
              <a:off x="385" y="3084"/>
              <a:ext cx="384" cy="256"/>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13" name="Oval 231"/>
            <p:cNvSpPr>
              <a:spLocks noChangeArrowheads="1"/>
            </p:cNvSpPr>
            <p:nvPr/>
          </p:nvSpPr>
          <p:spPr bwMode="auto">
            <a:xfrm>
              <a:off x="566" y="2883"/>
              <a:ext cx="576" cy="32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14" name="Oval 232"/>
            <p:cNvSpPr>
              <a:spLocks noChangeArrowheads="1"/>
            </p:cNvSpPr>
            <p:nvPr/>
          </p:nvSpPr>
          <p:spPr bwMode="auto">
            <a:xfrm>
              <a:off x="992" y="2795"/>
              <a:ext cx="757" cy="32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15" name="Oval 233"/>
            <p:cNvSpPr>
              <a:spLocks noChangeArrowheads="1"/>
            </p:cNvSpPr>
            <p:nvPr/>
          </p:nvSpPr>
          <p:spPr bwMode="auto">
            <a:xfrm>
              <a:off x="1504" y="2891"/>
              <a:ext cx="554" cy="24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16" name="Oval 234"/>
            <p:cNvSpPr>
              <a:spLocks noChangeArrowheads="1"/>
            </p:cNvSpPr>
            <p:nvPr/>
          </p:nvSpPr>
          <p:spPr bwMode="auto">
            <a:xfrm>
              <a:off x="704" y="2987"/>
              <a:ext cx="1141" cy="41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17" name="Oval 235"/>
            <p:cNvSpPr>
              <a:spLocks noChangeArrowheads="1"/>
            </p:cNvSpPr>
            <p:nvPr/>
          </p:nvSpPr>
          <p:spPr bwMode="auto">
            <a:xfrm rot="1336630">
              <a:off x="1474" y="3067"/>
              <a:ext cx="555" cy="417"/>
            </a:xfrm>
            <a:prstGeom prst="ellipse">
              <a:avLst/>
            </a:prstGeom>
            <a:grpFill/>
            <a:ln>
              <a:noFill/>
            </a:ln>
            <a:effectLst>
              <a:outerShdw dist="40161" dir="4293903"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18" name="Oval 236"/>
            <p:cNvSpPr>
              <a:spLocks noChangeArrowheads="1"/>
            </p:cNvSpPr>
            <p:nvPr/>
          </p:nvSpPr>
          <p:spPr bwMode="auto">
            <a:xfrm>
              <a:off x="1004" y="2811"/>
              <a:ext cx="756" cy="32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19" name="Oval 237"/>
            <p:cNvSpPr>
              <a:spLocks noChangeArrowheads="1"/>
            </p:cNvSpPr>
            <p:nvPr/>
          </p:nvSpPr>
          <p:spPr bwMode="auto">
            <a:xfrm>
              <a:off x="577" y="2899"/>
              <a:ext cx="575" cy="320"/>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20" name="Oval 238"/>
            <p:cNvSpPr>
              <a:spLocks noChangeArrowheads="1"/>
            </p:cNvSpPr>
            <p:nvPr/>
          </p:nvSpPr>
          <p:spPr bwMode="auto">
            <a:xfrm>
              <a:off x="396" y="3100"/>
              <a:ext cx="383" cy="256"/>
            </a:xfrm>
            <a:prstGeom prst="ellipse">
              <a:avLst/>
            </a:prstGeom>
            <a:grpFill/>
            <a:ln>
              <a:noFill/>
            </a:ln>
            <a:effectLst>
              <a:outerShdw dist="63500" dir="3187806"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21" name="Oval 239"/>
            <p:cNvSpPr>
              <a:spLocks noChangeArrowheads="1"/>
            </p:cNvSpPr>
            <p:nvPr/>
          </p:nvSpPr>
          <p:spPr bwMode="auto">
            <a:xfrm>
              <a:off x="1515" y="2908"/>
              <a:ext cx="554" cy="24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22" name="Oval 240"/>
            <p:cNvSpPr>
              <a:spLocks noChangeArrowheads="1"/>
            </p:cNvSpPr>
            <p:nvPr/>
          </p:nvSpPr>
          <p:spPr bwMode="auto">
            <a:xfrm>
              <a:off x="1599" y="3075"/>
              <a:ext cx="555" cy="249"/>
            </a:xfrm>
            <a:prstGeom prst="ellipse">
              <a:avLst/>
            </a:prstGeom>
            <a:grp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23" name="Oval 241"/>
            <p:cNvSpPr>
              <a:spLocks noChangeArrowheads="1"/>
            </p:cNvSpPr>
            <p:nvPr/>
          </p:nvSpPr>
          <p:spPr bwMode="auto">
            <a:xfrm>
              <a:off x="715" y="3003"/>
              <a:ext cx="1141" cy="417"/>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24" name="Oval 242"/>
            <p:cNvSpPr>
              <a:spLocks noChangeArrowheads="1"/>
            </p:cNvSpPr>
            <p:nvPr/>
          </p:nvSpPr>
          <p:spPr bwMode="auto">
            <a:xfrm>
              <a:off x="513" y="3219"/>
              <a:ext cx="586" cy="282"/>
            </a:xfrm>
            <a:prstGeom prst="ellipse">
              <a:avLst/>
            </a:prstGeom>
            <a:grpFill/>
            <a:ln>
              <a:noFill/>
            </a:ln>
            <a:effectLst>
              <a:outerShdw dist="113592" dir="20006097"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25" name="Freeform 243"/>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grp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sp>
        <p:nvSpPr>
          <p:cNvPr id="165" name="Text Box 244"/>
          <p:cNvSpPr txBox="1">
            <a:spLocks noChangeArrowheads="1"/>
          </p:cNvSpPr>
          <p:nvPr/>
        </p:nvSpPr>
        <p:spPr bwMode="auto">
          <a:xfrm>
            <a:off x="6485890" y="2668286"/>
            <a:ext cx="37542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 R</a:t>
            </a:r>
            <a:r>
              <a:rPr kumimoji="0" lang="en-US" altLang="zh-CN" sz="1050" b="1" i="0" u="none" strike="noStrike" kern="0" cap="none" spc="0" normalizeH="0" baseline="-25000" noProof="0" dirty="0">
                <a:ln>
                  <a:noFill/>
                </a:ln>
                <a:effectLst/>
                <a:uLnTx/>
                <a:uFillTx/>
                <a:latin typeface="微软雅黑" pitchFamily="34" charset="-122"/>
                <a:ea typeface="微软雅黑" pitchFamily="34" charset="-122"/>
              </a:rPr>
              <a:t>4</a:t>
            </a:r>
          </a:p>
        </p:txBody>
      </p:sp>
      <p:sp>
        <p:nvSpPr>
          <p:cNvPr id="168" name="AutoShape 247"/>
          <p:cNvSpPr>
            <a:spLocks noChangeArrowheads="1"/>
          </p:cNvSpPr>
          <p:nvPr/>
        </p:nvSpPr>
        <p:spPr bwMode="auto">
          <a:xfrm>
            <a:off x="2860063" y="1669482"/>
            <a:ext cx="742380" cy="296264"/>
          </a:xfrm>
          <a:prstGeom prst="rightArrow">
            <a:avLst>
              <a:gd name="adj1" fmla="val 59778"/>
              <a:gd name="adj2" fmla="val 92053"/>
            </a:avLst>
          </a:prstGeom>
          <a:solidFill>
            <a:srgbClr val="00FFFF"/>
          </a:solidFill>
          <a:ln w="9525">
            <a:solidFill>
              <a:srgbClr val="000000"/>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rPr>
              <a:t>间接交付</a:t>
            </a:r>
          </a:p>
        </p:txBody>
      </p:sp>
      <p:sp>
        <p:nvSpPr>
          <p:cNvPr id="169" name="AutoShape 248"/>
          <p:cNvSpPr>
            <a:spLocks noChangeArrowheads="1"/>
          </p:cNvSpPr>
          <p:nvPr/>
        </p:nvSpPr>
        <p:spPr bwMode="auto">
          <a:xfrm rot="6744589" flipV="1">
            <a:off x="6676363" y="2085712"/>
            <a:ext cx="827855" cy="309934"/>
          </a:xfrm>
          <a:prstGeom prst="rightArrow">
            <a:avLst>
              <a:gd name="adj1" fmla="val 59778"/>
              <a:gd name="adj2" fmla="val 102652"/>
            </a:avLst>
          </a:prstGeom>
          <a:solidFill>
            <a:srgbClr val="00FFFF"/>
          </a:solidFill>
          <a:ln w="9525">
            <a:solidFill>
              <a:srgbClr val="000000"/>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rPr>
              <a:t>间接交付</a:t>
            </a:r>
          </a:p>
        </p:txBody>
      </p:sp>
      <p:sp>
        <p:nvSpPr>
          <p:cNvPr id="170" name="AutoShape 249"/>
          <p:cNvSpPr>
            <a:spLocks noChangeArrowheads="1"/>
          </p:cNvSpPr>
          <p:nvPr/>
        </p:nvSpPr>
        <p:spPr bwMode="auto">
          <a:xfrm flipH="1">
            <a:off x="5333063" y="2802741"/>
            <a:ext cx="1000188" cy="348622"/>
          </a:xfrm>
          <a:prstGeom prst="rightArrow">
            <a:avLst>
              <a:gd name="adj1" fmla="val 59778"/>
              <a:gd name="adj2" fmla="val 151908"/>
            </a:avLst>
          </a:prstGeom>
          <a:solidFill>
            <a:srgbClr val="00FFFF"/>
          </a:solidFill>
          <a:ln w="9525">
            <a:solidFill>
              <a:srgbClr val="000000"/>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srgbClr val="000099"/>
                </a:solidFill>
                <a:effectLst/>
                <a:uLnTx/>
                <a:uFillTx/>
                <a:latin typeface="微软雅黑" pitchFamily="34" charset="-122"/>
                <a:ea typeface="微软雅黑" pitchFamily="34" charset="-122"/>
              </a:rPr>
              <a:t>间接</a:t>
            </a:r>
            <a:r>
              <a:rPr kumimoji="0" lang="zh-CN" altLang="en-US" sz="900" b="1" i="0" u="none" strike="noStrike" kern="0" cap="none" spc="0" normalizeH="0" baseline="0" noProof="0" dirty="0" smtClean="0">
                <a:ln>
                  <a:noFill/>
                </a:ln>
                <a:solidFill>
                  <a:srgbClr val="000099"/>
                </a:solidFill>
                <a:effectLst/>
                <a:uLnTx/>
                <a:uFillTx/>
                <a:latin typeface="微软雅黑" pitchFamily="34" charset="-122"/>
                <a:ea typeface="微软雅黑" pitchFamily="34" charset="-122"/>
              </a:rPr>
              <a:t>交付</a:t>
            </a:r>
            <a:endParaRPr kumimoji="0" lang="zh-CN" altLang="en-US" sz="900" b="1" i="0" u="none" strike="noStrike" kern="0" cap="none" spc="0" normalizeH="0" baseline="0" noProof="0" dirty="0">
              <a:ln>
                <a:noFill/>
              </a:ln>
              <a:solidFill>
                <a:srgbClr val="000099"/>
              </a:solidFill>
              <a:effectLst/>
              <a:uLnTx/>
              <a:uFillTx/>
              <a:latin typeface="微软雅黑" pitchFamily="34" charset="-122"/>
              <a:ea typeface="微软雅黑" pitchFamily="34" charset="-122"/>
            </a:endParaRPr>
          </a:p>
        </p:txBody>
      </p:sp>
      <p:sp>
        <p:nvSpPr>
          <p:cNvPr id="171" name="AutoShape 250"/>
          <p:cNvSpPr>
            <a:spLocks noChangeArrowheads="1"/>
          </p:cNvSpPr>
          <p:nvPr/>
        </p:nvSpPr>
        <p:spPr bwMode="auto">
          <a:xfrm rot="20314671" flipH="1">
            <a:off x="3732494" y="3053513"/>
            <a:ext cx="914290" cy="326419"/>
          </a:xfrm>
          <a:prstGeom prst="rightArrow">
            <a:avLst>
              <a:gd name="adj1" fmla="val 59778"/>
              <a:gd name="adj2" fmla="val 113871"/>
            </a:avLst>
          </a:prstGeom>
          <a:solidFill>
            <a:srgbClr val="FF99FF"/>
          </a:solidFill>
          <a:ln w="12700" cmpd="sng">
            <a:solidFill>
              <a:srgbClr val="000000"/>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a:ln>
                  <a:noFill/>
                </a:ln>
                <a:effectLst/>
                <a:uLnTx/>
                <a:uFillTx/>
                <a:latin typeface="微软雅黑" pitchFamily="34" charset="-122"/>
                <a:ea typeface="微软雅黑" pitchFamily="34" charset="-122"/>
              </a:rPr>
              <a:t>直接交付</a:t>
            </a:r>
          </a:p>
        </p:txBody>
      </p:sp>
      <p:grpSp>
        <p:nvGrpSpPr>
          <p:cNvPr id="172" name="Group 251"/>
          <p:cNvGrpSpPr>
            <a:grpSpLocks/>
          </p:cNvGrpSpPr>
          <p:nvPr/>
        </p:nvGrpSpPr>
        <p:grpSpPr bwMode="auto">
          <a:xfrm>
            <a:off x="3751305" y="1072121"/>
            <a:ext cx="460026" cy="450423"/>
            <a:chOff x="1721" y="585"/>
            <a:chExt cx="479" cy="469"/>
          </a:xfrm>
        </p:grpSpPr>
        <p:sp>
          <p:nvSpPr>
            <p:cNvPr id="204" name="Rectangle 253"/>
            <p:cNvSpPr>
              <a:spLocks noChangeArrowheads="1"/>
            </p:cNvSpPr>
            <p:nvPr/>
          </p:nvSpPr>
          <p:spPr bwMode="auto">
            <a:xfrm>
              <a:off x="1721" y="585"/>
              <a:ext cx="479" cy="469"/>
            </a:xfrm>
            <a:prstGeom prst="rect">
              <a:avLst/>
            </a:prstGeom>
            <a:solidFill>
              <a:srgbClr val="00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03" name="Rectangle 252"/>
            <p:cNvSpPr>
              <a:spLocks noChangeArrowheads="1"/>
            </p:cNvSpPr>
            <p:nvPr/>
          </p:nvSpPr>
          <p:spPr bwMode="auto">
            <a:xfrm>
              <a:off x="1728" y="586"/>
              <a:ext cx="467" cy="174"/>
            </a:xfrm>
            <a:prstGeom prst="rect">
              <a:avLst/>
            </a:prstGeom>
            <a:solidFill>
              <a:srgbClr val="0000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05" name="Line 254"/>
            <p:cNvSpPr>
              <a:spLocks noChangeShapeType="1"/>
            </p:cNvSpPr>
            <p:nvPr/>
          </p:nvSpPr>
          <p:spPr bwMode="auto">
            <a:xfrm>
              <a:off x="1721" y="754"/>
              <a:ext cx="47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06" name="Line 255"/>
            <p:cNvSpPr>
              <a:spLocks noChangeShapeType="1"/>
            </p:cNvSpPr>
            <p:nvPr/>
          </p:nvSpPr>
          <p:spPr bwMode="auto">
            <a:xfrm>
              <a:off x="1721" y="906"/>
              <a:ext cx="47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07" name="Line 256"/>
            <p:cNvSpPr>
              <a:spLocks noChangeShapeType="1"/>
            </p:cNvSpPr>
            <p:nvPr/>
          </p:nvSpPr>
          <p:spPr bwMode="auto">
            <a:xfrm>
              <a:off x="1961" y="748"/>
              <a:ext cx="1" cy="30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173" name="Group 258"/>
          <p:cNvGrpSpPr>
            <a:grpSpLocks/>
          </p:cNvGrpSpPr>
          <p:nvPr/>
        </p:nvGrpSpPr>
        <p:grpSpPr bwMode="auto">
          <a:xfrm>
            <a:off x="5275440" y="1072121"/>
            <a:ext cx="460026" cy="450423"/>
            <a:chOff x="1721" y="585"/>
            <a:chExt cx="479" cy="469"/>
          </a:xfrm>
        </p:grpSpPr>
        <p:sp>
          <p:nvSpPr>
            <p:cNvPr id="198" name="Rectangle 260"/>
            <p:cNvSpPr>
              <a:spLocks noChangeArrowheads="1"/>
            </p:cNvSpPr>
            <p:nvPr/>
          </p:nvSpPr>
          <p:spPr bwMode="auto">
            <a:xfrm>
              <a:off x="1721" y="585"/>
              <a:ext cx="479" cy="469"/>
            </a:xfrm>
            <a:prstGeom prst="rect">
              <a:avLst/>
            </a:prstGeom>
            <a:solidFill>
              <a:srgbClr val="00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97" name="Rectangle 259"/>
            <p:cNvSpPr>
              <a:spLocks noChangeArrowheads="1"/>
            </p:cNvSpPr>
            <p:nvPr/>
          </p:nvSpPr>
          <p:spPr bwMode="auto">
            <a:xfrm>
              <a:off x="1728" y="586"/>
              <a:ext cx="467" cy="174"/>
            </a:xfrm>
            <a:prstGeom prst="rect">
              <a:avLst/>
            </a:prstGeom>
            <a:solidFill>
              <a:srgbClr val="0000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99" name="Line 261"/>
            <p:cNvSpPr>
              <a:spLocks noChangeShapeType="1"/>
            </p:cNvSpPr>
            <p:nvPr/>
          </p:nvSpPr>
          <p:spPr bwMode="auto">
            <a:xfrm>
              <a:off x="1721" y="754"/>
              <a:ext cx="47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00" name="Line 262"/>
            <p:cNvSpPr>
              <a:spLocks noChangeShapeType="1"/>
            </p:cNvSpPr>
            <p:nvPr/>
          </p:nvSpPr>
          <p:spPr bwMode="auto">
            <a:xfrm>
              <a:off x="1721" y="906"/>
              <a:ext cx="47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01" name="Line 263"/>
            <p:cNvSpPr>
              <a:spLocks noChangeShapeType="1"/>
            </p:cNvSpPr>
            <p:nvPr/>
          </p:nvSpPr>
          <p:spPr bwMode="auto">
            <a:xfrm>
              <a:off x="1961" y="748"/>
              <a:ext cx="1" cy="30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174" name="Group 265"/>
          <p:cNvGrpSpPr>
            <a:grpSpLocks/>
          </p:cNvGrpSpPr>
          <p:nvPr/>
        </p:nvGrpSpPr>
        <p:grpSpPr bwMode="auto">
          <a:xfrm>
            <a:off x="6824549" y="1072121"/>
            <a:ext cx="460026" cy="450423"/>
            <a:chOff x="1721" y="585"/>
            <a:chExt cx="479" cy="469"/>
          </a:xfrm>
        </p:grpSpPr>
        <p:sp>
          <p:nvSpPr>
            <p:cNvPr id="192" name="Rectangle 267"/>
            <p:cNvSpPr>
              <a:spLocks noChangeArrowheads="1"/>
            </p:cNvSpPr>
            <p:nvPr/>
          </p:nvSpPr>
          <p:spPr bwMode="auto">
            <a:xfrm>
              <a:off x="1721" y="585"/>
              <a:ext cx="479" cy="469"/>
            </a:xfrm>
            <a:prstGeom prst="rect">
              <a:avLst/>
            </a:prstGeom>
            <a:solidFill>
              <a:srgbClr val="00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91" name="Rectangle 266"/>
            <p:cNvSpPr>
              <a:spLocks noChangeArrowheads="1"/>
            </p:cNvSpPr>
            <p:nvPr/>
          </p:nvSpPr>
          <p:spPr bwMode="auto">
            <a:xfrm>
              <a:off x="1728" y="586"/>
              <a:ext cx="467" cy="174"/>
            </a:xfrm>
            <a:prstGeom prst="rect">
              <a:avLst/>
            </a:prstGeom>
            <a:solidFill>
              <a:srgbClr val="0000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93" name="Line 268"/>
            <p:cNvSpPr>
              <a:spLocks noChangeShapeType="1"/>
            </p:cNvSpPr>
            <p:nvPr/>
          </p:nvSpPr>
          <p:spPr bwMode="auto">
            <a:xfrm>
              <a:off x="1721" y="754"/>
              <a:ext cx="47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94" name="Line 269"/>
            <p:cNvSpPr>
              <a:spLocks noChangeShapeType="1"/>
            </p:cNvSpPr>
            <p:nvPr/>
          </p:nvSpPr>
          <p:spPr bwMode="auto">
            <a:xfrm>
              <a:off x="1721" y="906"/>
              <a:ext cx="47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95" name="Line 270"/>
            <p:cNvSpPr>
              <a:spLocks noChangeShapeType="1"/>
            </p:cNvSpPr>
            <p:nvPr/>
          </p:nvSpPr>
          <p:spPr bwMode="auto">
            <a:xfrm>
              <a:off x="1961" y="748"/>
              <a:ext cx="1" cy="30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175" name="Group 272"/>
          <p:cNvGrpSpPr>
            <a:grpSpLocks/>
          </p:cNvGrpSpPr>
          <p:nvPr/>
        </p:nvGrpSpPr>
        <p:grpSpPr bwMode="auto">
          <a:xfrm>
            <a:off x="4665595" y="3196501"/>
            <a:ext cx="460026" cy="450423"/>
            <a:chOff x="1721" y="585"/>
            <a:chExt cx="479" cy="469"/>
          </a:xfrm>
        </p:grpSpPr>
        <p:sp>
          <p:nvSpPr>
            <p:cNvPr id="186" name="Rectangle 274"/>
            <p:cNvSpPr>
              <a:spLocks noChangeArrowheads="1"/>
            </p:cNvSpPr>
            <p:nvPr/>
          </p:nvSpPr>
          <p:spPr bwMode="auto">
            <a:xfrm>
              <a:off x="1721" y="585"/>
              <a:ext cx="479" cy="469"/>
            </a:xfrm>
            <a:prstGeom prst="rect">
              <a:avLst/>
            </a:prstGeom>
            <a:solidFill>
              <a:srgbClr val="00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85" name="Rectangle 273"/>
            <p:cNvSpPr>
              <a:spLocks noChangeArrowheads="1"/>
            </p:cNvSpPr>
            <p:nvPr/>
          </p:nvSpPr>
          <p:spPr bwMode="auto">
            <a:xfrm>
              <a:off x="1728" y="586"/>
              <a:ext cx="467" cy="174"/>
            </a:xfrm>
            <a:prstGeom prst="rect">
              <a:avLst/>
            </a:prstGeom>
            <a:solidFill>
              <a:srgbClr val="0000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87" name="Line 275"/>
            <p:cNvSpPr>
              <a:spLocks noChangeShapeType="1"/>
            </p:cNvSpPr>
            <p:nvPr/>
          </p:nvSpPr>
          <p:spPr bwMode="auto">
            <a:xfrm>
              <a:off x="1721" y="754"/>
              <a:ext cx="47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88" name="Line 276"/>
            <p:cNvSpPr>
              <a:spLocks noChangeShapeType="1"/>
            </p:cNvSpPr>
            <p:nvPr/>
          </p:nvSpPr>
          <p:spPr bwMode="auto">
            <a:xfrm>
              <a:off x="1721" y="906"/>
              <a:ext cx="47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89" name="Line 277"/>
            <p:cNvSpPr>
              <a:spLocks noChangeShapeType="1"/>
            </p:cNvSpPr>
            <p:nvPr/>
          </p:nvSpPr>
          <p:spPr bwMode="auto">
            <a:xfrm>
              <a:off x="1961" y="748"/>
              <a:ext cx="1" cy="30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176" name="Group 279"/>
          <p:cNvGrpSpPr>
            <a:grpSpLocks/>
          </p:cNvGrpSpPr>
          <p:nvPr/>
        </p:nvGrpSpPr>
        <p:grpSpPr bwMode="auto">
          <a:xfrm>
            <a:off x="6713144" y="3196501"/>
            <a:ext cx="460026" cy="450423"/>
            <a:chOff x="1721" y="585"/>
            <a:chExt cx="479" cy="469"/>
          </a:xfrm>
        </p:grpSpPr>
        <p:sp>
          <p:nvSpPr>
            <p:cNvPr id="180" name="Rectangle 281"/>
            <p:cNvSpPr>
              <a:spLocks noChangeArrowheads="1"/>
            </p:cNvSpPr>
            <p:nvPr/>
          </p:nvSpPr>
          <p:spPr bwMode="auto">
            <a:xfrm>
              <a:off x="1721" y="585"/>
              <a:ext cx="479" cy="469"/>
            </a:xfrm>
            <a:prstGeom prst="rect">
              <a:avLst/>
            </a:prstGeom>
            <a:solidFill>
              <a:srgbClr val="00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79" name="Rectangle 280"/>
            <p:cNvSpPr>
              <a:spLocks noChangeArrowheads="1"/>
            </p:cNvSpPr>
            <p:nvPr/>
          </p:nvSpPr>
          <p:spPr bwMode="auto">
            <a:xfrm>
              <a:off x="1728" y="586"/>
              <a:ext cx="467" cy="174"/>
            </a:xfrm>
            <a:prstGeom prst="rect">
              <a:avLst/>
            </a:prstGeom>
            <a:solidFill>
              <a:srgbClr val="0000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81" name="Line 282"/>
            <p:cNvSpPr>
              <a:spLocks noChangeShapeType="1"/>
            </p:cNvSpPr>
            <p:nvPr/>
          </p:nvSpPr>
          <p:spPr bwMode="auto">
            <a:xfrm>
              <a:off x="1721" y="754"/>
              <a:ext cx="47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82" name="Line 283"/>
            <p:cNvSpPr>
              <a:spLocks noChangeShapeType="1"/>
            </p:cNvSpPr>
            <p:nvPr/>
          </p:nvSpPr>
          <p:spPr bwMode="auto">
            <a:xfrm>
              <a:off x="1721" y="906"/>
              <a:ext cx="47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83" name="Line 284"/>
            <p:cNvSpPr>
              <a:spLocks noChangeShapeType="1"/>
            </p:cNvSpPr>
            <p:nvPr/>
          </p:nvSpPr>
          <p:spPr bwMode="auto">
            <a:xfrm>
              <a:off x="1961" y="748"/>
              <a:ext cx="1" cy="30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sp>
        <p:nvSpPr>
          <p:cNvPr id="178" name="Text Box 287"/>
          <p:cNvSpPr txBox="1">
            <a:spLocks noChangeArrowheads="1"/>
          </p:cNvSpPr>
          <p:nvPr/>
        </p:nvSpPr>
        <p:spPr bwMode="auto">
          <a:xfrm>
            <a:off x="3261881" y="670168"/>
            <a:ext cx="2639804" cy="307777"/>
          </a:xfrm>
          <a:prstGeom prst="rect">
            <a:avLst/>
          </a:prstGeom>
          <a:solidFill>
            <a:srgbClr val="0000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分组在互联网中的传送 </a:t>
            </a:r>
          </a:p>
        </p:txBody>
      </p:sp>
      <p:sp>
        <p:nvSpPr>
          <p:cNvPr id="399" name="矩形 398"/>
          <p:cNvSpPr/>
          <p:nvPr/>
        </p:nvSpPr>
        <p:spPr>
          <a:xfrm>
            <a:off x="1068899" y="3358806"/>
            <a:ext cx="1486721" cy="738664"/>
          </a:xfrm>
          <a:prstGeom prst="rect">
            <a:avLst/>
          </a:prstGeom>
          <a:solidFill>
            <a:srgbClr val="00FF99"/>
          </a:solidFill>
          <a:ln>
            <a:solidFill>
              <a:schemeClr val="tx1"/>
            </a:solidFill>
          </a:ln>
        </p:spPr>
        <p:txBody>
          <a:bodyPr wrap="square">
            <a:spAutoFit/>
          </a:bodyPr>
          <a:lstStyle/>
          <a:p>
            <a:r>
              <a:rPr lang="zh-CN" altLang="zh-CN" sz="1400" b="1" dirty="0">
                <a:latin typeface="微软雅黑" pitchFamily="34" charset="-122"/>
                <a:ea typeface="微软雅黑" pitchFamily="34" charset="-122"/>
              </a:rPr>
              <a:t>互联网可以由多种异构网络互连组成。</a:t>
            </a:r>
            <a:endParaRPr lang="zh-CN" altLang="en-US" sz="1400" b="1" dirty="0">
              <a:latin typeface="微软雅黑" pitchFamily="34" charset="-122"/>
              <a:ea typeface="微软雅黑" pitchFamily="34" charset="-122"/>
            </a:endParaRPr>
          </a:p>
        </p:txBody>
      </p:sp>
      <p:sp>
        <p:nvSpPr>
          <p:cNvPr id="400" name="AutoShape 247"/>
          <p:cNvSpPr>
            <a:spLocks noChangeArrowheads="1"/>
          </p:cNvSpPr>
          <p:nvPr/>
        </p:nvSpPr>
        <p:spPr bwMode="auto">
          <a:xfrm>
            <a:off x="4311526" y="1754262"/>
            <a:ext cx="742380" cy="296264"/>
          </a:xfrm>
          <a:prstGeom prst="rightArrow">
            <a:avLst>
              <a:gd name="adj1" fmla="val 59778"/>
              <a:gd name="adj2" fmla="val 92053"/>
            </a:avLst>
          </a:prstGeom>
          <a:solidFill>
            <a:srgbClr val="00FFFF"/>
          </a:solidFill>
          <a:ln w="9525">
            <a:solidFill>
              <a:srgbClr val="000000"/>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srgbClr val="000099"/>
                </a:solidFill>
                <a:effectLst/>
                <a:uLnTx/>
                <a:uFillTx/>
                <a:latin typeface="微软雅黑" pitchFamily="34" charset="-122"/>
                <a:ea typeface="微软雅黑" pitchFamily="34" charset="-122"/>
              </a:rPr>
              <a:t>间接交付</a:t>
            </a:r>
          </a:p>
        </p:txBody>
      </p:sp>
      <p:sp>
        <p:nvSpPr>
          <p:cNvPr id="402" name="AutoShape 247"/>
          <p:cNvSpPr>
            <a:spLocks noChangeArrowheads="1"/>
          </p:cNvSpPr>
          <p:nvPr/>
        </p:nvSpPr>
        <p:spPr bwMode="auto">
          <a:xfrm>
            <a:off x="5842744" y="1754262"/>
            <a:ext cx="742380" cy="296264"/>
          </a:xfrm>
          <a:prstGeom prst="rightArrow">
            <a:avLst>
              <a:gd name="adj1" fmla="val 59778"/>
              <a:gd name="adj2" fmla="val 92053"/>
            </a:avLst>
          </a:prstGeom>
          <a:solidFill>
            <a:srgbClr val="00FFFF"/>
          </a:solidFill>
          <a:ln w="9525">
            <a:solidFill>
              <a:srgbClr val="000000"/>
            </a:solidFill>
            <a:miter lim="800000"/>
            <a:headEnd/>
            <a:tailEnd/>
          </a:ln>
          <a:effectLs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rPr>
              <a:t>间接交付</a:t>
            </a:r>
          </a:p>
        </p:txBody>
      </p:sp>
      <p:pic>
        <p:nvPicPr>
          <p:cNvPr id="403"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74538" y="2156315"/>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2452" y="1563638"/>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56074" y="2156315"/>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76588" y="2156315"/>
            <a:ext cx="404587" cy="404587"/>
          </a:xfrm>
          <a:prstGeom prst="rect">
            <a:avLst/>
          </a:prstGeom>
          <a:noFill/>
          <a:extLst>
            <a:ext uri="{909E8E84-426E-40DD-AFC4-6F175D3DCCD1}">
              <a14:hiddenFill xmlns:a14="http://schemas.microsoft.com/office/drawing/2010/main">
                <a:solidFill>
                  <a:srgbClr val="FFFFFF"/>
                </a:solidFill>
              </a14:hiddenFill>
            </a:ext>
          </a:extLst>
        </p:spPr>
      </p:pic>
      <p:grpSp>
        <p:nvGrpSpPr>
          <p:cNvPr id="415" name="Group 181"/>
          <p:cNvGrpSpPr>
            <a:grpSpLocks/>
          </p:cNvGrpSpPr>
          <p:nvPr/>
        </p:nvGrpSpPr>
        <p:grpSpPr bwMode="auto">
          <a:xfrm>
            <a:off x="3210198" y="3363838"/>
            <a:ext cx="528334" cy="389692"/>
            <a:chOff x="762" y="2391"/>
            <a:chExt cx="423" cy="312"/>
          </a:xfrm>
        </p:grpSpPr>
        <p:grpSp>
          <p:nvGrpSpPr>
            <p:cNvPr id="416" name="Group 182"/>
            <p:cNvGrpSpPr>
              <a:grpSpLocks/>
            </p:cNvGrpSpPr>
            <p:nvPr/>
          </p:nvGrpSpPr>
          <p:grpSpPr bwMode="auto">
            <a:xfrm>
              <a:off x="867" y="2432"/>
              <a:ext cx="318" cy="271"/>
              <a:chOff x="657" y="1570"/>
              <a:chExt cx="318" cy="311"/>
            </a:xfrm>
          </p:grpSpPr>
          <p:sp>
            <p:nvSpPr>
              <p:cNvPr id="424" name="Line 183"/>
              <p:cNvSpPr>
                <a:spLocks noChangeShapeType="1"/>
              </p:cNvSpPr>
              <p:nvPr/>
            </p:nvSpPr>
            <p:spPr bwMode="auto">
              <a:xfrm flipH="1">
                <a:off x="703" y="1570"/>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pic>
            <p:nvPicPr>
              <p:cNvPr id="425" name="Picture 184" descr="laptop cop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7" name="Group 185"/>
            <p:cNvGrpSpPr>
              <a:grpSpLocks/>
            </p:cNvGrpSpPr>
            <p:nvPr/>
          </p:nvGrpSpPr>
          <p:grpSpPr bwMode="auto">
            <a:xfrm>
              <a:off x="762" y="2391"/>
              <a:ext cx="306" cy="90"/>
              <a:chOff x="748" y="2251"/>
              <a:chExt cx="306" cy="90"/>
            </a:xfrm>
          </p:grpSpPr>
          <p:sp>
            <p:nvSpPr>
              <p:cNvPr id="418" name="AutoShape 186"/>
              <p:cNvSpPr>
                <a:spLocks noChangeArrowheads="1"/>
              </p:cNvSpPr>
              <p:nvPr/>
            </p:nvSpPr>
            <p:spPr bwMode="auto">
              <a:xfrm>
                <a:off x="748" y="2251"/>
                <a:ext cx="111" cy="90"/>
              </a:xfrm>
              <a:prstGeom prst="moon">
                <a:avLst>
                  <a:gd name="adj" fmla="val 18444"/>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19" name="AutoShape 187"/>
              <p:cNvSpPr>
                <a:spLocks noChangeArrowheads="1"/>
              </p:cNvSpPr>
              <p:nvPr/>
            </p:nvSpPr>
            <p:spPr bwMode="auto">
              <a:xfrm flipH="1">
                <a:off x="943" y="2251"/>
                <a:ext cx="111" cy="90"/>
              </a:xfrm>
              <a:prstGeom prst="moon">
                <a:avLst>
                  <a:gd name="adj" fmla="val 18444"/>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20" name="AutoShape 188"/>
              <p:cNvSpPr>
                <a:spLocks noChangeArrowheads="1"/>
              </p:cNvSpPr>
              <p:nvPr/>
            </p:nvSpPr>
            <p:spPr bwMode="auto">
              <a:xfrm flipH="1">
                <a:off x="922" y="2266"/>
                <a:ext cx="70" cy="60"/>
              </a:xfrm>
              <a:prstGeom prst="moon">
                <a:avLst>
                  <a:gd name="adj" fmla="val 1834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21" name="AutoShape 189"/>
              <p:cNvSpPr>
                <a:spLocks noChangeArrowheads="1"/>
              </p:cNvSpPr>
              <p:nvPr/>
            </p:nvSpPr>
            <p:spPr bwMode="auto">
              <a:xfrm>
                <a:off x="806" y="2266"/>
                <a:ext cx="70" cy="60"/>
              </a:xfrm>
              <a:prstGeom prst="moon">
                <a:avLst>
                  <a:gd name="adj" fmla="val 1834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22" name="AutoShape 190"/>
              <p:cNvSpPr>
                <a:spLocks noChangeArrowheads="1"/>
              </p:cNvSpPr>
              <p:nvPr/>
            </p:nvSpPr>
            <p:spPr bwMode="auto">
              <a:xfrm flipH="1">
                <a:off x="905" y="2281"/>
                <a:ext cx="35" cy="30"/>
              </a:xfrm>
              <a:prstGeom prst="moon">
                <a:avLst>
                  <a:gd name="adj" fmla="val 4190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23" name="AutoShape 191"/>
              <p:cNvSpPr>
                <a:spLocks noChangeArrowheads="1"/>
              </p:cNvSpPr>
              <p:nvPr/>
            </p:nvSpPr>
            <p:spPr bwMode="auto">
              <a:xfrm>
                <a:off x="857" y="2281"/>
                <a:ext cx="35" cy="30"/>
              </a:xfrm>
              <a:prstGeom prst="moon">
                <a:avLst>
                  <a:gd name="adj" fmla="val 4190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grpSp>
        <p:nvGrpSpPr>
          <p:cNvPr id="426" name="Group 181"/>
          <p:cNvGrpSpPr>
            <a:grpSpLocks/>
          </p:cNvGrpSpPr>
          <p:nvPr/>
        </p:nvGrpSpPr>
        <p:grpSpPr bwMode="auto">
          <a:xfrm>
            <a:off x="3178448" y="2787774"/>
            <a:ext cx="528334" cy="389692"/>
            <a:chOff x="762" y="2391"/>
            <a:chExt cx="423" cy="312"/>
          </a:xfrm>
        </p:grpSpPr>
        <p:grpSp>
          <p:nvGrpSpPr>
            <p:cNvPr id="427" name="Group 182"/>
            <p:cNvGrpSpPr>
              <a:grpSpLocks/>
            </p:cNvGrpSpPr>
            <p:nvPr/>
          </p:nvGrpSpPr>
          <p:grpSpPr bwMode="auto">
            <a:xfrm>
              <a:off x="867" y="2432"/>
              <a:ext cx="318" cy="271"/>
              <a:chOff x="657" y="1570"/>
              <a:chExt cx="318" cy="311"/>
            </a:xfrm>
          </p:grpSpPr>
          <p:sp>
            <p:nvSpPr>
              <p:cNvPr id="435" name="Line 183"/>
              <p:cNvSpPr>
                <a:spLocks noChangeShapeType="1"/>
              </p:cNvSpPr>
              <p:nvPr/>
            </p:nvSpPr>
            <p:spPr bwMode="auto">
              <a:xfrm flipH="1">
                <a:off x="703" y="1570"/>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pic>
            <p:nvPicPr>
              <p:cNvPr id="436" name="Picture 184" descr="laptop cop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8" name="Group 185"/>
            <p:cNvGrpSpPr>
              <a:grpSpLocks/>
            </p:cNvGrpSpPr>
            <p:nvPr/>
          </p:nvGrpSpPr>
          <p:grpSpPr bwMode="auto">
            <a:xfrm>
              <a:off x="762" y="2391"/>
              <a:ext cx="306" cy="90"/>
              <a:chOff x="748" y="2251"/>
              <a:chExt cx="306" cy="90"/>
            </a:xfrm>
          </p:grpSpPr>
          <p:sp>
            <p:nvSpPr>
              <p:cNvPr id="429" name="AutoShape 186"/>
              <p:cNvSpPr>
                <a:spLocks noChangeArrowheads="1"/>
              </p:cNvSpPr>
              <p:nvPr/>
            </p:nvSpPr>
            <p:spPr bwMode="auto">
              <a:xfrm>
                <a:off x="748" y="2251"/>
                <a:ext cx="111" cy="90"/>
              </a:xfrm>
              <a:prstGeom prst="moon">
                <a:avLst>
                  <a:gd name="adj" fmla="val 18444"/>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30" name="AutoShape 187"/>
              <p:cNvSpPr>
                <a:spLocks noChangeArrowheads="1"/>
              </p:cNvSpPr>
              <p:nvPr/>
            </p:nvSpPr>
            <p:spPr bwMode="auto">
              <a:xfrm flipH="1">
                <a:off x="943" y="2251"/>
                <a:ext cx="111" cy="90"/>
              </a:xfrm>
              <a:prstGeom prst="moon">
                <a:avLst>
                  <a:gd name="adj" fmla="val 18444"/>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31" name="AutoShape 188"/>
              <p:cNvSpPr>
                <a:spLocks noChangeArrowheads="1"/>
              </p:cNvSpPr>
              <p:nvPr/>
            </p:nvSpPr>
            <p:spPr bwMode="auto">
              <a:xfrm flipH="1">
                <a:off x="922" y="2266"/>
                <a:ext cx="70" cy="60"/>
              </a:xfrm>
              <a:prstGeom prst="moon">
                <a:avLst>
                  <a:gd name="adj" fmla="val 1834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32" name="AutoShape 189"/>
              <p:cNvSpPr>
                <a:spLocks noChangeArrowheads="1"/>
              </p:cNvSpPr>
              <p:nvPr/>
            </p:nvSpPr>
            <p:spPr bwMode="auto">
              <a:xfrm>
                <a:off x="806" y="2266"/>
                <a:ext cx="70" cy="60"/>
              </a:xfrm>
              <a:prstGeom prst="moon">
                <a:avLst>
                  <a:gd name="adj" fmla="val 1834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33" name="AutoShape 190"/>
              <p:cNvSpPr>
                <a:spLocks noChangeArrowheads="1"/>
              </p:cNvSpPr>
              <p:nvPr/>
            </p:nvSpPr>
            <p:spPr bwMode="auto">
              <a:xfrm flipH="1">
                <a:off x="905" y="2281"/>
                <a:ext cx="35" cy="30"/>
              </a:xfrm>
              <a:prstGeom prst="moon">
                <a:avLst>
                  <a:gd name="adj" fmla="val 4190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34" name="AutoShape 191"/>
              <p:cNvSpPr>
                <a:spLocks noChangeArrowheads="1"/>
              </p:cNvSpPr>
              <p:nvPr/>
            </p:nvSpPr>
            <p:spPr bwMode="auto">
              <a:xfrm>
                <a:off x="857" y="2281"/>
                <a:ext cx="35" cy="30"/>
              </a:xfrm>
              <a:prstGeom prst="moon">
                <a:avLst>
                  <a:gd name="adj" fmla="val 4190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sp>
        <p:nvSpPr>
          <p:cNvPr id="437" name="Text Box 257"/>
          <p:cNvSpPr txBox="1">
            <a:spLocks noChangeArrowheads="1"/>
          </p:cNvSpPr>
          <p:nvPr/>
        </p:nvSpPr>
        <p:spPr bwMode="auto">
          <a:xfrm>
            <a:off x="3729491" y="1027140"/>
            <a:ext cx="49404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3</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2     2</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1     1</a:t>
            </a:r>
          </a:p>
        </p:txBody>
      </p:sp>
      <p:sp>
        <p:nvSpPr>
          <p:cNvPr id="438" name="Text Box 264"/>
          <p:cNvSpPr txBox="1">
            <a:spLocks noChangeArrowheads="1"/>
          </p:cNvSpPr>
          <p:nvPr/>
        </p:nvSpPr>
        <p:spPr bwMode="auto">
          <a:xfrm>
            <a:off x="5253629" y="1027140"/>
            <a:ext cx="49404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3</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2     2</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1     1</a:t>
            </a:r>
          </a:p>
        </p:txBody>
      </p:sp>
      <p:sp>
        <p:nvSpPr>
          <p:cNvPr id="439" name="Text Box 278"/>
          <p:cNvSpPr txBox="1">
            <a:spLocks noChangeArrowheads="1"/>
          </p:cNvSpPr>
          <p:nvPr/>
        </p:nvSpPr>
        <p:spPr bwMode="auto">
          <a:xfrm>
            <a:off x="4643781" y="3151520"/>
            <a:ext cx="49404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3</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2     2</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1     1</a:t>
            </a:r>
          </a:p>
        </p:txBody>
      </p:sp>
      <p:sp>
        <p:nvSpPr>
          <p:cNvPr id="440" name="Text Box 278"/>
          <p:cNvSpPr txBox="1">
            <a:spLocks noChangeArrowheads="1"/>
          </p:cNvSpPr>
          <p:nvPr/>
        </p:nvSpPr>
        <p:spPr bwMode="auto">
          <a:xfrm>
            <a:off x="6707777" y="3157413"/>
            <a:ext cx="49404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3</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2     2</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1     1</a:t>
            </a:r>
          </a:p>
        </p:txBody>
      </p:sp>
      <p:sp>
        <p:nvSpPr>
          <p:cNvPr id="441" name="Text Box 278"/>
          <p:cNvSpPr txBox="1">
            <a:spLocks noChangeArrowheads="1"/>
          </p:cNvSpPr>
          <p:nvPr/>
        </p:nvSpPr>
        <p:spPr bwMode="auto">
          <a:xfrm>
            <a:off x="6810598" y="1029990"/>
            <a:ext cx="49404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3</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2     2</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1     1</a:t>
            </a:r>
          </a:p>
        </p:txBody>
      </p:sp>
      <p:sp>
        <p:nvSpPr>
          <p:cNvPr id="177" name="Freeform 286"/>
          <p:cNvSpPr>
            <a:spLocks/>
          </p:cNvSpPr>
          <p:nvPr/>
        </p:nvSpPr>
        <p:spPr bwMode="auto">
          <a:xfrm>
            <a:off x="2773628" y="842586"/>
            <a:ext cx="4713588" cy="3501579"/>
          </a:xfrm>
          <a:custGeom>
            <a:avLst/>
            <a:gdLst>
              <a:gd name="T0" fmla="*/ 4 w 4908"/>
              <a:gd name="T1" fmla="*/ 0 h 3646"/>
              <a:gd name="T2" fmla="*/ 4 w 4908"/>
              <a:gd name="T3" fmla="*/ 453 h 3646"/>
              <a:gd name="T4" fmla="*/ 13 w 4908"/>
              <a:gd name="T5" fmla="*/ 736 h 3646"/>
              <a:gd name="T6" fmla="*/ 69 w 4908"/>
              <a:gd name="T7" fmla="*/ 794 h 3646"/>
              <a:gd name="T8" fmla="*/ 279 w 4908"/>
              <a:gd name="T9" fmla="*/ 812 h 3646"/>
              <a:gd name="T10" fmla="*/ 579 w 4908"/>
              <a:gd name="T11" fmla="*/ 815 h 3646"/>
              <a:gd name="T12" fmla="*/ 924 w 4908"/>
              <a:gd name="T13" fmla="*/ 809 h 3646"/>
              <a:gd name="T14" fmla="*/ 1083 w 4908"/>
              <a:gd name="T15" fmla="*/ 737 h 3646"/>
              <a:gd name="T16" fmla="*/ 1098 w 4908"/>
              <a:gd name="T17" fmla="*/ 398 h 3646"/>
              <a:gd name="T18" fmla="*/ 1175 w 4908"/>
              <a:gd name="T19" fmla="*/ 269 h 3646"/>
              <a:gd name="T20" fmla="*/ 1406 w 4908"/>
              <a:gd name="T21" fmla="*/ 290 h 3646"/>
              <a:gd name="T22" fmla="*/ 1442 w 4908"/>
              <a:gd name="T23" fmla="*/ 551 h 3646"/>
              <a:gd name="T24" fmla="*/ 1466 w 4908"/>
              <a:gd name="T25" fmla="*/ 773 h 3646"/>
              <a:gd name="T26" fmla="*/ 1676 w 4908"/>
              <a:gd name="T27" fmla="*/ 809 h 3646"/>
              <a:gd name="T28" fmla="*/ 1859 w 4908"/>
              <a:gd name="T29" fmla="*/ 803 h 3646"/>
              <a:gd name="T30" fmla="*/ 2349 w 4908"/>
              <a:gd name="T31" fmla="*/ 803 h 3646"/>
              <a:gd name="T32" fmla="*/ 2514 w 4908"/>
              <a:gd name="T33" fmla="*/ 779 h 3646"/>
              <a:gd name="T34" fmla="*/ 2636 w 4908"/>
              <a:gd name="T35" fmla="*/ 680 h 3646"/>
              <a:gd name="T36" fmla="*/ 2660 w 4908"/>
              <a:gd name="T37" fmla="*/ 392 h 3646"/>
              <a:gd name="T38" fmla="*/ 2726 w 4908"/>
              <a:gd name="T39" fmla="*/ 275 h 3646"/>
              <a:gd name="T40" fmla="*/ 2975 w 4908"/>
              <a:gd name="T41" fmla="*/ 287 h 3646"/>
              <a:gd name="T42" fmla="*/ 3026 w 4908"/>
              <a:gd name="T43" fmla="*/ 464 h 3646"/>
              <a:gd name="T44" fmla="*/ 3053 w 4908"/>
              <a:gd name="T45" fmla="*/ 695 h 3646"/>
              <a:gd name="T46" fmla="*/ 3185 w 4908"/>
              <a:gd name="T47" fmla="*/ 806 h 3646"/>
              <a:gd name="T48" fmla="*/ 3479 w 4908"/>
              <a:gd name="T49" fmla="*/ 815 h 3646"/>
              <a:gd name="T50" fmla="*/ 3875 w 4908"/>
              <a:gd name="T51" fmla="*/ 818 h 3646"/>
              <a:gd name="T52" fmla="*/ 4208 w 4908"/>
              <a:gd name="T53" fmla="*/ 791 h 3646"/>
              <a:gd name="T54" fmla="*/ 4265 w 4908"/>
              <a:gd name="T55" fmla="*/ 629 h 3646"/>
              <a:gd name="T56" fmla="*/ 4274 w 4908"/>
              <a:gd name="T57" fmla="*/ 410 h 3646"/>
              <a:gd name="T58" fmla="*/ 4358 w 4908"/>
              <a:gd name="T59" fmla="*/ 272 h 3646"/>
              <a:gd name="T60" fmla="*/ 4598 w 4908"/>
              <a:gd name="T61" fmla="*/ 299 h 3646"/>
              <a:gd name="T62" fmla="*/ 4652 w 4908"/>
              <a:gd name="T63" fmla="*/ 608 h 3646"/>
              <a:gd name="T64" fmla="*/ 4681 w 4908"/>
              <a:gd name="T65" fmla="*/ 814 h 3646"/>
              <a:gd name="T66" fmla="*/ 4873 w 4908"/>
              <a:gd name="T67" fmla="*/ 1094 h 3646"/>
              <a:gd name="T68" fmla="*/ 4889 w 4908"/>
              <a:gd name="T69" fmla="*/ 1798 h 3646"/>
              <a:gd name="T70" fmla="*/ 4873 w 4908"/>
              <a:gd name="T71" fmla="*/ 2478 h 3646"/>
              <a:gd name="T72" fmla="*/ 4829 w 4908"/>
              <a:gd name="T73" fmla="*/ 2962 h 3646"/>
              <a:gd name="T74" fmla="*/ 4661 w 4908"/>
              <a:gd name="T75" fmla="*/ 3026 h 3646"/>
              <a:gd name="T76" fmla="*/ 4545 w 4908"/>
              <a:gd name="T77" fmla="*/ 2982 h 3646"/>
              <a:gd name="T78" fmla="*/ 4521 w 4908"/>
              <a:gd name="T79" fmla="*/ 2838 h 3646"/>
              <a:gd name="T80" fmla="*/ 4517 w 4908"/>
              <a:gd name="T81" fmla="*/ 2626 h 3646"/>
              <a:gd name="T82" fmla="*/ 4469 w 4908"/>
              <a:gd name="T83" fmla="*/ 2494 h 3646"/>
              <a:gd name="T84" fmla="*/ 4209 w 4908"/>
              <a:gd name="T85" fmla="*/ 2494 h 3646"/>
              <a:gd name="T86" fmla="*/ 4141 w 4908"/>
              <a:gd name="T87" fmla="*/ 2650 h 3646"/>
              <a:gd name="T88" fmla="*/ 4125 w 4908"/>
              <a:gd name="T89" fmla="*/ 2978 h 3646"/>
              <a:gd name="T90" fmla="*/ 3881 w 4908"/>
              <a:gd name="T91" fmla="*/ 3053 h 3646"/>
              <a:gd name="T92" fmla="*/ 3213 w 4908"/>
              <a:gd name="T93" fmla="*/ 3046 h 3646"/>
              <a:gd name="T94" fmla="*/ 2893 w 4908"/>
              <a:gd name="T95" fmla="*/ 3042 h 3646"/>
              <a:gd name="T96" fmla="*/ 2617 w 4908"/>
              <a:gd name="T97" fmla="*/ 3026 h 3646"/>
              <a:gd name="T98" fmla="*/ 2417 w 4908"/>
              <a:gd name="T99" fmla="*/ 2950 h 3646"/>
              <a:gd name="T100" fmla="*/ 2393 w 4908"/>
              <a:gd name="T101" fmla="*/ 2666 h 3646"/>
              <a:gd name="T102" fmla="*/ 2309 w 4908"/>
              <a:gd name="T103" fmla="*/ 2490 h 3646"/>
              <a:gd name="T104" fmla="*/ 2085 w 4908"/>
              <a:gd name="T105" fmla="*/ 2514 h 3646"/>
              <a:gd name="T106" fmla="*/ 2017 w 4908"/>
              <a:gd name="T107" fmla="*/ 2862 h 3646"/>
              <a:gd name="T108" fmla="*/ 2001 w 4908"/>
              <a:gd name="T109" fmla="*/ 3226 h 3646"/>
              <a:gd name="T110" fmla="*/ 1961 w 4908"/>
              <a:gd name="T111" fmla="*/ 3522 h 3646"/>
              <a:gd name="T112" fmla="*/ 1837 w 4908"/>
              <a:gd name="T113" fmla="*/ 3626 h 3646"/>
              <a:gd name="T114" fmla="*/ 1637 w 4908"/>
              <a:gd name="T115" fmla="*/ 3642 h 3646"/>
              <a:gd name="T116" fmla="*/ 1415 w 4908"/>
              <a:gd name="T117" fmla="*/ 3632 h 3646"/>
              <a:gd name="T118" fmla="*/ 1247 w 4908"/>
              <a:gd name="T119" fmla="*/ 3563 h 3646"/>
              <a:gd name="T120" fmla="*/ 1229 w 4908"/>
              <a:gd name="T121" fmla="*/ 3191 h 3646"/>
              <a:gd name="T122" fmla="*/ 1229 w 4908"/>
              <a:gd name="T123" fmla="*/ 2826 h 3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08" h="3646">
                <a:moveTo>
                  <a:pt x="4" y="0"/>
                </a:moveTo>
                <a:cubicBezTo>
                  <a:pt x="0" y="162"/>
                  <a:pt x="3" y="330"/>
                  <a:pt x="4" y="453"/>
                </a:cubicBezTo>
                <a:cubicBezTo>
                  <a:pt x="5" y="576"/>
                  <a:pt x="2" y="679"/>
                  <a:pt x="13" y="736"/>
                </a:cubicBezTo>
                <a:cubicBezTo>
                  <a:pt x="24" y="793"/>
                  <a:pt x="25" y="781"/>
                  <a:pt x="69" y="794"/>
                </a:cubicBezTo>
                <a:cubicBezTo>
                  <a:pt x="113" y="807"/>
                  <a:pt x="194" y="808"/>
                  <a:pt x="279" y="812"/>
                </a:cubicBezTo>
                <a:cubicBezTo>
                  <a:pt x="364" y="816"/>
                  <a:pt x="472" y="815"/>
                  <a:pt x="579" y="815"/>
                </a:cubicBezTo>
                <a:cubicBezTo>
                  <a:pt x="686" y="815"/>
                  <a:pt x="840" y="822"/>
                  <a:pt x="924" y="809"/>
                </a:cubicBezTo>
                <a:cubicBezTo>
                  <a:pt x="1008" y="796"/>
                  <a:pt x="1054" y="806"/>
                  <a:pt x="1083" y="737"/>
                </a:cubicBezTo>
                <a:cubicBezTo>
                  <a:pt x="1112" y="668"/>
                  <a:pt x="1083" y="476"/>
                  <a:pt x="1098" y="398"/>
                </a:cubicBezTo>
                <a:cubicBezTo>
                  <a:pt x="1113" y="320"/>
                  <a:pt x="1124" y="287"/>
                  <a:pt x="1175" y="269"/>
                </a:cubicBezTo>
                <a:cubicBezTo>
                  <a:pt x="1226" y="251"/>
                  <a:pt x="1361" y="243"/>
                  <a:pt x="1406" y="290"/>
                </a:cubicBezTo>
                <a:cubicBezTo>
                  <a:pt x="1451" y="337"/>
                  <a:pt x="1432" y="471"/>
                  <a:pt x="1442" y="551"/>
                </a:cubicBezTo>
                <a:cubicBezTo>
                  <a:pt x="1452" y="631"/>
                  <a:pt x="1427" y="730"/>
                  <a:pt x="1466" y="773"/>
                </a:cubicBezTo>
                <a:cubicBezTo>
                  <a:pt x="1505" y="816"/>
                  <a:pt x="1611" y="804"/>
                  <a:pt x="1676" y="809"/>
                </a:cubicBezTo>
                <a:cubicBezTo>
                  <a:pt x="1741" y="814"/>
                  <a:pt x="1747" y="804"/>
                  <a:pt x="1859" y="803"/>
                </a:cubicBezTo>
                <a:cubicBezTo>
                  <a:pt x="1971" y="802"/>
                  <a:pt x="2240" y="807"/>
                  <a:pt x="2349" y="803"/>
                </a:cubicBezTo>
                <a:cubicBezTo>
                  <a:pt x="2458" y="799"/>
                  <a:pt x="2466" y="800"/>
                  <a:pt x="2514" y="779"/>
                </a:cubicBezTo>
                <a:cubicBezTo>
                  <a:pt x="2562" y="758"/>
                  <a:pt x="2612" y="744"/>
                  <a:pt x="2636" y="680"/>
                </a:cubicBezTo>
                <a:cubicBezTo>
                  <a:pt x="2660" y="616"/>
                  <a:pt x="2645" y="459"/>
                  <a:pt x="2660" y="392"/>
                </a:cubicBezTo>
                <a:cubicBezTo>
                  <a:pt x="2675" y="325"/>
                  <a:pt x="2674" y="292"/>
                  <a:pt x="2726" y="275"/>
                </a:cubicBezTo>
                <a:cubicBezTo>
                  <a:pt x="2778" y="258"/>
                  <a:pt x="2925" y="256"/>
                  <a:pt x="2975" y="287"/>
                </a:cubicBezTo>
                <a:cubicBezTo>
                  <a:pt x="3025" y="318"/>
                  <a:pt x="3013" y="396"/>
                  <a:pt x="3026" y="464"/>
                </a:cubicBezTo>
                <a:cubicBezTo>
                  <a:pt x="3039" y="532"/>
                  <a:pt x="3027" y="638"/>
                  <a:pt x="3053" y="695"/>
                </a:cubicBezTo>
                <a:cubicBezTo>
                  <a:pt x="3079" y="752"/>
                  <a:pt x="3114" y="786"/>
                  <a:pt x="3185" y="806"/>
                </a:cubicBezTo>
                <a:cubicBezTo>
                  <a:pt x="3256" y="826"/>
                  <a:pt x="3364" y="813"/>
                  <a:pt x="3479" y="815"/>
                </a:cubicBezTo>
                <a:cubicBezTo>
                  <a:pt x="3594" y="817"/>
                  <a:pt x="3754" y="822"/>
                  <a:pt x="3875" y="818"/>
                </a:cubicBezTo>
                <a:cubicBezTo>
                  <a:pt x="3996" y="814"/>
                  <a:pt x="4143" y="822"/>
                  <a:pt x="4208" y="791"/>
                </a:cubicBezTo>
                <a:cubicBezTo>
                  <a:pt x="4273" y="760"/>
                  <a:pt x="4254" y="692"/>
                  <a:pt x="4265" y="629"/>
                </a:cubicBezTo>
                <a:cubicBezTo>
                  <a:pt x="4276" y="566"/>
                  <a:pt x="4259" y="469"/>
                  <a:pt x="4274" y="410"/>
                </a:cubicBezTo>
                <a:cubicBezTo>
                  <a:pt x="4289" y="351"/>
                  <a:pt x="4304" y="290"/>
                  <a:pt x="4358" y="272"/>
                </a:cubicBezTo>
                <a:cubicBezTo>
                  <a:pt x="4412" y="254"/>
                  <a:pt x="4549" y="243"/>
                  <a:pt x="4598" y="299"/>
                </a:cubicBezTo>
                <a:cubicBezTo>
                  <a:pt x="4647" y="355"/>
                  <a:pt x="4638" y="522"/>
                  <a:pt x="4652" y="608"/>
                </a:cubicBezTo>
                <a:cubicBezTo>
                  <a:pt x="4666" y="694"/>
                  <a:pt x="4644" y="733"/>
                  <a:pt x="4681" y="814"/>
                </a:cubicBezTo>
                <a:cubicBezTo>
                  <a:pt x="4718" y="895"/>
                  <a:pt x="4838" y="930"/>
                  <a:pt x="4873" y="1094"/>
                </a:cubicBezTo>
                <a:cubicBezTo>
                  <a:pt x="4908" y="1258"/>
                  <a:pt x="4889" y="1567"/>
                  <a:pt x="4889" y="1798"/>
                </a:cubicBezTo>
                <a:cubicBezTo>
                  <a:pt x="4889" y="2029"/>
                  <a:pt x="4883" y="2284"/>
                  <a:pt x="4873" y="2478"/>
                </a:cubicBezTo>
                <a:cubicBezTo>
                  <a:pt x="4863" y="2672"/>
                  <a:pt x="4864" y="2871"/>
                  <a:pt x="4829" y="2962"/>
                </a:cubicBezTo>
                <a:cubicBezTo>
                  <a:pt x="4794" y="3053"/>
                  <a:pt x="4708" y="3023"/>
                  <a:pt x="4661" y="3026"/>
                </a:cubicBezTo>
                <a:cubicBezTo>
                  <a:pt x="4614" y="3029"/>
                  <a:pt x="4568" y="3013"/>
                  <a:pt x="4545" y="2982"/>
                </a:cubicBezTo>
                <a:cubicBezTo>
                  <a:pt x="4522" y="2951"/>
                  <a:pt x="4526" y="2897"/>
                  <a:pt x="4521" y="2838"/>
                </a:cubicBezTo>
                <a:cubicBezTo>
                  <a:pt x="4516" y="2779"/>
                  <a:pt x="4526" y="2683"/>
                  <a:pt x="4517" y="2626"/>
                </a:cubicBezTo>
                <a:cubicBezTo>
                  <a:pt x="4508" y="2569"/>
                  <a:pt x="4520" y="2516"/>
                  <a:pt x="4469" y="2494"/>
                </a:cubicBezTo>
                <a:cubicBezTo>
                  <a:pt x="4418" y="2472"/>
                  <a:pt x="4264" y="2468"/>
                  <a:pt x="4209" y="2494"/>
                </a:cubicBezTo>
                <a:cubicBezTo>
                  <a:pt x="4154" y="2520"/>
                  <a:pt x="4155" y="2569"/>
                  <a:pt x="4141" y="2650"/>
                </a:cubicBezTo>
                <a:cubicBezTo>
                  <a:pt x="4127" y="2731"/>
                  <a:pt x="4168" y="2911"/>
                  <a:pt x="4125" y="2978"/>
                </a:cubicBezTo>
                <a:cubicBezTo>
                  <a:pt x="4082" y="3045"/>
                  <a:pt x="4033" y="3042"/>
                  <a:pt x="3881" y="3053"/>
                </a:cubicBezTo>
                <a:cubicBezTo>
                  <a:pt x="3729" y="3064"/>
                  <a:pt x="3378" y="3048"/>
                  <a:pt x="3213" y="3046"/>
                </a:cubicBezTo>
                <a:cubicBezTo>
                  <a:pt x="3048" y="3044"/>
                  <a:pt x="2992" y="3045"/>
                  <a:pt x="2893" y="3042"/>
                </a:cubicBezTo>
                <a:cubicBezTo>
                  <a:pt x="2794" y="3039"/>
                  <a:pt x="2696" y="3041"/>
                  <a:pt x="2617" y="3026"/>
                </a:cubicBezTo>
                <a:cubicBezTo>
                  <a:pt x="2538" y="3011"/>
                  <a:pt x="2454" y="3010"/>
                  <a:pt x="2417" y="2950"/>
                </a:cubicBezTo>
                <a:cubicBezTo>
                  <a:pt x="2380" y="2890"/>
                  <a:pt x="2411" y="2743"/>
                  <a:pt x="2393" y="2666"/>
                </a:cubicBezTo>
                <a:cubicBezTo>
                  <a:pt x="2375" y="2589"/>
                  <a:pt x="2360" y="2515"/>
                  <a:pt x="2309" y="2490"/>
                </a:cubicBezTo>
                <a:cubicBezTo>
                  <a:pt x="2258" y="2465"/>
                  <a:pt x="2134" y="2452"/>
                  <a:pt x="2085" y="2514"/>
                </a:cubicBezTo>
                <a:cubicBezTo>
                  <a:pt x="2036" y="2576"/>
                  <a:pt x="2031" y="2743"/>
                  <a:pt x="2017" y="2862"/>
                </a:cubicBezTo>
                <a:cubicBezTo>
                  <a:pt x="2003" y="2981"/>
                  <a:pt x="2010" y="3116"/>
                  <a:pt x="2001" y="3226"/>
                </a:cubicBezTo>
                <a:cubicBezTo>
                  <a:pt x="1992" y="3336"/>
                  <a:pt x="1988" y="3455"/>
                  <a:pt x="1961" y="3522"/>
                </a:cubicBezTo>
                <a:cubicBezTo>
                  <a:pt x="1934" y="3589"/>
                  <a:pt x="1891" y="3606"/>
                  <a:pt x="1837" y="3626"/>
                </a:cubicBezTo>
                <a:cubicBezTo>
                  <a:pt x="1783" y="3646"/>
                  <a:pt x="1707" y="3641"/>
                  <a:pt x="1637" y="3642"/>
                </a:cubicBezTo>
                <a:cubicBezTo>
                  <a:pt x="1567" y="3643"/>
                  <a:pt x="1480" y="3645"/>
                  <a:pt x="1415" y="3632"/>
                </a:cubicBezTo>
                <a:cubicBezTo>
                  <a:pt x="1350" y="3619"/>
                  <a:pt x="1278" y="3636"/>
                  <a:pt x="1247" y="3563"/>
                </a:cubicBezTo>
                <a:cubicBezTo>
                  <a:pt x="1216" y="3490"/>
                  <a:pt x="1232" y="3314"/>
                  <a:pt x="1229" y="3191"/>
                </a:cubicBezTo>
                <a:cubicBezTo>
                  <a:pt x="1226" y="3068"/>
                  <a:pt x="1229" y="2902"/>
                  <a:pt x="1229" y="2826"/>
                </a:cubicBezTo>
              </a:path>
            </a:pathLst>
          </a:custGeom>
          <a:noFill/>
          <a:ln w="28575" cmpd="sng">
            <a:solidFill>
              <a:srgbClr val="FF00FF"/>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75979766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212239"/>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787699" y="1180168"/>
            <a:ext cx="35686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4.4.2  ICMP </a:t>
            </a:r>
            <a:r>
              <a:rPr lang="zh-CN" altLang="en-US" sz="2400" b="1" dirty="0">
                <a:solidFill>
                  <a:schemeClr val="bg1"/>
                </a:solidFill>
                <a:latin typeface="微软雅黑" pitchFamily="34" charset="-122"/>
                <a:ea typeface="微软雅黑" pitchFamily="34" charset="-122"/>
              </a:rPr>
              <a:t>的应用举例</a:t>
            </a:r>
          </a:p>
        </p:txBody>
      </p:sp>
      <p:sp>
        <p:nvSpPr>
          <p:cNvPr id="4" name="Rectangle 8"/>
          <p:cNvSpPr>
            <a:spLocks noChangeArrowheads="1"/>
          </p:cNvSpPr>
          <p:nvPr/>
        </p:nvSpPr>
        <p:spPr bwMode="auto">
          <a:xfrm>
            <a:off x="545144" y="1644280"/>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en-US" altLang="zh-CN" sz="2000" b="1" dirty="0" err="1">
                <a:solidFill>
                  <a:srgbClr val="0000FF"/>
                </a:solidFill>
                <a:latin typeface="微软雅黑" pitchFamily="34" charset="-122"/>
                <a:ea typeface="微软雅黑" pitchFamily="34" charset="-122"/>
              </a:rPr>
              <a:t>Traceroute</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的应用举例</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Windows </a:t>
            </a:r>
            <a:r>
              <a:rPr lang="zh-CN" altLang="en-US" sz="2000" b="1" dirty="0">
                <a:latin typeface="微软雅黑" pitchFamily="34" charset="-122"/>
                <a:ea typeface="微软雅黑" pitchFamily="34" charset="-122"/>
              </a:rPr>
              <a:t>操作系统中这个命令是 </a:t>
            </a:r>
            <a:r>
              <a:rPr lang="en-US" altLang="zh-CN" sz="2000" b="1" dirty="0" err="1">
                <a:latin typeface="微软雅黑" pitchFamily="34" charset="-122"/>
                <a:ea typeface="微软雅黑" pitchFamily="34" charset="-122"/>
              </a:rPr>
              <a:t>tracert</a:t>
            </a:r>
            <a:r>
              <a:rPr lang="zh-CN" altLang="en-US" sz="2000" b="1" dirty="0">
                <a:latin typeface="微软雅黑" pitchFamily="34" charset="-122"/>
                <a:ea typeface="微软雅黑" pitchFamily="34" charset="-122"/>
              </a:rPr>
              <a:t>。</a:t>
            </a:r>
          </a:p>
          <a:p>
            <a:pPr marL="357188" indent="-3571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用来跟踪一个分组从源点到终点的路径。</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它利用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数据报中的 </a:t>
            </a:r>
            <a:r>
              <a:rPr lang="en-US" altLang="zh-CN" sz="2000" b="1" dirty="0">
                <a:latin typeface="微软雅黑" pitchFamily="34" charset="-122"/>
                <a:ea typeface="微软雅黑" pitchFamily="34" charset="-122"/>
              </a:rPr>
              <a:t>TTL </a:t>
            </a:r>
            <a:r>
              <a:rPr lang="zh-CN" altLang="en-US" sz="2000" b="1" dirty="0">
                <a:latin typeface="微软雅黑" pitchFamily="34" charset="-122"/>
                <a:ea typeface="微软雅黑" pitchFamily="34" charset="-122"/>
              </a:rPr>
              <a:t>字段和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时间超过差错报告报文实现对从源点到终点的路径的跟踪</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67059702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932339" y="4058153"/>
            <a:ext cx="5298024" cy="307777"/>
          </a:xfrm>
          <a:prstGeom prst="rect">
            <a:avLst/>
          </a:prstGeom>
        </p:spPr>
        <p:txBody>
          <a:bodyPr wrap="square">
            <a:spAutoFit/>
          </a:bodyPr>
          <a:lstStyle/>
          <a:p>
            <a:pPr algn="ctr"/>
            <a:r>
              <a:rPr lang="zh-CN" altLang="en-US" sz="1400" b="1" dirty="0">
                <a:latin typeface="微软雅黑" pitchFamily="34" charset="-122"/>
                <a:ea typeface="微软雅黑" pitchFamily="34" charset="-122"/>
              </a:rPr>
              <a:t>用 </a:t>
            </a:r>
            <a:r>
              <a:rPr lang="en-US" altLang="zh-CN" sz="1400" b="1" dirty="0" err="1">
                <a:latin typeface="微软雅黑" pitchFamily="34" charset="-122"/>
                <a:ea typeface="微软雅黑" pitchFamily="34" charset="-122"/>
              </a:rPr>
              <a:t>tracert</a:t>
            </a:r>
            <a:r>
              <a:rPr lang="en-US" altLang="zh-CN" sz="1400" b="1" dirty="0">
                <a:latin typeface="微软雅黑" pitchFamily="34" charset="-122"/>
                <a:ea typeface="微软雅黑" pitchFamily="34" charset="-122"/>
              </a:rPr>
              <a:t> </a:t>
            </a:r>
            <a:r>
              <a:rPr lang="zh-CN" altLang="en-US" sz="1400" b="1" dirty="0">
                <a:latin typeface="微软雅黑" pitchFamily="34" charset="-122"/>
                <a:ea typeface="微软雅黑" pitchFamily="34" charset="-122"/>
              </a:rPr>
              <a:t>命令获得到目的主机的路由信息</a:t>
            </a:r>
          </a:p>
        </p:txBody>
      </p:sp>
      <p:sp>
        <p:nvSpPr>
          <p:cNvPr id="7" name="AutoShape 5"/>
          <p:cNvSpPr>
            <a:spLocks noChangeArrowheads="1"/>
          </p:cNvSpPr>
          <p:nvPr/>
        </p:nvSpPr>
        <p:spPr bwMode="auto">
          <a:xfrm>
            <a:off x="545145" y="636674"/>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8" name="Rectangle 6"/>
          <p:cNvSpPr>
            <a:spLocks noChangeArrowheads="1"/>
          </p:cNvSpPr>
          <p:nvPr/>
        </p:nvSpPr>
        <p:spPr bwMode="auto">
          <a:xfrm>
            <a:off x="2787699" y="595811"/>
            <a:ext cx="35686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4.4.2  ICMP </a:t>
            </a:r>
            <a:r>
              <a:rPr lang="zh-CN" altLang="en-US" sz="2400" b="1" dirty="0">
                <a:solidFill>
                  <a:schemeClr val="bg1"/>
                </a:solidFill>
                <a:latin typeface="微软雅黑" pitchFamily="34" charset="-122"/>
                <a:ea typeface="微软雅黑" pitchFamily="34" charset="-122"/>
              </a:rPr>
              <a:t>的应用举例</a:t>
            </a:r>
          </a:p>
        </p:txBody>
      </p:sp>
      <p:pic>
        <p:nvPicPr>
          <p:cNvPr id="9" name="Picture 6" descr="Printscreen-2006-2-19-tr"/>
          <p:cNvPicPr>
            <a:picLocks noChangeAspect="1" noChangeArrowheads="1"/>
          </p:cNvPicPr>
          <p:nvPr/>
        </p:nvPicPr>
        <p:blipFill>
          <a:blip r:embed="rId2" cstate="print">
            <a:extLst>
              <a:ext uri="{28A0092B-C50C-407E-A947-70E740481C1C}">
                <a14:useLocalDpi xmlns:a14="http://schemas.microsoft.com/office/drawing/2010/main" val="0"/>
              </a:ext>
            </a:extLst>
          </a:blip>
          <a:srcRect t="1367" r="4201" b="1933"/>
          <a:stretch>
            <a:fillRect/>
          </a:stretch>
        </p:blipFill>
        <p:spPr bwMode="auto">
          <a:xfrm>
            <a:off x="1631532" y="1209276"/>
            <a:ext cx="5899639" cy="2862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17644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02" y="1357563"/>
            <a:ext cx="8337677" cy="751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213558" y="1357563"/>
            <a:ext cx="309700" cy="369332"/>
          </a:xfrm>
          <a:prstGeom prst="rect">
            <a:avLst/>
          </a:prstGeom>
          <a:noFill/>
        </p:spPr>
        <p:txBody>
          <a:bodyPr wrap="none" rtlCol="0">
            <a:spAutoFit/>
          </a:bodyPr>
          <a:lstStyle/>
          <a:p>
            <a:r>
              <a:rPr lang="en-US" altLang="zh-CN" dirty="0">
                <a:solidFill>
                  <a:srgbClr val="FF0000"/>
                </a:solidFill>
              </a:rPr>
              <a:t>B</a:t>
            </a:r>
            <a:endParaRPr lang="zh-CN" altLang="en-US" dirty="0">
              <a:solidFill>
                <a:srgbClr val="FF0000"/>
              </a:solidFill>
            </a:endParaRPr>
          </a:p>
        </p:txBody>
      </p:sp>
    </p:spTree>
    <p:extLst>
      <p:ext uri="{BB962C8B-B14F-4D97-AF65-F5344CB8AC3E}">
        <p14:creationId xmlns:p14="http://schemas.microsoft.com/office/powerpoint/2010/main" val="40947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2629135" y="1178977"/>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3" name="Rectangle 10"/>
          <p:cNvSpPr>
            <a:spLocks noChangeArrowheads="1"/>
          </p:cNvSpPr>
          <p:nvPr/>
        </p:nvSpPr>
        <p:spPr bwMode="auto">
          <a:xfrm>
            <a:off x="2629135" y="1785402"/>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 name="Rectangle 27"/>
          <p:cNvSpPr>
            <a:spLocks noChangeArrowheads="1"/>
          </p:cNvSpPr>
          <p:nvPr/>
        </p:nvSpPr>
        <p:spPr bwMode="auto">
          <a:xfrm>
            <a:off x="639730" y="1178977"/>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7" name="Rectangle 29"/>
          <p:cNvSpPr>
            <a:spLocks noChangeArrowheads="1"/>
          </p:cNvSpPr>
          <p:nvPr/>
        </p:nvSpPr>
        <p:spPr bwMode="auto">
          <a:xfrm>
            <a:off x="648619" y="1273909"/>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4.5</a:t>
            </a:r>
            <a:endParaRPr lang="fr-FR" altLang="zh-CN" sz="2000" b="1" dirty="0">
              <a:solidFill>
                <a:srgbClr val="FFFF00"/>
              </a:solidFill>
              <a:latin typeface="微软雅黑" pitchFamily="34" charset="-122"/>
              <a:ea typeface="微软雅黑" pitchFamily="34" charset="-122"/>
            </a:endParaRPr>
          </a:p>
          <a:p>
            <a:r>
              <a:rPr lang="zh-CN" altLang="en-US" sz="2000" b="1" dirty="0">
                <a:solidFill>
                  <a:schemeClr val="bg1"/>
                </a:solidFill>
                <a:latin typeface="微软雅黑" pitchFamily="34" charset="-122"/>
                <a:ea typeface="微软雅黑" pitchFamily="34" charset="-122"/>
              </a:rPr>
              <a:t>互连网的路由选择协议</a:t>
            </a:r>
          </a:p>
        </p:txBody>
      </p:sp>
      <p:sp>
        <p:nvSpPr>
          <p:cNvPr id="8" name="Rectangle 9"/>
          <p:cNvSpPr>
            <a:spLocks noChangeArrowheads="1"/>
          </p:cNvSpPr>
          <p:nvPr/>
        </p:nvSpPr>
        <p:spPr bwMode="auto">
          <a:xfrm>
            <a:off x="2629135" y="2398613"/>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9" name="Rectangle 10"/>
          <p:cNvSpPr>
            <a:spLocks noChangeArrowheads="1"/>
          </p:cNvSpPr>
          <p:nvPr/>
        </p:nvSpPr>
        <p:spPr bwMode="auto">
          <a:xfrm>
            <a:off x="2629135" y="3005038"/>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0" name="Rectangle 9"/>
          <p:cNvSpPr>
            <a:spLocks noChangeArrowheads="1"/>
          </p:cNvSpPr>
          <p:nvPr/>
        </p:nvSpPr>
        <p:spPr bwMode="auto">
          <a:xfrm>
            <a:off x="2629135" y="361459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 name="Line 16"/>
          <p:cNvSpPr>
            <a:spLocks noChangeShapeType="1"/>
          </p:cNvSpPr>
          <p:nvPr/>
        </p:nvSpPr>
        <p:spPr bwMode="auto">
          <a:xfrm>
            <a:off x="3637198" y="1107540"/>
            <a:ext cx="0" cy="2963298"/>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Rectangle 8"/>
          <p:cNvSpPr>
            <a:spLocks noChangeArrowheads="1"/>
          </p:cNvSpPr>
          <p:nvPr/>
        </p:nvSpPr>
        <p:spPr bwMode="auto">
          <a:xfrm>
            <a:off x="2700573" y="1144433"/>
            <a:ext cx="557429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solidFill>
                  <a:schemeClr val="bg1"/>
                </a:solidFill>
                <a:latin typeface="微软雅黑" pitchFamily="34" charset="-122"/>
                <a:ea typeface="微软雅黑" pitchFamily="34" charset="-122"/>
              </a:rPr>
              <a:t>4.5.1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有关</a:t>
            </a:r>
            <a:r>
              <a:rPr lang="zh-CN" altLang="en-US" sz="2000" b="1" dirty="0">
                <a:solidFill>
                  <a:schemeClr val="bg1"/>
                </a:solidFill>
                <a:latin typeface="微软雅黑" pitchFamily="34" charset="-122"/>
                <a:ea typeface="微软雅黑" pitchFamily="34" charset="-122"/>
              </a:rPr>
              <a:t>路由选择协议的几个基本</a:t>
            </a:r>
            <a:r>
              <a:rPr lang="zh-CN" altLang="en-US" sz="2000" b="1" dirty="0" smtClean="0">
                <a:solidFill>
                  <a:schemeClr val="bg1"/>
                </a:solidFill>
                <a:latin typeface="微软雅黑" pitchFamily="34" charset="-122"/>
                <a:ea typeface="微软雅黑" pitchFamily="34" charset="-122"/>
              </a:rPr>
              <a:t>概念</a:t>
            </a:r>
            <a:endParaRPr lang="en-US" altLang="zh-CN" sz="2000" b="1" dirty="0" smtClean="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4.5.2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内部</a:t>
            </a:r>
            <a:r>
              <a:rPr lang="zh-CN" altLang="en-US" sz="2000" b="1" dirty="0">
                <a:solidFill>
                  <a:schemeClr val="bg1"/>
                </a:solidFill>
                <a:latin typeface="微软雅黑" pitchFamily="34" charset="-122"/>
                <a:ea typeface="微软雅黑" pitchFamily="34" charset="-122"/>
              </a:rPr>
              <a:t>网关协议 </a:t>
            </a:r>
            <a:r>
              <a:rPr lang="en-US" altLang="zh-CN" sz="2000" b="1" dirty="0" smtClean="0">
                <a:solidFill>
                  <a:schemeClr val="bg1"/>
                </a:solidFill>
                <a:latin typeface="微软雅黑" pitchFamily="34" charset="-122"/>
                <a:ea typeface="微软雅黑" pitchFamily="34" charset="-122"/>
              </a:rPr>
              <a:t>RIP</a:t>
            </a:r>
          </a:p>
          <a:p>
            <a:endParaRPr lang="en-US" altLang="zh-CN"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4.5.3 </a:t>
            </a:r>
            <a:r>
              <a:rPr lang="en-US" altLang="zh-CN" sz="2000" b="1" dirty="0" smtClean="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内部网关协议 </a:t>
            </a:r>
            <a:r>
              <a:rPr lang="en-US" altLang="zh-CN" sz="2000" b="1" dirty="0" smtClean="0">
                <a:solidFill>
                  <a:schemeClr val="bg1"/>
                </a:solidFill>
                <a:latin typeface="微软雅黑" pitchFamily="34" charset="-122"/>
                <a:ea typeface="微软雅黑" pitchFamily="34" charset="-122"/>
              </a:rPr>
              <a:t>OSPF</a:t>
            </a:r>
          </a:p>
          <a:p>
            <a:endParaRPr lang="en-US" altLang="zh-CN"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4.5.4 </a:t>
            </a:r>
            <a:r>
              <a:rPr lang="en-US" altLang="zh-CN" sz="2000" b="1" dirty="0" smtClean="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外部网关协议 </a:t>
            </a:r>
            <a:r>
              <a:rPr lang="en-US" altLang="zh-CN" sz="2000" b="1" dirty="0" smtClean="0">
                <a:solidFill>
                  <a:schemeClr val="bg1"/>
                </a:solidFill>
                <a:latin typeface="微软雅黑" pitchFamily="34" charset="-122"/>
                <a:ea typeface="微软雅黑" pitchFamily="34" charset="-122"/>
              </a:rPr>
              <a:t>BGP</a:t>
            </a:r>
          </a:p>
          <a:p>
            <a:endParaRPr lang="en-US" altLang="zh-CN"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4.5.5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路由器</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构成</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28801637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10945"/>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1708076" y="770082"/>
            <a:ext cx="5727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4.5.1  </a:t>
            </a:r>
            <a:r>
              <a:rPr lang="zh-CN" altLang="en-US" sz="2400" b="1" dirty="0">
                <a:solidFill>
                  <a:schemeClr val="bg1"/>
                </a:solidFill>
                <a:latin typeface="微软雅黑" pitchFamily="34" charset="-122"/>
                <a:ea typeface="微软雅黑" pitchFamily="34" charset="-122"/>
              </a:rPr>
              <a:t>有关路由选择协议的几个基本概念</a:t>
            </a:r>
          </a:p>
        </p:txBody>
      </p:sp>
      <p:sp>
        <p:nvSpPr>
          <p:cNvPr id="4" name="Rectangle 8"/>
          <p:cNvSpPr>
            <a:spLocks noChangeArrowheads="1"/>
          </p:cNvSpPr>
          <p:nvPr/>
        </p:nvSpPr>
        <p:spPr bwMode="auto">
          <a:xfrm>
            <a:off x="545145" y="1725841"/>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算法必须是正确的和完整的。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算法在计算上应简单。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算法应能适应通信量和网络拓扑的变化，这就是说，要有自适应性。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算法应具有稳定性。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算法应是公平的。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算法应是最佳的。 </a:t>
            </a:r>
          </a:p>
        </p:txBody>
      </p:sp>
      <p:sp>
        <p:nvSpPr>
          <p:cNvPr id="5" name="AutoShape 5"/>
          <p:cNvSpPr>
            <a:spLocks noChangeArrowheads="1"/>
          </p:cNvSpPr>
          <p:nvPr/>
        </p:nvSpPr>
        <p:spPr bwMode="auto">
          <a:xfrm>
            <a:off x="545145" y="1378289"/>
            <a:ext cx="8053712"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1941968" y="1345078"/>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理想的路由算法</a:t>
            </a:r>
          </a:p>
        </p:txBody>
      </p:sp>
    </p:spTree>
    <p:extLst>
      <p:ext uri="{BB962C8B-B14F-4D97-AF65-F5344CB8AC3E}">
        <p14:creationId xmlns:p14="http://schemas.microsoft.com/office/powerpoint/2010/main" val="1610816586"/>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90768"/>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640792"/>
            <a:ext cx="2236510" cy="400110"/>
          </a:xfrm>
          <a:prstGeom prst="rect">
            <a:avLst/>
          </a:prstGeom>
        </p:spPr>
        <p:txBody>
          <a:bodyPr wrap="none">
            <a:spAutoFit/>
          </a:bodyPr>
          <a:lstStyle/>
          <a:p>
            <a:r>
              <a:rPr lang="zh-CN" altLang="en-US" sz="2000" b="1" dirty="0">
                <a:latin typeface="微软雅黑" pitchFamily="34" charset="-122"/>
                <a:ea typeface="微软雅黑" pitchFamily="34" charset="-122"/>
              </a:rPr>
              <a:t>关于</a:t>
            </a:r>
            <a:r>
              <a:rPr lang="zh-CN" altLang="en-US" sz="2000" b="1" dirty="0" smtClean="0">
                <a:latin typeface="微软雅黑" pitchFamily="34" charset="-122"/>
                <a:ea typeface="微软雅黑" pitchFamily="34" charset="-122"/>
              </a:rPr>
              <a:t>“最佳路由”</a:t>
            </a:r>
            <a:endParaRPr lang="zh-CN" altLang="en-US" sz="2000" b="1" dirty="0">
              <a:latin typeface="微软雅黑" pitchFamily="34" charset="-122"/>
              <a:ea typeface="微软雅黑" pitchFamily="34" charset="-122"/>
            </a:endParaRPr>
          </a:p>
        </p:txBody>
      </p:sp>
      <p:sp>
        <p:nvSpPr>
          <p:cNvPr id="4" name="矩形 3"/>
          <p:cNvSpPr/>
          <p:nvPr/>
        </p:nvSpPr>
        <p:spPr>
          <a:xfrm>
            <a:off x="616084" y="989160"/>
            <a:ext cx="7957547" cy="3477875"/>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不存在一种绝对的最佳路由算法。</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所谓“</a:t>
            </a:r>
            <a:r>
              <a:rPr lang="zh-CN" altLang="en-US" sz="2000" b="1" dirty="0">
                <a:solidFill>
                  <a:srgbClr val="CC00CC"/>
                </a:solidFill>
                <a:latin typeface="微软雅黑" pitchFamily="34" charset="-122"/>
                <a:ea typeface="微软雅黑" pitchFamily="34" charset="-122"/>
              </a:rPr>
              <a:t>最佳</a:t>
            </a:r>
            <a:r>
              <a:rPr lang="zh-CN" altLang="en-US" sz="2000" b="1" dirty="0">
                <a:solidFill>
                  <a:srgbClr val="0000FF"/>
                </a:solidFill>
                <a:latin typeface="微软雅黑" pitchFamily="34" charset="-122"/>
                <a:ea typeface="微软雅黑" pitchFamily="34" charset="-122"/>
              </a:rPr>
              <a:t>”只能是相对于某一种特定要求下得出的较为合理的选择而已。</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实际的路由选择算法，应尽可能接近于理想的算法。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路由选择是个非常复杂的问题</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它是网络中的所有结点共同协调工作的结果。</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路由选择的环境往往是不断变化的，而这种变化有时无法事先知道。 </a:t>
            </a:r>
          </a:p>
        </p:txBody>
      </p:sp>
    </p:spTree>
    <p:extLst>
      <p:ext uri="{BB962C8B-B14F-4D97-AF65-F5344CB8AC3E}">
        <p14:creationId xmlns:p14="http://schemas.microsoft.com/office/powerpoint/2010/main" val="94642889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43808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388112"/>
            <a:ext cx="3262432" cy="400110"/>
          </a:xfrm>
          <a:prstGeom prst="rect">
            <a:avLst/>
          </a:prstGeom>
        </p:spPr>
        <p:txBody>
          <a:bodyPr wrap="none">
            <a:spAutoFit/>
          </a:bodyPr>
          <a:lstStyle/>
          <a:p>
            <a:r>
              <a:rPr lang="zh-CN" altLang="en-US" sz="2000" b="1" dirty="0">
                <a:latin typeface="微软雅黑" pitchFamily="34" charset="-122"/>
                <a:ea typeface="微软雅黑" pitchFamily="34" charset="-122"/>
              </a:rPr>
              <a:t>从路由算法的自适应性考虑</a:t>
            </a:r>
          </a:p>
        </p:txBody>
      </p:sp>
      <p:sp>
        <p:nvSpPr>
          <p:cNvPr id="4" name="矩形 3"/>
          <p:cNvSpPr/>
          <p:nvPr/>
        </p:nvSpPr>
        <p:spPr>
          <a:xfrm>
            <a:off x="545144" y="1798024"/>
            <a:ext cx="8053712" cy="1785104"/>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静态</a:t>
            </a:r>
            <a:r>
              <a:rPr lang="zh-CN" altLang="en-US" sz="2000" b="1" dirty="0">
                <a:latin typeface="微软雅黑" pitchFamily="34" charset="-122"/>
                <a:ea typeface="微软雅黑" pitchFamily="34" charset="-122"/>
              </a:rPr>
              <a:t>路由选择策略</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即</a:t>
            </a:r>
            <a:r>
              <a:rPr lang="zh-CN" altLang="en-US" sz="2000" b="1" dirty="0">
                <a:solidFill>
                  <a:srgbClr val="0000FF"/>
                </a:solidFill>
                <a:latin typeface="微软雅黑" pitchFamily="34" charset="-122"/>
                <a:ea typeface="微软雅黑" pitchFamily="34" charset="-122"/>
              </a:rPr>
              <a:t>非自适应路由选择</a:t>
            </a:r>
            <a:r>
              <a:rPr lang="zh-CN" altLang="en-US" sz="2000" b="1" dirty="0">
                <a:latin typeface="微软雅黑" pitchFamily="34" charset="-122"/>
                <a:ea typeface="微软雅黑" pitchFamily="34" charset="-122"/>
              </a:rPr>
              <a:t>，其特点是简单和开销较小，但不能及时适应网络状态的变化。 </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动态</a:t>
            </a:r>
            <a:r>
              <a:rPr lang="zh-CN" altLang="en-US" sz="2000" b="1" dirty="0">
                <a:latin typeface="微软雅黑" pitchFamily="34" charset="-122"/>
                <a:ea typeface="微软雅黑" pitchFamily="34" charset="-122"/>
              </a:rPr>
              <a:t>路由选择策略</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即</a:t>
            </a:r>
            <a:r>
              <a:rPr lang="zh-CN" altLang="en-US" sz="2000" b="1" dirty="0">
                <a:solidFill>
                  <a:srgbClr val="0000FF"/>
                </a:solidFill>
                <a:latin typeface="微软雅黑" pitchFamily="34" charset="-122"/>
                <a:ea typeface="微软雅黑" pitchFamily="34" charset="-122"/>
              </a:rPr>
              <a:t>自适应路由选择</a:t>
            </a:r>
            <a:r>
              <a:rPr lang="zh-CN" altLang="en-US" sz="2000" b="1" dirty="0">
                <a:latin typeface="微软雅黑" pitchFamily="34" charset="-122"/>
                <a:ea typeface="微软雅黑" pitchFamily="34" charset="-122"/>
              </a:rPr>
              <a:t>，其特点是能较好地适应网络状态的变化，但实现起来较为复杂，开销也比较大。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120602857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3" y="1004876"/>
            <a:ext cx="8053711"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互联网采用分层次的路由选择协议。这是因为：</a:t>
            </a:r>
          </a:p>
          <a:p>
            <a:pPr marL="280988">
              <a:lnSpc>
                <a:spcPts val="3300"/>
              </a:lnSpc>
              <a:buClr>
                <a:srgbClr val="7030A0"/>
              </a:buClr>
            </a:pPr>
            <a:r>
              <a:rPr lang="en-US" altLang="zh-CN" sz="2000" b="1" dirty="0">
                <a:solidFill>
                  <a:srgbClr val="0000FF"/>
                </a:solidFill>
                <a:latin typeface="微软雅黑" pitchFamily="34" charset="-122"/>
                <a:ea typeface="微软雅黑" pitchFamily="34" charset="-122"/>
              </a:rPr>
              <a:t>(1</a:t>
            </a:r>
            <a:r>
              <a:rPr lang="en-US" altLang="zh-CN" sz="2000" b="1" dirty="0" smtClean="0">
                <a:solidFill>
                  <a:srgbClr val="0000FF"/>
                </a:solidFill>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互联网</a:t>
            </a:r>
            <a:r>
              <a:rPr lang="zh-CN" altLang="en-US" sz="2000" b="1" dirty="0">
                <a:latin typeface="微软雅黑" pitchFamily="34" charset="-122"/>
                <a:ea typeface="微软雅黑" pitchFamily="34" charset="-122"/>
              </a:rPr>
              <a:t>的规模非常大。如果让所有的路由器知道所有的网络应怎样到达，则这种路由表将非常大，处理起来也太花时间。而所有这些路由器之间交换路由信息所需的带宽就会使互联网的通信链路饱和。</a:t>
            </a:r>
          </a:p>
          <a:p>
            <a:pPr marL="280988">
              <a:lnSpc>
                <a:spcPts val="3300"/>
              </a:lnSpc>
              <a:buClr>
                <a:srgbClr val="7030A0"/>
              </a:buClr>
            </a:pPr>
            <a:r>
              <a:rPr lang="en-US" altLang="zh-CN" sz="2000" b="1" dirty="0" smtClean="0">
                <a:solidFill>
                  <a:srgbClr val="0000FF"/>
                </a:solidFill>
                <a:latin typeface="微软雅黑" pitchFamily="34" charset="-122"/>
                <a:ea typeface="微软雅黑" pitchFamily="34" charset="-122"/>
              </a:rPr>
              <a:t>(2) </a:t>
            </a:r>
            <a:r>
              <a:rPr lang="zh-CN" altLang="en-US" sz="2000" b="1" dirty="0" smtClean="0">
                <a:latin typeface="微软雅黑" pitchFamily="34" charset="-122"/>
                <a:ea typeface="微软雅黑" pitchFamily="34" charset="-122"/>
              </a:rPr>
              <a:t>许多</a:t>
            </a:r>
            <a:r>
              <a:rPr lang="zh-CN" altLang="en-US" sz="2000" b="1" dirty="0">
                <a:latin typeface="微软雅黑" pitchFamily="34" charset="-122"/>
                <a:ea typeface="微软雅黑" pitchFamily="34" charset="-122"/>
              </a:rPr>
              <a:t>单位不愿意外界了解自己单位网络的布局细节和本部门所采用的路由选择协议（这属于本部门内部的事情），但同时还希望连接到互联网上。 </a:t>
            </a:r>
          </a:p>
        </p:txBody>
      </p:sp>
      <p:sp>
        <p:nvSpPr>
          <p:cNvPr id="3" name="AutoShape 5"/>
          <p:cNvSpPr>
            <a:spLocks noChangeArrowheads="1"/>
          </p:cNvSpPr>
          <p:nvPr/>
        </p:nvSpPr>
        <p:spPr bwMode="auto">
          <a:xfrm>
            <a:off x="545144" y="648532"/>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615321"/>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分层次的路由选择协议</a:t>
            </a:r>
          </a:p>
        </p:txBody>
      </p:sp>
    </p:spTree>
    <p:extLst>
      <p:ext uri="{BB962C8B-B14F-4D97-AF65-F5344CB8AC3E}">
        <p14:creationId xmlns:p14="http://schemas.microsoft.com/office/powerpoint/2010/main" val="314130791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40232"/>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790256"/>
            <a:ext cx="4670317" cy="400110"/>
          </a:xfrm>
          <a:prstGeom prst="rect">
            <a:avLst/>
          </a:prstGeom>
        </p:spPr>
        <p:txBody>
          <a:bodyPr wrap="none">
            <a:spAutoFit/>
          </a:bodyPr>
          <a:lstStyle/>
          <a:p>
            <a:r>
              <a:rPr lang="zh-CN" altLang="en-US" sz="2000" b="1" dirty="0">
                <a:latin typeface="微软雅黑" pitchFamily="34" charset="-122"/>
                <a:ea typeface="微软雅黑" pitchFamily="34" charset="-122"/>
              </a:rPr>
              <a:t>自治系统 </a:t>
            </a:r>
            <a:r>
              <a:rPr lang="en-US" altLang="zh-CN" sz="2000" b="1" dirty="0" smtClean="0">
                <a:latin typeface="微软雅黑" pitchFamily="34" charset="-122"/>
                <a:ea typeface="微软雅黑" pitchFamily="34" charset="-122"/>
              </a:rPr>
              <a:t>AS (Autonomous </a:t>
            </a:r>
            <a:r>
              <a:rPr lang="en-US" altLang="zh-CN" sz="2000" b="1" dirty="0">
                <a:latin typeface="微软雅黑" pitchFamily="34" charset="-122"/>
                <a:ea typeface="微软雅黑" pitchFamily="34" charset="-122"/>
              </a:rPr>
              <a:t>System) </a:t>
            </a:r>
            <a:endParaRPr lang="zh-CN" altLang="en-US" sz="2000" b="1" dirty="0">
              <a:latin typeface="微软雅黑" pitchFamily="34" charset="-122"/>
              <a:ea typeface="微软雅黑" pitchFamily="34" charset="-122"/>
            </a:endParaRPr>
          </a:p>
        </p:txBody>
      </p:sp>
      <p:sp>
        <p:nvSpPr>
          <p:cNvPr id="4" name="矩形 3"/>
          <p:cNvSpPr/>
          <p:nvPr/>
        </p:nvSpPr>
        <p:spPr>
          <a:xfrm>
            <a:off x="545144" y="1182584"/>
            <a:ext cx="8159241"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自治系统 </a:t>
            </a:r>
            <a:r>
              <a:rPr lang="en-US" altLang="zh-CN" sz="2000" b="1" dirty="0">
                <a:solidFill>
                  <a:srgbClr val="0000FF"/>
                </a:solidFill>
                <a:latin typeface="微软雅黑" pitchFamily="34" charset="-122"/>
                <a:ea typeface="微软雅黑" pitchFamily="34" charset="-122"/>
              </a:rPr>
              <a:t>AS </a:t>
            </a:r>
            <a:r>
              <a:rPr lang="zh-CN" altLang="en-US" sz="2000" b="1" dirty="0">
                <a:solidFill>
                  <a:srgbClr val="0000FF"/>
                </a:solidFill>
                <a:latin typeface="微软雅黑" pitchFamily="34" charset="-122"/>
                <a:ea typeface="微软雅黑" pitchFamily="34" charset="-122"/>
              </a:rPr>
              <a:t>的定义</a:t>
            </a:r>
            <a:r>
              <a:rPr lang="zh-CN" altLang="en-US" sz="2000" b="1" dirty="0">
                <a:latin typeface="微软雅黑" pitchFamily="34" charset="-122"/>
                <a:ea typeface="微软雅黑" pitchFamily="34" charset="-122"/>
              </a:rPr>
              <a:t>：在单一的技术管理下的一组路由器，而这些路由器使用一种 </a:t>
            </a:r>
            <a:r>
              <a:rPr lang="en-US" altLang="zh-CN" sz="2000" b="1" dirty="0">
                <a:latin typeface="微软雅黑" pitchFamily="34" charset="-122"/>
                <a:ea typeface="微软雅黑" pitchFamily="34" charset="-122"/>
              </a:rPr>
              <a:t>AS </a:t>
            </a:r>
            <a:r>
              <a:rPr lang="zh-CN" altLang="en-US" sz="2000" b="1" dirty="0">
                <a:latin typeface="微软雅黑" pitchFamily="34" charset="-122"/>
                <a:ea typeface="微软雅黑" pitchFamily="34" charset="-122"/>
              </a:rPr>
              <a:t>内部的路由选择协议和共同的度量以确定分组在该 </a:t>
            </a:r>
            <a:r>
              <a:rPr lang="en-US" altLang="zh-CN" sz="2000" b="1" dirty="0">
                <a:latin typeface="微软雅黑" pitchFamily="34" charset="-122"/>
                <a:ea typeface="微软雅黑" pitchFamily="34" charset="-122"/>
              </a:rPr>
              <a:t>AS </a:t>
            </a:r>
            <a:r>
              <a:rPr lang="zh-CN" altLang="en-US" sz="2000" b="1" dirty="0">
                <a:latin typeface="微软雅黑" pitchFamily="34" charset="-122"/>
                <a:ea typeface="微软雅黑" pitchFamily="34" charset="-122"/>
              </a:rPr>
              <a:t>内的路由，同时还使用一种 </a:t>
            </a:r>
            <a:r>
              <a:rPr lang="en-US" altLang="zh-CN" sz="2000" b="1" dirty="0">
                <a:latin typeface="微软雅黑" pitchFamily="34" charset="-122"/>
                <a:ea typeface="微软雅黑" pitchFamily="34" charset="-122"/>
              </a:rPr>
              <a:t>AS </a:t>
            </a:r>
            <a:r>
              <a:rPr lang="zh-CN" altLang="en-US" sz="2000" b="1" dirty="0">
                <a:latin typeface="微软雅黑" pitchFamily="34" charset="-122"/>
                <a:ea typeface="微软雅黑" pitchFamily="34" charset="-122"/>
              </a:rPr>
              <a:t>之间的路由选择协议用以确定分组在 </a:t>
            </a:r>
            <a:r>
              <a:rPr lang="en-US" altLang="zh-CN" sz="2000" b="1" dirty="0">
                <a:latin typeface="微软雅黑" pitchFamily="34" charset="-122"/>
                <a:ea typeface="微软雅黑" pitchFamily="34" charset="-122"/>
              </a:rPr>
              <a:t>AS</a:t>
            </a:r>
            <a:r>
              <a:rPr lang="zh-CN" altLang="en-US" sz="2000" b="1" dirty="0">
                <a:latin typeface="微软雅黑" pitchFamily="34" charset="-122"/>
                <a:ea typeface="微软雅黑" pitchFamily="34" charset="-122"/>
              </a:rPr>
              <a:t>之间的路由。</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现在对自治系统 </a:t>
            </a:r>
            <a:r>
              <a:rPr lang="en-US" altLang="zh-CN" sz="2000" b="1" dirty="0">
                <a:latin typeface="微软雅黑" pitchFamily="34" charset="-122"/>
                <a:ea typeface="微软雅黑" pitchFamily="34" charset="-122"/>
              </a:rPr>
              <a:t>AS </a:t>
            </a:r>
            <a:r>
              <a:rPr lang="zh-CN" altLang="en-US" sz="2000" b="1" dirty="0">
                <a:latin typeface="微软雅黑" pitchFamily="34" charset="-122"/>
                <a:ea typeface="微软雅黑" pitchFamily="34" charset="-122"/>
              </a:rPr>
              <a:t>的定义是强调下面的事实：尽管一个 </a:t>
            </a:r>
            <a:r>
              <a:rPr lang="en-US" altLang="zh-CN" sz="2000" b="1" dirty="0">
                <a:latin typeface="微软雅黑" pitchFamily="34" charset="-122"/>
                <a:ea typeface="微软雅黑" pitchFamily="34" charset="-122"/>
              </a:rPr>
              <a:t>AS </a:t>
            </a:r>
            <a:r>
              <a:rPr lang="zh-CN" altLang="en-US" sz="2000" b="1" dirty="0">
                <a:latin typeface="微软雅黑" pitchFamily="34" charset="-122"/>
                <a:ea typeface="微软雅黑" pitchFamily="34" charset="-122"/>
              </a:rPr>
              <a:t>使用了多种内部路由选择协议和度量，但</a:t>
            </a:r>
            <a:r>
              <a:rPr lang="zh-CN" altLang="en-US" sz="2000" b="1" dirty="0">
                <a:solidFill>
                  <a:srgbClr val="0000FF"/>
                </a:solidFill>
                <a:latin typeface="微软雅黑" pitchFamily="34" charset="-122"/>
                <a:ea typeface="微软雅黑" pitchFamily="34" charset="-122"/>
              </a:rPr>
              <a:t>重要的是一个 </a:t>
            </a:r>
            <a:r>
              <a:rPr lang="en-US" altLang="zh-CN" sz="2000" b="1" dirty="0">
                <a:solidFill>
                  <a:srgbClr val="0000FF"/>
                </a:solidFill>
                <a:latin typeface="微软雅黑" pitchFamily="34" charset="-122"/>
                <a:ea typeface="微软雅黑" pitchFamily="34" charset="-122"/>
              </a:rPr>
              <a:t>AS </a:t>
            </a:r>
            <a:r>
              <a:rPr lang="zh-CN" altLang="en-US" sz="2000" b="1" dirty="0">
                <a:solidFill>
                  <a:srgbClr val="0000FF"/>
                </a:solidFill>
                <a:latin typeface="微软雅黑" pitchFamily="34" charset="-122"/>
                <a:ea typeface="微软雅黑" pitchFamily="34" charset="-122"/>
              </a:rPr>
              <a:t>对其他 </a:t>
            </a:r>
            <a:r>
              <a:rPr lang="en-US" altLang="zh-CN" sz="2000" b="1" dirty="0">
                <a:solidFill>
                  <a:srgbClr val="0000FF"/>
                </a:solidFill>
                <a:latin typeface="微软雅黑" pitchFamily="34" charset="-122"/>
                <a:ea typeface="微软雅黑" pitchFamily="34" charset="-122"/>
              </a:rPr>
              <a:t>AS </a:t>
            </a:r>
            <a:r>
              <a:rPr lang="zh-CN" altLang="en-US" sz="2000" b="1" dirty="0">
                <a:solidFill>
                  <a:srgbClr val="0000FF"/>
                </a:solidFill>
                <a:latin typeface="微软雅黑" pitchFamily="34" charset="-122"/>
                <a:ea typeface="微软雅黑" pitchFamily="34" charset="-122"/>
              </a:rPr>
              <a:t>表现出的是一个单一的和一致的路由选择策略。</a:t>
            </a:r>
          </a:p>
        </p:txBody>
      </p:sp>
    </p:spTree>
    <p:extLst>
      <p:ext uri="{BB962C8B-B14F-4D97-AF65-F5344CB8AC3E}">
        <p14:creationId xmlns:p14="http://schemas.microsoft.com/office/powerpoint/2010/main" val="30656220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61647"/>
            <a:ext cx="1633781" cy="400110"/>
          </a:xfrm>
          <a:prstGeom prst="rect">
            <a:avLst/>
          </a:prstGeom>
        </p:spPr>
        <p:txBody>
          <a:bodyPr wrap="none">
            <a:spAutoFit/>
          </a:bodyPr>
          <a:lstStyle/>
          <a:p>
            <a:r>
              <a:rPr lang="zh-CN" altLang="en-US" sz="2000" b="1" dirty="0">
                <a:latin typeface="微软雅黑" pitchFamily="34" charset="-122"/>
                <a:ea typeface="微软雅黑" pitchFamily="34" charset="-122"/>
              </a:rPr>
              <a:t>自治系统 </a:t>
            </a:r>
            <a:r>
              <a:rPr lang="en-US" altLang="zh-CN" sz="2000" b="1" dirty="0">
                <a:latin typeface="微软雅黑" pitchFamily="34" charset="-122"/>
                <a:ea typeface="微软雅黑" pitchFamily="34" charset="-122"/>
              </a:rPr>
              <a:t>AS</a:t>
            </a:r>
            <a:endParaRPr lang="zh-CN" altLang="en-US" sz="2000" b="1" dirty="0">
              <a:latin typeface="微软雅黑" pitchFamily="34" charset="-122"/>
              <a:ea typeface="微软雅黑" pitchFamily="34" charset="-122"/>
            </a:endParaRPr>
          </a:p>
        </p:txBody>
      </p:sp>
      <p:grpSp>
        <p:nvGrpSpPr>
          <p:cNvPr id="5" name="Group 250"/>
          <p:cNvGrpSpPr>
            <a:grpSpLocks/>
          </p:cNvGrpSpPr>
          <p:nvPr/>
        </p:nvGrpSpPr>
        <p:grpSpPr bwMode="auto">
          <a:xfrm>
            <a:off x="1943171" y="1113840"/>
            <a:ext cx="4864773" cy="3173300"/>
            <a:chOff x="657" y="1080"/>
            <a:chExt cx="4368" cy="2835"/>
          </a:xfrm>
        </p:grpSpPr>
        <p:grpSp>
          <p:nvGrpSpPr>
            <p:cNvPr id="6" name="Group 127"/>
            <p:cNvGrpSpPr>
              <a:grpSpLocks/>
            </p:cNvGrpSpPr>
            <p:nvPr/>
          </p:nvGrpSpPr>
          <p:grpSpPr bwMode="auto">
            <a:xfrm>
              <a:off x="657" y="1080"/>
              <a:ext cx="4368" cy="2835"/>
              <a:chOff x="657" y="1080"/>
              <a:chExt cx="4368" cy="2835"/>
            </a:xfrm>
          </p:grpSpPr>
          <p:sp>
            <p:nvSpPr>
              <p:cNvPr id="8" name="Text Box 7"/>
              <p:cNvSpPr txBox="1">
                <a:spLocks noChangeArrowheads="1"/>
              </p:cNvSpPr>
              <p:nvPr/>
            </p:nvSpPr>
            <p:spPr bwMode="auto">
              <a:xfrm>
                <a:off x="1843" y="1538"/>
                <a:ext cx="377"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FF"/>
                    </a:solidFill>
                    <a:latin typeface="微软雅黑" pitchFamily="34" charset="-122"/>
                    <a:ea typeface="微软雅黑" pitchFamily="34" charset="-122"/>
                  </a:rPr>
                  <a:t>R1</a:t>
                </a:r>
              </a:p>
            </p:txBody>
          </p:sp>
          <p:grpSp>
            <p:nvGrpSpPr>
              <p:cNvPr id="9" name="Group 8"/>
              <p:cNvGrpSpPr>
                <a:grpSpLocks/>
              </p:cNvGrpSpPr>
              <p:nvPr/>
            </p:nvGrpSpPr>
            <p:grpSpPr bwMode="auto">
              <a:xfrm>
                <a:off x="657" y="2625"/>
                <a:ext cx="1872" cy="1290"/>
                <a:chOff x="672" y="2304"/>
                <a:chExt cx="1872" cy="1290"/>
              </a:xfrm>
            </p:grpSpPr>
            <p:sp>
              <p:nvSpPr>
                <p:cNvPr id="94" name="Rectangle 9"/>
                <p:cNvSpPr>
                  <a:spLocks noChangeArrowheads="1"/>
                </p:cNvSpPr>
                <p:nvPr/>
              </p:nvSpPr>
              <p:spPr bwMode="auto">
                <a:xfrm>
                  <a:off x="672" y="2304"/>
                  <a:ext cx="1872" cy="1008"/>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95" name="Oval 10"/>
                <p:cNvSpPr>
                  <a:spLocks noChangeArrowheads="1"/>
                </p:cNvSpPr>
                <p:nvPr/>
              </p:nvSpPr>
              <p:spPr bwMode="auto">
                <a:xfrm>
                  <a:off x="1008" y="2448"/>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nvGrpSpPr>
                <p:cNvPr id="96" name="Group 11"/>
                <p:cNvGrpSpPr>
                  <a:grpSpLocks/>
                </p:cNvGrpSpPr>
                <p:nvPr/>
              </p:nvGrpSpPr>
              <p:grpSpPr bwMode="auto">
                <a:xfrm>
                  <a:off x="2064" y="2880"/>
                  <a:ext cx="320" cy="184"/>
                  <a:chOff x="1000" y="3128"/>
                  <a:chExt cx="320" cy="184"/>
                </a:xfrm>
              </p:grpSpPr>
              <p:sp>
                <p:nvSpPr>
                  <p:cNvPr id="124" name="AutoShape 12"/>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25" name="Line 13"/>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26" name="Line 14"/>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97" name="Oval 15"/>
                <p:cNvSpPr>
                  <a:spLocks noChangeArrowheads="1"/>
                </p:cNvSpPr>
                <p:nvPr/>
              </p:nvSpPr>
              <p:spPr bwMode="auto">
                <a:xfrm>
                  <a:off x="960" y="3024"/>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nvGrpSpPr>
                <p:cNvPr id="99" name="Group 17"/>
                <p:cNvGrpSpPr>
                  <a:grpSpLocks/>
                </p:cNvGrpSpPr>
                <p:nvPr/>
              </p:nvGrpSpPr>
              <p:grpSpPr bwMode="auto">
                <a:xfrm>
                  <a:off x="864" y="2736"/>
                  <a:ext cx="240" cy="96"/>
                  <a:chOff x="1000" y="3128"/>
                  <a:chExt cx="320" cy="184"/>
                </a:xfrm>
              </p:grpSpPr>
              <p:sp>
                <p:nvSpPr>
                  <p:cNvPr id="121" name="AutoShape 18"/>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22" name="Line 19"/>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23" name="Line 20"/>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100" name="Line 21"/>
                <p:cNvSpPr>
                  <a:spLocks noChangeShapeType="1"/>
                </p:cNvSpPr>
                <p:nvPr/>
              </p:nvSpPr>
              <p:spPr bwMode="auto">
                <a:xfrm>
                  <a:off x="1200" y="2496"/>
                  <a:ext cx="816" cy="0"/>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01" name="Line 22"/>
                <p:cNvSpPr>
                  <a:spLocks noChangeShapeType="1"/>
                </p:cNvSpPr>
                <p:nvPr/>
              </p:nvSpPr>
              <p:spPr bwMode="auto">
                <a:xfrm flipH="1">
                  <a:off x="1008" y="2544"/>
                  <a:ext cx="48" cy="192"/>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02" name="Line 23"/>
                <p:cNvSpPr>
                  <a:spLocks noChangeShapeType="1"/>
                </p:cNvSpPr>
                <p:nvPr/>
              </p:nvSpPr>
              <p:spPr bwMode="auto">
                <a:xfrm>
                  <a:off x="1008" y="2832"/>
                  <a:ext cx="48" cy="192"/>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03" name="Line 24"/>
                <p:cNvSpPr>
                  <a:spLocks noChangeShapeType="1"/>
                </p:cNvSpPr>
                <p:nvPr/>
              </p:nvSpPr>
              <p:spPr bwMode="auto">
                <a:xfrm>
                  <a:off x="1152" y="3072"/>
                  <a:ext cx="336" cy="0"/>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04" name="Line 25"/>
                <p:cNvSpPr>
                  <a:spLocks noChangeShapeType="1"/>
                </p:cNvSpPr>
                <p:nvPr/>
              </p:nvSpPr>
              <p:spPr bwMode="auto">
                <a:xfrm flipV="1">
                  <a:off x="1680" y="2976"/>
                  <a:ext cx="384" cy="96"/>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05" name="Oval 26"/>
                <p:cNvSpPr>
                  <a:spLocks noChangeArrowheads="1"/>
                </p:cNvSpPr>
                <p:nvPr/>
              </p:nvSpPr>
              <p:spPr bwMode="auto">
                <a:xfrm>
                  <a:off x="1296" y="2832"/>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06" name="Oval 27"/>
                <p:cNvSpPr>
                  <a:spLocks noChangeArrowheads="1"/>
                </p:cNvSpPr>
                <p:nvPr/>
              </p:nvSpPr>
              <p:spPr bwMode="auto">
                <a:xfrm>
                  <a:off x="1488" y="3024"/>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07" name="Line 28"/>
                <p:cNvSpPr>
                  <a:spLocks noChangeShapeType="1"/>
                </p:cNvSpPr>
                <p:nvPr/>
              </p:nvSpPr>
              <p:spPr bwMode="auto">
                <a:xfrm>
                  <a:off x="1152" y="2544"/>
                  <a:ext cx="192" cy="288"/>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nvGrpSpPr>
                <p:cNvPr id="108" name="Group 29"/>
                <p:cNvGrpSpPr>
                  <a:grpSpLocks/>
                </p:cNvGrpSpPr>
                <p:nvPr/>
              </p:nvGrpSpPr>
              <p:grpSpPr bwMode="auto">
                <a:xfrm>
                  <a:off x="1152" y="2640"/>
                  <a:ext cx="240" cy="96"/>
                  <a:chOff x="1000" y="3128"/>
                  <a:chExt cx="320" cy="184"/>
                </a:xfrm>
              </p:grpSpPr>
              <p:sp>
                <p:nvSpPr>
                  <p:cNvPr id="118" name="AutoShape 30"/>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19" name="Line 31"/>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20" name="Line 32"/>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109" name="Line 33"/>
                <p:cNvSpPr>
                  <a:spLocks noChangeShapeType="1"/>
                </p:cNvSpPr>
                <p:nvPr/>
              </p:nvSpPr>
              <p:spPr bwMode="auto">
                <a:xfrm flipV="1">
                  <a:off x="1488" y="2784"/>
                  <a:ext cx="240" cy="96"/>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10" name="Line 34"/>
                <p:cNvSpPr>
                  <a:spLocks noChangeShapeType="1"/>
                </p:cNvSpPr>
                <p:nvPr/>
              </p:nvSpPr>
              <p:spPr bwMode="auto">
                <a:xfrm flipH="1">
                  <a:off x="1632" y="2544"/>
                  <a:ext cx="384" cy="480"/>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nvGrpSpPr>
                <p:cNvPr id="111" name="Group 35"/>
                <p:cNvGrpSpPr>
                  <a:grpSpLocks/>
                </p:cNvGrpSpPr>
                <p:nvPr/>
              </p:nvGrpSpPr>
              <p:grpSpPr bwMode="auto">
                <a:xfrm>
                  <a:off x="1728" y="2736"/>
                  <a:ext cx="240" cy="96"/>
                  <a:chOff x="1000" y="3128"/>
                  <a:chExt cx="320" cy="184"/>
                </a:xfrm>
              </p:grpSpPr>
              <p:sp>
                <p:nvSpPr>
                  <p:cNvPr id="115" name="AutoShape 36"/>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16" name="Line 37"/>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17" name="Line 38"/>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112" name="Line 39"/>
                <p:cNvSpPr>
                  <a:spLocks noChangeShapeType="1"/>
                </p:cNvSpPr>
                <p:nvPr/>
              </p:nvSpPr>
              <p:spPr bwMode="auto">
                <a:xfrm>
                  <a:off x="2064" y="2544"/>
                  <a:ext cx="144" cy="336"/>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13" name="Text Box 40"/>
                <p:cNvSpPr txBox="1">
                  <a:spLocks noChangeArrowheads="1"/>
                </p:cNvSpPr>
                <p:nvPr/>
              </p:nvSpPr>
              <p:spPr bwMode="auto">
                <a:xfrm>
                  <a:off x="1920" y="3041"/>
                  <a:ext cx="377"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FF"/>
                      </a:solidFill>
                      <a:latin typeface="微软雅黑" pitchFamily="34" charset="-122"/>
                      <a:ea typeface="微软雅黑" pitchFamily="34" charset="-122"/>
                    </a:rPr>
                    <a:t>R4</a:t>
                  </a:r>
                </a:p>
              </p:txBody>
            </p:sp>
            <p:sp>
              <p:nvSpPr>
                <p:cNvPr id="114" name="Text Box 41"/>
                <p:cNvSpPr txBox="1">
                  <a:spLocks noChangeArrowheads="1"/>
                </p:cNvSpPr>
                <p:nvPr/>
              </p:nvSpPr>
              <p:spPr bwMode="auto">
                <a:xfrm>
                  <a:off x="1164" y="3319"/>
                  <a:ext cx="81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0000FF"/>
                      </a:solidFill>
                      <a:latin typeface="微软雅黑" pitchFamily="34" charset="-122"/>
                      <a:ea typeface="微软雅黑" pitchFamily="34" charset="-122"/>
                    </a:rPr>
                    <a:t>自治系统</a:t>
                  </a:r>
                </a:p>
              </p:txBody>
            </p:sp>
            <p:sp>
              <p:nvSpPr>
                <p:cNvPr id="98" name="Oval 16"/>
                <p:cNvSpPr>
                  <a:spLocks noChangeArrowheads="1"/>
                </p:cNvSpPr>
                <p:nvPr/>
              </p:nvSpPr>
              <p:spPr bwMode="auto">
                <a:xfrm>
                  <a:off x="1920" y="2448"/>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grpSp>
            <p:nvGrpSpPr>
              <p:cNvPr id="10" name="Group 126"/>
              <p:cNvGrpSpPr>
                <a:grpSpLocks/>
              </p:cNvGrpSpPr>
              <p:nvPr/>
            </p:nvGrpSpPr>
            <p:grpSpPr bwMode="auto">
              <a:xfrm>
                <a:off x="3153" y="2625"/>
                <a:ext cx="1872" cy="1290"/>
                <a:chOff x="3153" y="2625"/>
                <a:chExt cx="1872" cy="1290"/>
              </a:xfrm>
            </p:grpSpPr>
            <p:sp>
              <p:nvSpPr>
                <p:cNvPr id="69" name="Rectangle 43"/>
                <p:cNvSpPr>
                  <a:spLocks noChangeArrowheads="1"/>
                </p:cNvSpPr>
                <p:nvPr/>
              </p:nvSpPr>
              <p:spPr bwMode="auto">
                <a:xfrm>
                  <a:off x="3153" y="2625"/>
                  <a:ext cx="1872" cy="1008"/>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72" name="Oval 46"/>
                <p:cNvSpPr>
                  <a:spLocks noChangeArrowheads="1"/>
                </p:cNvSpPr>
                <p:nvPr/>
              </p:nvSpPr>
              <p:spPr bwMode="auto">
                <a:xfrm>
                  <a:off x="4689" y="3057"/>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73" name="Line 47"/>
                <p:cNvSpPr>
                  <a:spLocks noChangeShapeType="1"/>
                </p:cNvSpPr>
                <p:nvPr/>
              </p:nvSpPr>
              <p:spPr bwMode="auto">
                <a:xfrm>
                  <a:off x="3489" y="2865"/>
                  <a:ext cx="432" cy="0"/>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74" name="Line 48"/>
                <p:cNvSpPr>
                  <a:spLocks noChangeShapeType="1"/>
                </p:cNvSpPr>
                <p:nvPr/>
              </p:nvSpPr>
              <p:spPr bwMode="auto">
                <a:xfrm>
                  <a:off x="3537" y="3441"/>
                  <a:ext cx="576" cy="0"/>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75" name="Line 49"/>
                <p:cNvSpPr>
                  <a:spLocks noChangeShapeType="1"/>
                </p:cNvSpPr>
                <p:nvPr/>
              </p:nvSpPr>
              <p:spPr bwMode="auto">
                <a:xfrm flipV="1">
                  <a:off x="4257" y="3345"/>
                  <a:ext cx="288" cy="96"/>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76" name="Oval 50"/>
                <p:cNvSpPr>
                  <a:spLocks noChangeArrowheads="1"/>
                </p:cNvSpPr>
                <p:nvPr/>
              </p:nvSpPr>
              <p:spPr bwMode="auto">
                <a:xfrm>
                  <a:off x="4113" y="3393"/>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nvGrpSpPr>
                <p:cNvPr id="77" name="Group 51"/>
                <p:cNvGrpSpPr>
                  <a:grpSpLocks/>
                </p:cNvGrpSpPr>
                <p:nvPr/>
              </p:nvGrpSpPr>
              <p:grpSpPr bwMode="auto">
                <a:xfrm>
                  <a:off x="3729" y="3393"/>
                  <a:ext cx="240" cy="96"/>
                  <a:chOff x="1000" y="3128"/>
                  <a:chExt cx="320" cy="184"/>
                </a:xfrm>
              </p:grpSpPr>
              <p:sp>
                <p:nvSpPr>
                  <p:cNvPr id="91" name="AutoShape 52"/>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92" name="Line 53"/>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93" name="Line 54"/>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78" name="Line 55"/>
                <p:cNvSpPr>
                  <a:spLocks noChangeShapeType="1"/>
                </p:cNvSpPr>
                <p:nvPr/>
              </p:nvSpPr>
              <p:spPr bwMode="auto">
                <a:xfrm flipV="1">
                  <a:off x="4641" y="3153"/>
                  <a:ext cx="144" cy="144"/>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79" name="Line 56"/>
                <p:cNvSpPr>
                  <a:spLocks noChangeShapeType="1"/>
                </p:cNvSpPr>
                <p:nvPr/>
              </p:nvSpPr>
              <p:spPr bwMode="auto">
                <a:xfrm flipH="1">
                  <a:off x="3441" y="2913"/>
                  <a:ext cx="528" cy="528"/>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nvGrpSpPr>
                <p:cNvPr id="80" name="Group 57"/>
                <p:cNvGrpSpPr>
                  <a:grpSpLocks/>
                </p:cNvGrpSpPr>
                <p:nvPr/>
              </p:nvGrpSpPr>
              <p:grpSpPr bwMode="auto">
                <a:xfrm>
                  <a:off x="4449" y="3297"/>
                  <a:ext cx="240" cy="96"/>
                  <a:chOff x="1000" y="3128"/>
                  <a:chExt cx="320" cy="184"/>
                </a:xfrm>
              </p:grpSpPr>
              <p:sp>
                <p:nvSpPr>
                  <p:cNvPr id="88" name="AutoShape 58"/>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89" name="Line 59"/>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90" name="Line 60"/>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81" name="Line 61"/>
                <p:cNvSpPr>
                  <a:spLocks noChangeShapeType="1"/>
                </p:cNvSpPr>
                <p:nvPr/>
              </p:nvSpPr>
              <p:spPr bwMode="auto">
                <a:xfrm>
                  <a:off x="4209" y="2913"/>
                  <a:ext cx="480" cy="192"/>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nvGrpSpPr>
                <p:cNvPr id="82" name="Group 62"/>
                <p:cNvGrpSpPr>
                  <a:grpSpLocks/>
                </p:cNvGrpSpPr>
                <p:nvPr/>
              </p:nvGrpSpPr>
              <p:grpSpPr bwMode="auto">
                <a:xfrm>
                  <a:off x="3921" y="2769"/>
                  <a:ext cx="320" cy="184"/>
                  <a:chOff x="1000" y="3128"/>
                  <a:chExt cx="320" cy="184"/>
                </a:xfrm>
              </p:grpSpPr>
              <p:sp>
                <p:nvSpPr>
                  <p:cNvPr id="85" name="AutoShape 63"/>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86" name="Line 64"/>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87" name="Line 65"/>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83" name="Text Box 66"/>
                <p:cNvSpPr txBox="1">
                  <a:spLocks noChangeArrowheads="1"/>
                </p:cNvSpPr>
                <p:nvPr/>
              </p:nvSpPr>
              <p:spPr bwMode="auto">
                <a:xfrm>
                  <a:off x="4209" y="2642"/>
                  <a:ext cx="377"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FF"/>
                      </a:solidFill>
                      <a:latin typeface="微软雅黑" pitchFamily="34" charset="-122"/>
                      <a:ea typeface="微软雅黑" pitchFamily="34" charset="-122"/>
                    </a:rPr>
                    <a:t>R3</a:t>
                  </a:r>
                </a:p>
              </p:txBody>
            </p:sp>
            <p:sp>
              <p:nvSpPr>
                <p:cNvPr id="84" name="Text Box 67"/>
                <p:cNvSpPr txBox="1">
                  <a:spLocks noChangeArrowheads="1"/>
                </p:cNvSpPr>
                <p:nvPr/>
              </p:nvSpPr>
              <p:spPr bwMode="auto">
                <a:xfrm>
                  <a:off x="3729" y="3640"/>
                  <a:ext cx="81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solidFill>
                        <a:srgbClr val="0000FF"/>
                      </a:solidFill>
                      <a:latin typeface="微软雅黑" pitchFamily="34" charset="-122"/>
                      <a:ea typeface="微软雅黑" pitchFamily="34" charset="-122"/>
                    </a:rPr>
                    <a:t>自治系统</a:t>
                  </a:r>
                </a:p>
              </p:txBody>
            </p:sp>
            <p:sp>
              <p:nvSpPr>
                <p:cNvPr id="70" name="Oval 44"/>
                <p:cNvSpPr>
                  <a:spLocks noChangeArrowheads="1"/>
                </p:cNvSpPr>
                <p:nvPr/>
              </p:nvSpPr>
              <p:spPr bwMode="auto">
                <a:xfrm>
                  <a:off x="3297" y="2817"/>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71" name="Oval 45"/>
                <p:cNvSpPr>
                  <a:spLocks noChangeArrowheads="1"/>
                </p:cNvSpPr>
                <p:nvPr/>
              </p:nvSpPr>
              <p:spPr bwMode="auto">
                <a:xfrm>
                  <a:off x="3345" y="3393"/>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grpSp>
            <p:nvGrpSpPr>
              <p:cNvPr id="11" name="Group 68"/>
              <p:cNvGrpSpPr>
                <a:grpSpLocks/>
              </p:cNvGrpSpPr>
              <p:nvPr/>
            </p:nvGrpSpPr>
            <p:grpSpPr bwMode="auto">
              <a:xfrm>
                <a:off x="657" y="1080"/>
                <a:ext cx="1872" cy="1257"/>
                <a:chOff x="672" y="759"/>
                <a:chExt cx="1872" cy="1257"/>
              </a:xfrm>
            </p:grpSpPr>
            <p:sp>
              <p:nvSpPr>
                <p:cNvPr id="46" name="Rectangle 69"/>
                <p:cNvSpPr>
                  <a:spLocks noChangeArrowheads="1"/>
                </p:cNvSpPr>
                <p:nvPr/>
              </p:nvSpPr>
              <p:spPr bwMode="auto">
                <a:xfrm>
                  <a:off x="672" y="1008"/>
                  <a:ext cx="1872" cy="1008"/>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47" name="Oval 70"/>
                <p:cNvSpPr>
                  <a:spLocks noChangeArrowheads="1"/>
                </p:cNvSpPr>
                <p:nvPr/>
              </p:nvSpPr>
              <p:spPr bwMode="auto">
                <a:xfrm>
                  <a:off x="1008" y="1152"/>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nvGrpSpPr>
                <p:cNvPr id="48" name="Group 71"/>
                <p:cNvGrpSpPr>
                  <a:grpSpLocks/>
                </p:cNvGrpSpPr>
                <p:nvPr/>
              </p:nvGrpSpPr>
              <p:grpSpPr bwMode="auto">
                <a:xfrm>
                  <a:off x="2016" y="1104"/>
                  <a:ext cx="320" cy="184"/>
                  <a:chOff x="1000" y="3128"/>
                  <a:chExt cx="320" cy="184"/>
                </a:xfrm>
              </p:grpSpPr>
              <p:sp>
                <p:nvSpPr>
                  <p:cNvPr id="66" name="AutoShape 72"/>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67" name="Line 73"/>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68" name="Line 74"/>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49" name="Oval 75"/>
                <p:cNvSpPr>
                  <a:spLocks noChangeArrowheads="1"/>
                </p:cNvSpPr>
                <p:nvPr/>
              </p:nvSpPr>
              <p:spPr bwMode="auto">
                <a:xfrm>
                  <a:off x="960" y="1728"/>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50" name="Oval 76"/>
                <p:cNvSpPr>
                  <a:spLocks noChangeArrowheads="1"/>
                </p:cNvSpPr>
                <p:nvPr/>
              </p:nvSpPr>
              <p:spPr bwMode="auto">
                <a:xfrm>
                  <a:off x="2064" y="1632"/>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nvGrpSpPr>
                <p:cNvPr id="51" name="Group 77"/>
                <p:cNvGrpSpPr>
                  <a:grpSpLocks/>
                </p:cNvGrpSpPr>
                <p:nvPr/>
              </p:nvGrpSpPr>
              <p:grpSpPr bwMode="auto">
                <a:xfrm>
                  <a:off x="864" y="1440"/>
                  <a:ext cx="240" cy="96"/>
                  <a:chOff x="1000" y="3128"/>
                  <a:chExt cx="320" cy="184"/>
                </a:xfrm>
              </p:grpSpPr>
              <p:sp>
                <p:nvSpPr>
                  <p:cNvPr id="63" name="AutoShape 78"/>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64" name="Line 79"/>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65" name="Line 80"/>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grpSp>
              <p:nvGrpSpPr>
                <p:cNvPr id="52" name="Group 81"/>
                <p:cNvGrpSpPr>
                  <a:grpSpLocks/>
                </p:cNvGrpSpPr>
                <p:nvPr/>
              </p:nvGrpSpPr>
              <p:grpSpPr bwMode="auto">
                <a:xfrm>
                  <a:off x="1488" y="1776"/>
                  <a:ext cx="240" cy="96"/>
                  <a:chOff x="1000" y="3128"/>
                  <a:chExt cx="320" cy="184"/>
                </a:xfrm>
              </p:grpSpPr>
              <p:sp>
                <p:nvSpPr>
                  <p:cNvPr id="60" name="AutoShape 82"/>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61" name="Line 83"/>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62" name="Line 84"/>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53" name="Line 85"/>
                <p:cNvSpPr>
                  <a:spLocks noChangeShapeType="1"/>
                </p:cNvSpPr>
                <p:nvPr/>
              </p:nvSpPr>
              <p:spPr bwMode="auto">
                <a:xfrm>
                  <a:off x="1200" y="1200"/>
                  <a:ext cx="816" cy="0"/>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54" name="Line 86"/>
                <p:cNvSpPr>
                  <a:spLocks noChangeShapeType="1"/>
                </p:cNvSpPr>
                <p:nvPr/>
              </p:nvSpPr>
              <p:spPr bwMode="auto">
                <a:xfrm flipH="1">
                  <a:off x="1008" y="1248"/>
                  <a:ext cx="48" cy="192"/>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55" name="Line 87"/>
                <p:cNvSpPr>
                  <a:spLocks noChangeShapeType="1"/>
                </p:cNvSpPr>
                <p:nvPr/>
              </p:nvSpPr>
              <p:spPr bwMode="auto">
                <a:xfrm>
                  <a:off x="1008" y="1536"/>
                  <a:ext cx="48" cy="192"/>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56" name="Line 88"/>
                <p:cNvSpPr>
                  <a:spLocks noChangeShapeType="1"/>
                </p:cNvSpPr>
                <p:nvPr/>
              </p:nvSpPr>
              <p:spPr bwMode="auto">
                <a:xfrm>
                  <a:off x="1152" y="1776"/>
                  <a:ext cx="336" cy="48"/>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57" name="Line 89"/>
                <p:cNvSpPr>
                  <a:spLocks noChangeShapeType="1"/>
                </p:cNvSpPr>
                <p:nvPr/>
              </p:nvSpPr>
              <p:spPr bwMode="auto">
                <a:xfrm flipV="1">
                  <a:off x="1728" y="1680"/>
                  <a:ext cx="336" cy="144"/>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58" name="Line 90"/>
                <p:cNvSpPr>
                  <a:spLocks noChangeShapeType="1"/>
                </p:cNvSpPr>
                <p:nvPr/>
              </p:nvSpPr>
              <p:spPr bwMode="auto">
                <a:xfrm>
                  <a:off x="2160" y="1296"/>
                  <a:ext cx="0" cy="336"/>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59" name="Text Box 91"/>
                <p:cNvSpPr txBox="1">
                  <a:spLocks noChangeArrowheads="1"/>
                </p:cNvSpPr>
                <p:nvPr/>
              </p:nvSpPr>
              <p:spPr bwMode="auto">
                <a:xfrm>
                  <a:off x="1212" y="759"/>
                  <a:ext cx="81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0000FF"/>
                      </a:solidFill>
                      <a:latin typeface="微软雅黑" pitchFamily="34" charset="-122"/>
                      <a:ea typeface="微软雅黑" pitchFamily="34" charset="-122"/>
                    </a:rPr>
                    <a:t>自治系统</a:t>
                  </a:r>
                </a:p>
              </p:txBody>
            </p:sp>
          </p:grpSp>
          <p:grpSp>
            <p:nvGrpSpPr>
              <p:cNvPr id="12" name="Group 92"/>
              <p:cNvGrpSpPr>
                <a:grpSpLocks/>
              </p:cNvGrpSpPr>
              <p:nvPr/>
            </p:nvGrpSpPr>
            <p:grpSpPr bwMode="auto">
              <a:xfrm>
                <a:off x="3153" y="1080"/>
                <a:ext cx="1872" cy="1257"/>
                <a:chOff x="3168" y="759"/>
                <a:chExt cx="1872" cy="1257"/>
              </a:xfrm>
            </p:grpSpPr>
            <p:sp>
              <p:nvSpPr>
                <p:cNvPr id="16" name="Rectangle 93"/>
                <p:cNvSpPr>
                  <a:spLocks noChangeArrowheads="1"/>
                </p:cNvSpPr>
                <p:nvPr/>
              </p:nvSpPr>
              <p:spPr bwMode="auto">
                <a:xfrm>
                  <a:off x="3168" y="1008"/>
                  <a:ext cx="1872" cy="1008"/>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7" name="Oval 94"/>
                <p:cNvSpPr>
                  <a:spLocks noChangeArrowheads="1"/>
                </p:cNvSpPr>
                <p:nvPr/>
              </p:nvSpPr>
              <p:spPr bwMode="auto">
                <a:xfrm>
                  <a:off x="3360" y="1344"/>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9" name="Oval 96"/>
                <p:cNvSpPr>
                  <a:spLocks noChangeArrowheads="1"/>
                </p:cNvSpPr>
                <p:nvPr/>
              </p:nvSpPr>
              <p:spPr bwMode="auto">
                <a:xfrm>
                  <a:off x="4704" y="1776"/>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20" name="Line 97"/>
                <p:cNvSpPr>
                  <a:spLocks noChangeShapeType="1"/>
                </p:cNvSpPr>
                <p:nvPr/>
              </p:nvSpPr>
              <p:spPr bwMode="auto">
                <a:xfrm>
                  <a:off x="4224" y="1200"/>
                  <a:ext cx="528" cy="576"/>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21" name="Line 98"/>
                <p:cNvSpPr>
                  <a:spLocks noChangeShapeType="1"/>
                </p:cNvSpPr>
                <p:nvPr/>
              </p:nvSpPr>
              <p:spPr bwMode="auto">
                <a:xfrm flipH="1">
                  <a:off x="3504" y="1152"/>
                  <a:ext cx="624" cy="240"/>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22" name="Line 99"/>
                <p:cNvSpPr>
                  <a:spLocks noChangeShapeType="1"/>
                </p:cNvSpPr>
                <p:nvPr/>
              </p:nvSpPr>
              <p:spPr bwMode="auto">
                <a:xfrm>
                  <a:off x="4752" y="1200"/>
                  <a:ext cx="48" cy="624"/>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23" name="Line 100"/>
                <p:cNvSpPr>
                  <a:spLocks noChangeShapeType="1"/>
                </p:cNvSpPr>
                <p:nvPr/>
              </p:nvSpPr>
              <p:spPr bwMode="auto">
                <a:xfrm>
                  <a:off x="3648" y="1824"/>
                  <a:ext cx="336" cy="0"/>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24" name="Line 101"/>
                <p:cNvSpPr>
                  <a:spLocks noChangeShapeType="1"/>
                </p:cNvSpPr>
                <p:nvPr/>
              </p:nvSpPr>
              <p:spPr bwMode="auto">
                <a:xfrm flipV="1">
                  <a:off x="4080" y="1152"/>
                  <a:ext cx="624" cy="624"/>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nvGrpSpPr>
                <p:cNvPr id="25" name="Group 102"/>
                <p:cNvGrpSpPr>
                  <a:grpSpLocks/>
                </p:cNvGrpSpPr>
                <p:nvPr/>
              </p:nvGrpSpPr>
              <p:grpSpPr bwMode="auto">
                <a:xfrm>
                  <a:off x="4304" y="1392"/>
                  <a:ext cx="240" cy="96"/>
                  <a:chOff x="1000" y="3128"/>
                  <a:chExt cx="320" cy="184"/>
                </a:xfrm>
              </p:grpSpPr>
              <p:sp>
                <p:nvSpPr>
                  <p:cNvPr id="43" name="AutoShape 103"/>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44" name="Line 104"/>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45" name="Line 105"/>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26" name="Line 106"/>
                <p:cNvSpPr>
                  <a:spLocks noChangeShapeType="1"/>
                </p:cNvSpPr>
                <p:nvPr/>
              </p:nvSpPr>
              <p:spPr bwMode="auto">
                <a:xfrm flipH="1">
                  <a:off x="3456" y="1440"/>
                  <a:ext cx="0" cy="288"/>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27" name="Oval 107"/>
                <p:cNvSpPr>
                  <a:spLocks noChangeArrowheads="1"/>
                </p:cNvSpPr>
                <p:nvPr/>
              </p:nvSpPr>
              <p:spPr bwMode="auto">
                <a:xfrm>
                  <a:off x="4080" y="1104"/>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28" name="Oval 108"/>
                <p:cNvSpPr>
                  <a:spLocks noChangeArrowheads="1"/>
                </p:cNvSpPr>
                <p:nvPr/>
              </p:nvSpPr>
              <p:spPr bwMode="auto">
                <a:xfrm>
                  <a:off x="4656" y="1104"/>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nvGrpSpPr>
                <p:cNvPr id="29" name="Group 109"/>
                <p:cNvGrpSpPr>
                  <a:grpSpLocks/>
                </p:cNvGrpSpPr>
                <p:nvPr/>
              </p:nvGrpSpPr>
              <p:grpSpPr bwMode="auto">
                <a:xfrm>
                  <a:off x="3696" y="1200"/>
                  <a:ext cx="240" cy="96"/>
                  <a:chOff x="1000" y="3128"/>
                  <a:chExt cx="320" cy="184"/>
                </a:xfrm>
              </p:grpSpPr>
              <p:sp>
                <p:nvSpPr>
                  <p:cNvPr id="40" name="AutoShape 110"/>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41" name="Line 111"/>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42" name="Line 112"/>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grpSp>
              <p:nvGrpSpPr>
                <p:cNvPr id="30" name="Group 113"/>
                <p:cNvGrpSpPr>
                  <a:grpSpLocks/>
                </p:cNvGrpSpPr>
                <p:nvPr/>
              </p:nvGrpSpPr>
              <p:grpSpPr bwMode="auto">
                <a:xfrm>
                  <a:off x="4656" y="1392"/>
                  <a:ext cx="240" cy="96"/>
                  <a:chOff x="1000" y="3128"/>
                  <a:chExt cx="320" cy="184"/>
                </a:xfrm>
              </p:grpSpPr>
              <p:sp>
                <p:nvSpPr>
                  <p:cNvPr id="37" name="AutoShape 114"/>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38" name="Line 115"/>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39" name="Line 116"/>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grpSp>
              <p:nvGrpSpPr>
                <p:cNvPr id="31" name="Group 117"/>
                <p:cNvGrpSpPr>
                  <a:grpSpLocks/>
                </p:cNvGrpSpPr>
                <p:nvPr/>
              </p:nvGrpSpPr>
              <p:grpSpPr bwMode="auto">
                <a:xfrm>
                  <a:off x="3328" y="1688"/>
                  <a:ext cx="320" cy="184"/>
                  <a:chOff x="1000" y="3128"/>
                  <a:chExt cx="320" cy="184"/>
                </a:xfrm>
              </p:grpSpPr>
              <p:sp>
                <p:nvSpPr>
                  <p:cNvPr id="34" name="AutoShape 118"/>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35" name="Line 119"/>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36" name="Line 120"/>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32" name="Text Box 121"/>
                <p:cNvSpPr txBox="1">
                  <a:spLocks noChangeArrowheads="1"/>
                </p:cNvSpPr>
                <p:nvPr/>
              </p:nvSpPr>
              <p:spPr bwMode="auto">
                <a:xfrm>
                  <a:off x="3586" y="1505"/>
                  <a:ext cx="377"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FF"/>
                      </a:solidFill>
                      <a:latin typeface="微软雅黑" pitchFamily="34" charset="-122"/>
                      <a:ea typeface="微软雅黑" pitchFamily="34" charset="-122"/>
                    </a:rPr>
                    <a:t>R2</a:t>
                  </a:r>
                </a:p>
              </p:txBody>
            </p:sp>
            <p:sp>
              <p:nvSpPr>
                <p:cNvPr id="33" name="Text Box 122"/>
                <p:cNvSpPr txBox="1">
                  <a:spLocks noChangeArrowheads="1"/>
                </p:cNvSpPr>
                <p:nvPr/>
              </p:nvSpPr>
              <p:spPr bwMode="auto">
                <a:xfrm>
                  <a:off x="3704" y="759"/>
                  <a:ext cx="81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0000FF"/>
                      </a:solidFill>
                      <a:latin typeface="微软雅黑" pitchFamily="34" charset="-122"/>
                      <a:ea typeface="微软雅黑" pitchFamily="34" charset="-122"/>
                    </a:rPr>
                    <a:t>自治系统</a:t>
                  </a:r>
                </a:p>
              </p:txBody>
            </p:sp>
            <p:sp>
              <p:nvSpPr>
                <p:cNvPr id="18" name="Oval 95"/>
                <p:cNvSpPr>
                  <a:spLocks noChangeArrowheads="1"/>
                </p:cNvSpPr>
                <p:nvPr/>
              </p:nvSpPr>
              <p:spPr bwMode="auto">
                <a:xfrm>
                  <a:off x="3936" y="1776"/>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sp>
            <p:nvSpPr>
              <p:cNvPr id="13" name="Line 123"/>
              <p:cNvSpPr>
                <a:spLocks noChangeShapeType="1"/>
              </p:cNvSpPr>
              <p:nvPr/>
            </p:nvSpPr>
            <p:spPr bwMode="auto">
              <a:xfrm>
                <a:off x="2241" y="2001"/>
                <a:ext cx="1056" cy="96"/>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4" name="Line 124"/>
              <p:cNvSpPr>
                <a:spLocks noChangeShapeType="1"/>
              </p:cNvSpPr>
              <p:nvPr/>
            </p:nvSpPr>
            <p:spPr bwMode="auto">
              <a:xfrm flipH="1">
                <a:off x="3393" y="2193"/>
                <a:ext cx="96" cy="672"/>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5" name="Line 125"/>
              <p:cNvSpPr>
                <a:spLocks noChangeShapeType="1"/>
              </p:cNvSpPr>
              <p:nvPr/>
            </p:nvSpPr>
            <p:spPr bwMode="auto">
              <a:xfrm flipH="1" flipV="1">
                <a:off x="2385" y="3297"/>
                <a:ext cx="1008" cy="144"/>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7" name="Rectangle 249"/>
            <p:cNvSpPr>
              <a:spLocks noChangeArrowheads="1"/>
            </p:cNvSpPr>
            <p:nvPr/>
          </p:nvSpPr>
          <p:spPr bwMode="auto">
            <a:xfrm>
              <a:off x="1728" y="1584"/>
              <a:ext cx="377"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FF"/>
                  </a:solidFill>
                  <a:latin typeface="微软雅黑" pitchFamily="34" charset="-122"/>
                  <a:ea typeface="微软雅黑" pitchFamily="34" charset="-122"/>
                </a:rPr>
                <a:t>R1</a:t>
              </a:r>
            </a:p>
          </p:txBody>
        </p:sp>
      </p:grpSp>
    </p:spTree>
    <p:extLst>
      <p:ext uri="{BB962C8B-B14F-4D97-AF65-F5344CB8AC3E}">
        <p14:creationId xmlns:p14="http://schemas.microsoft.com/office/powerpoint/2010/main" val="5044002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10"/>
          <p:cNvSpPr>
            <a:spLocks noChangeArrowheads="1"/>
          </p:cNvSpPr>
          <p:nvPr/>
        </p:nvSpPr>
        <p:spPr bwMode="auto">
          <a:xfrm>
            <a:off x="1673794" y="2776342"/>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27" name="Rectangle 11"/>
          <p:cNvSpPr>
            <a:spLocks noChangeArrowheads="1"/>
          </p:cNvSpPr>
          <p:nvPr/>
        </p:nvSpPr>
        <p:spPr bwMode="auto">
          <a:xfrm>
            <a:off x="1673794" y="318404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28" name="Rectangle 12"/>
          <p:cNvSpPr>
            <a:spLocks noChangeArrowheads="1"/>
          </p:cNvSpPr>
          <p:nvPr/>
        </p:nvSpPr>
        <p:spPr bwMode="auto">
          <a:xfrm>
            <a:off x="1673794" y="3581094"/>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29" name="Rectangle 13"/>
          <p:cNvSpPr>
            <a:spLocks noChangeArrowheads="1"/>
          </p:cNvSpPr>
          <p:nvPr/>
        </p:nvSpPr>
        <p:spPr bwMode="auto">
          <a:xfrm>
            <a:off x="1673794" y="3997902"/>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19" name="Rectangle 9"/>
          <p:cNvSpPr>
            <a:spLocks noChangeArrowheads="1"/>
          </p:cNvSpPr>
          <p:nvPr/>
        </p:nvSpPr>
        <p:spPr bwMode="auto">
          <a:xfrm>
            <a:off x="1673794" y="748013"/>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20" name="Rectangle 10"/>
          <p:cNvSpPr>
            <a:spLocks noChangeArrowheads="1"/>
          </p:cNvSpPr>
          <p:nvPr/>
        </p:nvSpPr>
        <p:spPr bwMode="auto">
          <a:xfrm>
            <a:off x="1673794" y="1164126"/>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21" name="Rectangle 11"/>
          <p:cNvSpPr>
            <a:spLocks noChangeArrowheads="1"/>
          </p:cNvSpPr>
          <p:nvPr/>
        </p:nvSpPr>
        <p:spPr bwMode="auto">
          <a:xfrm>
            <a:off x="1673794" y="156268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22" name="Rectangle 12"/>
          <p:cNvSpPr>
            <a:spLocks noChangeArrowheads="1"/>
          </p:cNvSpPr>
          <p:nvPr/>
        </p:nvSpPr>
        <p:spPr bwMode="auto">
          <a:xfrm>
            <a:off x="1673794" y="1978022"/>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23" name="Rectangle 13"/>
          <p:cNvSpPr>
            <a:spLocks noChangeArrowheads="1"/>
          </p:cNvSpPr>
          <p:nvPr/>
        </p:nvSpPr>
        <p:spPr bwMode="auto">
          <a:xfrm>
            <a:off x="1673794" y="2376542"/>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24" name="Line 16"/>
          <p:cNvSpPr>
            <a:spLocks noChangeShapeType="1"/>
          </p:cNvSpPr>
          <p:nvPr/>
        </p:nvSpPr>
        <p:spPr bwMode="auto">
          <a:xfrm>
            <a:off x="2421504" y="621706"/>
            <a:ext cx="0" cy="3922862"/>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pPr>
              <a:lnSpc>
                <a:spcPts val="3800"/>
              </a:lnSpc>
            </a:pPr>
            <a:endParaRPr lang="zh-CN" altLang="en-US"/>
          </a:p>
        </p:txBody>
      </p:sp>
      <p:sp>
        <p:nvSpPr>
          <p:cNvPr id="30" name="Rectangle 17"/>
          <p:cNvSpPr>
            <a:spLocks noChangeArrowheads="1"/>
          </p:cNvSpPr>
          <p:nvPr/>
        </p:nvSpPr>
        <p:spPr bwMode="auto">
          <a:xfrm>
            <a:off x="1705542" y="651222"/>
            <a:ext cx="5603173" cy="37856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200"/>
              </a:lnSpc>
            </a:pPr>
            <a:r>
              <a:rPr lang="en-US" altLang="zh-CN" sz="2000" b="1" dirty="0">
                <a:solidFill>
                  <a:schemeClr val="bg1"/>
                </a:solidFill>
                <a:latin typeface="微软雅黑" pitchFamily="34" charset="-122"/>
                <a:ea typeface="微软雅黑" pitchFamily="34" charset="-122"/>
              </a:rPr>
              <a:t>4.1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网络层</a:t>
            </a:r>
            <a:r>
              <a:rPr lang="zh-CN" altLang="en-US" sz="2000" b="1" dirty="0">
                <a:solidFill>
                  <a:schemeClr val="bg1"/>
                </a:solidFill>
                <a:latin typeface="微软雅黑" pitchFamily="34" charset="-122"/>
                <a:ea typeface="微软雅黑" pitchFamily="34" charset="-122"/>
              </a:rPr>
              <a:t>提供的两种服务</a:t>
            </a:r>
          </a:p>
          <a:p>
            <a:pPr eaLnBrk="0" hangingPunct="0">
              <a:lnSpc>
                <a:spcPts val="3200"/>
              </a:lnSpc>
            </a:pPr>
            <a:r>
              <a:rPr lang="en-US" altLang="zh-CN" sz="2000" b="1" dirty="0">
                <a:solidFill>
                  <a:schemeClr val="bg1"/>
                </a:solidFill>
                <a:latin typeface="微软雅黑" pitchFamily="34" charset="-122"/>
                <a:ea typeface="微软雅黑" pitchFamily="34" charset="-122"/>
              </a:rPr>
              <a:t>4.2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网际协议 </a:t>
            </a:r>
            <a:r>
              <a:rPr lang="en-US" altLang="zh-CN" sz="2000" b="1" dirty="0">
                <a:solidFill>
                  <a:schemeClr val="bg1"/>
                </a:solidFill>
                <a:latin typeface="微软雅黑" pitchFamily="34" charset="-122"/>
                <a:ea typeface="微软雅黑" pitchFamily="34" charset="-122"/>
              </a:rPr>
              <a:t>IP</a:t>
            </a:r>
          </a:p>
          <a:p>
            <a:pPr eaLnBrk="0" hangingPunct="0">
              <a:lnSpc>
                <a:spcPts val="3200"/>
              </a:lnSpc>
            </a:pPr>
            <a:r>
              <a:rPr lang="en-US" altLang="zh-CN" sz="2000" b="1" dirty="0">
                <a:solidFill>
                  <a:schemeClr val="bg1"/>
                </a:solidFill>
                <a:latin typeface="微软雅黑" pitchFamily="34" charset="-122"/>
                <a:ea typeface="微软雅黑" pitchFamily="34" charset="-122"/>
              </a:rPr>
              <a:t>4.3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划分</a:t>
            </a:r>
            <a:r>
              <a:rPr lang="zh-CN" altLang="en-US" sz="2000" b="1" dirty="0">
                <a:solidFill>
                  <a:schemeClr val="bg1"/>
                </a:solidFill>
                <a:latin typeface="微软雅黑" pitchFamily="34" charset="-122"/>
                <a:ea typeface="微软雅黑" pitchFamily="34" charset="-122"/>
              </a:rPr>
              <a:t>子网和构造超网</a:t>
            </a:r>
          </a:p>
          <a:p>
            <a:pPr eaLnBrk="0" hangingPunct="0">
              <a:lnSpc>
                <a:spcPts val="3200"/>
              </a:lnSpc>
            </a:pPr>
            <a:r>
              <a:rPr lang="en-US" altLang="zh-CN" sz="2000" b="1" dirty="0">
                <a:solidFill>
                  <a:schemeClr val="bg1"/>
                </a:solidFill>
                <a:latin typeface="微软雅黑" pitchFamily="34" charset="-122"/>
                <a:ea typeface="微软雅黑" pitchFamily="34" charset="-122"/>
              </a:rPr>
              <a:t>4.4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网</a:t>
            </a:r>
            <a:r>
              <a:rPr lang="zh-CN" altLang="en-US" sz="2000" b="1" dirty="0">
                <a:solidFill>
                  <a:schemeClr val="bg1"/>
                </a:solidFill>
                <a:latin typeface="微软雅黑" pitchFamily="34" charset="-122"/>
                <a:ea typeface="微软雅黑" pitchFamily="34" charset="-122"/>
              </a:rPr>
              <a:t>际控制报文协议 </a:t>
            </a:r>
            <a:r>
              <a:rPr lang="en-US" altLang="zh-CN" sz="2000" b="1" dirty="0">
                <a:solidFill>
                  <a:schemeClr val="bg1"/>
                </a:solidFill>
                <a:latin typeface="微软雅黑" pitchFamily="34" charset="-122"/>
                <a:ea typeface="微软雅黑" pitchFamily="34" charset="-122"/>
              </a:rPr>
              <a:t>ICMP</a:t>
            </a:r>
          </a:p>
          <a:p>
            <a:pPr eaLnBrk="0" hangingPunct="0">
              <a:lnSpc>
                <a:spcPts val="3200"/>
              </a:lnSpc>
            </a:pPr>
            <a:r>
              <a:rPr lang="en-US" altLang="zh-CN" sz="2000" b="1" dirty="0">
                <a:solidFill>
                  <a:schemeClr val="bg1"/>
                </a:solidFill>
                <a:latin typeface="微软雅黑" pitchFamily="34" charset="-122"/>
                <a:ea typeface="微软雅黑" pitchFamily="34" charset="-122"/>
              </a:rPr>
              <a:t>4.5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互联网</a:t>
            </a:r>
            <a:r>
              <a:rPr lang="zh-CN" altLang="en-US" sz="2000" b="1" dirty="0">
                <a:solidFill>
                  <a:schemeClr val="bg1"/>
                </a:solidFill>
                <a:latin typeface="微软雅黑" pitchFamily="34" charset="-122"/>
                <a:ea typeface="微软雅黑" pitchFamily="34" charset="-122"/>
              </a:rPr>
              <a:t>的路由选择协议</a:t>
            </a:r>
          </a:p>
          <a:p>
            <a:pPr eaLnBrk="0" hangingPunct="0">
              <a:lnSpc>
                <a:spcPts val="3200"/>
              </a:lnSpc>
            </a:pPr>
            <a:r>
              <a:rPr lang="en-US" altLang="zh-CN" sz="2000" b="1" dirty="0">
                <a:solidFill>
                  <a:schemeClr val="bg1"/>
                </a:solidFill>
                <a:latin typeface="微软雅黑" pitchFamily="34" charset="-122"/>
                <a:ea typeface="微软雅黑" pitchFamily="34" charset="-122"/>
              </a:rPr>
              <a:t>4.6  </a:t>
            </a:r>
            <a:r>
              <a:rPr lang="en-US" altLang="zh-CN" sz="2000" b="1" dirty="0" smtClean="0">
                <a:solidFill>
                  <a:schemeClr val="bg1"/>
                </a:solidFill>
                <a:latin typeface="微软雅黑" pitchFamily="34" charset="-122"/>
                <a:ea typeface="微软雅黑" pitchFamily="34" charset="-122"/>
              </a:rPr>
              <a:t>                                                        IPv6</a:t>
            </a:r>
            <a:endParaRPr lang="en-US" altLang="zh-CN" sz="2000" b="1" dirty="0">
              <a:solidFill>
                <a:schemeClr val="bg1"/>
              </a:solidFill>
              <a:latin typeface="微软雅黑" pitchFamily="34" charset="-122"/>
              <a:ea typeface="微软雅黑" pitchFamily="34" charset="-122"/>
            </a:endParaRPr>
          </a:p>
          <a:p>
            <a:pPr eaLnBrk="0" hangingPunct="0">
              <a:lnSpc>
                <a:spcPts val="3200"/>
              </a:lnSpc>
            </a:pPr>
            <a:r>
              <a:rPr lang="en-US" altLang="zh-CN" sz="2000" b="1" dirty="0">
                <a:solidFill>
                  <a:schemeClr val="bg1"/>
                </a:solidFill>
                <a:latin typeface="微软雅黑" pitchFamily="34" charset="-122"/>
                <a:ea typeface="微软雅黑" pitchFamily="34" charset="-122"/>
              </a:rPr>
              <a:t>4.7  </a:t>
            </a:r>
            <a:r>
              <a:rPr lang="en-US" altLang="zh-CN" sz="2000" b="1" dirty="0" smtClean="0">
                <a:solidFill>
                  <a:schemeClr val="bg1"/>
                </a:solidFill>
                <a:latin typeface="微软雅黑" pitchFamily="34" charset="-122"/>
                <a:ea typeface="微软雅黑" pitchFamily="34" charset="-122"/>
              </a:rPr>
              <a:t>                                                     IP </a:t>
            </a:r>
            <a:r>
              <a:rPr lang="zh-CN" altLang="en-US" sz="2000" b="1" dirty="0">
                <a:solidFill>
                  <a:schemeClr val="bg1"/>
                </a:solidFill>
                <a:latin typeface="微软雅黑" pitchFamily="34" charset="-122"/>
                <a:ea typeface="微软雅黑" pitchFamily="34" charset="-122"/>
              </a:rPr>
              <a:t>多播</a:t>
            </a:r>
          </a:p>
          <a:p>
            <a:pPr eaLnBrk="0" hangingPunct="0">
              <a:lnSpc>
                <a:spcPts val="3200"/>
              </a:lnSpc>
            </a:pPr>
            <a:r>
              <a:rPr lang="en-US" altLang="zh-CN" sz="2000" b="1" dirty="0">
                <a:solidFill>
                  <a:schemeClr val="bg1"/>
                </a:solidFill>
                <a:latin typeface="微软雅黑" pitchFamily="34" charset="-122"/>
                <a:ea typeface="微软雅黑" pitchFamily="34" charset="-122"/>
              </a:rPr>
              <a:t>4.8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虚拟</a:t>
            </a:r>
            <a:r>
              <a:rPr lang="zh-CN" altLang="en-US" sz="2000" b="1" dirty="0">
                <a:solidFill>
                  <a:schemeClr val="bg1"/>
                </a:solidFill>
                <a:latin typeface="微软雅黑" pitchFamily="34" charset="-122"/>
                <a:ea typeface="微软雅黑" pitchFamily="34" charset="-122"/>
              </a:rPr>
              <a:t>专用网 </a:t>
            </a:r>
            <a:r>
              <a:rPr lang="en-US" altLang="zh-CN" sz="2000" b="1" dirty="0">
                <a:solidFill>
                  <a:schemeClr val="bg1"/>
                </a:solidFill>
                <a:latin typeface="微软雅黑" pitchFamily="34" charset="-122"/>
                <a:ea typeface="微软雅黑" pitchFamily="34" charset="-122"/>
              </a:rPr>
              <a:t>VPN </a:t>
            </a:r>
            <a:r>
              <a:rPr lang="zh-CN" altLang="en-US" sz="2000" b="1" dirty="0">
                <a:solidFill>
                  <a:schemeClr val="bg1"/>
                </a:solidFill>
                <a:latin typeface="微软雅黑" pitchFamily="34" charset="-122"/>
                <a:ea typeface="微软雅黑" pitchFamily="34" charset="-122"/>
              </a:rPr>
              <a:t>和网络地址转换 </a:t>
            </a:r>
            <a:r>
              <a:rPr lang="en-US" altLang="zh-CN" sz="2000" b="1" dirty="0">
                <a:solidFill>
                  <a:schemeClr val="bg1"/>
                </a:solidFill>
                <a:latin typeface="微软雅黑" pitchFamily="34" charset="-122"/>
                <a:ea typeface="微软雅黑" pitchFamily="34" charset="-122"/>
              </a:rPr>
              <a:t>NAT</a:t>
            </a:r>
          </a:p>
          <a:p>
            <a:pPr eaLnBrk="0" hangingPunct="0">
              <a:lnSpc>
                <a:spcPts val="3200"/>
              </a:lnSpc>
            </a:pPr>
            <a:r>
              <a:rPr lang="en-US" altLang="zh-CN" sz="2000" b="1" dirty="0">
                <a:solidFill>
                  <a:schemeClr val="bg1"/>
                </a:solidFill>
                <a:latin typeface="微软雅黑" pitchFamily="34" charset="-122"/>
                <a:ea typeface="微软雅黑" pitchFamily="34" charset="-122"/>
              </a:rPr>
              <a:t>4.9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多</a:t>
            </a:r>
            <a:r>
              <a:rPr lang="zh-CN" altLang="en-US" sz="2000" b="1" dirty="0">
                <a:solidFill>
                  <a:schemeClr val="bg1"/>
                </a:solidFill>
                <a:latin typeface="微软雅黑" pitchFamily="34" charset="-122"/>
                <a:ea typeface="微软雅黑" pitchFamily="34" charset="-122"/>
              </a:rPr>
              <a:t>协议标记交换 </a:t>
            </a:r>
            <a:r>
              <a:rPr lang="en-US" altLang="zh-CN" sz="2000" b="1" dirty="0">
                <a:solidFill>
                  <a:schemeClr val="bg1"/>
                </a:solidFill>
                <a:latin typeface="微软雅黑" pitchFamily="34" charset="-122"/>
                <a:ea typeface="微软雅黑" pitchFamily="34" charset="-122"/>
              </a:rPr>
              <a:t>MPLS</a:t>
            </a:r>
          </a:p>
        </p:txBody>
      </p:sp>
    </p:spTree>
    <p:extLst>
      <p:ext uri="{BB962C8B-B14F-4D97-AF65-F5344CB8AC3E}">
        <p14:creationId xmlns:p14="http://schemas.microsoft.com/office/powerpoint/2010/main" val="6435693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圆角矩形 194"/>
          <p:cNvSpPr/>
          <p:nvPr/>
        </p:nvSpPr>
        <p:spPr>
          <a:xfrm>
            <a:off x="556963" y="1774483"/>
            <a:ext cx="8048776" cy="248762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AutoShape 5"/>
          <p:cNvSpPr>
            <a:spLocks noChangeArrowheads="1"/>
          </p:cNvSpPr>
          <p:nvPr/>
        </p:nvSpPr>
        <p:spPr bwMode="auto">
          <a:xfrm>
            <a:off x="556963" y="88350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58" name="Rectangle 6"/>
          <p:cNvSpPr>
            <a:spLocks noChangeArrowheads="1"/>
          </p:cNvSpPr>
          <p:nvPr/>
        </p:nvSpPr>
        <p:spPr bwMode="auto">
          <a:xfrm>
            <a:off x="2835520" y="850292"/>
            <a:ext cx="34916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从网络层看 </a:t>
            </a:r>
            <a:r>
              <a:rPr lang="en-US" altLang="zh-CN" sz="2000" b="1" dirty="0">
                <a:solidFill>
                  <a:schemeClr val="bg1"/>
                </a:solidFill>
                <a:latin typeface="微软雅黑" pitchFamily="34" charset="-122"/>
                <a:ea typeface="微软雅黑" pitchFamily="34" charset="-122"/>
              </a:rPr>
              <a:t>IP </a:t>
            </a:r>
            <a:r>
              <a:rPr lang="zh-CN" altLang="en-US" sz="2000" b="1" dirty="0">
                <a:solidFill>
                  <a:schemeClr val="bg1"/>
                </a:solidFill>
                <a:latin typeface="微软雅黑" pitchFamily="34" charset="-122"/>
                <a:ea typeface="微软雅黑" pitchFamily="34" charset="-122"/>
              </a:rPr>
              <a:t>数据报的</a:t>
            </a:r>
            <a:r>
              <a:rPr lang="zh-CN" altLang="en-US" sz="2000" b="1" dirty="0" smtClean="0">
                <a:solidFill>
                  <a:schemeClr val="bg1"/>
                </a:solidFill>
                <a:latin typeface="微软雅黑" pitchFamily="34" charset="-122"/>
                <a:ea typeface="微软雅黑" pitchFamily="34" charset="-122"/>
              </a:rPr>
              <a:t>传送</a:t>
            </a:r>
            <a:endParaRPr lang="zh-CN" altLang="en-US" sz="2000" b="1" dirty="0">
              <a:solidFill>
                <a:schemeClr val="bg1"/>
              </a:solidFill>
              <a:latin typeface="微软雅黑" pitchFamily="34" charset="-122"/>
              <a:ea typeface="微软雅黑" pitchFamily="34" charset="-122"/>
            </a:endParaRPr>
          </a:p>
        </p:txBody>
      </p:sp>
      <p:sp>
        <p:nvSpPr>
          <p:cNvPr id="159" name="Rectangle 68"/>
          <p:cNvSpPr>
            <a:spLocks noChangeArrowheads="1"/>
          </p:cNvSpPr>
          <p:nvPr/>
        </p:nvSpPr>
        <p:spPr bwMode="auto">
          <a:xfrm>
            <a:off x="556963" y="1292959"/>
            <a:ext cx="8184960" cy="406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如果我们只从网络层考虑问题，那么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数据报就可以想象是在网络层中传送。</a:t>
            </a:r>
          </a:p>
        </p:txBody>
      </p:sp>
      <p:grpSp>
        <p:nvGrpSpPr>
          <p:cNvPr id="160" name="组合 159"/>
          <p:cNvGrpSpPr/>
          <p:nvPr/>
        </p:nvGrpSpPr>
        <p:grpSpPr>
          <a:xfrm>
            <a:off x="653726" y="2381068"/>
            <a:ext cx="7818525" cy="1214184"/>
            <a:chOff x="701104" y="2620704"/>
            <a:chExt cx="8788400" cy="1364801"/>
          </a:xfrm>
        </p:grpSpPr>
        <p:sp>
          <p:nvSpPr>
            <p:cNvPr id="161" name="Line 4"/>
            <p:cNvSpPr>
              <a:spLocks noChangeShapeType="1"/>
            </p:cNvSpPr>
            <p:nvPr/>
          </p:nvSpPr>
          <p:spPr bwMode="auto">
            <a:xfrm>
              <a:off x="1277366" y="3485892"/>
              <a:ext cx="7704138"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62" name="Rectangle 5"/>
            <p:cNvSpPr>
              <a:spLocks noChangeArrowheads="1"/>
            </p:cNvSpPr>
            <p:nvPr/>
          </p:nvSpPr>
          <p:spPr bwMode="auto">
            <a:xfrm>
              <a:off x="701104" y="3269992"/>
              <a:ext cx="792162" cy="360362"/>
            </a:xfrm>
            <a:prstGeom prst="rect">
              <a:avLst/>
            </a:prstGeom>
            <a:solidFill>
              <a:srgbClr val="0000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solidFill>
                    <a:schemeClr val="bg1"/>
                  </a:solidFill>
                  <a:effectLst/>
                  <a:uLnTx/>
                  <a:uFillTx/>
                  <a:latin typeface="微软雅黑" pitchFamily="34" charset="-122"/>
                  <a:ea typeface="微软雅黑" pitchFamily="34" charset="-122"/>
                </a:rPr>
                <a:t>网络层</a:t>
              </a:r>
            </a:p>
          </p:txBody>
        </p:sp>
        <p:sp>
          <p:nvSpPr>
            <p:cNvPr id="163" name="Rectangle 6"/>
            <p:cNvSpPr>
              <a:spLocks noChangeArrowheads="1"/>
            </p:cNvSpPr>
            <p:nvPr/>
          </p:nvSpPr>
          <p:spPr bwMode="auto">
            <a:xfrm>
              <a:off x="2033016" y="3269992"/>
              <a:ext cx="792163" cy="360362"/>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effectLst/>
                  <a:uLnTx/>
                  <a:uFillTx/>
                  <a:latin typeface="微软雅黑" pitchFamily="34" charset="-122"/>
                  <a:ea typeface="微软雅黑" pitchFamily="34" charset="-122"/>
                </a:rPr>
                <a:t>网络层</a:t>
              </a:r>
            </a:p>
          </p:txBody>
        </p:sp>
        <p:sp>
          <p:nvSpPr>
            <p:cNvPr id="164" name="Rectangle 7"/>
            <p:cNvSpPr>
              <a:spLocks noChangeArrowheads="1"/>
            </p:cNvSpPr>
            <p:nvPr/>
          </p:nvSpPr>
          <p:spPr bwMode="auto">
            <a:xfrm>
              <a:off x="4698429" y="3269992"/>
              <a:ext cx="792162" cy="360362"/>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effectLst/>
                  <a:uLnTx/>
                  <a:uFillTx/>
                  <a:latin typeface="微软雅黑" pitchFamily="34" charset="-122"/>
                  <a:ea typeface="微软雅黑" pitchFamily="34" charset="-122"/>
                </a:rPr>
                <a:t>网络层</a:t>
              </a:r>
            </a:p>
          </p:txBody>
        </p:sp>
        <p:sp>
          <p:nvSpPr>
            <p:cNvPr id="165" name="Rectangle 8"/>
            <p:cNvSpPr>
              <a:spLocks noChangeArrowheads="1"/>
            </p:cNvSpPr>
            <p:nvPr/>
          </p:nvSpPr>
          <p:spPr bwMode="auto">
            <a:xfrm>
              <a:off x="6031929" y="3269992"/>
              <a:ext cx="792162" cy="360362"/>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effectLst/>
                  <a:uLnTx/>
                  <a:uFillTx/>
                  <a:latin typeface="微软雅黑" pitchFamily="34" charset="-122"/>
                  <a:ea typeface="微软雅黑" pitchFamily="34" charset="-122"/>
                </a:rPr>
                <a:t>网络层</a:t>
              </a:r>
            </a:p>
          </p:txBody>
        </p:sp>
        <p:sp>
          <p:nvSpPr>
            <p:cNvPr id="166" name="Rectangle 9"/>
            <p:cNvSpPr>
              <a:spLocks noChangeArrowheads="1"/>
            </p:cNvSpPr>
            <p:nvPr/>
          </p:nvSpPr>
          <p:spPr bwMode="auto">
            <a:xfrm>
              <a:off x="7363841" y="3269992"/>
              <a:ext cx="792163" cy="360362"/>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effectLst/>
                  <a:uLnTx/>
                  <a:uFillTx/>
                  <a:latin typeface="微软雅黑" pitchFamily="34" charset="-122"/>
                  <a:ea typeface="微软雅黑" pitchFamily="34" charset="-122"/>
                </a:rPr>
                <a:t>网络层</a:t>
              </a:r>
            </a:p>
          </p:txBody>
        </p:sp>
        <p:sp>
          <p:nvSpPr>
            <p:cNvPr id="167" name="Rectangle 10"/>
            <p:cNvSpPr>
              <a:spLocks noChangeArrowheads="1"/>
            </p:cNvSpPr>
            <p:nvPr/>
          </p:nvSpPr>
          <p:spPr bwMode="auto">
            <a:xfrm>
              <a:off x="8697341" y="3269992"/>
              <a:ext cx="792163" cy="360362"/>
            </a:xfrm>
            <a:prstGeom prst="rect">
              <a:avLst/>
            </a:prstGeom>
            <a:solidFill>
              <a:srgbClr val="0000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solidFill>
                    <a:schemeClr val="bg1"/>
                  </a:solidFill>
                  <a:effectLst/>
                  <a:uLnTx/>
                  <a:uFillTx/>
                  <a:latin typeface="微软雅黑" pitchFamily="34" charset="-122"/>
                  <a:ea typeface="微软雅黑" pitchFamily="34" charset="-122"/>
                </a:rPr>
                <a:t>网络层</a:t>
              </a:r>
            </a:p>
          </p:txBody>
        </p:sp>
        <p:sp>
          <p:nvSpPr>
            <p:cNvPr id="168" name="Rectangle 11"/>
            <p:cNvSpPr>
              <a:spLocks noChangeArrowheads="1"/>
            </p:cNvSpPr>
            <p:nvPr/>
          </p:nvSpPr>
          <p:spPr bwMode="auto">
            <a:xfrm>
              <a:off x="3366516" y="3269992"/>
              <a:ext cx="792163" cy="360362"/>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网络层</a:t>
              </a:r>
            </a:p>
          </p:txBody>
        </p:sp>
        <p:sp>
          <p:nvSpPr>
            <p:cNvPr id="169" name="Text Box 12"/>
            <p:cNvSpPr txBox="1">
              <a:spLocks noChangeArrowheads="1"/>
            </p:cNvSpPr>
            <p:nvPr/>
          </p:nvSpPr>
          <p:spPr bwMode="auto">
            <a:xfrm>
              <a:off x="1085786" y="2620704"/>
              <a:ext cx="1196791" cy="38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IP </a:t>
              </a: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数据报</a:t>
              </a:r>
            </a:p>
          </p:txBody>
        </p:sp>
        <p:sp>
          <p:nvSpPr>
            <p:cNvPr id="170" name="Text Box 13"/>
            <p:cNvSpPr txBox="1">
              <a:spLocks noChangeArrowheads="1"/>
            </p:cNvSpPr>
            <p:nvPr/>
          </p:nvSpPr>
          <p:spPr bwMode="auto">
            <a:xfrm>
              <a:off x="877317" y="3604954"/>
              <a:ext cx="492266" cy="38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H</a:t>
              </a:r>
              <a:r>
                <a:rPr kumimoji="0" lang="en-US" altLang="zh-CN" sz="1600" b="1" i="0" u="none" strike="noStrike" kern="0" cap="none" spc="0" normalizeH="0" baseline="-25000" noProof="0" dirty="0">
                  <a:ln>
                    <a:noFill/>
                  </a:ln>
                  <a:solidFill>
                    <a:srgbClr val="CC00CC"/>
                  </a:solidFill>
                  <a:effectLst/>
                  <a:uLnTx/>
                  <a:uFillTx/>
                  <a:latin typeface="微软雅黑" pitchFamily="34" charset="-122"/>
                  <a:ea typeface="微软雅黑" pitchFamily="34" charset="-122"/>
                </a:rPr>
                <a:t>1</a:t>
              </a:r>
            </a:p>
          </p:txBody>
        </p:sp>
        <p:sp>
          <p:nvSpPr>
            <p:cNvPr id="171" name="Text Box 14"/>
            <p:cNvSpPr txBox="1">
              <a:spLocks noChangeArrowheads="1"/>
            </p:cNvSpPr>
            <p:nvPr/>
          </p:nvSpPr>
          <p:spPr bwMode="auto">
            <a:xfrm>
              <a:off x="2225104" y="3604954"/>
              <a:ext cx="463436" cy="38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R</a:t>
              </a:r>
              <a:r>
                <a:rPr kumimoji="0" lang="en-US" altLang="zh-CN" sz="1600" b="1" i="0" u="none" strike="noStrike" kern="0" cap="none" spc="0" normalizeH="0" baseline="-25000" noProof="0" dirty="0">
                  <a:ln>
                    <a:noFill/>
                  </a:ln>
                  <a:effectLst/>
                  <a:uLnTx/>
                  <a:uFillTx/>
                  <a:latin typeface="微软雅黑" pitchFamily="34" charset="-122"/>
                  <a:ea typeface="微软雅黑" pitchFamily="34" charset="-122"/>
                </a:rPr>
                <a:t>1</a:t>
              </a:r>
            </a:p>
          </p:txBody>
        </p:sp>
        <p:sp>
          <p:nvSpPr>
            <p:cNvPr id="172" name="Text Box 15"/>
            <p:cNvSpPr txBox="1">
              <a:spLocks noChangeArrowheads="1"/>
            </p:cNvSpPr>
            <p:nvPr/>
          </p:nvSpPr>
          <p:spPr bwMode="auto">
            <a:xfrm>
              <a:off x="3561779" y="3604954"/>
              <a:ext cx="463436" cy="38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effectLst/>
                  <a:uLnTx/>
                  <a:uFillTx/>
                  <a:latin typeface="微软雅黑" pitchFamily="34" charset="-122"/>
                  <a:ea typeface="微软雅黑" pitchFamily="34" charset="-122"/>
                </a:rPr>
                <a:t>R</a:t>
              </a:r>
              <a:r>
                <a:rPr kumimoji="0" lang="en-US" altLang="zh-CN" sz="1600" b="1" i="0" u="none" strike="noStrike" kern="0" cap="none" spc="0" normalizeH="0" baseline="-25000" noProof="0">
                  <a:ln>
                    <a:noFill/>
                  </a:ln>
                  <a:effectLst/>
                  <a:uLnTx/>
                  <a:uFillTx/>
                  <a:latin typeface="微软雅黑" pitchFamily="34" charset="-122"/>
                  <a:ea typeface="微软雅黑" pitchFamily="34" charset="-122"/>
                </a:rPr>
                <a:t>2</a:t>
              </a:r>
            </a:p>
          </p:txBody>
        </p:sp>
        <p:sp>
          <p:nvSpPr>
            <p:cNvPr id="173" name="Text Box 16"/>
            <p:cNvSpPr txBox="1">
              <a:spLocks noChangeArrowheads="1"/>
            </p:cNvSpPr>
            <p:nvPr/>
          </p:nvSpPr>
          <p:spPr bwMode="auto">
            <a:xfrm>
              <a:off x="4898454" y="3604954"/>
              <a:ext cx="463436" cy="38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R</a:t>
              </a:r>
              <a:r>
                <a:rPr kumimoji="0" lang="en-US" altLang="zh-CN" sz="1600" b="1" i="0" u="none" strike="noStrike" kern="0" cap="none" spc="0" normalizeH="0" baseline="-25000" noProof="0" dirty="0">
                  <a:ln>
                    <a:noFill/>
                  </a:ln>
                  <a:effectLst/>
                  <a:uLnTx/>
                  <a:uFillTx/>
                  <a:latin typeface="微软雅黑" pitchFamily="34" charset="-122"/>
                  <a:ea typeface="微软雅黑" pitchFamily="34" charset="-122"/>
                </a:rPr>
                <a:t>3</a:t>
              </a:r>
            </a:p>
          </p:txBody>
        </p:sp>
        <p:sp>
          <p:nvSpPr>
            <p:cNvPr id="174" name="Text Box 17"/>
            <p:cNvSpPr txBox="1">
              <a:spLocks noChangeArrowheads="1"/>
            </p:cNvSpPr>
            <p:nvPr/>
          </p:nvSpPr>
          <p:spPr bwMode="auto">
            <a:xfrm>
              <a:off x="6235129" y="3604954"/>
              <a:ext cx="463436" cy="38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effectLst/>
                  <a:uLnTx/>
                  <a:uFillTx/>
                  <a:latin typeface="微软雅黑" pitchFamily="34" charset="-122"/>
                  <a:ea typeface="微软雅黑" pitchFamily="34" charset="-122"/>
                </a:rPr>
                <a:t>R</a:t>
              </a:r>
              <a:r>
                <a:rPr kumimoji="0" lang="en-US" altLang="zh-CN" sz="1600" b="1" i="0" u="none" strike="noStrike" kern="0" cap="none" spc="0" normalizeH="0" baseline="-25000" noProof="0">
                  <a:ln>
                    <a:noFill/>
                  </a:ln>
                  <a:effectLst/>
                  <a:uLnTx/>
                  <a:uFillTx/>
                  <a:latin typeface="微软雅黑" pitchFamily="34" charset="-122"/>
                  <a:ea typeface="微软雅黑" pitchFamily="34" charset="-122"/>
                </a:rPr>
                <a:t>4</a:t>
              </a:r>
            </a:p>
          </p:txBody>
        </p:sp>
        <p:sp>
          <p:nvSpPr>
            <p:cNvPr id="175" name="Text Box 18"/>
            <p:cNvSpPr txBox="1">
              <a:spLocks noChangeArrowheads="1"/>
            </p:cNvSpPr>
            <p:nvPr/>
          </p:nvSpPr>
          <p:spPr bwMode="auto">
            <a:xfrm>
              <a:off x="7571804" y="3604954"/>
              <a:ext cx="463436" cy="38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effectLst/>
                  <a:uLnTx/>
                  <a:uFillTx/>
                  <a:latin typeface="微软雅黑" pitchFamily="34" charset="-122"/>
                  <a:ea typeface="微软雅黑" pitchFamily="34" charset="-122"/>
                </a:rPr>
                <a:t>R</a:t>
              </a:r>
              <a:r>
                <a:rPr kumimoji="0" lang="en-US" altLang="zh-CN" sz="1600" b="1" i="0" u="none" strike="noStrike" kern="0" cap="none" spc="0" normalizeH="0" baseline="-25000" noProof="0">
                  <a:ln>
                    <a:noFill/>
                  </a:ln>
                  <a:effectLst/>
                  <a:uLnTx/>
                  <a:uFillTx/>
                  <a:latin typeface="微软雅黑" pitchFamily="34" charset="-122"/>
                  <a:ea typeface="微软雅黑" pitchFamily="34" charset="-122"/>
                </a:rPr>
                <a:t>5</a:t>
              </a:r>
            </a:p>
          </p:txBody>
        </p:sp>
        <p:sp>
          <p:nvSpPr>
            <p:cNvPr id="176" name="Text Box 19"/>
            <p:cNvSpPr txBox="1">
              <a:spLocks noChangeArrowheads="1"/>
            </p:cNvSpPr>
            <p:nvPr/>
          </p:nvSpPr>
          <p:spPr bwMode="auto">
            <a:xfrm>
              <a:off x="8910066" y="3604954"/>
              <a:ext cx="492266" cy="38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H</a:t>
              </a:r>
              <a:r>
                <a:rPr kumimoji="0" lang="en-US" altLang="zh-CN" sz="1600" b="1" i="0" u="none" strike="noStrike" kern="0" cap="none" spc="0" normalizeH="0" baseline="-25000" noProof="0" dirty="0">
                  <a:ln>
                    <a:noFill/>
                  </a:ln>
                  <a:solidFill>
                    <a:srgbClr val="CC00CC"/>
                  </a:solidFill>
                  <a:effectLst/>
                  <a:uLnTx/>
                  <a:uFillTx/>
                  <a:latin typeface="微软雅黑" pitchFamily="34" charset="-122"/>
                  <a:ea typeface="微软雅黑" pitchFamily="34" charset="-122"/>
                </a:rPr>
                <a:t>2</a:t>
              </a:r>
            </a:p>
          </p:txBody>
        </p:sp>
        <p:grpSp>
          <p:nvGrpSpPr>
            <p:cNvPr id="177" name="Group 20"/>
            <p:cNvGrpSpPr>
              <a:grpSpLocks/>
            </p:cNvGrpSpPr>
            <p:nvPr/>
          </p:nvGrpSpPr>
          <p:grpSpPr bwMode="auto">
            <a:xfrm>
              <a:off x="1493266" y="2982654"/>
              <a:ext cx="720725" cy="215900"/>
              <a:chOff x="1156" y="2432"/>
              <a:chExt cx="454" cy="136"/>
            </a:xfrm>
          </p:grpSpPr>
          <p:sp>
            <p:nvSpPr>
              <p:cNvPr id="193" name="Rectangle 21"/>
              <p:cNvSpPr>
                <a:spLocks noChangeArrowheads="1"/>
              </p:cNvSpPr>
              <p:nvPr/>
            </p:nvSpPr>
            <p:spPr bwMode="auto">
              <a:xfrm>
                <a:off x="1156" y="2432"/>
                <a:ext cx="318" cy="136"/>
              </a:xfrm>
              <a:prstGeom prst="rect">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94" name="Line 22"/>
              <p:cNvSpPr>
                <a:spLocks noChangeShapeType="1"/>
              </p:cNvSpPr>
              <p:nvPr/>
            </p:nvSpPr>
            <p:spPr bwMode="auto">
              <a:xfrm>
                <a:off x="1429" y="2500"/>
                <a:ext cx="181"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178" name="Group 23"/>
            <p:cNvGrpSpPr>
              <a:grpSpLocks/>
            </p:cNvGrpSpPr>
            <p:nvPr/>
          </p:nvGrpSpPr>
          <p:grpSpPr bwMode="auto">
            <a:xfrm>
              <a:off x="2831529" y="2982654"/>
              <a:ext cx="720725" cy="215900"/>
              <a:chOff x="1156" y="2432"/>
              <a:chExt cx="454" cy="136"/>
            </a:xfrm>
          </p:grpSpPr>
          <p:sp>
            <p:nvSpPr>
              <p:cNvPr id="191" name="Rectangle 24"/>
              <p:cNvSpPr>
                <a:spLocks noChangeArrowheads="1"/>
              </p:cNvSpPr>
              <p:nvPr/>
            </p:nvSpPr>
            <p:spPr bwMode="auto">
              <a:xfrm>
                <a:off x="1156" y="2432"/>
                <a:ext cx="318" cy="136"/>
              </a:xfrm>
              <a:prstGeom prst="rect">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92" name="Line 25"/>
              <p:cNvSpPr>
                <a:spLocks noChangeShapeType="1"/>
              </p:cNvSpPr>
              <p:nvPr/>
            </p:nvSpPr>
            <p:spPr bwMode="auto">
              <a:xfrm>
                <a:off x="1429" y="2500"/>
                <a:ext cx="181"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179" name="Group 26"/>
            <p:cNvGrpSpPr>
              <a:grpSpLocks/>
            </p:cNvGrpSpPr>
            <p:nvPr/>
          </p:nvGrpSpPr>
          <p:grpSpPr bwMode="auto">
            <a:xfrm>
              <a:off x="4171379" y="2982654"/>
              <a:ext cx="720725" cy="215900"/>
              <a:chOff x="1156" y="2432"/>
              <a:chExt cx="454" cy="136"/>
            </a:xfrm>
          </p:grpSpPr>
          <p:sp>
            <p:nvSpPr>
              <p:cNvPr id="189" name="Rectangle 27"/>
              <p:cNvSpPr>
                <a:spLocks noChangeArrowheads="1"/>
              </p:cNvSpPr>
              <p:nvPr/>
            </p:nvSpPr>
            <p:spPr bwMode="auto">
              <a:xfrm>
                <a:off x="1156" y="2432"/>
                <a:ext cx="318" cy="136"/>
              </a:xfrm>
              <a:prstGeom prst="rect">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90" name="Line 28"/>
              <p:cNvSpPr>
                <a:spLocks noChangeShapeType="1"/>
              </p:cNvSpPr>
              <p:nvPr/>
            </p:nvSpPr>
            <p:spPr bwMode="auto">
              <a:xfrm>
                <a:off x="1429" y="2500"/>
                <a:ext cx="181"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180" name="Group 29"/>
            <p:cNvGrpSpPr>
              <a:grpSpLocks/>
            </p:cNvGrpSpPr>
            <p:nvPr/>
          </p:nvGrpSpPr>
          <p:grpSpPr bwMode="auto">
            <a:xfrm>
              <a:off x="5509641" y="2982654"/>
              <a:ext cx="720725" cy="215900"/>
              <a:chOff x="1156" y="2432"/>
              <a:chExt cx="454" cy="136"/>
            </a:xfrm>
          </p:grpSpPr>
          <p:sp>
            <p:nvSpPr>
              <p:cNvPr id="187" name="Rectangle 30"/>
              <p:cNvSpPr>
                <a:spLocks noChangeArrowheads="1"/>
              </p:cNvSpPr>
              <p:nvPr/>
            </p:nvSpPr>
            <p:spPr bwMode="auto">
              <a:xfrm>
                <a:off x="1156" y="2432"/>
                <a:ext cx="318" cy="136"/>
              </a:xfrm>
              <a:prstGeom prst="rect">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88" name="Line 31"/>
              <p:cNvSpPr>
                <a:spLocks noChangeShapeType="1"/>
              </p:cNvSpPr>
              <p:nvPr/>
            </p:nvSpPr>
            <p:spPr bwMode="auto">
              <a:xfrm>
                <a:off x="1429" y="2500"/>
                <a:ext cx="181" cy="0"/>
              </a:xfrm>
              <a:prstGeom prst="line">
                <a:avLst/>
              </a:prstGeom>
              <a:noFill/>
              <a:ln w="28575">
                <a:solidFill>
                  <a:srgbClr val="FF00FF"/>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181" name="Group 32"/>
            <p:cNvGrpSpPr>
              <a:grpSpLocks/>
            </p:cNvGrpSpPr>
            <p:nvPr/>
          </p:nvGrpSpPr>
          <p:grpSpPr bwMode="auto">
            <a:xfrm>
              <a:off x="6849491" y="2982654"/>
              <a:ext cx="720725" cy="215900"/>
              <a:chOff x="1156" y="2432"/>
              <a:chExt cx="454" cy="136"/>
            </a:xfrm>
          </p:grpSpPr>
          <p:sp>
            <p:nvSpPr>
              <p:cNvPr id="185" name="Rectangle 33"/>
              <p:cNvSpPr>
                <a:spLocks noChangeArrowheads="1"/>
              </p:cNvSpPr>
              <p:nvPr/>
            </p:nvSpPr>
            <p:spPr bwMode="auto">
              <a:xfrm>
                <a:off x="1156" y="2432"/>
                <a:ext cx="318" cy="136"/>
              </a:xfrm>
              <a:prstGeom prst="rect">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86" name="Line 34"/>
              <p:cNvSpPr>
                <a:spLocks noChangeShapeType="1"/>
              </p:cNvSpPr>
              <p:nvPr/>
            </p:nvSpPr>
            <p:spPr bwMode="auto">
              <a:xfrm>
                <a:off x="1429" y="2500"/>
                <a:ext cx="181"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182" name="Group 35"/>
            <p:cNvGrpSpPr>
              <a:grpSpLocks/>
            </p:cNvGrpSpPr>
            <p:nvPr/>
          </p:nvGrpSpPr>
          <p:grpSpPr bwMode="auto">
            <a:xfrm>
              <a:off x="8189341" y="2982654"/>
              <a:ext cx="720725" cy="215900"/>
              <a:chOff x="1156" y="2432"/>
              <a:chExt cx="454" cy="136"/>
            </a:xfrm>
          </p:grpSpPr>
          <p:sp>
            <p:nvSpPr>
              <p:cNvPr id="183" name="Rectangle 36"/>
              <p:cNvSpPr>
                <a:spLocks noChangeArrowheads="1"/>
              </p:cNvSpPr>
              <p:nvPr/>
            </p:nvSpPr>
            <p:spPr bwMode="auto">
              <a:xfrm>
                <a:off x="1156" y="2432"/>
                <a:ext cx="318" cy="136"/>
              </a:xfrm>
              <a:prstGeom prst="rect">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84" name="Line 37"/>
              <p:cNvSpPr>
                <a:spLocks noChangeShapeType="1"/>
              </p:cNvSpPr>
              <p:nvPr/>
            </p:nvSpPr>
            <p:spPr bwMode="auto">
              <a:xfrm>
                <a:off x="1429" y="2500"/>
                <a:ext cx="181"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spTree>
    <p:extLst>
      <p:ext uri="{BB962C8B-B14F-4D97-AF65-F5344CB8AC3E}">
        <p14:creationId xmlns:p14="http://schemas.microsoft.com/office/powerpoint/2010/main" val="3138516969"/>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38016"/>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88040"/>
            <a:ext cx="3518912" cy="400110"/>
          </a:xfrm>
          <a:prstGeom prst="rect">
            <a:avLst/>
          </a:prstGeom>
        </p:spPr>
        <p:txBody>
          <a:bodyPr wrap="none">
            <a:spAutoFit/>
          </a:bodyPr>
          <a:lstStyle/>
          <a:p>
            <a:r>
              <a:rPr lang="zh-CN" altLang="en-US" sz="2000" b="1" dirty="0">
                <a:latin typeface="微软雅黑" pitchFamily="34" charset="-122"/>
                <a:ea typeface="微软雅黑" pitchFamily="34" charset="-122"/>
              </a:rPr>
              <a:t>互联网有两大类路由选择</a:t>
            </a:r>
            <a:r>
              <a:rPr lang="zh-CN" altLang="en-US" sz="2000" b="1" dirty="0" smtClean="0">
                <a:latin typeface="微软雅黑" pitchFamily="34" charset="-122"/>
                <a:ea typeface="微软雅黑" pitchFamily="34" charset="-122"/>
              </a:rPr>
              <a:t>协议</a:t>
            </a:r>
            <a:endParaRPr lang="zh-CN" altLang="en-US" sz="2000" b="1" dirty="0">
              <a:latin typeface="微软雅黑" pitchFamily="34" charset="-122"/>
              <a:ea typeface="微软雅黑" pitchFamily="34" charset="-122"/>
            </a:endParaRPr>
          </a:p>
        </p:txBody>
      </p:sp>
      <p:sp>
        <p:nvSpPr>
          <p:cNvPr id="4" name="矩形 3"/>
          <p:cNvSpPr/>
          <p:nvPr/>
        </p:nvSpPr>
        <p:spPr>
          <a:xfrm>
            <a:off x="545144" y="1006744"/>
            <a:ext cx="8053712" cy="3477875"/>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内部网关协议 </a:t>
            </a:r>
            <a:r>
              <a:rPr lang="en-US" altLang="zh-CN" sz="2000" b="1" dirty="0">
                <a:latin typeface="微软雅黑" pitchFamily="34" charset="-122"/>
                <a:ea typeface="微软雅黑" pitchFamily="34" charset="-122"/>
              </a:rPr>
              <a:t>IGP (Interior Gateway Protocol)  </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在一个自治系统</a:t>
            </a:r>
            <a:r>
              <a:rPr lang="zh-CN" altLang="en-US" sz="2000" b="1" dirty="0">
                <a:solidFill>
                  <a:srgbClr val="0000FF"/>
                </a:solidFill>
                <a:latin typeface="微软雅黑" pitchFamily="34" charset="-122"/>
                <a:ea typeface="微软雅黑" pitchFamily="34" charset="-122"/>
              </a:rPr>
              <a:t>内部使用</a:t>
            </a:r>
            <a:r>
              <a:rPr lang="zh-CN" altLang="en-US" sz="2000" b="1" dirty="0">
                <a:latin typeface="微软雅黑" pitchFamily="34" charset="-122"/>
                <a:ea typeface="微软雅黑" pitchFamily="34" charset="-122"/>
              </a:rPr>
              <a:t>的路由选择协议。</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目前这类路由选择协议使用得最多，如 </a:t>
            </a: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协议。</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外部网关协议 </a:t>
            </a:r>
            <a:r>
              <a:rPr lang="en-US" altLang="zh-CN" sz="2000" b="1" dirty="0">
                <a:latin typeface="微软雅黑" pitchFamily="34" charset="-122"/>
                <a:ea typeface="微软雅黑" pitchFamily="34" charset="-122"/>
              </a:rPr>
              <a:t>EGP (External Gateway Protocol) </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若源站和目的站处在不同的自治系统中，当数据报传到一个自治系统的边界时，就需要使用一种协议</a:t>
            </a:r>
            <a:r>
              <a:rPr lang="zh-CN" altLang="en-US" sz="2000" b="1" dirty="0">
                <a:solidFill>
                  <a:srgbClr val="0000FF"/>
                </a:solidFill>
                <a:latin typeface="微软雅黑" pitchFamily="34" charset="-122"/>
                <a:ea typeface="微软雅黑" pitchFamily="34" charset="-122"/>
              </a:rPr>
              <a:t>将路由选择信息传递到另一个自治系统中</a:t>
            </a:r>
            <a:r>
              <a:rPr lang="zh-CN" altLang="en-US" sz="2000" b="1" dirty="0">
                <a:latin typeface="微软雅黑" pitchFamily="34" charset="-122"/>
                <a:ea typeface="微软雅黑" pitchFamily="34" charset="-122"/>
              </a:rPr>
              <a:t>。这样的协议就是外部网关协议 </a:t>
            </a:r>
            <a:r>
              <a:rPr lang="en-US" altLang="zh-CN" sz="2000" b="1" dirty="0">
                <a:latin typeface="微软雅黑" pitchFamily="34" charset="-122"/>
                <a:ea typeface="微软雅黑" pitchFamily="34" charset="-122"/>
              </a:rPr>
              <a:t>EGP</a:t>
            </a:r>
            <a:r>
              <a:rPr lang="zh-CN" altLang="en-US" sz="2000" b="1" dirty="0">
                <a:latin typeface="微软雅黑" pitchFamily="34" charset="-122"/>
                <a:ea typeface="微软雅黑" pitchFamily="34" charset="-122"/>
              </a:rPr>
              <a:t>。</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在外部网关协议中目前使用最多的是 </a:t>
            </a:r>
            <a:r>
              <a:rPr lang="en-US" altLang="zh-CN" sz="2000" b="1" dirty="0">
                <a:latin typeface="微软雅黑" pitchFamily="34" charset="-122"/>
                <a:ea typeface="微软雅黑" pitchFamily="34" charset="-122"/>
              </a:rPr>
              <a:t>BGP-4</a:t>
            </a:r>
            <a:r>
              <a:rPr lang="zh-CN" altLang="en-US" sz="2000" b="1" dirty="0">
                <a:latin typeface="微软雅黑" pitchFamily="34" charset="-122"/>
                <a:ea typeface="微软雅黑" pitchFamily="34" charset="-122"/>
              </a:rPr>
              <a:t>。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73370194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70439"/>
            <a:ext cx="4878259" cy="400110"/>
          </a:xfrm>
          <a:prstGeom prst="rect">
            <a:avLst/>
          </a:prstGeom>
        </p:spPr>
        <p:txBody>
          <a:bodyPr wrap="none">
            <a:spAutoFit/>
          </a:bodyPr>
          <a:lstStyle/>
          <a:p>
            <a:r>
              <a:rPr lang="zh-CN" altLang="en-US" sz="2000" b="1" dirty="0">
                <a:latin typeface="微软雅黑" pitchFamily="34" charset="-122"/>
                <a:ea typeface="微软雅黑" pitchFamily="34" charset="-122"/>
              </a:rPr>
              <a:t>自治系统</a:t>
            </a:r>
            <a:r>
              <a:rPr lang="zh-CN" altLang="en-US" sz="2000" b="1" dirty="0" smtClean="0">
                <a:latin typeface="微软雅黑" pitchFamily="34" charset="-122"/>
                <a:ea typeface="微软雅黑" pitchFamily="34" charset="-122"/>
              </a:rPr>
              <a:t>和内部</a:t>
            </a:r>
            <a:r>
              <a:rPr lang="zh-CN" altLang="en-US" sz="2000" b="1" dirty="0">
                <a:latin typeface="微软雅黑" pitchFamily="34" charset="-122"/>
                <a:ea typeface="微软雅黑" pitchFamily="34" charset="-122"/>
              </a:rPr>
              <a:t>网关协议、外部网关协议 </a:t>
            </a:r>
          </a:p>
        </p:txBody>
      </p:sp>
      <p:grpSp>
        <p:nvGrpSpPr>
          <p:cNvPr id="8" name="Group 136"/>
          <p:cNvGrpSpPr>
            <a:grpSpLocks/>
          </p:cNvGrpSpPr>
          <p:nvPr/>
        </p:nvGrpSpPr>
        <p:grpSpPr bwMode="auto">
          <a:xfrm>
            <a:off x="1026144" y="1753094"/>
            <a:ext cx="2192014" cy="1263027"/>
            <a:chOff x="912" y="768"/>
            <a:chExt cx="2400" cy="1584"/>
          </a:xfrm>
          <a:solidFill>
            <a:srgbClr val="0000FF"/>
          </a:solidFill>
          <a:effectLst/>
        </p:grpSpPr>
        <p:sp>
          <p:nvSpPr>
            <p:cNvPr id="39" name="Oval 137"/>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0" name="Oval 138"/>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1" name="Oval 139"/>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2" name="Oval 140"/>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3" name="Oval 141"/>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4" name="Oval 142"/>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5" name="Oval 143"/>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6" name="Oval 144"/>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7" name="Oval 145"/>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grpSp>
          <p:nvGrpSpPr>
            <p:cNvPr id="48" name="Group 146"/>
            <p:cNvGrpSpPr>
              <a:grpSpLocks/>
            </p:cNvGrpSpPr>
            <p:nvPr/>
          </p:nvGrpSpPr>
          <p:grpSpPr bwMode="auto">
            <a:xfrm>
              <a:off x="912" y="768"/>
              <a:ext cx="2386" cy="1553"/>
              <a:chOff x="912" y="768"/>
              <a:chExt cx="2386" cy="1553"/>
            </a:xfrm>
            <a:grpFill/>
          </p:grpSpPr>
          <p:sp>
            <p:nvSpPr>
              <p:cNvPr id="49" name="Oval 147"/>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0" name="Oval 148"/>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1" name="Oval 149"/>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2" name="Oval 150"/>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3" name="Oval 151"/>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4" name="Oval 152"/>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5" name="Oval 153"/>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6" name="Oval 154"/>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7" name="Oval 155"/>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grpSp>
      </p:grpSp>
      <p:grpSp>
        <p:nvGrpSpPr>
          <p:cNvPr id="9" name="Group 156"/>
          <p:cNvGrpSpPr>
            <a:grpSpLocks/>
          </p:cNvGrpSpPr>
          <p:nvPr/>
        </p:nvGrpSpPr>
        <p:grpSpPr bwMode="auto">
          <a:xfrm>
            <a:off x="5581205" y="1659064"/>
            <a:ext cx="2404550" cy="1453410"/>
            <a:chOff x="912" y="768"/>
            <a:chExt cx="2400" cy="1584"/>
          </a:xfrm>
          <a:solidFill>
            <a:srgbClr val="0000FF"/>
          </a:solidFill>
          <a:effectLst/>
        </p:grpSpPr>
        <p:sp>
          <p:nvSpPr>
            <p:cNvPr id="20" name="Oval 157"/>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1" name="Oval 158"/>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2" name="Oval 159"/>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3" name="Oval 160"/>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4" name="Oval 161"/>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5" name="Oval 162"/>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6" name="Oval 163"/>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7" name="Oval 164"/>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8" name="Oval 165"/>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grpSp>
          <p:nvGrpSpPr>
            <p:cNvPr id="29" name="Group 166"/>
            <p:cNvGrpSpPr>
              <a:grpSpLocks/>
            </p:cNvGrpSpPr>
            <p:nvPr/>
          </p:nvGrpSpPr>
          <p:grpSpPr bwMode="auto">
            <a:xfrm>
              <a:off x="912" y="768"/>
              <a:ext cx="2386" cy="1553"/>
              <a:chOff x="912" y="768"/>
              <a:chExt cx="2386" cy="1553"/>
            </a:xfrm>
            <a:grpFill/>
          </p:grpSpPr>
          <p:sp>
            <p:nvSpPr>
              <p:cNvPr id="30" name="Oval 167"/>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1" name="Oval 168"/>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2" name="Oval 169"/>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3" name="Oval 170"/>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4" name="Oval 171"/>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5" name="Oval 172"/>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6" name="Oval 173"/>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7" name="Oval 174"/>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8" name="Oval 175"/>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grpSp>
      </p:grpSp>
      <p:sp>
        <p:nvSpPr>
          <p:cNvPr id="10" name="Text Box 176"/>
          <p:cNvSpPr txBox="1">
            <a:spLocks noChangeArrowheads="1"/>
          </p:cNvSpPr>
          <p:nvPr/>
        </p:nvSpPr>
        <p:spPr bwMode="auto">
          <a:xfrm>
            <a:off x="1373103" y="2158383"/>
            <a:ext cx="1494319"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用内部网关协议</a:t>
            </a:r>
          </a:p>
          <a:p>
            <a:pPr algn="ctr"/>
            <a:r>
              <a:rPr kumimoji="1" lang="zh-CN" altLang="en-US" sz="1400" b="1" dirty="0">
                <a:solidFill>
                  <a:schemeClr val="bg1"/>
                </a:solidFill>
                <a:latin typeface="微软雅黑" pitchFamily="34" charset="-122"/>
                <a:ea typeface="微软雅黑" pitchFamily="34" charset="-122"/>
              </a:rPr>
              <a:t>（例如，</a:t>
            </a:r>
            <a:r>
              <a:rPr kumimoji="1" lang="en-US" altLang="zh-CN" sz="1400" b="1" dirty="0">
                <a:solidFill>
                  <a:schemeClr val="bg1"/>
                </a:solidFill>
                <a:latin typeface="微软雅黑" pitchFamily="34" charset="-122"/>
                <a:ea typeface="微软雅黑" pitchFamily="34" charset="-122"/>
              </a:rPr>
              <a:t>RIP</a:t>
            </a:r>
            <a:r>
              <a:rPr kumimoji="1" lang="zh-CN" altLang="en-US" sz="1400" b="1" dirty="0">
                <a:solidFill>
                  <a:schemeClr val="bg1"/>
                </a:solidFill>
                <a:latin typeface="微软雅黑" pitchFamily="34" charset="-122"/>
                <a:ea typeface="微软雅黑" pitchFamily="34" charset="-122"/>
              </a:rPr>
              <a:t>）</a:t>
            </a:r>
          </a:p>
        </p:txBody>
      </p:sp>
      <p:sp>
        <p:nvSpPr>
          <p:cNvPr id="11" name="Text Box 177"/>
          <p:cNvSpPr txBox="1">
            <a:spLocks noChangeArrowheads="1"/>
          </p:cNvSpPr>
          <p:nvPr/>
        </p:nvSpPr>
        <p:spPr bwMode="auto">
          <a:xfrm>
            <a:off x="6293188" y="1359251"/>
            <a:ext cx="107914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CC00CC"/>
                </a:solidFill>
                <a:latin typeface="微软雅黑" pitchFamily="34" charset="-122"/>
                <a:ea typeface="微软雅黑" pitchFamily="34" charset="-122"/>
              </a:rPr>
              <a:t>自治系统 </a:t>
            </a:r>
            <a:r>
              <a:rPr kumimoji="1" lang="en-US" altLang="zh-CN" sz="1400" b="1">
                <a:solidFill>
                  <a:srgbClr val="CC00CC"/>
                </a:solidFill>
                <a:latin typeface="微软雅黑" pitchFamily="34" charset="-122"/>
                <a:ea typeface="微软雅黑" pitchFamily="34" charset="-122"/>
              </a:rPr>
              <a:t>B</a:t>
            </a:r>
          </a:p>
        </p:txBody>
      </p:sp>
      <p:sp>
        <p:nvSpPr>
          <p:cNvPr id="12" name="Text Box 178"/>
          <p:cNvSpPr txBox="1">
            <a:spLocks noChangeArrowheads="1"/>
          </p:cNvSpPr>
          <p:nvPr/>
        </p:nvSpPr>
        <p:spPr bwMode="auto">
          <a:xfrm>
            <a:off x="1553257" y="1453282"/>
            <a:ext cx="109036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CC00CC"/>
                </a:solidFill>
                <a:latin typeface="微软雅黑" pitchFamily="34" charset="-122"/>
                <a:ea typeface="微软雅黑" pitchFamily="34" charset="-122"/>
              </a:rPr>
              <a:t>自治系统 </a:t>
            </a:r>
            <a:r>
              <a:rPr kumimoji="1" lang="en-US" altLang="zh-CN" sz="1400" b="1" dirty="0">
                <a:solidFill>
                  <a:srgbClr val="CC00CC"/>
                </a:solidFill>
                <a:latin typeface="微软雅黑" pitchFamily="34" charset="-122"/>
                <a:ea typeface="微软雅黑" pitchFamily="34" charset="-122"/>
              </a:rPr>
              <a:t>A</a:t>
            </a:r>
          </a:p>
        </p:txBody>
      </p:sp>
      <p:pic>
        <p:nvPicPr>
          <p:cNvPr id="13" name="Picture 17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5621" y="2044474"/>
            <a:ext cx="523165" cy="327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 name="Picture 18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8670" y="2044473"/>
            <a:ext cx="523165" cy="32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 name="Text Box 181"/>
          <p:cNvSpPr txBox="1">
            <a:spLocks noChangeArrowheads="1"/>
          </p:cNvSpPr>
          <p:nvPr/>
        </p:nvSpPr>
        <p:spPr bwMode="auto">
          <a:xfrm>
            <a:off x="3733221" y="1734368"/>
            <a:ext cx="1439817"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用外部网关协议</a:t>
            </a:r>
          </a:p>
          <a:p>
            <a:pPr algn="ctr"/>
            <a:r>
              <a:rPr kumimoji="1" lang="zh-CN" altLang="en-US" sz="1200" b="1" dirty="0">
                <a:latin typeface="微软雅黑" pitchFamily="34" charset="-122"/>
                <a:ea typeface="微软雅黑" pitchFamily="34" charset="-122"/>
              </a:rPr>
              <a:t>（例如，</a:t>
            </a:r>
            <a:r>
              <a:rPr kumimoji="1" lang="en-US" altLang="zh-CN" sz="1200" b="1" dirty="0">
                <a:latin typeface="微软雅黑" pitchFamily="34" charset="-122"/>
                <a:ea typeface="微软雅黑" pitchFamily="34" charset="-122"/>
              </a:rPr>
              <a:t>BGP-4</a:t>
            </a:r>
            <a:r>
              <a:rPr kumimoji="1" lang="zh-CN" altLang="en-US" sz="1200" b="1" dirty="0">
                <a:latin typeface="微软雅黑" pitchFamily="34" charset="-122"/>
                <a:ea typeface="微软雅黑" pitchFamily="34" charset="-122"/>
              </a:rPr>
              <a:t>）</a:t>
            </a:r>
          </a:p>
        </p:txBody>
      </p:sp>
      <p:sp>
        <p:nvSpPr>
          <p:cNvPr id="16" name="Text Box 182"/>
          <p:cNvSpPr txBox="1">
            <a:spLocks noChangeArrowheads="1"/>
          </p:cNvSpPr>
          <p:nvPr/>
        </p:nvSpPr>
        <p:spPr bwMode="auto">
          <a:xfrm>
            <a:off x="3040789" y="1748452"/>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R</a:t>
            </a:r>
            <a:r>
              <a:rPr kumimoji="1" lang="en-US" altLang="zh-CN" sz="1400" b="1" baseline="-25000" dirty="0">
                <a:solidFill>
                  <a:srgbClr val="0000CC"/>
                </a:solidFill>
                <a:latin typeface="微软雅黑" pitchFamily="34" charset="-122"/>
                <a:ea typeface="微软雅黑" pitchFamily="34" charset="-122"/>
              </a:rPr>
              <a:t>1</a:t>
            </a:r>
          </a:p>
        </p:txBody>
      </p:sp>
      <p:sp>
        <p:nvSpPr>
          <p:cNvPr id="17" name="Text Box 183"/>
          <p:cNvSpPr txBox="1">
            <a:spLocks noChangeArrowheads="1"/>
          </p:cNvSpPr>
          <p:nvPr/>
        </p:nvSpPr>
        <p:spPr bwMode="auto">
          <a:xfrm>
            <a:off x="5518370" y="1768187"/>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R</a:t>
            </a:r>
            <a:r>
              <a:rPr kumimoji="1" lang="en-US" altLang="zh-CN" sz="1400" b="1" baseline="-25000" dirty="0">
                <a:solidFill>
                  <a:srgbClr val="0000CC"/>
                </a:solidFill>
                <a:latin typeface="微软雅黑" pitchFamily="34" charset="-122"/>
                <a:ea typeface="微软雅黑" pitchFamily="34" charset="-122"/>
              </a:rPr>
              <a:t>2</a:t>
            </a:r>
          </a:p>
        </p:txBody>
      </p:sp>
      <p:sp>
        <p:nvSpPr>
          <p:cNvPr id="18" name="Text Box 184"/>
          <p:cNvSpPr txBox="1">
            <a:spLocks noChangeArrowheads="1"/>
          </p:cNvSpPr>
          <p:nvPr/>
        </p:nvSpPr>
        <p:spPr bwMode="auto">
          <a:xfrm>
            <a:off x="6111959" y="2149096"/>
            <a:ext cx="1556836"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用内部网关协议</a:t>
            </a:r>
          </a:p>
          <a:p>
            <a:pPr algn="ctr"/>
            <a:r>
              <a:rPr kumimoji="1" lang="zh-CN" altLang="en-US" sz="1400" b="1" dirty="0">
                <a:solidFill>
                  <a:schemeClr val="bg1"/>
                </a:solidFill>
                <a:latin typeface="微软雅黑" pitchFamily="34" charset="-122"/>
                <a:ea typeface="微软雅黑" pitchFamily="34" charset="-122"/>
              </a:rPr>
              <a:t>（例如，</a:t>
            </a:r>
            <a:r>
              <a:rPr kumimoji="1" lang="en-US" altLang="zh-CN" sz="1400" b="1" dirty="0">
                <a:solidFill>
                  <a:schemeClr val="bg1"/>
                </a:solidFill>
                <a:latin typeface="微软雅黑" pitchFamily="34" charset="-122"/>
                <a:ea typeface="微软雅黑" pitchFamily="34" charset="-122"/>
              </a:rPr>
              <a:t>OSPF</a:t>
            </a:r>
            <a:r>
              <a:rPr kumimoji="1" lang="zh-CN" altLang="en-US" sz="1400" b="1" dirty="0">
                <a:solidFill>
                  <a:schemeClr val="bg1"/>
                </a:solidFill>
                <a:latin typeface="微软雅黑" pitchFamily="34" charset="-122"/>
                <a:ea typeface="微软雅黑" pitchFamily="34" charset="-122"/>
              </a:rPr>
              <a:t>）</a:t>
            </a:r>
          </a:p>
        </p:txBody>
      </p:sp>
      <p:sp>
        <p:nvSpPr>
          <p:cNvPr id="19" name="Line 185"/>
          <p:cNvSpPr>
            <a:spLocks noChangeShapeType="1"/>
          </p:cNvSpPr>
          <p:nvPr/>
        </p:nvSpPr>
        <p:spPr bwMode="auto">
          <a:xfrm>
            <a:off x="3493574" y="2213961"/>
            <a:ext cx="1925401" cy="2322"/>
          </a:xfrm>
          <a:prstGeom prst="line">
            <a:avLst/>
          </a:prstGeom>
          <a:noFill/>
          <a:ln w="571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8" name="矩形 57"/>
          <p:cNvSpPr/>
          <p:nvPr/>
        </p:nvSpPr>
        <p:spPr>
          <a:xfrm>
            <a:off x="937970" y="3300012"/>
            <a:ext cx="7280031" cy="634020"/>
          </a:xfrm>
          <a:prstGeom prst="rect">
            <a:avLst/>
          </a:prstGeom>
          <a:solidFill>
            <a:srgbClr val="00FF99"/>
          </a:solidFill>
          <a:ln>
            <a:solidFill>
              <a:srgbClr val="000099"/>
            </a:solidFill>
          </a:ln>
        </p:spPr>
        <p:txBody>
          <a:bodyPr wrap="square">
            <a:spAutoFit/>
          </a:bodyPr>
          <a:lstStyle/>
          <a:p>
            <a:pPr>
              <a:lnSpc>
                <a:spcPct val="110000"/>
              </a:lnSpc>
            </a:pPr>
            <a:r>
              <a:rPr lang="zh-CN" altLang="en-US" sz="1600" b="1" dirty="0">
                <a:latin typeface="微软雅黑" pitchFamily="34" charset="-122"/>
                <a:ea typeface="微软雅黑" pitchFamily="34" charset="-122"/>
              </a:rPr>
              <a:t>自治系统之间的路由选择也叫做域间路由选择 </a:t>
            </a:r>
            <a:r>
              <a:rPr lang="en-US" altLang="zh-CN" sz="1600" b="1" dirty="0">
                <a:latin typeface="微软雅黑" pitchFamily="34" charset="-122"/>
                <a:ea typeface="微软雅黑" pitchFamily="34" charset="-122"/>
              </a:rPr>
              <a:t>(</a:t>
            </a:r>
            <a:r>
              <a:rPr lang="en-US" altLang="zh-CN" sz="1600" b="1" dirty="0" err="1">
                <a:latin typeface="微软雅黑" pitchFamily="34" charset="-122"/>
                <a:ea typeface="微软雅黑" pitchFamily="34" charset="-122"/>
              </a:rPr>
              <a:t>interdomain</a:t>
            </a:r>
            <a:r>
              <a:rPr lang="en-US" altLang="zh-CN" sz="1600" b="1" dirty="0">
                <a:latin typeface="微软雅黑" pitchFamily="34" charset="-122"/>
                <a:ea typeface="微软雅黑" pitchFamily="34" charset="-122"/>
              </a:rPr>
              <a:t> routing)</a:t>
            </a:r>
            <a:r>
              <a:rPr lang="zh-CN" altLang="en-US" sz="1600" b="1" dirty="0">
                <a:latin typeface="微软雅黑" pitchFamily="34" charset="-122"/>
                <a:ea typeface="微软雅黑" pitchFamily="34" charset="-122"/>
              </a:rPr>
              <a:t>，在自治系统内部的路由选择叫做域内路由选择 </a:t>
            </a:r>
            <a:r>
              <a:rPr lang="en-US" altLang="zh-CN" sz="1600" b="1" dirty="0">
                <a:latin typeface="微软雅黑" pitchFamily="34" charset="-122"/>
                <a:ea typeface="微软雅黑" pitchFamily="34" charset="-122"/>
              </a:rPr>
              <a:t>(</a:t>
            </a:r>
            <a:r>
              <a:rPr lang="en-US" altLang="zh-CN" sz="1600" b="1" dirty="0" err="1">
                <a:latin typeface="微软雅黑" pitchFamily="34" charset="-122"/>
                <a:ea typeface="微软雅黑" pitchFamily="34" charset="-122"/>
              </a:rPr>
              <a:t>intradomain</a:t>
            </a:r>
            <a:r>
              <a:rPr lang="en-US" altLang="zh-CN" sz="1600" b="1" dirty="0">
                <a:latin typeface="微软雅黑" pitchFamily="34" charset="-122"/>
                <a:ea typeface="微软雅黑" pitchFamily="34" charset="-122"/>
              </a:rPr>
              <a:t> routing) </a:t>
            </a:r>
            <a:r>
              <a:rPr lang="zh-CN" altLang="en-US" sz="1600" b="1" dirty="0">
                <a:latin typeface="微软雅黑" pitchFamily="34" charset="-122"/>
                <a:ea typeface="微软雅黑" pitchFamily="34" charset="-122"/>
              </a:rPr>
              <a:t>。</a:t>
            </a:r>
          </a:p>
        </p:txBody>
      </p:sp>
    </p:spTree>
    <p:extLst>
      <p:ext uri="{BB962C8B-B14F-4D97-AF65-F5344CB8AC3E}">
        <p14:creationId xmlns:p14="http://schemas.microsoft.com/office/powerpoint/2010/main" val="315542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616085" y="875400"/>
            <a:ext cx="7853464"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825424"/>
            <a:ext cx="1980029" cy="400110"/>
          </a:xfrm>
          <a:prstGeom prst="rect">
            <a:avLst/>
          </a:prstGeom>
        </p:spPr>
        <p:txBody>
          <a:bodyPr wrap="none">
            <a:spAutoFit/>
          </a:bodyPr>
          <a:lstStyle/>
          <a:p>
            <a:r>
              <a:rPr lang="zh-CN" altLang="en-US" sz="2000" b="1" dirty="0">
                <a:latin typeface="微软雅黑" pitchFamily="34" charset="-122"/>
                <a:ea typeface="微软雅黑" pitchFamily="34" charset="-122"/>
              </a:rPr>
              <a:t>这里要指出两</a:t>
            </a:r>
            <a:r>
              <a:rPr lang="zh-CN" altLang="en-US" sz="2000" b="1" dirty="0" smtClean="0">
                <a:latin typeface="微软雅黑" pitchFamily="34" charset="-122"/>
                <a:ea typeface="微软雅黑" pitchFamily="34" charset="-122"/>
              </a:rPr>
              <a:t>点</a:t>
            </a:r>
            <a:endParaRPr lang="zh-CN" altLang="en-US" sz="2000" b="1" dirty="0">
              <a:latin typeface="微软雅黑" pitchFamily="34" charset="-122"/>
              <a:ea typeface="微软雅黑" pitchFamily="34" charset="-122"/>
            </a:endParaRPr>
          </a:p>
        </p:txBody>
      </p:sp>
      <p:sp>
        <p:nvSpPr>
          <p:cNvPr id="4" name="矩形 3"/>
          <p:cNvSpPr/>
          <p:nvPr/>
        </p:nvSpPr>
        <p:spPr>
          <a:xfrm>
            <a:off x="616084" y="1200168"/>
            <a:ext cx="7957547" cy="300992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互联网的早期 </a:t>
            </a:r>
            <a:r>
              <a:rPr lang="en-US" altLang="zh-CN" sz="2000" b="1" dirty="0">
                <a:latin typeface="微软雅黑" pitchFamily="34" charset="-122"/>
                <a:ea typeface="微软雅黑" pitchFamily="34" charset="-122"/>
              </a:rPr>
              <a:t>RFC </a:t>
            </a:r>
            <a:r>
              <a:rPr lang="zh-CN" altLang="en-US" sz="2000" b="1" dirty="0">
                <a:latin typeface="微软雅黑" pitchFamily="34" charset="-122"/>
                <a:ea typeface="微软雅黑" pitchFamily="34" charset="-122"/>
              </a:rPr>
              <a:t>文档中未使用“</a:t>
            </a:r>
            <a:r>
              <a:rPr lang="zh-CN" altLang="en-US" sz="2000" b="1" dirty="0">
                <a:solidFill>
                  <a:srgbClr val="0000FF"/>
                </a:solidFill>
                <a:latin typeface="微软雅黑" pitchFamily="34" charset="-122"/>
                <a:ea typeface="微软雅黑" pitchFamily="34" charset="-122"/>
              </a:rPr>
              <a:t>路由器</a:t>
            </a:r>
            <a:r>
              <a:rPr lang="zh-CN" altLang="en-US" sz="2000" b="1" dirty="0">
                <a:latin typeface="微软雅黑" pitchFamily="34" charset="-122"/>
                <a:ea typeface="微软雅黑" pitchFamily="34" charset="-122"/>
              </a:rPr>
              <a:t>”而是使用“</a:t>
            </a:r>
            <a:r>
              <a:rPr lang="zh-CN" altLang="en-US" sz="2000" b="1" dirty="0">
                <a:solidFill>
                  <a:srgbClr val="0000FF"/>
                </a:solidFill>
                <a:latin typeface="微软雅黑" pitchFamily="34" charset="-122"/>
                <a:ea typeface="微软雅黑" pitchFamily="34" charset="-122"/>
              </a:rPr>
              <a:t>网关</a:t>
            </a:r>
            <a:r>
              <a:rPr lang="zh-CN" altLang="en-US" sz="2000" b="1" dirty="0">
                <a:latin typeface="微软雅黑" pitchFamily="34" charset="-122"/>
                <a:ea typeface="微软雅黑" pitchFamily="34" charset="-122"/>
              </a:rPr>
              <a:t>”这一名词。但是在新的 </a:t>
            </a:r>
            <a:r>
              <a:rPr lang="en-US" altLang="zh-CN" sz="2000" b="1" dirty="0">
                <a:latin typeface="微软雅黑" pitchFamily="34" charset="-122"/>
                <a:ea typeface="微软雅黑" pitchFamily="34" charset="-122"/>
              </a:rPr>
              <a:t>RFC </a:t>
            </a:r>
            <a:r>
              <a:rPr lang="zh-CN" altLang="en-US" sz="2000" b="1" dirty="0">
                <a:latin typeface="微软雅黑" pitchFamily="34" charset="-122"/>
                <a:ea typeface="微软雅黑" pitchFamily="34" charset="-122"/>
              </a:rPr>
              <a:t>文档中又使用了“路由器”这一名词。应当把这两个术语当作</a:t>
            </a:r>
            <a:r>
              <a:rPr lang="zh-CN" altLang="en-US" sz="2000" b="1" dirty="0">
                <a:solidFill>
                  <a:srgbClr val="0000FF"/>
                </a:solidFill>
                <a:latin typeface="微软雅黑" pitchFamily="34" charset="-122"/>
                <a:ea typeface="微软雅黑" pitchFamily="34" charset="-122"/>
              </a:rPr>
              <a:t>同义词</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IGP </a:t>
            </a:r>
            <a:r>
              <a:rPr lang="zh-CN" altLang="en-US" sz="2000" b="1" dirty="0">
                <a:solidFill>
                  <a:srgbClr val="0000FF"/>
                </a:solidFill>
                <a:latin typeface="微软雅黑" pitchFamily="34" charset="-122"/>
                <a:ea typeface="微软雅黑" pitchFamily="34" charset="-122"/>
              </a:rPr>
              <a:t>和 </a:t>
            </a:r>
            <a:r>
              <a:rPr lang="en-US" altLang="zh-CN" sz="2000" b="1" dirty="0">
                <a:solidFill>
                  <a:srgbClr val="0000FF"/>
                </a:solidFill>
                <a:latin typeface="微软雅黑" pitchFamily="34" charset="-122"/>
                <a:ea typeface="微软雅黑" pitchFamily="34" charset="-122"/>
              </a:rPr>
              <a:t>EGP </a:t>
            </a:r>
            <a:r>
              <a:rPr lang="zh-CN" altLang="en-US" sz="2000" b="1" dirty="0">
                <a:solidFill>
                  <a:srgbClr val="0000FF"/>
                </a:solidFill>
                <a:latin typeface="微软雅黑" pitchFamily="34" charset="-122"/>
                <a:ea typeface="微软雅黑" pitchFamily="34" charset="-122"/>
              </a:rPr>
              <a:t>是协议类别的名称。</a:t>
            </a:r>
            <a:r>
              <a:rPr lang="zh-CN" altLang="en-US" sz="2000" b="1" dirty="0">
                <a:latin typeface="微软雅黑" pitchFamily="34" charset="-122"/>
                <a:ea typeface="微软雅黑" pitchFamily="34" charset="-122"/>
              </a:rPr>
              <a:t>但 </a:t>
            </a:r>
            <a:r>
              <a:rPr lang="en-US" altLang="zh-CN" sz="2000" b="1" dirty="0">
                <a:latin typeface="微软雅黑" pitchFamily="34" charset="-122"/>
                <a:ea typeface="微软雅黑" pitchFamily="34" charset="-122"/>
              </a:rPr>
              <a:t>RFC </a:t>
            </a:r>
            <a:r>
              <a:rPr lang="zh-CN" altLang="en-US" sz="2000" b="1" dirty="0">
                <a:latin typeface="微软雅黑" pitchFamily="34" charset="-122"/>
                <a:ea typeface="微软雅黑" pitchFamily="34" charset="-122"/>
              </a:rPr>
              <a:t>在使用 </a:t>
            </a:r>
            <a:r>
              <a:rPr lang="en-US" altLang="zh-CN" sz="2000" b="1" dirty="0">
                <a:latin typeface="微软雅黑" pitchFamily="34" charset="-122"/>
                <a:ea typeface="微软雅黑" pitchFamily="34" charset="-122"/>
              </a:rPr>
              <a:t>EGP </a:t>
            </a:r>
            <a:r>
              <a:rPr lang="zh-CN" altLang="en-US" sz="2000" b="1" dirty="0">
                <a:latin typeface="微软雅黑" pitchFamily="34" charset="-122"/>
                <a:ea typeface="微软雅黑" pitchFamily="34" charset="-122"/>
              </a:rPr>
              <a:t>这个名词时出现了一点混乱，因为最早的一个外部网关协议的协议名字正好也是 </a:t>
            </a:r>
            <a:r>
              <a:rPr lang="en-US" altLang="zh-CN" sz="2000" b="1" dirty="0">
                <a:latin typeface="微软雅黑" pitchFamily="34" charset="-122"/>
                <a:ea typeface="微软雅黑" pitchFamily="34" charset="-122"/>
              </a:rPr>
              <a:t>EGP</a:t>
            </a:r>
            <a:r>
              <a:rPr lang="zh-CN" altLang="en-US" sz="2000" b="1" dirty="0">
                <a:latin typeface="微软雅黑" pitchFamily="34" charset="-122"/>
                <a:ea typeface="微软雅黑" pitchFamily="34" charset="-122"/>
              </a:rPr>
              <a:t>。因此在遇到名词 </a:t>
            </a:r>
            <a:r>
              <a:rPr lang="en-US" altLang="zh-CN" sz="2000" b="1" dirty="0">
                <a:latin typeface="微软雅黑" pitchFamily="34" charset="-122"/>
                <a:ea typeface="微软雅黑" pitchFamily="34" charset="-122"/>
              </a:rPr>
              <a:t>EGP </a:t>
            </a:r>
            <a:r>
              <a:rPr lang="zh-CN" altLang="en-US" sz="2000" b="1" dirty="0">
                <a:latin typeface="微软雅黑" pitchFamily="34" charset="-122"/>
                <a:ea typeface="微软雅黑" pitchFamily="34" charset="-122"/>
              </a:rPr>
              <a:t>时，应弄清它是指旧的协议 </a:t>
            </a:r>
            <a:r>
              <a:rPr lang="en-US" altLang="zh-CN" sz="2000" b="1" dirty="0">
                <a:latin typeface="微软雅黑" pitchFamily="34" charset="-122"/>
                <a:ea typeface="微软雅黑" pitchFamily="34" charset="-122"/>
              </a:rPr>
              <a:t>EGP </a:t>
            </a:r>
            <a:r>
              <a:rPr lang="zh-CN" altLang="en-US" sz="2000" b="1" dirty="0">
                <a:latin typeface="微软雅黑" pitchFamily="34" charset="-122"/>
                <a:ea typeface="微软雅黑" pitchFamily="34" charset="-122"/>
              </a:rPr>
              <a:t>还是指外部网关协议 </a:t>
            </a:r>
            <a:r>
              <a:rPr lang="en-US" altLang="zh-CN" sz="2000" b="1" dirty="0">
                <a:latin typeface="微软雅黑" pitchFamily="34" charset="-122"/>
                <a:ea typeface="微软雅黑" pitchFamily="34" charset="-122"/>
              </a:rPr>
              <a:t>EGP </a:t>
            </a:r>
            <a:r>
              <a:rPr lang="zh-CN" altLang="en-US" sz="2000" b="1" dirty="0">
                <a:latin typeface="微软雅黑" pitchFamily="34" charset="-122"/>
                <a:ea typeface="微软雅黑" pitchFamily="34" charset="-122"/>
              </a:rPr>
              <a:t>这个类别。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74658192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545144" y="1995854"/>
            <a:ext cx="8028487" cy="23477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AutoShape 5"/>
          <p:cNvSpPr>
            <a:spLocks noChangeArrowheads="1"/>
          </p:cNvSpPr>
          <p:nvPr/>
        </p:nvSpPr>
        <p:spPr bwMode="auto">
          <a:xfrm>
            <a:off x="545144" y="7588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700106"/>
            <a:ext cx="2749471" cy="400110"/>
          </a:xfrm>
          <a:prstGeom prst="rect">
            <a:avLst/>
          </a:prstGeom>
        </p:spPr>
        <p:txBody>
          <a:bodyPr wrap="none">
            <a:spAutoFit/>
          </a:bodyPr>
          <a:lstStyle/>
          <a:p>
            <a:r>
              <a:rPr lang="zh-CN" altLang="en-US" sz="2000" b="1" dirty="0">
                <a:latin typeface="微软雅黑" pitchFamily="34" charset="-122"/>
                <a:ea typeface="微软雅黑" pitchFamily="34" charset="-122"/>
              </a:rPr>
              <a:t>互联网的路由选择</a:t>
            </a:r>
            <a:r>
              <a:rPr lang="zh-CN" altLang="en-US" sz="2000" b="1" dirty="0" smtClean="0">
                <a:latin typeface="微软雅黑" pitchFamily="34" charset="-122"/>
                <a:ea typeface="微软雅黑" pitchFamily="34" charset="-122"/>
              </a:rPr>
              <a:t>协议</a:t>
            </a:r>
            <a:endParaRPr lang="zh-CN" altLang="en-US" sz="2000" b="1" dirty="0">
              <a:latin typeface="微软雅黑" pitchFamily="34" charset="-122"/>
              <a:ea typeface="微软雅黑" pitchFamily="34" charset="-122"/>
            </a:endParaRPr>
          </a:p>
        </p:txBody>
      </p:sp>
      <p:sp>
        <p:nvSpPr>
          <p:cNvPr id="4" name="矩形 3"/>
          <p:cNvSpPr/>
          <p:nvPr/>
        </p:nvSpPr>
        <p:spPr>
          <a:xfrm>
            <a:off x="545144" y="1074850"/>
            <a:ext cx="8028487" cy="938719"/>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内部网关协议 </a:t>
            </a:r>
            <a:r>
              <a:rPr lang="en-US" altLang="zh-CN" sz="2000" b="1" dirty="0">
                <a:solidFill>
                  <a:srgbClr val="0000FF"/>
                </a:solidFill>
                <a:latin typeface="微软雅黑" pitchFamily="34" charset="-122"/>
                <a:ea typeface="微软雅黑" pitchFamily="34" charset="-122"/>
              </a:rPr>
              <a:t>IGP</a:t>
            </a:r>
            <a:r>
              <a:rPr lang="zh-CN" altLang="en-US" sz="2000" b="1" dirty="0">
                <a:latin typeface="微软雅黑" pitchFamily="34" charset="-122"/>
                <a:ea typeface="微软雅黑" pitchFamily="34" charset="-122"/>
              </a:rPr>
              <a:t>：具体的协议有多种，如 </a:t>
            </a: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等。</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外部网关协议 </a:t>
            </a:r>
            <a:r>
              <a:rPr lang="en-US" altLang="zh-CN" sz="2000" b="1" dirty="0">
                <a:solidFill>
                  <a:srgbClr val="0000FF"/>
                </a:solidFill>
                <a:latin typeface="微软雅黑" pitchFamily="34" charset="-122"/>
                <a:ea typeface="微软雅黑" pitchFamily="34" charset="-122"/>
              </a:rPr>
              <a:t>EGP</a:t>
            </a:r>
            <a:r>
              <a:rPr lang="zh-CN" altLang="en-US" sz="2000" b="1" dirty="0">
                <a:latin typeface="微软雅黑" pitchFamily="34" charset="-122"/>
                <a:ea typeface="微软雅黑" pitchFamily="34" charset="-122"/>
              </a:rPr>
              <a:t>：目前使用的协议就是 </a:t>
            </a:r>
            <a:r>
              <a:rPr lang="en-US" altLang="zh-CN" sz="2000" b="1" dirty="0">
                <a:latin typeface="微软雅黑" pitchFamily="34" charset="-122"/>
                <a:ea typeface="微软雅黑" pitchFamily="34" charset="-122"/>
              </a:rPr>
              <a:t>BGP</a:t>
            </a:r>
            <a:r>
              <a:rPr lang="zh-CN" altLang="en-US" sz="2000" b="1" dirty="0">
                <a:latin typeface="微软雅黑" pitchFamily="34" charset="-122"/>
                <a:ea typeface="微软雅黑" pitchFamily="34" charset="-122"/>
              </a:rPr>
              <a:t>。</a:t>
            </a:r>
          </a:p>
        </p:txBody>
      </p:sp>
      <p:grpSp>
        <p:nvGrpSpPr>
          <p:cNvPr id="5" name="组合 4"/>
          <p:cNvGrpSpPr/>
          <p:nvPr/>
        </p:nvGrpSpPr>
        <p:grpSpPr>
          <a:xfrm>
            <a:off x="2177250" y="2373026"/>
            <a:ext cx="4844604" cy="1685688"/>
            <a:chOff x="1670248" y="3103737"/>
            <a:chExt cx="7243192" cy="2865256"/>
          </a:xfrm>
        </p:grpSpPr>
        <p:sp>
          <p:nvSpPr>
            <p:cNvPr id="6" name="Line 25"/>
            <p:cNvSpPr>
              <a:spLocks noChangeShapeType="1"/>
            </p:cNvSpPr>
            <p:nvPr/>
          </p:nvSpPr>
          <p:spPr bwMode="auto">
            <a:xfrm flipH="1">
              <a:off x="3638872" y="3725912"/>
              <a:ext cx="1361437"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itchFamily="34" charset="-122"/>
                <a:ea typeface="微软雅黑" pitchFamily="34" charset="-122"/>
              </a:endParaRPr>
            </a:p>
          </p:txBody>
        </p:sp>
        <p:sp>
          <p:nvSpPr>
            <p:cNvPr id="7" name="Line 26"/>
            <p:cNvSpPr>
              <a:spLocks noChangeShapeType="1"/>
            </p:cNvSpPr>
            <p:nvPr/>
          </p:nvSpPr>
          <p:spPr bwMode="auto">
            <a:xfrm>
              <a:off x="5239072" y="3725912"/>
              <a:ext cx="1685588"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itchFamily="34" charset="-122"/>
                <a:ea typeface="微软雅黑" pitchFamily="34" charset="-122"/>
              </a:endParaRPr>
            </a:p>
          </p:txBody>
        </p:sp>
        <p:sp>
          <p:nvSpPr>
            <p:cNvPr id="8" name="AutoShape 6"/>
            <p:cNvSpPr>
              <a:spLocks noChangeArrowheads="1"/>
            </p:cNvSpPr>
            <p:nvPr/>
          </p:nvSpPr>
          <p:spPr bwMode="auto">
            <a:xfrm>
              <a:off x="2364384" y="4905152"/>
              <a:ext cx="1375793" cy="1063841"/>
            </a:xfrm>
            <a:prstGeom prst="roundRect">
              <a:avLst>
                <a:gd name="adj" fmla="val 16667"/>
              </a:avLst>
            </a:prstGeom>
            <a:solidFill>
              <a:srgbClr val="0000FF">
                <a:alpha val="5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spcBef>
                  <a:spcPts val="0"/>
                </a:spcBef>
              </a:pPr>
              <a:r>
                <a:rPr kumimoji="0" lang="en-GB" sz="1400" b="1" dirty="0">
                  <a:solidFill>
                    <a:schemeClr val="bg1"/>
                  </a:solidFill>
                  <a:latin typeface="微软雅黑" pitchFamily="34" charset="-122"/>
                  <a:ea typeface="微软雅黑" pitchFamily="34" charset="-122"/>
                </a:rPr>
                <a:t>RIP </a:t>
              </a:r>
              <a:endParaRPr kumimoji="0" lang="en-GB" sz="1400" b="1" dirty="0" smtClean="0">
                <a:solidFill>
                  <a:schemeClr val="bg1"/>
                </a:solidFill>
                <a:latin typeface="微软雅黑" pitchFamily="34" charset="-122"/>
                <a:ea typeface="微软雅黑" pitchFamily="34" charset="-122"/>
              </a:endParaRPr>
            </a:p>
            <a:p>
              <a:pPr>
                <a:spcBef>
                  <a:spcPts val="0"/>
                </a:spcBef>
              </a:pPr>
              <a:r>
                <a:rPr kumimoji="0" lang="en-US" altLang="zh-CN" sz="1400" b="1" dirty="0" smtClean="0">
                  <a:solidFill>
                    <a:schemeClr val="bg1"/>
                  </a:solidFill>
                  <a:latin typeface="微软雅黑" pitchFamily="34" charset="-122"/>
                  <a:ea typeface="微软雅黑" pitchFamily="34" charset="-122"/>
                </a:rPr>
                <a:t>OSPF</a:t>
              </a:r>
              <a:endParaRPr lang="en-US" altLang="zh-CN" sz="1400" b="1" dirty="0">
                <a:solidFill>
                  <a:schemeClr val="bg1"/>
                </a:solidFill>
                <a:latin typeface="微软雅黑" pitchFamily="34" charset="-122"/>
                <a:ea typeface="微软雅黑" pitchFamily="34" charset="-122"/>
              </a:endParaRPr>
            </a:p>
          </p:txBody>
        </p:sp>
        <p:sp>
          <p:nvSpPr>
            <p:cNvPr id="9" name="AutoShape 23"/>
            <p:cNvSpPr>
              <a:spLocks noChangeArrowheads="1"/>
            </p:cNvSpPr>
            <p:nvPr/>
          </p:nvSpPr>
          <p:spPr bwMode="auto">
            <a:xfrm>
              <a:off x="3562672" y="3103737"/>
              <a:ext cx="3190528" cy="649287"/>
            </a:xfrm>
            <a:prstGeom prst="roundRect">
              <a:avLst>
                <a:gd name="adj" fmla="val 16667"/>
              </a:avLst>
            </a:prstGeom>
            <a:solidFill>
              <a:srgbClr val="00FF99"/>
            </a:solidFill>
            <a:ln w="9525">
              <a:solidFill>
                <a:schemeClr val="tx1"/>
              </a:solidFill>
              <a:round/>
              <a:headEnd/>
              <a:tailEnd/>
            </a:ln>
            <a:effectLst/>
            <a:extLst/>
          </p:spPr>
          <p:txBody>
            <a:bodyPr wrap="none" anchor="ctr"/>
            <a:lstStyle/>
            <a:p>
              <a:pPr algn="ctr"/>
              <a:r>
                <a:rPr lang="zh-CN" altLang="en-US" sz="1400" b="1" dirty="0">
                  <a:latin typeface="微软雅黑" pitchFamily="34" charset="-122"/>
                  <a:ea typeface="微软雅黑" pitchFamily="34" charset="-122"/>
                </a:rPr>
                <a:t>互联网</a:t>
              </a:r>
              <a:r>
                <a:rPr lang="zh-CN" altLang="en-US" sz="1400" b="1" dirty="0" smtClean="0">
                  <a:latin typeface="微软雅黑" pitchFamily="34" charset="-122"/>
                  <a:ea typeface="微软雅黑" pitchFamily="34" charset="-122"/>
                </a:rPr>
                <a:t>路由选择</a:t>
              </a:r>
              <a:r>
                <a:rPr lang="zh-CN" altLang="en-US" sz="1400" b="1" dirty="0">
                  <a:latin typeface="微软雅黑" pitchFamily="34" charset="-122"/>
                  <a:ea typeface="微软雅黑" pitchFamily="34" charset="-122"/>
                </a:rPr>
                <a:t>协议</a:t>
              </a:r>
            </a:p>
          </p:txBody>
        </p:sp>
        <p:sp>
          <p:nvSpPr>
            <p:cNvPr id="10" name="AutoShape 29"/>
            <p:cNvSpPr>
              <a:spLocks noChangeArrowheads="1"/>
            </p:cNvSpPr>
            <p:nvPr/>
          </p:nvSpPr>
          <p:spPr bwMode="auto">
            <a:xfrm>
              <a:off x="6897216" y="4905152"/>
              <a:ext cx="1285801" cy="609600"/>
            </a:xfrm>
            <a:prstGeom prst="roundRect">
              <a:avLst>
                <a:gd name="adj" fmla="val 16667"/>
              </a:avLst>
            </a:prstGeom>
            <a:solidFill>
              <a:srgbClr val="0000FF">
                <a:alpha val="5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pPr>
              <a:r>
                <a:rPr kumimoji="0" lang="en-GB" altLang="zh-CN" sz="1400" b="1" dirty="0">
                  <a:solidFill>
                    <a:schemeClr val="bg1"/>
                  </a:solidFill>
                  <a:latin typeface="微软雅黑" pitchFamily="34" charset="-122"/>
                  <a:ea typeface="微软雅黑" pitchFamily="34" charset="-122"/>
                </a:rPr>
                <a:t>BGP</a:t>
              </a:r>
              <a:endParaRPr lang="en-US" altLang="zh-CN" sz="1400" b="1" dirty="0">
                <a:solidFill>
                  <a:schemeClr val="bg1"/>
                </a:solidFill>
                <a:latin typeface="微软雅黑" pitchFamily="34" charset="-122"/>
                <a:ea typeface="微软雅黑" pitchFamily="34" charset="-122"/>
              </a:endParaRPr>
            </a:p>
          </p:txBody>
        </p:sp>
        <p:sp>
          <p:nvSpPr>
            <p:cNvPr id="11" name="AutoShape 12"/>
            <p:cNvSpPr>
              <a:spLocks noChangeArrowheads="1"/>
            </p:cNvSpPr>
            <p:nvPr/>
          </p:nvSpPr>
          <p:spPr bwMode="auto">
            <a:xfrm>
              <a:off x="6089848" y="4113064"/>
              <a:ext cx="2823592" cy="649288"/>
            </a:xfrm>
            <a:prstGeom prst="roundRect">
              <a:avLst>
                <a:gd name="adj" fmla="val 16667"/>
              </a:avLst>
            </a:prstGeom>
            <a:solidFill>
              <a:srgbClr val="99FFCC"/>
            </a:solidFill>
            <a:ln w="9525">
              <a:solidFill>
                <a:schemeClr val="tx1"/>
              </a:solidFill>
              <a:round/>
              <a:headEnd/>
              <a:tailEnd/>
            </a:ln>
            <a:effectLst/>
            <a:extLst/>
          </p:spPr>
          <p:txBody>
            <a:bodyPr wrap="none" anchor="ctr"/>
            <a:lstStyle/>
            <a:p>
              <a:pPr algn="ctr"/>
              <a:r>
                <a:rPr lang="zh-CN" altLang="en-US" sz="1400" b="1" dirty="0">
                  <a:latin typeface="微软雅黑" pitchFamily="34" charset="-122"/>
                  <a:ea typeface="微软雅黑" pitchFamily="34" charset="-122"/>
                </a:rPr>
                <a:t>外部网关</a:t>
              </a:r>
              <a:r>
                <a:rPr lang="zh-CN" altLang="en-US" sz="1400" b="1" dirty="0" smtClean="0">
                  <a:latin typeface="微软雅黑" pitchFamily="34" charset="-122"/>
                  <a:ea typeface="微软雅黑" pitchFamily="34" charset="-122"/>
                </a:rPr>
                <a:t>协议 </a:t>
              </a:r>
              <a:r>
                <a:rPr lang="en-US" altLang="zh-CN" sz="1400" b="1" dirty="0" smtClean="0">
                  <a:latin typeface="微软雅黑" pitchFamily="34" charset="-122"/>
                  <a:ea typeface="微软雅黑" pitchFamily="34" charset="-122"/>
                </a:rPr>
                <a:t>(</a:t>
              </a:r>
              <a:r>
                <a:rPr lang="en-US" altLang="zh-CN" sz="1400" b="1" dirty="0">
                  <a:latin typeface="微软雅黑" pitchFamily="34" charset="-122"/>
                  <a:ea typeface="微软雅黑" pitchFamily="34" charset="-122"/>
                </a:rPr>
                <a:t>EGP)</a:t>
              </a:r>
            </a:p>
          </p:txBody>
        </p:sp>
        <p:sp>
          <p:nvSpPr>
            <p:cNvPr id="12" name="AutoShape 13"/>
            <p:cNvSpPr>
              <a:spLocks noChangeArrowheads="1"/>
            </p:cNvSpPr>
            <p:nvPr/>
          </p:nvSpPr>
          <p:spPr bwMode="auto">
            <a:xfrm>
              <a:off x="1670248" y="4113064"/>
              <a:ext cx="2823592" cy="649288"/>
            </a:xfrm>
            <a:prstGeom prst="roundRect">
              <a:avLst>
                <a:gd name="adj" fmla="val 16667"/>
              </a:avLst>
            </a:prstGeom>
            <a:solidFill>
              <a:srgbClr val="00FFFF"/>
            </a:solidFill>
            <a:ln w="9525">
              <a:solidFill>
                <a:schemeClr val="tx1"/>
              </a:solidFill>
              <a:round/>
              <a:headEnd/>
              <a:tailEnd/>
            </a:ln>
            <a:effectLst/>
            <a:extLst/>
          </p:spPr>
          <p:txBody>
            <a:bodyPr wrap="none" anchor="ctr"/>
            <a:lstStyle/>
            <a:p>
              <a:pPr algn="ctr"/>
              <a:r>
                <a:rPr lang="zh-CN" altLang="en-US" sz="1400" b="1" dirty="0">
                  <a:latin typeface="微软雅黑" pitchFamily="34" charset="-122"/>
                  <a:ea typeface="微软雅黑" pitchFamily="34" charset="-122"/>
                </a:rPr>
                <a:t>内部网关</a:t>
              </a:r>
              <a:r>
                <a:rPr lang="zh-CN" altLang="en-US" sz="1400" b="1" dirty="0" smtClean="0">
                  <a:latin typeface="微软雅黑" pitchFamily="34" charset="-122"/>
                  <a:ea typeface="微软雅黑" pitchFamily="34" charset="-122"/>
                </a:rPr>
                <a:t>协议 </a:t>
              </a:r>
              <a:r>
                <a:rPr lang="en-US" altLang="zh-CN" sz="1400" b="1" dirty="0" smtClean="0">
                  <a:latin typeface="微软雅黑" pitchFamily="34" charset="-122"/>
                  <a:ea typeface="微软雅黑" pitchFamily="34" charset="-122"/>
                </a:rPr>
                <a:t>(</a:t>
              </a:r>
              <a:r>
                <a:rPr lang="en-US" altLang="zh-CN" sz="1400" b="1" dirty="0">
                  <a:latin typeface="微软雅黑" pitchFamily="34" charset="-122"/>
                  <a:ea typeface="微软雅黑" pitchFamily="34" charset="-122"/>
                </a:rPr>
                <a:t>IGP)</a:t>
              </a:r>
            </a:p>
          </p:txBody>
        </p:sp>
      </p:grpSp>
    </p:spTree>
    <p:extLst>
      <p:ext uri="{BB962C8B-B14F-4D97-AF65-F5344CB8AC3E}">
        <p14:creationId xmlns:p14="http://schemas.microsoft.com/office/powerpoint/2010/main" val="352157630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90073"/>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787698" y="840418"/>
            <a:ext cx="35686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4.5.2  </a:t>
            </a:r>
            <a:r>
              <a:rPr lang="zh-CN" altLang="en-US" sz="2400" b="1" dirty="0">
                <a:solidFill>
                  <a:schemeClr val="bg1"/>
                </a:solidFill>
                <a:latin typeface="微软雅黑" pitchFamily="34" charset="-122"/>
                <a:ea typeface="微软雅黑" pitchFamily="34" charset="-122"/>
              </a:rPr>
              <a:t>内部网关协议 </a:t>
            </a:r>
            <a:r>
              <a:rPr lang="en-US" altLang="zh-CN" sz="2400" b="1" dirty="0">
                <a:solidFill>
                  <a:schemeClr val="bg1"/>
                </a:solidFill>
                <a:latin typeface="微软雅黑" pitchFamily="34" charset="-122"/>
                <a:ea typeface="微软雅黑" pitchFamily="34" charset="-122"/>
              </a:rPr>
              <a:t>RIP</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45143" y="1888381"/>
            <a:ext cx="8053711"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路由信息协议 </a:t>
            </a:r>
            <a:r>
              <a:rPr lang="en-US" altLang="zh-CN" sz="2000" b="1" dirty="0">
                <a:latin typeface="微软雅黑" pitchFamily="34" charset="-122"/>
                <a:ea typeface="微软雅黑" pitchFamily="34" charset="-122"/>
              </a:rPr>
              <a:t>RIP (Routing Information Protocol) </a:t>
            </a:r>
            <a:r>
              <a:rPr lang="zh-CN" altLang="en-US" sz="2000" b="1" dirty="0">
                <a:latin typeface="微软雅黑" pitchFamily="34" charset="-122"/>
                <a:ea typeface="微软雅黑" pitchFamily="34" charset="-122"/>
              </a:rPr>
              <a:t>是内部网关协议 </a:t>
            </a:r>
            <a:r>
              <a:rPr lang="en-US" altLang="zh-CN" sz="2000" b="1" dirty="0">
                <a:latin typeface="微软雅黑" pitchFamily="34" charset="-122"/>
                <a:ea typeface="微软雅黑" pitchFamily="34" charset="-122"/>
              </a:rPr>
              <a:t>IGP </a:t>
            </a:r>
            <a:r>
              <a:rPr lang="zh-CN" altLang="en-US" sz="2000" b="1" dirty="0">
                <a:latin typeface="微软雅黑" pitchFamily="34" charset="-122"/>
                <a:ea typeface="微软雅黑" pitchFamily="34" charset="-122"/>
              </a:rPr>
              <a:t>中最先得到广泛使用的协议。</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是一种</a:t>
            </a:r>
            <a:r>
              <a:rPr lang="zh-CN" altLang="en-US" sz="2000" b="1" dirty="0">
                <a:solidFill>
                  <a:srgbClr val="0000FF"/>
                </a:solidFill>
                <a:latin typeface="微软雅黑" pitchFamily="34" charset="-122"/>
                <a:ea typeface="微软雅黑" pitchFamily="34" charset="-122"/>
              </a:rPr>
              <a:t>分布式的、基于距离向量的路由选择协议。</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RIP </a:t>
            </a:r>
            <a:r>
              <a:rPr lang="zh-CN" altLang="en-US" sz="2000" b="1" dirty="0">
                <a:solidFill>
                  <a:srgbClr val="0000FF"/>
                </a:solidFill>
                <a:latin typeface="微软雅黑" pitchFamily="34" charset="-122"/>
                <a:ea typeface="微软雅黑" pitchFamily="34" charset="-122"/>
              </a:rPr>
              <a:t>协议要求</a:t>
            </a:r>
            <a:r>
              <a:rPr lang="zh-CN" altLang="en-US" sz="2000" b="1" dirty="0">
                <a:latin typeface="微软雅黑" pitchFamily="34" charset="-122"/>
                <a:ea typeface="微软雅黑" pitchFamily="34" charset="-122"/>
              </a:rPr>
              <a:t>网络中的每一个路由器都要维护从它自己到其他每一个目的网络的距离记录。 </a:t>
            </a:r>
          </a:p>
        </p:txBody>
      </p:sp>
      <p:sp>
        <p:nvSpPr>
          <p:cNvPr id="5" name="AutoShape 5"/>
          <p:cNvSpPr>
            <a:spLocks noChangeArrowheads="1"/>
          </p:cNvSpPr>
          <p:nvPr/>
        </p:nvSpPr>
        <p:spPr bwMode="auto">
          <a:xfrm>
            <a:off x="545144" y="1501356"/>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1941968" y="1468145"/>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工作原理</a:t>
            </a:r>
          </a:p>
        </p:txBody>
      </p:sp>
    </p:spTree>
    <p:extLst>
      <p:ext uri="{BB962C8B-B14F-4D97-AF65-F5344CB8AC3E}">
        <p14:creationId xmlns:p14="http://schemas.microsoft.com/office/powerpoint/2010/main" val="368500408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99625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937490"/>
            <a:ext cx="1980029" cy="400110"/>
          </a:xfrm>
          <a:prstGeom prst="rect">
            <a:avLst/>
          </a:prstGeom>
        </p:spPr>
        <p:txBody>
          <a:bodyPr wrap="none">
            <a:spAutoFit/>
          </a:bodyPr>
          <a:lstStyle/>
          <a:p>
            <a:r>
              <a:rPr lang="zh-CN" altLang="en-US" sz="2000" b="1" dirty="0">
                <a:latin typeface="微软雅黑" pitchFamily="34" charset="-122"/>
                <a:ea typeface="微软雅黑" pitchFamily="34" charset="-122"/>
              </a:rPr>
              <a:t>“距离”的</a:t>
            </a:r>
            <a:r>
              <a:rPr lang="zh-CN" altLang="en-US" sz="2000" b="1" dirty="0" smtClean="0">
                <a:latin typeface="微软雅黑" pitchFamily="34" charset="-122"/>
                <a:ea typeface="微软雅黑" pitchFamily="34" charset="-122"/>
              </a:rPr>
              <a:t>定义</a:t>
            </a:r>
            <a:endParaRPr lang="zh-CN" altLang="en-US" sz="2000" b="1" dirty="0">
              <a:latin typeface="微软雅黑" pitchFamily="34" charset="-122"/>
              <a:ea typeface="微软雅黑" pitchFamily="34" charset="-122"/>
            </a:endParaRPr>
          </a:p>
        </p:txBody>
      </p:sp>
      <p:sp>
        <p:nvSpPr>
          <p:cNvPr id="4" name="矩形 3"/>
          <p:cNvSpPr/>
          <p:nvPr/>
        </p:nvSpPr>
        <p:spPr>
          <a:xfrm>
            <a:off x="545144" y="1329818"/>
            <a:ext cx="8053712"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从一个路由器到</a:t>
            </a:r>
            <a:r>
              <a:rPr lang="zh-CN" altLang="en-US" sz="2000" b="1" dirty="0">
                <a:solidFill>
                  <a:srgbClr val="0000FF"/>
                </a:solidFill>
                <a:latin typeface="微软雅黑" pitchFamily="34" charset="-122"/>
                <a:ea typeface="微软雅黑" pitchFamily="34" charset="-122"/>
              </a:rPr>
              <a:t>直接连接</a:t>
            </a:r>
            <a:r>
              <a:rPr lang="zh-CN" altLang="en-US" sz="2000" b="1" dirty="0">
                <a:latin typeface="微软雅黑" pitchFamily="34" charset="-122"/>
                <a:ea typeface="微软雅黑" pitchFamily="34" charset="-122"/>
              </a:rPr>
              <a:t>的网络的距离定义为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从一个路由器到非直接连接的网络的距离定义为所经过的路由器数加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协议中的“距离”也称为“</a:t>
            </a:r>
            <a:r>
              <a:rPr lang="zh-CN" altLang="en-US" sz="2000" b="1" dirty="0">
                <a:solidFill>
                  <a:srgbClr val="0000FF"/>
                </a:solidFill>
                <a:latin typeface="微软雅黑" pitchFamily="34" charset="-122"/>
                <a:ea typeface="微软雅黑" pitchFamily="34" charset="-122"/>
              </a:rPr>
              <a:t>跳数</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(hop count)</a:t>
            </a:r>
            <a:r>
              <a:rPr lang="zh-CN" altLang="en-US" sz="2000" b="1" dirty="0">
                <a:latin typeface="微软雅黑" pitchFamily="34" charset="-122"/>
                <a:ea typeface="微软雅黑" pitchFamily="34" charset="-122"/>
              </a:rPr>
              <a:t>，因为每经过一个路由器，跳数就加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这里的“距离”实际上指的是“</a:t>
            </a:r>
            <a:r>
              <a:rPr lang="zh-CN" altLang="en-US" sz="2000" b="1" dirty="0">
                <a:solidFill>
                  <a:srgbClr val="0000FF"/>
                </a:solidFill>
                <a:latin typeface="微软雅黑" pitchFamily="34" charset="-122"/>
                <a:ea typeface="微软雅黑" pitchFamily="34" charset="-122"/>
              </a:rPr>
              <a:t>最短距离</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238285624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785250"/>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735274"/>
            <a:ext cx="1980029" cy="400110"/>
          </a:xfrm>
          <a:prstGeom prst="rect">
            <a:avLst/>
          </a:prstGeom>
        </p:spPr>
        <p:txBody>
          <a:bodyPr wrap="none">
            <a:spAutoFit/>
          </a:bodyPr>
          <a:lstStyle/>
          <a:p>
            <a:r>
              <a:rPr lang="zh-CN" altLang="en-US" sz="2000" b="1" dirty="0">
                <a:latin typeface="微软雅黑" pitchFamily="34" charset="-122"/>
                <a:ea typeface="微软雅黑" pitchFamily="34" charset="-122"/>
              </a:rPr>
              <a:t>“距离”的</a:t>
            </a:r>
            <a:r>
              <a:rPr lang="zh-CN" altLang="en-US" sz="2000" b="1" dirty="0" smtClean="0">
                <a:latin typeface="微软雅黑" pitchFamily="34" charset="-122"/>
                <a:ea typeface="微软雅黑" pitchFamily="34" charset="-122"/>
              </a:rPr>
              <a:t>定义</a:t>
            </a:r>
            <a:endParaRPr lang="zh-CN" altLang="en-US" sz="2000" b="1" dirty="0">
              <a:latin typeface="微软雅黑" pitchFamily="34" charset="-122"/>
              <a:ea typeface="微软雅黑" pitchFamily="34" charset="-122"/>
            </a:endParaRPr>
          </a:p>
        </p:txBody>
      </p:sp>
      <p:sp>
        <p:nvSpPr>
          <p:cNvPr id="4" name="矩形 3"/>
          <p:cNvSpPr/>
          <p:nvPr/>
        </p:nvSpPr>
        <p:spPr>
          <a:xfrm>
            <a:off x="545144" y="1110018"/>
            <a:ext cx="8185618"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认为一个</a:t>
            </a:r>
            <a:r>
              <a:rPr lang="zh-CN" altLang="en-US" sz="2000" b="1" dirty="0">
                <a:solidFill>
                  <a:srgbClr val="0000FF"/>
                </a:solidFill>
                <a:latin typeface="微软雅黑" pitchFamily="34" charset="-122"/>
                <a:ea typeface="微软雅黑" pitchFamily="34" charset="-122"/>
              </a:rPr>
              <a:t>好的路由</a:t>
            </a:r>
            <a:r>
              <a:rPr lang="zh-CN" altLang="en-US" sz="2000" b="1" dirty="0">
                <a:latin typeface="微软雅黑" pitchFamily="34" charset="-122"/>
                <a:ea typeface="微软雅黑" pitchFamily="34" charset="-122"/>
              </a:rPr>
              <a:t>就是它通过的路由器的数目少，即“距离短”。</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RIP </a:t>
            </a:r>
            <a:r>
              <a:rPr lang="zh-CN" altLang="en-US" sz="2000" b="1" dirty="0">
                <a:solidFill>
                  <a:srgbClr val="0000FF"/>
                </a:solidFill>
                <a:latin typeface="微软雅黑" pitchFamily="34" charset="-122"/>
                <a:ea typeface="微软雅黑" pitchFamily="34" charset="-122"/>
              </a:rPr>
              <a:t>允许一条路径</a:t>
            </a:r>
            <a:r>
              <a:rPr lang="zh-CN" altLang="en-US" sz="2000" b="1" dirty="0">
                <a:solidFill>
                  <a:srgbClr val="CC00CC"/>
                </a:solidFill>
                <a:latin typeface="微软雅黑" pitchFamily="34" charset="-122"/>
                <a:ea typeface="微软雅黑" pitchFamily="34" charset="-122"/>
              </a:rPr>
              <a:t>最多</a:t>
            </a:r>
            <a:r>
              <a:rPr lang="zh-CN" altLang="en-US" sz="2000" b="1" dirty="0">
                <a:solidFill>
                  <a:srgbClr val="0000FF"/>
                </a:solidFill>
                <a:latin typeface="微软雅黑" pitchFamily="34" charset="-122"/>
                <a:ea typeface="微软雅黑" pitchFamily="34" charset="-122"/>
              </a:rPr>
              <a:t>只能包含 </a:t>
            </a:r>
            <a:r>
              <a:rPr lang="en-US" altLang="zh-CN" sz="2000" b="1" dirty="0">
                <a:solidFill>
                  <a:srgbClr val="CC00CC"/>
                </a:solidFill>
                <a:latin typeface="微软雅黑" pitchFamily="34" charset="-122"/>
                <a:ea typeface="微软雅黑" pitchFamily="34" charset="-122"/>
              </a:rPr>
              <a:t>15</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个路由器</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“距离”的最大值为 </a:t>
            </a:r>
            <a:r>
              <a:rPr lang="en-US" altLang="zh-CN" sz="2000" b="1" dirty="0">
                <a:solidFill>
                  <a:srgbClr val="0000FF"/>
                </a:solidFill>
                <a:latin typeface="微软雅黑" pitchFamily="34" charset="-122"/>
                <a:ea typeface="微软雅黑" pitchFamily="34" charset="-122"/>
              </a:rPr>
              <a:t>16 </a:t>
            </a:r>
            <a:r>
              <a:rPr lang="zh-CN" altLang="en-US" sz="2000" b="1" dirty="0">
                <a:solidFill>
                  <a:srgbClr val="0000FF"/>
                </a:solidFill>
                <a:latin typeface="微软雅黑" pitchFamily="34" charset="-122"/>
                <a:ea typeface="微软雅黑" pitchFamily="34" charset="-122"/>
              </a:rPr>
              <a:t>时即相当于不可达</a:t>
            </a:r>
            <a:r>
              <a:rPr lang="zh-CN" altLang="en-US" sz="2000" b="1" dirty="0">
                <a:latin typeface="微软雅黑" pitchFamily="34" charset="-122"/>
                <a:ea typeface="微软雅黑" pitchFamily="34" charset="-122"/>
              </a:rPr>
              <a:t>。可见 </a:t>
            </a: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只适用于小型互联网。</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RIP </a:t>
            </a:r>
            <a:r>
              <a:rPr lang="zh-CN" altLang="en-US" sz="2000" b="1" dirty="0">
                <a:solidFill>
                  <a:srgbClr val="0000FF"/>
                </a:solidFill>
                <a:latin typeface="微软雅黑" pitchFamily="34" charset="-122"/>
                <a:ea typeface="微软雅黑" pitchFamily="34" charset="-122"/>
              </a:rPr>
              <a:t>不能在两个网络之间同时使用多条路由</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选择一个具有最少路由器的路由（即最短路由），哪怕还存在另一条高速</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低时延</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但路由器较多的路由。 </a:t>
            </a:r>
          </a:p>
        </p:txBody>
      </p:sp>
    </p:spTree>
    <p:extLst>
      <p:ext uri="{BB962C8B-B14F-4D97-AF65-F5344CB8AC3E}">
        <p14:creationId xmlns:p14="http://schemas.microsoft.com/office/powerpoint/2010/main" val="297286462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616085" y="1383106"/>
            <a:ext cx="7853464"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324338"/>
            <a:ext cx="2491388" cy="400110"/>
          </a:xfrm>
          <a:prstGeom prst="rect">
            <a:avLst/>
          </a:prstGeom>
        </p:spPr>
        <p:txBody>
          <a:bodyPr wrap="none">
            <a:spAutoFit/>
          </a:bodyPr>
          <a:lstStyle/>
          <a:p>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协议的三个</a:t>
            </a:r>
            <a:r>
              <a:rPr lang="zh-CN" altLang="en-US" sz="2000" b="1" dirty="0" smtClean="0">
                <a:latin typeface="微软雅黑" pitchFamily="34" charset="-122"/>
                <a:ea typeface="微软雅黑" pitchFamily="34" charset="-122"/>
              </a:rPr>
              <a:t>特点</a:t>
            </a:r>
            <a:endParaRPr lang="zh-CN" altLang="en-US" sz="2000" b="1" dirty="0">
              <a:latin typeface="微软雅黑" pitchFamily="34" charset="-122"/>
              <a:ea typeface="微软雅黑" pitchFamily="34" charset="-122"/>
            </a:endParaRPr>
          </a:p>
        </p:txBody>
      </p:sp>
      <p:sp>
        <p:nvSpPr>
          <p:cNvPr id="4" name="矩形 3"/>
          <p:cNvSpPr/>
          <p:nvPr/>
        </p:nvSpPr>
        <p:spPr>
          <a:xfrm>
            <a:off x="616084" y="1716666"/>
            <a:ext cx="7957547" cy="2208297"/>
          </a:xfrm>
          <a:prstGeom prst="rect">
            <a:avLst/>
          </a:prstGeom>
        </p:spPr>
        <p:txBody>
          <a:bodyPr wrap="square">
            <a:spAutoFit/>
          </a:bodyPr>
          <a:lstStyle/>
          <a:p>
            <a:pPr marL="342900" indent="-34290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仅</a:t>
            </a:r>
            <a:r>
              <a:rPr lang="zh-CN" altLang="en-US" sz="2000" b="1" dirty="0">
                <a:latin typeface="微软雅黑" pitchFamily="34" charset="-122"/>
                <a:ea typeface="微软雅黑" pitchFamily="34" charset="-122"/>
              </a:rPr>
              <a:t>和相邻路由器交换信息。 </a:t>
            </a:r>
          </a:p>
          <a:p>
            <a:pPr marL="342900" indent="-34290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交换</a:t>
            </a:r>
            <a:r>
              <a:rPr lang="zh-CN" altLang="en-US" sz="2000" b="1" dirty="0">
                <a:latin typeface="微软雅黑" pitchFamily="34" charset="-122"/>
                <a:ea typeface="微软雅黑" pitchFamily="34" charset="-122"/>
              </a:rPr>
              <a:t>的信息是当前本路由器所知道的全部信息，即自己的路由表。 </a:t>
            </a:r>
          </a:p>
          <a:p>
            <a:pPr marL="342900" indent="-34290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按</a:t>
            </a:r>
            <a:r>
              <a:rPr lang="zh-CN" altLang="en-US" sz="2000" b="1" dirty="0">
                <a:latin typeface="微软雅黑" pitchFamily="34" charset="-122"/>
                <a:ea typeface="微软雅黑" pitchFamily="34" charset="-122"/>
              </a:rPr>
              <a:t>固定的时间间隔交换路由信息，例如，每隔 </a:t>
            </a:r>
            <a:r>
              <a:rPr lang="en-US" altLang="zh-CN" sz="2000" b="1" dirty="0">
                <a:latin typeface="微软雅黑" pitchFamily="34" charset="-122"/>
                <a:ea typeface="微软雅黑" pitchFamily="34" charset="-122"/>
              </a:rPr>
              <a:t>30 </a:t>
            </a:r>
            <a:r>
              <a:rPr lang="zh-CN" altLang="en-US" sz="2000" b="1" dirty="0">
                <a:latin typeface="微软雅黑" pitchFamily="34" charset="-122"/>
                <a:ea typeface="微软雅黑" pitchFamily="34" charset="-122"/>
              </a:rPr>
              <a:t>秒。当网络拓扑发生变化时，路由器也及时向相邻路由器通告拓扑变化后的路由信息。</a:t>
            </a:r>
          </a:p>
        </p:txBody>
      </p:sp>
    </p:spTree>
    <p:extLst>
      <p:ext uri="{BB962C8B-B14F-4D97-AF65-F5344CB8AC3E}">
        <p14:creationId xmlns:p14="http://schemas.microsoft.com/office/powerpoint/2010/main" val="38606265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64457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585810"/>
            <a:ext cx="1723549" cy="400110"/>
          </a:xfrm>
          <a:prstGeom prst="rect">
            <a:avLst/>
          </a:prstGeom>
        </p:spPr>
        <p:txBody>
          <a:bodyPr wrap="none">
            <a:spAutoFit/>
          </a:bodyPr>
          <a:lstStyle/>
          <a:p>
            <a:r>
              <a:rPr lang="zh-CN" altLang="en-US" sz="2000" b="1" dirty="0">
                <a:latin typeface="微软雅黑" pitchFamily="34" charset="-122"/>
                <a:ea typeface="微软雅黑" pitchFamily="34" charset="-122"/>
              </a:rPr>
              <a:t>路由表的</a:t>
            </a:r>
            <a:r>
              <a:rPr lang="zh-CN" altLang="en-US" sz="2000" b="1" dirty="0" smtClean="0">
                <a:latin typeface="微软雅黑" pitchFamily="34" charset="-122"/>
                <a:ea typeface="微软雅黑" pitchFamily="34" charset="-122"/>
              </a:rPr>
              <a:t>建立</a:t>
            </a:r>
            <a:endParaRPr lang="zh-CN" altLang="en-US" sz="2000" b="1" dirty="0">
              <a:latin typeface="微软雅黑" pitchFamily="34" charset="-122"/>
              <a:ea typeface="微软雅黑" pitchFamily="34" charset="-122"/>
            </a:endParaRPr>
          </a:p>
        </p:txBody>
      </p:sp>
      <p:sp>
        <p:nvSpPr>
          <p:cNvPr id="7" name="矩形 6"/>
          <p:cNvSpPr/>
          <p:nvPr/>
        </p:nvSpPr>
        <p:spPr>
          <a:xfrm>
            <a:off x="545144" y="978138"/>
            <a:ext cx="8053712" cy="3477875"/>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路由器在</a:t>
            </a:r>
            <a:r>
              <a:rPr lang="zh-CN" altLang="en-US" sz="2000" b="1" dirty="0">
                <a:solidFill>
                  <a:srgbClr val="0000FF"/>
                </a:solidFill>
                <a:latin typeface="微软雅黑" pitchFamily="34" charset="-122"/>
                <a:ea typeface="微软雅黑" pitchFamily="34" charset="-122"/>
              </a:rPr>
              <a:t>刚刚开始工作</a:t>
            </a:r>
            <a:r>
              <a:rPr lang="zh-CN" altLang="en-US" sz="2000" b="1" dirty="0">
                <a:latin typeface="微软雅黑" pitchFamily="34" charset="-122"/>
                <a:ea typeface="微软雅黑" pitchFamily="34" charset="-122"/>
              </a:rPr>
              <a:t>时，只知道到直接连接的网络的距离（此距离定义为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）。它的</a:t>
            </a:r>
            <a:r>
              <a:rPr lang="zh-CN" altLang="en-US" sz="2000" b="1" dirty="0">
                <a:solidFill>
                  <a:srgbClr val="0000FF"/>
                </a:solidFill>
                <a:latin typeface="微软雅黑" pitchFamily="34" charset="-122"/>
                <a:ea typeface="微软雅黑" pitchFamily="34" charset="-122"/>
              </a:rPr>
              <a:t>路由表是空的</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以后，每一个路由器也只和数目非常有限的相邻路由器交换并更新路由信息。</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经过若干次更新后，所有的路由器最终都会知道到达本自治系统中任何一个网络的最短距离和下一跳路由器的地址。</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协议的</a:t>
            </a:r>
            <a:r>
              <a:rPr lang="zh-CN" altLang="en-US" sz="2000" b="1" dirty="0">
                <a:solidFill>
                  <a:srgbClr val="0000FF"/>
                </a:solidFill>
                <a:latin typeface="微软雅黑" pitchFamily="34" charset="-122"/>
                <a:ea typeface="微软雅黑" pitchFamily="34" charset="-122"/>
              </a:rPr>
              <a:t>收敛</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(convergence) </a:t>
            </a:r>
            <a:r>
              <a:rPr lang="zh-CN" altLang="en-US" sz="2000" b="1" dirty="0">
                <a:latin typeface="微软雅黑" pitchFamily="34" charset="-122"/>
                <a:ea typeface="微软雅黑" pitchFamily="34" charset="-122"/>
              </a:rPr>
              <a:t>过程较快。“收敛”就是在自治系统中所有的结点都得到正确的路由选择信息的过程。 </a:t>
            </a:r>
          </a:p>
        </p:txBody>
      </p:sp>
    </p:spTree>
    <p:extLst>
      <p:ext uri="{BB962C8B-B14F-4D97-AF65-F5344CB8AC3E}">
        <p14:creationId xmlns:p14="http://schemas.microsoft.com/office/powerpoint/2010/main" val="81083272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45143" y="641303"/>
            <a:ext cx="8053713"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距离向量算法</a:t>
            </a:r>
          </a:p>
        </p:txBody>
      </p:sp>
      <p:sp>
        <p:nvSpPr>
          <p:cNvPr id="5" name="圆角矩形 4"/>
          <p:cNvSpPr/>
          <p:nvPr/>
        </p:nvSpPr>
        <p:spPr>
          <a:xfrm>
            <a:off x="545143" y="1099038"/>
            <a:ext cx="8053713"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 Box 3"/>
          <p:cNvSpPr txBox="1">
            <a:spLocks noChangeArrowheads="1"/>
          </p:cNvSpPr>
          <p:nvPr/>
        </p:nvSpPr>
        <p:spPr bwMode="auto">
          <a:xfrm>
            <a:off x="817685" y="1116631"/>
            <a:ext cx="7675684" cy="3240887"/>
          </a:xfrm>
          <a:prstGeom prst="rect">
            <a:avLst/>
          </a:prstGeom>
          <a:noFill/>
          <a:ln w="9525">
            <a:noFill/>
            <a:miter lim="800000"/>
            <a:headEnd/>
            <a:tailEnd/>
          </a:ln>
          <a:effectLst/>
          <a:extLst/>
        </p:spPr>
        <p:txBody>
          <a:bodyPr wrap="square">
            <a:spAutoFit/>
          </a:bodyPr>
          <a:lstStyle/>
          <a:p>
            <a:pPr>
              <a:lnSpc>
                <a:spcPct val="110000"/>
              </a:lnSpc>
            </a:pPr>
            <a:r>
              <a:rPr kumimoji="0" lang="zh-CN" altLang="en-US" b="1" dirty="0" smtClean="0">
                <a:solidFill>
                  <a:srgbClr val="CC00CC"/>
                </a:solidFill>
                <a:latin typeface="微软雅黑" pitchFamily="34" charset="-122"/>
                <a:ea typeface="微软雅黑" pitchFamily="34" charset="-122"/>
              </a:rPr>
              <a:t>路由器收到</a:t>
            </a:r>
            <a:r>
              <a:rPr kumimoji="0" lang="zh-CN" altLang="en-US" b="1" dirty="0">
                <a:solidFill>
                  <a:srgbClr val="CC00CC"/>
                </a:solidFill>
                <a:latin typeface="微软雅黑" pitchFamily="34" charset="-122"/>
                <a:ea typeface="微软雅黑" pitchFamily="34" charset="-122"/>
              </a:rPr>
              <a:t>相邻路由器（其地址为 </a:t>
            </a:r>
            <a:r>
              <a:rPr kumimoji="0" lang="en-US" altLang="zh-CN" b="1" dirty="0">
                <a:solidFill>
                  <a:srgbClr val="CC00CC"/>
                </a:solidFill>
                <a:latin typeface="微软雅黑" pitchFamily="34" charset="-122"/>
                <a:ea typeface="微软雅黑" pitchFamily="34" charset="-122"/>
              </a:rPr>
              <a:t>X</a:t>
            </a:r>
            <a:r>
              <a:rPr kumimoji="0" lang="zh-CN" altLang="en-US" b="1" dirty="0">
                <a:solidFill>
                  <a:srgbClr val="CC00CC"/>
                </a:solidFill>
                <a:latin typeface="微软雅黑" pitchFamily="34" charset="-122"/>
                <a:ea typeface="微软雅黑" pitchFamily="34" charset="-122"/>
              </a:rPr>
              <a:t>）的一个 </a:t>
            </a:r>
            <a:r>
              <a:rPr kumimoji="0" lang="en-US" altLang="zh-CN" b="1" dirty="0">
                <a:solidFill>
                  <a:srgbClr val="CC00CC"/>
                </a:solidFill>
                <a:latin typeface="微软雅黑" pitchFamily="34" charset="-122"/>
                <a:ea typeface="微软雅黑" pitchFamily="34" charset="-122"/>
              </a:rPr>
              <a:t>RIP </a:t>
            </a:r>
            <a:r>
              <a:rPr kumimoji="0" lang="zh-CN" altLang="en-US" b="1" dirty="0">
                <a:solidFill>
                  <a:srgbClr val="CC00CC"/>
                </a:solidFill>
                <a:latin typeface="微软雅黑" pitchFamily="34" charset="-122"/>
                <a:ea typeface="微软雅黑" pitchFamily="34" charset="-122"/>
              </a:rPr>
              <a:t>报文：</a:t>
            </a:r>
          </a:p>
          <a:p>
            <a:pPr>
              <a:lnSpc>
                <a:spcPct val="110000"/>
              </a:lnSpc>
            </a:pPr>
            <a:r>
              <a:rPr kumimoji="0" lang="en-US" altLang="zh-CN" sz="1400" b="1" dirty="0">
                <a:solidFill>
                  <a:srgbClr val="0000CC"/>
                </a:solidFill>
                <a:latin typeface="微软雅黑" pitchFamily="34" charset="-122"/>
                <a:ea typeface="微软雅黑" pitchFamily="34" charset="-122"/>
              </a:rPr>
              <a:t>(1) </a:t>
            </a:r>
            <a:r>
              <a:rPr kumimoji="0" lang="zh-CN" altLang="en-US" sz="1400" b="1" dirty="0">
                <a:solidFill>
                  <a:srgbClr val="0000CC"/>
                </a:solidFill>
                <a:latin typeface="微软雅黑" pitchFamily="34" charset="-122"/>
                <a:ea typeface="微软雅黑" pitchFamily="34" charset="-122"/>
              </a:rPr>
              <a:t>先修改此 </a:t>
            </a:r>
            <a:r>
              <a:rPr kumimoji="0" lang="en-US" altLang="zh-CN" sz="1400" b="1" dirty="0">
                <a:solidFill>
                  <a:srgbClr val="0000CC"/>
                </a:solidFill>
                <a:latin typeface="微软雅黑" pitchFamily="34" charset="-122"/>
                <a:ea typeface="微软雅黑" pitchFamily="34" charset="-122"/>
              </a:rPr>
              <a:t>RIP </a:t>
            </a:r>
            <a:r>
              <a:rPr kumimoji="0" lang="zh-CN" altLang="en-US" sz="1400" b="1" dirty="0">
                <a:solidFill>
                  <a:srgbClr val="0000CC"/>
                </a:solidFill>
                <a:latin typeface="微软雅黑" pitchFamily="34" charset="-122"/>
                <a:ea typeface="微软雅黑" pitchFamily="34" charset="-122"/>
              </a:rPr>
              <a:t>报文中的所有项目：把“下一跳”字段中的地址都改为 </a:t>
            </a:r>
            <a:r>
              <a:rPr kumimoji="0" lang="en-US" altLang="zh-CN" sz="1400" b="1" dirty="0">
                <a:solidFill>
                  <a:srgbClr val="0000CC"/>
                </a:solidFill>
                <a:latin typeface="微软雅黑" pitchFamily="34" charset="-122"/>
                <a:ea typeface="微软雅黑" pitchFamily="34" charset="-122"/>
              </a:rPr>
              <a:t>X</a:t>
            </a:r>
            <a:r>
              <a:rPr kumimoji="0" lang="zh-CN" altLang="en-US" sz="1400" b="1" dirty="0">
                <a:solidFill>
                  <a:srgbClr val="0000CC"/>
                </a:solidFill>
                <a:latin typeface="微软雅黑" pitchFamily="34" charset="-122"/>
                <a:ea typeface="微软雅黑" pitchFamily="34" charset="-122"/>
              </a:rPr>
              <a:t>，并把所有的“距离”字段的值加 </a:t>
            </a:r>
            <a:r>
              <a:rPr kumimoji="0" lang="en-US" altLang="zh-CN" sz="1400" b="1" dirty="0">
                <a:solidFill>
                  <a:srgbClr val="0000CC"/>
                </a:solidFill>
                <a:latin typeface="微软雅黑" pitchFamily="34" charset="-122"/>
                <a:ea typeface="微软雅黑" pitchFamily="34" charset="-122"/>
              </a:rPr>
              <a:t>1</a:t>
            </a:r>
            <a:r>
              <a:rPr kumimoji="0" lang="zh-CN" altLang="en-US" sz="1400" b="1" dirty="0">
                <a:solidFill>
                  <a:srgbClr val="0000CC"/>
                </a:solidFill>
                <a:latin typeface="微软雅黑" pitchFamily="34" charset="-122"/>
                <a:ea typeface="微软雅黑" pitchFamily="34" charset="-122"/>
              </a:rPr>
              <a:t>。</a:t>
            </a:r>
          </a:p>
          <a:p>
            <a:pPr>
              <a:lnSpc>
                <a:spcPct val="110000"/>
              </a:lnSpc>
            </a:pPr>
            <a:r>
              <a:rPr kumimoji="0" lang="en-US" altLang="zh-CN" sz="1400" b="1" dirty="0">
                <a:solidFill>
                  <a:srgbClr val="0000CC"/>
                </a:solidFill>
                <a:latin typeface="微软雅黑" pitchFamily="34" charset="-122"/>
                <a:ea typeface="微软雅黑" pitchFamily="34" charset="-122"/>
              </a:rPr>
              <a:t>(2) </a:t>
            </a:r>
            <a:r>
              <a:rPr kumimoji="0" lang="zh-CN" altLang="en-US" sz="1400" b="1" dirty="0">
                <a:solidFill>
                  <a:srgbClr val="0000CC"/>
                </a:solidFill>
                <a:latin typeface="微软雅黑" pitchFamily="34" charset="-122"/>
                <a:ea typeface="微软雅黑" pitchFamily="34" charset="-122"/>
              </a:rPr>
              <a:t>对修改后的 </a:t>
            </a:r>
            <a:r>
              <a:rPr kumimoji="0" lang="en-US" altLang="zh-CN" sz="1400" b="1" dirty="0">
                <a:solidFill>
                  <a:srgbClr val="0000CC"/>
                </a:solidFill>
                <a:latin typeface="微软雅黑" pitchFamily="34" charset="-122"/>
                <a:ea typeface="微软雅黑" pitchFamily="34" charset="-122"/>
              </a:rPr>
              <a:t>RIP </a:t>
            </a:r>
            <a:r>
              <a:rPr kumimoji="0" lang="zh-CN" altLang="en-US" sz="1400" b="1" dirty="0">
                <a:solidFill>
                  <a:srgbClr val="0000CC"/>
                </a:solidFill>
                <a:latin typeface="微软雅黑" pitchFamily="34" charset="-122"/>
                <a:ea typeface="微软雅黑" pitchFamily="34" charset="-122"/>
              </a:rPr>
              <a:t>报文中的每一个项目，重复以下步骤：</a:t>
            </a:r>
          </a:p>
          <a:p>
            <a:pPr>
              <a:lnSpc>
                <a:spcPct val="110000"/>
              </a:lnSpc>
            </a:pPr>
            <a:r>
              <a:rPr lang="en-US" altLang="zh-CN" sz="1400" b="1" dirty="0">
                <a:solidFill>
                  <a:srgbClr val="0000CC"/>
                </a:solidFill>
                <a:latin typeface="微软雅黑" pitchFamily="34" charset="-122"/>
                <a:ea typeface="微软雅黑" pitchFamily="34" charset="-122"/>
              </a:rPr>
              <a:t> </a:t>
            </a:r>
            <a:r>
              <a:rPr lang="en-US" altLang="zh-CN" sz="1400" b="1" dirty="0" smtClean="0">
                <a:solidFill>
                  <a:srgbClr val="0000CC"/>
                </a:solidFill>
                <a:latin typeface="微软雅黑" pitchFamily="34" charset="-122"/>
                <a:ea typeface="微软雅黑" pitchFamily="34" charset="-122"/>
              </a:rPr>
              <a:t>    </a:t>
            </a:r>
            <a:r>
              <a:rPr kumimoji="0" lang="zh-CN" altLang="en-US" sz="1400" b="1" dirty="0" smtClean="0">
                <a:solidFill>
                  <a:srgbClr val="0000CC"/>
                </a:solidFill>
                <a:latin typeface="微软雅黑" pitchFamily="34" charset="-122"/>
                <a:ea typeface="微软雅黑" pitchFamily="34" charset="-122"/>
              </a:rPr>
              <a:t>若</a:t>
            </a:r>
            <a:r>
              <a:rPr kumimoji="0" lang="zh-CN" altLang="en-US" sz="1400" b="1" dirty="0">
                <a:solidFill>
                  <a:srgbClr val="0000CC"/>
                </a:solidFill>
                <a:latin typeface="微软雅黑" pitchFamily="34" charset="-122"/>
                <a:ea typeface="微软雅黑" pitchFamily="34" charset="-122"/>
              </a:rPr>
              <a:t>项目中的目的网络不在路由表中，则把该项目加到路由表中。</a:t>
            </a:r>
          </a:p>
          <a:p>
            <a:pPr>
              <a:lnSpc>
                <a:spcPct val="110000"/>
              </a:lnSpc>
            </a:pPr>
            <a:r>
              <a:rPr kumimoji="0" lang="zh-CN" altLang="en-US" sz="1400" b="1" dirty="0">
                <a:solidFill>
                  <a:srgbClr val="0000CC"/>
                </a:solidFill>
                <a:latin typeface="微软雅黑" pitchFamily="34" charset="-122"/>
                <a:ea typeface="微软雅黑" pitchFamily="34" charset="-122"/>
              </a:rPr>
              <a:t>    </a:t>
            </a:r>
            <a:r>
              <a:rPr kumimoji="0" lang="zh-CN" altLang="en-US" sz="1400" b="1" dirty="0" smtClean="0">
                <a:solidFill>
                  <a:srgbClr val="0000CC"/>
                </a:solidFill>
                <a:latin typeface="微软雅黑" pitchFamily="34" charset="-122"/>
                <a:ea typeface="微软雅黑" pitchFamily="34" charset="-122"/>
              </a:rPr>
              <a:t>     否则</a:t>
            </a:r>
            <a:endParaRPr kumimoji="0" lang="zh-CN" altLang="en-US" sz="1400" b="1" dirty="0">
              <a:solidFill>
                <a:srgbClr val="0000CC"/>
              </a:solidFill>
              <a:latin typeface="微软雅黑" pitchFamily="34" charset="-122"/>
              <a:ea typeface="微软雅黑" pitchFamily="34" charset="-122"/>
            </a:endParaRPr>
          </a:p>
          <a:p>
            <a:pPr marL="1258888" indent="-1258888">
              <a:lnSpc>
                <a:spcPct val="110000"/>
              </a:lnSpc>
            </a:pPr>
            <a:r>
              <a:rPr kumimoji="0" lang="zh-CN" altLang="en-US" sz="1400" b="1" dirty="0">
                <a:solidFill>
                  <a:srgbClr val="0000CC"/>
                </a:solidFill>
                <a:latin typeface="微软雅黑" pitchFamily="34" charset="-122"/>
                <a:ea typeface="微软雅黑" pitchFamily="34" charset="-122"/>
              </a:rPr>
              <a:t>       </a:t>
            </a:r>
            <a:r>
              <a:rPr kumimoji="0" lang="zh-CN" altLang="en-US" sz="1400" b="1" dirty="0" smtClean="0">
                <a:solidFill>
                  <a:srgbClr val="0000CC"/>
                </a:solidFill>
                <a:latin typeface="微软雅黑" pitchFamily="34" charset="-122"/>
                <a:ea typeface="微软雅黑" pitchFamily="34" charset="-122"/>
              </a:rPr>
              <a:t>      若</a:t>
            </a:r>
            <a:r>
              <a:rPr kumimoji="0" lang="zh-CN" altLang="en-US" sz="1400" b="1" dirty="0">
                <a:solidFill>
                  <a:srgbClr val="0000CC"/>
                </a:solidFill>
                <a:latin typeface="微软雅黑" pitchFamily="34" charset="-122"/>
                <a:ea typeface="微软雅黑" pitchFamily="34" charset="-122"/>
              </a:rPr>
              <a:t>下一跳字段给出的路由器地址是同样的，则把收到的</a:t>
            </a:r>
            <a:r>
              <a:rPr kumimoji="0" lang="zh-CN" altLang="en-US" sz="1400" b="1" dirty="0" smtClean="0">
                <a:solidFill>
                  <a:srgbClr val="0000CC"/>
                </a:solidFill>
                <a:latin typeface="微软雅黑" pitchFamily="34" charset="-122"/>
                <a:ea typeface="微软雅黑" pitchFamily="34" charset="-122"/>
              </a:rPr>
              <a:t>项目</a:t>
            </a:r>
            <a:r>
              <a:rPr kumimoji="0" lang="zh-CN" altLang="en-US" sz="1400" b="1" dirty="0">
                <a:solidFill>
                  <a:srgbClr val="0000CC"/>
                </a:solidFill>
                <a:latin typeface="微软雅黑" pitchFamily="34" charset="-122"/>
                <a:ea typeface="微软雅黑" pitchFamily="34" charset="-122"/>
              </a:rPr>
              <a:t>替换原路由表中的项目。</a:t>
            </a:r>
          </a:p>
          <a:p>
            <a:pPr>
              <a:lnSpc>
                <a:spcPct val="110000"/>
              </a:lnSpc>
            </a:pPr>
            <a:r>
              <a:rPr kumimoji="0" lang="zh-CN" altLang="en-US" sz="1400" b="1" dirty="0">
                <a:solidFill>
                  <a:srgbClr val="0000CC"/>
                </a:solidFill>
                <a:latin typeface="微软雅黑" pitchFamily="34" charset="-122"/>
                <a:ea typeface="微软雅黑" pitchFamily="34" charset="-122"/>
              </a:rPr>
              <a:t>       </a:t>
            </a:r>
            <a:r>
              <a:rPr kumimoji="0" lang="zh-CN" altLang="en-US" sz="1400" b="1" dirty="0" smtClean="0">
                <a:solidFill>
                  <a:srgbClr val="0000CC"/>
                </a:solidFill>
                <a:latin typeface="微软雅黑" pitchFamily="34" charset="-122"/>
                <a:ea typeface="微软雅黑" pitchFamily="34" charset="-122"/>
              </a:rPr>
              <a:t>         否则 </a:t>
            </a:r>
            <a:endParaRPr kumimoji="0" lang="zh-CN" altLang="en-US" sz="1400" b="1" dirty="0">
              <a:solidFill>
                <a:srgbClr val="0000CC"/>
              </a:solidFill>
              <a:latin typeface="微软雅黑" pitchFamily="34" charset="-122"/>
              <a:ea typeface="微软雅黑" pitchFamily="34" charset="-122"/>
            </a:endParaRPr>
          </a:p>
          <a:p>
            <a:pPr>
              <a:lnSpc>
                <a:spcPct val="110000"/>
              </a:lnSpc>
            </a:pPr>
            <a:r>
              <a:rPr kumimoji="0" lang="zh-CN" altLang="en-US" sz="1400" b="1" dirty="0">
                <a:solidFill>
                  <a:srgbClr val="0000CC"/>
                </a:solidFill>
                <a:latin typeface="微软雅黑" pitchFamily="34" charset="-122"/>
                <a:ea typeface="微软雅黑" pitchFamily="34" charset="-122"/>
              </a:rPr>
              <a:t>           </a:t>
            </a:r>
            <a:r>
              <a:rPr kumimoji="0" lang="zh-CN" altLang="en-US" sz="1400" b="1" dirty="0" smtClean="0">
                <a:solidFill>
                  <a:srgbClr val="0000CC"/>
                </a:solidFill>
                <a:latin typeface="微软雅黑" pitchFamily="34" charset="-122"/>
                <a:ea typeface="微软雅黑" pitchFamily="34" charset="-122"/>
              </a:rPr>
              <a:t>         若</a:t>
            </a:r>
            <a:r>
              <a:rPr kumimoji="0" lang="zh-CN" altLang="en-US" sz="1400" b="1" dirty="0">
                <a:solidFill>
                  <a:srgbClr val="0000CC"/>
                </a:solidFill>
                <a:latin typeface="微软雅黑" pitchFamily="34" charset="-122"/>
                <a:ea typeface="微软雅黑" pitchFamily="34" charset="-122"/>
              </a:rPr>
              <a:t>收到项目中的距离小于路由表中的距离，则进行更新，</a:t>
            </a:r>
          </a:p>
          <a:p>
            <a:pPr>
              <a:lnSpc>
                <a:spcPct val="110000"/>
              </a:lnSpc>
            </a:pPr>
            <a:r>
              <a:rPr kumimoji="0" lang="zh-CN" altLang="en-US" sz="1400" b="1" dirty="0">
                <a:solidFill>
                  <a:srgbClr val="0000CC"/>
                </a:solidFill>
                <a:latin typeface="微软雅黑" pitchFamily="34" charset="-122"/>
                <a:ea typeface="微软雅黑" pitchFamily="34" charset="-122"/>
              </a:rPr>
              <a:t>	 </a:t>
            </a:r>
            <a:r>
              <a:rPr kumimoji="0" lang="zh-CN" altLang="en-US" sz="1400" b="1" dirty="0" smtClean="0">
                <a:solidFill>
                  <a:srgbClr val="0000CC"/>
                </a:solidFill>
                <a:latin typeface="微软雅黑" pitchFamily="34" charset="-122"/>
                <a:ea typeface="微软雅黑" pitchFamily="34" charset="-122"/>
              </a:rPr>
              <a:t>    否则</a:t>
            </a:r>
            <a:r>
              <a:rPr kumimoji="0" lang="zh-CN" altLang="en-US" sz="1400" b="1" dirty="0">
                <a:solidFill>
                  <a:srgbClr val="0000CC"/>
                </a:solidFill>
                <a:latin typeface="微软雅黑" pitchFamily="34" charset="-122"/>
                <a:ea typeface="微软雅黑" pitchFamily="34" charset="-122"/>
              </a:rPr>
              <a:t>，什么也不做。</a:t>
            </a:r>
          </a:p>
          <a:p>
            <a:pPr>
              <a:lnSpc>
                <a:spcPct val="110000"/>
              </a:lnSpc>
            </a:pPr>
            <a:r>
              <a:rPr kumimoji="0" lang="en-US" altLang="zh-CN" sz="1400" b="1" dirty="0">
                <a:solidFill>
                  <a:srgbClr val="0000CC"/>
                </a:solidFill>
                <a:latin typeface="微软雅黑" pitchFamily="34" charset="-122"/>
                <a:ea typeface="微软雅黑" pitchFamily="34" charset="-122"/>
              </a:rPr>
              <a:t>(3) </a:t>
            </a:r>
            <a:r>
              <a:rPr kumimoji="0" lang="zh-CN" altLang="en-US" sz="1400" b="1" dirty="0">
                <a:solidFill>
                  <a:srgbClr val="0000CC"/>
                </a:solidFill>
                <a:latin typeface="微软雅黑" pitchFamily="34" charset="-122"/>
                <a:ea typeface="微软雅黑" pitchFamily="34" charset="-122"/>
              </a:rPr>
              <a:t>若 </a:t>
            </a:r>
            <a:r>
              <a:rPr kumimoji="0" lang="en-US" altLang="zh-CN" sz="1400" b="1" dirty="0">
                <a:solidFill>
                  <a:srgbClr val="0000CC"/>
                </a:solidFill>
                <a:latin typeface="微软雅黑" pitchFamily="34" charset="-122"/>
                <a:ea typeface="微软雅黑" pitchFamily="34" charset="-122"/>
              </a:rPr>
              <a:t>3 </a:t>
            </a:r>
            <a:r>
              <a:rPr kumimoji="0" lang="zh-CN" altLang="en-US" sz="1400" b="1" dirty="0">
                <a:solidFill>
                  <a:srgbClr val="0000CC"/>
                </a:solidFill>
                <a:latin typeface="微软雅黑" pitchFamily="34" charset="-122"/>
                <a:ea typeface="微软雅黑" pitchFamily="34" charset="-122"/>
              </a:rPr>
              <a:t>分钟还没有收到相邻路由器的更新路由表，则把此相邻路由器记为不可达路由器，即将距离置</a:t>
            </a:r>
            <a:r>
              <a:rPr kumimoji="0" lang="zh-CN" altLang="en-US" sz="1400" b="1" dirty="0" smtClean="0">
                <a:solidFill>
                  <a:srgbClr val="0000CC"/>
                </a:solidFill>
                <a:latin typeface="微软雅黑" pitchFamily="34" charset="-122"/>
                <a:ea typeface="微软雅黑" pitchFamily="34" charset="-122"/>
              </a:rPr>
              <a:t>为 </a:t>
            </a:r>
            <a:r>
              <a:rPr kumimoji="0" lang="en-US" altLang="zh-CN" sz="1400" b="1" dirty="0" smtClean="0">
                <a:solidFill>
                  <a:srgbClr val="0000CC"/>
                </a:solidFill>
                <a:latin typeface="微软雅黑" pitchFamily="34" charset="-122"/>
                <a:ea typeface="微软雅黑" pitchFamily="34" charset="-122"/>
              </a:rPr>
              <a:t>16</a:t>
            </a:r>
            <a:r>
              <a:rPr kumimoji="0" lang="zh-CN" altLang="en-US" sz="1400" b="1" dirty="0">
                <a:solidFill>
                  <a:srgbClr val="0000CC"/>
                </a:solidFill>
                <a:latin typeface="微软雅黑" pitchFamily="34" charset="-122"/>
                <a:ea typeface="微软雅黑" pitchFamily="34" charset="-122"/>
              </a:rPr>
              <a:t>（表示不可达）。</a:t>
            </a:r>
          </a:p>
          <a:p>
            <a:pPr>
              <a:lnSpc>
                <a:spcPct val="110000"/>
              </a:lnSpc>
            </a:pPr>
            <a:r>
              <a:rPr kumimoji="0" lang="en-US" altLang="zh-CN" sz="1400" b="1" dirty="0">
                <a:solidFill>
                  <a:srgbClr val="0000CC"/>
                </a:solidFill>
                <a:latin typeface="微软雅黑" pitchFamily="34" charset="-122"/>
                <a:ea typeface="微软雅黑" pitchFamily="34" charset="-122"/>
              </a:rPr>
              <a:t>(4) </a:t>
            </a:r>
            <a:r>
              <a:rPr kumimoji="0" lang="zh-CN" altLang="en-US" sz="1400" b="1" dirty="0">
                <a:solidFill>
                  <a:srgbClr val="0000CC"/>
                </a:solidFill>
                <a:latin typeface="微软雅黑" pitchFamily="34" charset="-122"/>
                <a:ea typeface="微软雅黑" pitchFamily="34" charset="-122"/>
              </a:rPr>
              <a:t>返回。</a:t>
            </a:r>
          </a:p>
        </p:txBody>
      </p:sp>
    </p:spTree>
    <p:extLst>
      <p:ext uri="{BB962C8B-B14F-4D97-AF65-F5344CB8AC3E}">
        <p14:creationId xmlns:p14="http://schemas.microsoft.com/office/powerpoint/2010/main" val="479504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1312925"/>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3003303" y="1280854"/>
            <a:ext cx="31373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4.2.2  </a:t>
            </a:r>
            <a:r>
              <a:rPr lang="zh-CN" altLang="en-US" sz="2400" b="1" dirty="0">
                <a:solidFill>
                  <a:schemeClr val="bg1"/>
                </a:solidFill>
                <a:latin typeface="微软雅黑" pitchFamily="34" charset="-122"/>
                <a:ea typeface="微软雅黑" pitchFamily="34" charset="-122"/>
              </a:rPr>
              <a:t>分类的 </a:t>
            </a:r>
            <a:r>
              <a:rPr lang="en-US" altLang="zh-CN" sz="2400" b="1" dirty="0">
                <a:solidFill>
                  <a:schemeClr val="bg1"/>
                </a:solidFill>
                <a:latin typeface="微软雅黑" pitchFamily="34" charset="-122"/>
                <a:ea typeface="微软雅黑" pitchFamily="34" charset="-122"/>
              </a:rPr>
              <a:t>IP </a:t>
            </a:r>
            <a:r>
              <a:rPr lang="zh-CN" altLang="en-US" sz="2400" b="1" dirty="0">
                <a:solidFill>
                  <a:schemeClr val="bg1"/>
                </a:solidFill>
                <a:latin typeface="微软雅黑" pitchFamily="34" charset="-122"/>
                <a:ea typeface="微软雅黑" pitchFamily="34" charset="-122"/>
              </a:rPr>
              <a:t>地址</a:t>
            </a:r>
          </a:p>
        </p:txBody>
      </p:sp>
      <p:sp>
        <p:nvSpPr>
          <p:cNvPr id="7" name="Rectangle 8"/>
          <p:cNvSpPr>
            <a:spLocks noChangeArrowheads="1"/>
          </p:cNvSpPr>
          <p:nvPr/>
        </p:nvSpPr>
        <p:spPr bwMode="auto">
          <a:xfrm>
            <a:off x="545144" y="1744966"/>
            <a:ext cx="766500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体系中，</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地址是一个最基本的概念。</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本部分重点学习：</a:t>
            </a:r>
          </a:p>
          <a:p>
            <a:pPr marL="717550" indent="-357188">
              <a:lnSpc>
                <a:spcPts val="3300"/>
              </a:lnSpc>
              <a:buClr>
                <a:srgbClr val="7030A0"/>
              </a:buClr>
              <a:buFont typeface="+mj-lt"/>
              <a:buAutoNum type="arabicPeriod"/>
            </a:pPr>
            <a:r>
              <a:rPr lang="en-US" altLang="zh-CN" sz="2000" b="1" dirty="0" smtClean="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地址及其表示方法</a:t>
            </a:r>
          </a:p>
          <a:p>
            <a:pPr marL="717550" indent="-357188">
              <a:lnSpc>
                <a:spcPts val="3300"/>
              </a:lnSpc>
              <a:buClr>
                <a:srgbClr val="7030A0"/>
              </a:buClr>
              <a:buFont typeface="+mj-lt"/>
              <a:buAutoNum type="arabicPeriod"/>
            </a:pPr>
            <a:r>
              <a:rPr lang="zh-CN" altLang="en-US" sz="2000" b="1" dirty="0" smtClean="0">
                <a:solidFill>
                  <a:srgbClr val="0000FF"/>
                </a:solidFill>
                <a:latin typeface="微软雅黑" pitchFamily="34" charset="-122"/>
                <a:ea typeface="微软雅黑" pitchFamily="34" charset="-122"/>
              </a:rPr>
              <a:t>常用</a:t>
            </a:r>
            <a:r>
              <a:rPr lang="zh-CN" altLang="en-US" sz="2000" b="1" dirty="0">
                <a:solidFill>
                  <a:srgbClr val="0000FF"/>
                </a:solidFill>
                <a:latin typeface="微软雅黑" pitchFamily="34" charset="-122"/>
                <a:ea typeface="微软雅黑" pitchFamily="34" charset="-122"/>
              </a:rPr>
              <a:t>的三种类别的 </a:t>
            </a:r>
            <a:r>
              <a:rPr lang="en-US" altLang="zh-CN" sz="2000" b="1" dirty="0">
                <a:solidFill>
                  <a:srgbClr val="0000FF"/>
                </a:solidFill>
                <a:latin typeface="微软雅黑" pitchFamily="34" charset="-122"/>
                <a:ea typeface="微软雅黑" pitchFamily="34" charset="-122"/>
              </a:rPr>
              <a:t>IP </a:t>
            </a:r>
            <a:r>
              <a:rPr lang="zh-CN" altLang="en-US" sz="2000" b="1" dirty="0" smtClean="0">
                <a:solidFill>
                  <a:srgbClr val="0000FF"/>
                </a:solidFill>
                <a:latin typeface="微软雅黑" pitchFamily="34" charset="-122"/>
                <a:ea typeface="微软雅黑" pitchFamily="34" charset="-122"/>
              </a:rPr>
              <a:t>地址</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17642527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3" y="1334485"/>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距离向量算法的基础就是 </a:t>
            </a:r>
            <a:r>
              <a:rPr lang="en-US" altLang="zh-CN" sz="2000" b="1" dirty="0">
                <a:latin typeface="微软雅黑" pitchFamily="34" charset="-122"/>
                <a:ea typeface="微软雅黑" pitchFamily="34" charset="-122"/>
              </a:rPr>
              <a:t>Bellman-Ford </a:t>
            </a:r>
            <a:r>
              <a:rPr lang="zh-CN" altLang="en-US" sz="2000" b="1" dirty="0">
                <a:latin typeface="微软雅黑" pitchFamily="34" charset="-122"/>
                <a:ea typeface="微软雅黑" pitchFamily="34" charset="-122"/>
              </a:rPr>
              <a:t>算法（或 </a:t>
            </a:r>
            <a:r>
              <a:rPr lang="en-US" altLang="zh-CN" sz="2000" b="1" dirty="0">
                <a:latin typeface="微软雅黑" pitchFamily="34" charset="-122"/>
                <a:ea typeface="微软雅黑" pitchFamily="34" charset="-122"/>
              </a:rPr>
              <a:t>Ford-Fulkerson </a:t>
            </a:r>
            <a:r>
              <a:rPr lang="zh-CN" altLang="en-US" sz="2000" b="1" dirty="0">
                <a:latin typeface="微软雅黑" pitchFamily="34" charset="-122"/>
                <a:ea typeface="微软雅黑" pitchFamily="34" charset="-122"/>
              </a:rPr>
              <a:t>算法）。</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这种算法的</a:t>
            </a:r>
            <a:r>
              <a:rPr lang="zh-CN" altLang="en-US" sz="2000" b="1" dirty="0">
                <a:solidFill>
                  <a:srgbClr val="0000FF"/>
                </a:solidFill>
                <a:latin typeface="微软雅黑" pitchFamily="34" charset="-122"/>
                <a:ea typeface="微软雅黑" pitchFamily="34" charset="-122"/>
              </a:rPr>
              <a:t>要点</a:t>
            </a:r>
            <a:r>
              <a:rPr lang="zh-CN" altLang="en-US" sz="2000" b="1" dirty="0">
                <a:latin typeface="微软雅黑" pitchFamily="34" charset="-122"/>
                <a:ea typeface="微软雅黑" pitchFamily="34" charset="-122"/>
              </a:rPr>
              <a:t>是这样的：</a:t>
            </a:r>
          </a:p>
          <a:p>
            <a:pPr marL="273050">
              <a:lnSpc>
                <a:spcPts val="3300"/>
              </a:lnSpc>
              <a:buClr>
                <a:srgbClr val="0070C0"/>
              </a:buClr>
            </a:pPr>
            <a:r>
              <a:rPr lang="zh-CN" altLang="en-US" sz="2000" b="1" dirty="0">
                <a:latin typeface="微软雅黑" pitchFamily="34" charset="-122"/>
                <a:ea typeface="微软雅黑" pitchFamily="34" charset="-122"/>
              </a:rPr>
              <a:t>设</a:t>
            </a:r>
            <a:r>
              <a:rPr lang="en-US" altLang="zh-CN" sz="2000" b="1" dirty="0">
                <a:latin typeface="微软雅黑" pitchFamily="34" charset="-122"/>
                <a:ea typeface="微软雅黑" pitchFamily="34" charset="-122"/>
              </a:rPr>
              <a:t>X</a:t>
            </a:r>
            <a:r>
              <a:rPr lang="zh-CN" altLang="en-US" sz="2000" b="1" dirty="0">
                <a:latin typeface="微软雅黑" pitchFamily="34" charset="-122"/>
                <a:ea typeface="微软雅黑" pitchFamily="34" charset="-122"/>
              </a:rPr>
              <a:t>是结点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到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的最短路径上的一个结点。</a:t>
            </a:r>
          </a:p>
          <a:p>
            <a:pPr marL="273050">
              <a:lnSpc>
                <a:spcPts val="3300"/>
              </a:lnSpc>
              <a:buClr>
                <a:srgbClr val="0070C0"/>
              </a:buClr>
            </a:pPr>
            <a:r>
              <a:rPr lang="zh-CN" altLang="en-US" sz="2000" b="1" dirty="0">
                <a:latin typeface="微软雅黑" pitchFamily="34" charset="-122"/>
                <a:ea typeface="微软雅黑" pitchFamily="34" charset="-122"/>
              </a:rPr>
              <a:t>若把路径 </a:t>
            </a:r>
            <a:r>
              <a:rPr lang="en-US" altLang="zh-CN" sz="2000" b="1" dirty="0">
                <a:latin typeface="微软雅黑" pitchFamily="34" charset="-122"/>
                <a:ea typeface="微软雅黑" pitchFamily="34" charset="-122"/>
              </a:rPr>
              <a:t>A→B </a:t>
            </a:r>
            <a:r>
              <a:rPr lang="zh-CN" altLang="en-US" sz="2000" b="1" dirty="0">
                <a:latin typeface="微软雅黑" pitchFamily="34" charset="-122"/>
                <a:ea typeface="微软雅黑" pitchFamily="34" charset="-122"/>
              </a:rPr>
              <a:t>拆成两段路径 </a:t>
            </a:r>
            <a:r>
              <a:rPr lang="en-US" altLang="zh-CN" sz="2000" b="1" dirty="0">
                <a:latin typeface="微软雅黑" pitchFamily="34" charset="-122"/>
                <a:ea typeface="微软雅黑" pitchFamily="34" charset="-122"/>
              </a:rPr>
              <a:t>A→X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X→B</a:t>
            </a:r>
            <a:r>
              <a:rPr lang="zh-CN" altLang="en-US" sz="2000" b="1" dirty="0">
                <a:latin typeface="微软雅黑" pitchFamily="34" charset="-122"/>
                <a:ea typeface="微软雅黑" pitchFamily="34" charset="-122"/>
              </a:rPr>
              <a:t>，则每一段路径 </a:t>
            </a:r>
            <a:r>
              <a:rPr lang="en-US" altLang="zh-CN" sz="2000" b="1" dirty="0">
                <a:latin typeface="微软雅黑" pitchFamily="34" charset="-122"/>
                <a:ea typeface="微软雅黑" pitchFamily="34" charset="-122"/>
              </a:rPr>
              <a:t>A→X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X→B </a:t>
            </a:r>
            <a:r>
              <a:rPr lang="zh-CN" altLang="en-US" sz="2000" b="1" dirty="0">
                <a:latin typeface="微软雅黑" pitchFamily="34" charset="-122"/>
                <a:ea typeface="微软雅黑" pitchFamily="34" charset="-122"/>
              </a:rPr>
              <a:t>也都分别是结点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到 </a:t>
            </a:r>
            <a:r>
              <a:rPr lang="en-US" altLang="zh-CN" sz="2000" b="1" dirty="0">
                <a:latin typeface="微软雅黑" pitchFamily="34" charset="-122"/>
                <a:ea typeface="微软雅黑" pitchFamily="34" charset="-122"/>
              </a:rPr>
              <a:t>X </a:t>
            </a:r>
            <a:r>
              <a:rPr lang="zh-CN" altLang="en-US" sz="2000" b="1" dirty="0">
                <a:latin typeface="微软雅黑" pitchFamily="34" charset="-122"/>
                <a:ea typeface="微软雅黑" pitchFamily="34" charset="-122"/>
              </a:rPr>
              <a:t>和结点 </a:t>
            </a:r>
            <a:r>
              <a:rPr lang="en-US" altLang="zh-CN" sz="2000" b="1" dirty="0">
                <a:latin typeface="微软雅黑" pitchFamily="34" charset="-122"/>
                <a:ea typeface="微软雅黑" pitchFamily="34" charset="-122"/>
              </a:rPr>
              <a:t>X </a:t>
            </a:r>
            <a:r>
              <a:rPr lang="zh-CN" altLang="en-US" sz="2000" b="1" dirty="0">
                <a:latin typeface="微软雅黑" pitchFamily="34" charset="-122"/>
                <a:ea typeface="微软雅黑" pitchFamily="34" charset="-122"/>
              </a:rPr>
              <a:t>到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的最短路径</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3" name="AutoShape 5"/>
          <p:cNvSpPr>
            <a:spLocks noChangeArrowheads="1"/>
          </p:cNvSpPr>
          <p:nvPr/>
        </p:nvSpPr>
        <p:spPr bwMode="auto">
          <a:xfrm>
            <a:off x="545144" y="947460"/>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914249"/>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距离向量算法</a:t>
            </a:r>
          </a:p>
        </p:txBody>
      </p:sp>
    </p:spTree>
    <p:extLst>
      <p:ext uri="{BB962C8B-B14F-4D97-AF65-F5344CB8AC3E}">
        <p14:creationId xmlns:p14="http://schemas.microsoft.com/office/powerpoint/2010/main" val="71229146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1984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148498"/>
            <a:ext cx="4031873" cy="400110"/>
          </a:xfrm>
          <a:prstGeom prst="rect">
            <a:avLst/>
          </a:prstGeom>
        </p:spPr>
        <p:txBody>
          <a:bodyPr wrap="none">
            <a:spAutoFit/>
          </a:bodyPr>
          <a:lstStyle/>
          <a:p>
            <a:r>
              <a:rPr lang="zh-CN" altLang="en-US" sz="2000" b="1" dirty="0">
                <a:latin typeface="微软雅黑" pitchFamily="34" charset="-122"/>
                <a:ea typeface="微软雅黑" pitchFamily="34" charset="-122"/>
              </a:rPr>
              <a:t>路由器之间交换信息与路由表更新</a:t>
            </a:r>
          </a:p>
        </p:txBody>
      </p:sp>
      <p:sp>
        <p:nvSpPr>
          <p:cNvPr id="4" name="矩形 3"/>
          <p:cNvSpPr/>
          <p:nvPr/>
        </p:nvSpPr>
        <p:spPr>
          <a:xfrm>
            <a:off x="545144" y="1532034"/>
            <a:ext cx="8028487"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协议让互联网中的所有路由器都和自己的相邻路由器不断交换路由信息，并不断更新其路由表，使得从每一个路由器到每一个目的网络的路由都是最短的（即跳数最少）。</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虽然所有的路由器最终都拥有了整个自治系统的全局路由信息，但由于每一个路由器的位置不同，它们的路由表当然也应当是不同的。 </a:t>
            </a:r>
          </a:p>
        </p:txBody>
      </p:sp>
    </p:spTree>
    <p:extLst>
      <p:ext uri="{BB962C8B-B14F-4D97-AF65-F5344CB8AC3E}">
        <p14:creationId xmlns:p14="http://schemas.microsoft.com/office/powerpoint/2010/main" val="47226652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 Box 155"/>
          <p:cNvSpPr txBox="1">
            <a:spLocks noChangeArrowheads="1"/>
          </p:cNvSpPr>
          <p:nvPr/>
        </p:nvSpPr>
        <p:spPr bwMode="auto">
          <a:xfrm>
            <a:off x="1081454" y="723313"/>
            <a:ext cx="6980782" cy="634020"/>
          </a:xfrm>
          <a:prstGeom prst="rect">
            <a:avLst/>
          </a:prstGeom>
          <a:solidFill>
            <a:srgbClr val="0000FF"/>
          </a:solidFill>
          <a:ln w="9525">
            <a:noFill/>
            <a:miter lim="800000"/>
            <a:headEnd/>
            <a:tailEnd/>
          </a:ln>
          <a:effectLst/>
          <a:extLst/>
        </p:spPr>
        <p:txBody>
          <a:bodyPr wrap="square">
            <a:spAutoFit/>
          </a:bodyPr>
          <a:lstStyle/>
          <a:p>
            <a:pPr>
              <a:lnSpc>
                <a:spcPct val="110000"/>
              </a:lnSpc>
            </a:pP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例</a:t>
            </a:r>
            <a:r>
              <a:rPr lang="en-US" altLang="zh-CN" sz="1600" b="1" dirty="0">
                <a:solidFill>
                  <a:schemeClr val="bg1"/>
                </a:solidFill>
                <a:latin typeface="微软雅黑" pitchFamily="34" charset="-122"/>
                <a:ea typeface="微软雅黑" pitchFamily="34" charset="-122"/>
              </a:rPr>
              <a:t>4-5】</a:t>
            </a:r>
            <a:r>
              <a:rPr lang="zh-CN" altLang="en-US" sz="1600" b="1" dirty="0">
                <a:solidFill>
                  <a:schemeClr val="bg1"/>
                </a:solidFill>
                <a:latin typeface="微软雅黑" pitchFamily="34" charset="-122"/>
                <a:ea typeface="微软雅黑" pitchFamily="34" charset="-122"/>
              </a:rPr>
              <a:t>已知路由器 </a:t>
            </a:r>
            <a:r>
              <a:rPr lang="en-US" altLang="zh-CN" sz="1600" b="1" dirty="0">
                <a:solidFill>
                  <a:schemeClr val="bg1"/>
                </a:solidFill>
                <a:latin typeface="微软雅黑" pitchFamily="34" charset="-122"/>
                <a:ea typeface="微软雅黑" pitchFamily="34" charset="-122"/>
              </a:rPr>
              <a:t>R</a:t>
            </a:r>
            <a:r>
              <a:rPr lang="en-US" altLang="zh-CN" sz="1600" b="1" baseline="-25000" dirty="0">
                <a:solidFill>
                  <a:schemeClr val="bg1"/>
                </a:solidFill>
                <a:latin typeface="微软雅黑" pitchFamily="34" charset="-122"/>
                <a:ea typeface="微软雅黑" pitchFamily="34" charset="-122"/>
              </a:rPr>
              <a:t>6</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有表 </a:t>
            </a:r>
            <a:r>
              <a:rPr lang="en-US" altLang="zh-CN" sz="1600" b="1" dirty="0">
                <a:solidFill>
                  <a:schemeClr val="bg1"/>
                </a:solidFill>
                <a:latin typeface="微软雅黑" pitchFamily="34" charset="-122"/>
                <a:ea typeface="微软雅黑" pitchFamily="34" charset="-122"/>
              </a:rPr>
              <a:t>4-9(a) </a:t>
            </a:r>
            <a:r>
              <a:rPr lang="zh-CN" altLang="en-US" sz="1600" b="1" dirty="0">
                <a:solidFill>
                  <a:schemeClr val="bg1"/>
                </a:solidFill>
                <a:latin typeface="微软雅黑" pitchFamily="34" charset="-122"/>
                <a:ea typeface="微软雅黑" pitchFamily="34" charset="-122"/>
              </a:rPr>
              <a:t>所示的路由表。现在收到相邻路由器 </a:t>
            </a:r>
            <a:r>
              <a:rPr lang="en-US" altLang="zh-CN" sz="1600" b="1" dirty="0">
                <a:solidFill>
                  <a:schemeClr val="bg1"/>
                </a:solidFill>
                <a:latin typeface="微软雅黑" pitchFamily="34" charset="-122"/>
                <a:ea typeface="微软雅黑" pitchFamily="34" charset="-122"/>
              </a:rPr>
              <a:t>R</a:t>
            </a:r>
            <a:r>
              <a:rPr lang="en-US" altLang="zh-CN" sz="1600" b="1" baseline="-25000" dirty="0">
                <a:solidFill>
                  <a:schemeClr val="bg1"/>
                </a:solidFill>
                <a:latin typeface="微软雅黑" pitchFamily="34" charset="-122"/>
                <a:ea typeface="微软雅黑" pitchFamily="34" charset="-122"/>
              </a:rPr>
              <a:t>4 </a:t>
            </a:r>
            <a:r>
              <a:rPr lang="zh-CN" altLang="en-US" sz="1600" b="1" dirty="0">
                <a:solidFill>
                  <a:schemeClr val="bg1"/>
                </a:solidFill>
                <a:latin typeface="微软雅黑" pitchFamily="34" charset="-122"/>
                <a:ea typeface="微软雅黑" pitchFamily="34" charset="-122"/>
              </a:rPr>
              <a:t>发来的路由更新信息，如表 </a:t>
            </a:r>
            <a:r>
              <a:rPr lang="en-US" altLang="zh-CN" sz="1600" b="1" dirty="0">
                <a:solidFill>
                  <a:schemeClr val="bg1"/>
                </a:solidFill>
                <a:latin typeface="微软雅黑" pitchFamily="34" charset="-122"/>
                <a:ea typeface="微软雅黑" pitchFamily="34" charset="-122"/>
              </a:rPr>
              <a:t>4-9(b) </a:t>
            </a:r>
            <a:r>
              <a:rPr lang="zh-CN" altLang="en-US" sz="1600" b="1" dirty="0">
                <a:solidFill>
                  <a:schemeClr val="bg1"/>
                </a:solidFill>
                <a:latin typeface="微软雅黑" pitchFamily="34" charset="-122"/>
                <a:ea typeface="微软雅黑" pitchFamily="34" charset="-122"/>
              </a:rPr>
              <a:t>所示。试更新路由器 </a:t>
            </a:r>
            <a:r>
              <a:rPr lang="en-US" altLang="zh-CN" sz="1600" b="1" dirty="0">
                <a:solidFill>
                  <a:schemeClr val="bg1"/>
                </a:solidFill>
                <a:latin typeface="微软雅黑" pitchFamily="34" charset="-122"/>
                <a:ea typeface="微软雅黑" pitchFamily="34" charset="-122"/>
              </a:rPr>
              <a:t>R</a:t>
            </a:r>
            <a:r>
              <a:rPr lang="en-US" altLang="zh-CN" sz="1600" b="1" baseline="-25000" dirty="0">
                <a:solidFill>
                  <a:schemeClr val="bg1"/>
                </a:solidFill>
                <a:latin typeface="微软雅黑" pitchFamily="34" charset="-122"/>
                <a:ea typeface="微软雅黑" pitchFamily="34" charset="-122"/>
              </a:rPr>
              <a:t>6</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的路由表。</a:t>
            </a:r>
          </a:p>
        </p:txBody>
      </p:sp>
      <p:graphicFrame>
        <p:nvGraphicFramePr>
          <p:cNvPr id="51" name="表格 50"/>
          <p:cNvGraphicFramePr>
            <a:graphicFrameLocks noGrp="1"/>
          </p:cNvGraphicFramePr>
          <p:nvPr>
            <p:extLst>
              <p:ext uri="{D42A27DB-BD31-4B8C-83A1-F6EECF244321}">
                <p14:modId xmlns:p14="http://schemas.microsoft.com/office/powerpoint/2010/main" val="3916673970"/>
              </p:ext>
            </p:extLst>
          </p:nvPr>
        </p:nvGraphicFramePr>
        <p:xfrm>
          <a:off x="980316" y="1654923"/>
          <a:ext cx="2948791" cy="942454"/>
        </p:xfrm>
        <a:graphic>
          <a:graphicData uri="http://schemas.openxmlformats.org/drawingml/2006/table">
            <a:tbl>
              <a:tblPr firstRow="1" firstCol="1" lastRow="1" lastCol="1" bandRow="1" bandCol="1">
                <a:tableStyleId>{5C22544A-7EE6-4342-B048-85BDC9FD1C3A}</a:tableStyleId>
              </a:tblPr>
              <a:tblGrid>
                <a:gridCol w="982930"/>
                <a:gridCol w="657750"/>
                <a:gridCol w="1308111"/>
              </a:tblGrid>
              <a:tr h="302141">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目的网络</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距离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下一跳路由器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208931">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Net2</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3</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R</a:t>
                      </a:r>
                      <a:r>
                        <a:rPr lang="en-US" sz="1200" b="1" baseline="-25000" dirty="0">
                          <a:solidFill>
                            <a:schemeClr val="tx1"/>
                          </a:solidFill>
                          <a:effectLst/>
                          <a:latin typeface="微软雅黑" pitchFamily="34" charset="-122"/>
                          <a:ea typeface="微软雅黑" pitchFamily="34" charset="-122"/>
                        </a:rPr>
                        <a:t>4</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5691">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Net3</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4</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R</a:t>
                      </a:r>
                      <a:r>
                        <a:rPr lang="en-US" sz="1200" b="1" baseline="-25000" dirty="0">
                          <a:solidFill>
                            <a:schemeClr val="tx1"/>
                          </a:solidFill>
                          <a:effectLst/>
                          <a:latin typeface="微软雅黑" pitchFamily="34" charset="-122"/>
                          <a:ea typeface="微软雅黑" pitchFamily="34" charset="-122"/>
                        </a:rPr>
                        <a:t>5</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15691">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a:t>
                      </a:r>
                      <a:endParaRPr lang="zh-CN" sz="1200" b="1" dirty="0">
                        <a:solidFill>
                          <a:schemeClr val="tx1"/>
                        </a:solidFill>
                        <a:effectLst/>
                        <a:latin typeface="微软雅黑" pitchFamily="34" charset="-122"/>
                        <a:ea typeface="微软雅黑"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a:t>
                      </a:r>
                      <a:endParaRPr lang="zh-CN" sz="1200" b="1" dirty="0">
                        <a:solidFill>
                          <a:schemeClr val="tx1"/>
                        </a:solidFill>
                        <a:effectLst/>
                        <a:latin typeface="微软雅黑" pitchFamily="34" charset="-122"/>
                        <a:ea typeface="微软雅黑"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a:t>
                      </a:r>
                      <a:endParaRPr lang="zh-CN" sz="1200" b="1" dirty="0">
                        <a:solidFill>
                          <a:schemeClr val="tx1"/>
                        </a:solidFill>
                        <a:effectLst/>
                        <a:latin typeface="微软雅黑" pitchFamily="34" charset="-122"/>
                        <a:ea typeface="微软雅黑"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59" name="下箭头 58"/>
          <p:cNvSpPr/>
          <p:nvPr/>
        </p:nvSpPr>
        <p:spPr bwMode="auto">
          <a:xfrm>
            <a:off x="7423138" y="3375938"/>
            <a:ext cx="324037" cy="566772"/>
          </a:xfrm>
          <a:prstGeom prst="downArrow">
            <a:avLst/>
          </a:prstGeom>
          <a:solidFill>
            <a:srgbClr val="66FF6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grpSp>
        <p:nvGrpSpPr>
          <p:cNvPr id="72" name="组合 71"/>
          <p:cNvGrpSpPr/>
          <p:nvPr/>
        </p:nvGrpSpPr>
        <p:grpSpPr>
          <a:xfrm>
            <a:off x="3587391" y="1953579"/>
            <a:ext cx="1644032" cy="1561987"/>
            <a:chOff x="3252601" y="1802855"/>
            <a:chExt cx="2329021" cy="2212784"/>
          </a:xfrm>
        </p:grpSpPr>
        <p:sp>
          <p:nvSpPr>
            <p:cNvPr id="61" name="椭圆 60"/>
            <p:cNvSpPr/>
            <p:nvPr/>
          </p:nvSpPr>
          <p:spPr bwMode="auto">
            <a:xfrm>
              <a:off x="4146774" y="2403830"/>
              <a:ext cx="1080119" cy="936104"/>
            </a:xfrm>
            <a:prstGeom prst="ellipse">
              <a:avLst/>
            </a:prstGeom>
            <a:solidFill>
              <a:srgbClr val="99FFCC"/>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dirty="0" smtClean="0">
                  <a:ln>
                    <a:noFill/>
                  </a:ln>
                  <a:effectLst/>
                  <a:latin typeface="微软雅黑" pitchFamily="34" charset="-122"/>
                  <a:ea typeface="微软雅黑" pitchFamily="34" charset="-122"/>
                </a:rPr>
                <a:t>计算更新</a:t>
              </a:r>
            </a:p>
          </p:txBody>
        </p:sp>
        <p:sp>
          <p:nvSpPr>
            <p:cNvPr id="62" name="直角上箭头 61"/>
            <p:cNvSpPr/>
            <p:nvPr/>
          </p:nvSpPr>
          <p:spPr bwMode="auto">
            <a:xfrm flipH="1">
              <a:off x="4569090" y="3439575"/>
              <a:ext cx="1012532" cy="576064"/>
            </a:xfrm>
            <a:prstGeom prst="bentUpArrow">
              <a:avLst>
                <a:gd name="adj1" fmla="val 25000"/>
                <a:gd name="adj2" fmla="val 37144"/>
                <a:gd name="adj3" fmla="val 42348"/>
              </a:avLst>
            </a:prstGeom>
            <a:solidFill>
              <a:srgbClr val="00FF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63" name="直角上箭头 62"/>
            <p:cNvSpPr/>
            <p:nvPr/>
          </p:nvSpPr>
          <p:spPr bwMode="auto">
            <a:xfrm flipV="1">
              <a:off x="3706033" y="1802855"/>
              <a:ext cx="1196826" cy="576064"/>
            </a:xfrm>
            <a:prstGeom prst="bentUpArrow">
              <a:avLst>
                <a:gd name="adj1" fmla="val 25000"/>
                <a:gd name="adj2" fmla="val 37144"/>
                <a:gd name="adj3" fmla="val 42348"/>
              </a:avLst>
            </a:prstGeom>
            <a:solidFill>
              <a:srgbClr val="00FF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64" name="直角上箭头 63"/>
            <p:cNvSpPr/>
            <p:nvPr/>
          </p:nvSpPr>
          <p:spPr bwMode="auto">
            <a:xfrm flipH="1" flipV="1">
              <a:off x="3252601" y="2877303"/>
              <a:ext cx="906865" cy="468052"/>
            </a:xfrm>
            <a:prstGeom prst="bentUpArrow">
              <a:avLst>
                <a:gd name="adj1" fmla="val 25000"/>
                <a:gd name="adj2" fmla="val 37144"/>
                <a:gd name="adj3" fmla="val 42348"/>
              </a:avLst>
            </a:prstGeom>
            <a:solidFill>
              <a:srgbClr val="00FF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grpSp>
      <p:sp>
        <p:nvSpPr>
          <p:cNvPr id="65" name="矩形 64"/>
          <p:cNvSpPr/>
          <p:nvPr/>
        </p:nvSpPr>
        <p:spPr>
          <a:xfrm>
            <a:off x="1322029" y="1373208"/>
            <a:ext cx="2265364" cy="276999"/>
          </a:xfrm>
          <a:prstGeom prst="rect">
            <a:avLst/>
          </a:prstGeom>
        </p:spPr>
        <p:txBody>
          <a:bodyPr wrap="none">
            <a:spAutoFit/>
          </a:bodyPr>
          <a:lstStyle/>
          <a:p>
            <a:pPr algn="ctr"/>
            <a:r>
              <a:rPr lang="zh-CN" altLang="zh-CN" sz="1200" b="1" dirty="0">
                <a:latin typeface="微软雅黑" pitchFamily="34" charset="-122"/>
                <a:ea typeface="微软雅黑" pitchFamily="34" charset="-122"/>
              </a:rPr>
              <a:t>表</a:t>
            </a:r>
            <a:r>
              <a:rPr lang="en-US" altLang="zh-CN" sz="1200" b="1" dirty="0">
                <a:latin typeface="微软雅黑" pitchFamily="34" charset="-122"/>
                <a:ea typeface="微软雅黑" pitchFamily="34" charset="-122"/>
              </a:rPr>
              <a:t> 4-9(a)  </a:t>
            </a:r>
            <a:r>
              <a:rPr lang="zh-CN" altLang="zh-CN" sz="1200" b="1" dirty="0">
                <a:latin typeface="微软雅黑" pitchFamily="34" charset="-122"/>
                <a:ea typeface="微软雅黑" pitchFamily="34" charset="-122"/>
              </a:rPr>
              <a:t>路由器</a:t>
            </a:r>
            <a:r>
              <a:rPr lang="en-US" altLang="zh-CN" sz="1200" b="1" dirty="0">
                <a:latin typeface="微软雅黑" pitchFamily="34" charset="-122"/>
                <a:ea typeface="微软雅黑" pitchFamily="34" charset="-122"/>
              </a:rPr>
              <a:t> R</a:t>
            </a:r>
            <a:r>
              <a:rPr lang="en-US" altLang="zh-CN" sz="1200" b="1" baseline="-25000" dirty="0">
                <a:latin typeface="微软雅黑" pitchFamily="34" charset="-122"/>
                <a:ea typeface="微软雅黑" pitchFamily="34" charset="-122"/>
              </a:rPr>
              <a:t>6 </a:t>
            </a:r>
            <a:r>
              <a:rPr lang="zh-CN" altLang="zh-CN" sz="1200" b="1" dirty="0">
                <a:latin typeface="微软雅黑" pitchFamily="34" charset="-122"/>
                <a:ea typeface="微软雅黑" pitchFamily="34" charset="-122"/>
              </a:rPr>
              <a:t>的路由表</a:t>
            </a:r>
            <a:endParaRPr lang="zh-CN" altLang="en-US" sz="1200" b="1" dirty="0">
              <a:latin typeface="微软雅黑" pitchFamily="34" charset="-122"/>
              <a:ea typeface="微软雅黑" pitchFamily="34" charset="-122"/>
            </a:endParaRPr>
          </a:p>
        </p:txBody>
      </p:sp>
      <p:graphicFrame>
        <p:nvGraphicFramePr>
          <p:cNvPr id="66" name="表格 65"/>
          <p:cNvGraphicFramePr>
            <a:graphicFrameLocks noGrp="1"/>
          </p:cNvGraphicFramePr>
          <p:nvPr>
            <p:extLst>
              <p:ext uri="{D42A27DB-BD31-4B8C-83A1-F6EECF244321}">
                <p14:modId xmlns:p14="http://schemas.microsoft.com/office/powerpoint/2010/main" val="4227897987"/>
              </p:ext>
            </p:extLst>
          </p:nvPr>
        </p:nvGraphicFramePr>
        <p:xfrm>
          <a:off x="5258087" y="1654923"/>
          <a:ext cx="2948791" cy="942454"/>
        </p:xfrm>
        <a:graphic>
          <a:graphicData uri="http://schemas.openxmlformats.org/drawingml/2006/table">
            <a:tbl>
              <a:tblPr firstRow="1" firstCol="1" lastRow="1" lastCol="1" bandRow="1" bandCol="1">
                <a:tableStyleId>{5C22544A-7EE6-4342-B048-85BDC9FD1C3A}</a:tableStyleId>
              </a:tblPr>
              <a:tblGrid>
                <a:gridCol w="982930"/>
                <a:gridCol w="657750"/>
                <a:gridCol w="1308111"/>
              </a:tblGrid>
              <a:tr h="302141">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目的网络</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距离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下一跳路由器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208931">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Net1</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3</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R</a:t>
                      </a:r>
                      <a:r>
                        <a:rPr lang="en-US" sz="1200" b="1" baseline="-25000">
                          <a:solidFill>
                            <a:schemeClr val="tx1"/>
                          </a:solidFill>
                          <a:effectLst/>
                          <a:latin typeface="微软雅黑" pitchFamily="34" charset="-122"/>
                          <a:ea typeface="微软雅黑" pitchFamily="34" charset="-122"/>
                        </a:rPr>
                        <a:t>1</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5691">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Net2</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4</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R</a:t>
                      </a:r>
                      <a:r>
                        <a:rPr lang="en-US" sz="1200" b="1" baseline="-25000" dirty="0">
                          <a:solidFill>
                            <a:schemeClr val="tx1"/>
                          </a:solidFill>
                          <a:effectLst/>
                          <a:latin typeface="微软雅黑" pitchFamily="34" charset="-122"/>
                          <a:ea typeface="微软雅黑" pitchFamily="34" charset="-122"/>
                        </a:rPr>
                        <a:t>2</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15691">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Net3</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1</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zh-CN" sz="1200" b="1" dirty="0">
                          <a:solidFill>
                            <a:schemeClr val="tx1"/>
                          </a:solidFill>
                          <a:effectLst/>
                          <a:latin typeface="微软雅黑" pitchFamily="34" charset="-122"/>
                          <a:ea typeface="微软雅黑" pitchFamily="34" charset="-122"/>
                        </a:rPr>
                        <a:t>直接交付</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7" name="矩形 66"/>
          <p:cNvSpPr/>
          <p:nvPr/>
        </p:nvSpPr>
        <p:spPr>
          <a:xfrm>
            <a:off x="5437897" y="1373208"/>
            <a:ext cx="2589170" cy="276999"/>
          </a:xfrm>
          <a:prstGeom prst="rect">
            <a:avLst/>
          </a:prstGeom>
        </p:spPr>
        <p:txBody>
          <a:bodyPr wrap="none">
            <a:spAutoFit/>
          </a:bodyPr>
          <a:lstStyle/>
          <a:p>
            <a:pPr algn="ctr"/>
            <a:r>
              <a:rPr lang="zh-CN" altLang="en-US" sz="1200" b="1" dirty="0">
                <a:latin typeface="微软雅黑" pitchFamily="34" charset="-122"/>
                <a:ea typeface="微软雅黑" pitchFamily="34" charset="-122"/>
              </a:rPr>
              <a:t>表 </a:t>
            </a:r>
            <a:r>
              <a:rPr lang="en-US" altLang="zh-CN" sz="1200" b="1" dirty="0">
                <a:latin typeface="微软雅黑" pitchFamily="34" charset="-122"/>
                <a:ea typeface="微软雅黑" pitchFamily="34" charset="-122"/>
              </a:rPr>
              <a:t>4-9(b)  R4 </a:t>
            </a:r>
            <a:r>
              <a:rPr lang="zh-CN" altLang="en-US" sz="1200" b="1" dirty="0">
                <a:latin typeface="微软雅黑" pitchFamily="34" charset="-122"/>
                <a:ea typeface="微软雅黑" pitchFamily="34" charset="-122"/>
              </a:rPr>
              <a:t>发来的路由更新信息</a:t>
            </a:r>
          </a:p>
        </p:txBody>
      </p:sp>
      <p:graphicFrame>
        <p:nvGraphicFramePr>
          <p:cNvPr id="68" name="表格 67"/>
          <p:cNvGraphicFramePr>
            <a:graphicFrameLocks noGrp="1"/>
          </p:cNvGraphicFramePr>
          <p:nvPr>
            <p:extLst>
              <p:ext uri="{D42A27DB-BD31-4B8C-83A1-F6EECF244321}">
                <p14:modId xmlns:p14="http://schemas.microsoft.com/office/powerpoint/2010/main" val="2582743477"/>
              </p:ext>
            </p:extLst>
          </p:nvPr>
        </p:nvGraphicFramePr>
        <p:xfrm>
          <a:off x="5258087" y="3250629"/>
          <a:ext cx="2948791" cy="942454"/>
        </p:xfrm>
        <a:graphic>
          <a:graphicData uri="http://schemas.openxmlformats.org/drawingml/2006/table">
            <a:tbl>
              <a:tblPr firstRow="1" firstCol="1" lastRow="1" lastCol="1" bandRow="1" bandCol="1">
                <a:tableStyleId>{5C22544A-7EE6-4342-B048-85BDC9FD1C3A}</a:tableStyleId>
              </a:tblPr>
              <a:tblGrid>
                <a:gridCol w="982930"/>
                <a:gridCol w="657750"/>
                <a:gridCol w="1308111"/>
              </a:tblGrid>
              <a:tr h="302141">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目的网络</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距离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下一跳路由器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208931">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Net1</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4</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R</a:t>
                      </a:r>
                      <a:r>
                        <a:rPr lang="en-US" sz="1200" b="1" baseline="-25000" dirty="0">
                          <a:solidFill>
                            <a:schemeClr val="tx1"/>
                          </a:solidFill>
                          <a:effectLst/>
                          <a:latin typeface="微软雅黑" pitchFamily="34" charset="-122"/>
                          <a:ea typeface="微软雅黑" pitchFamily="34" charset="-122"/>
                        </a:rPr>
                        <a:t>4</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5691">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Net2</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5</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R</a:t>
                      </a:r>
                      <a:r>
                        <a:rPr lang="en-US" sz="1200" b="1" baseline="-25000" dirty="0">
                          <a:solidFill>
                            <a:schemeClr val="tx1"/>
                          </a:solidFill>
                          <a:effectLst/>
                          <a:latin typeface="微软雅黑" pitchFamily="34" charset="-122"/>
                          <a:ea typeface="微软雅黑" pitchFamily="34" charset="-122"/>
                        </a:rPr>
                        <a:t>4</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15691">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Net3</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R</a:t>
                      </a:r>
                      <a:r>
                        <a:rPr lang="en-US" sz="1200" b="1" baseline="-25000" dirty="0">
                          <a:solidFill>
                            <a:schemeClr val="tx1"/>
                          </a:solidFill>
                          <a:effectLst/>
                          <a:latin typeface="微软雅黑" pitchFamily="34" charset="-122"/>
                          <a:ea typeface="微软雅黑" pitchFamily="34" charset="-122"/>
                        </a:rPr>
                        <a:t>4</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9" name="矩形 68"/>
          <p:cNvSpPr/>
          <p:nvPr/>
        </p:nvSpPr>
        <p:spPr>
          <a:xfrm>
            <a:off x="5599800" y="2968914"/>
            <a:ext cx="2265364" cy="276999"/>
          </a:xfrm>
          <a:prstGeom prst="rect">
            <a:avLst/>
          </a:prstGeom>
        </p:spPr>
        <p:txBody>
          <a:bodyPr wrap="none">
            <a:spAutoFit/>
          </a:bodyPr>
          <a:lstStyle/>
          <a:p>
            <a:pPr algn="ctr"/>
            <a:r>
              <a:rPr lang="zh-CN" altLang="en-US" sz="1200" b="1" dirty="0">
                <a:latin typeface="微软雅黑" pitchFamily="34" charset="-122"/>
                <a:ea typeface="微软雅黑" pitchFamily="34" charset="-122"/>
              </a:rPr>
              <a:t>表 </a:t>
            </a:r>
            <a:r>
              <a:rPr lang="en-US" altLang="zh-CN" sz="1200" b="1" dirty="0">
                <a:latin typeface="微软雅黑" pitchFamily="34" charset="-122"/>
                <a:ea typeface="微软雅黑" pitchFamily="34" charset="-122"/>
              </a:rPr>
              <a:t>4-9(c)  </a:t>
            </a:r>
            <a:r>
              <a:rPr lang="zh-CN" altLang="en-US" sz="1200" b="1" dirty="0">
                <a:latin typeface="微软雅黑" pitchFamily="34" charset="-122"/>
                <a:ea typeface="微软雅黑" pitchFamily="34" charset="-122"/>
              </a:rPr>
              <a:t>修改后的表 </a:t>
            </a:r>
            <a:r>
              <a:rPr lang="en-US" altLang="zh-CN" sz="1200" b="1" dirty="0">
                <a:latin typeface="微软雅黑" pitchFamily="34" charset="-122"/>
                <a:ea typeface="微软雅黑" pitchFamily="34" charset="-122"/>
              </a:rPr>
              <a:t>4-9(b)</a:t>
            </a:r>
          </a:p>
        </p:txBody>
      </p:sp>
      <p:graphicFrame>
        <p:nvGraphicFramePr>
          <p:cNvPr id="70" name="表格 69"/>
          <p:cNvGraphicFramePr>
            <a:graphicFrameLocks noGrp="1"/>
          </p:cNvGraphicFramePr>
          <p:nvPr>
            <p:extLst>
              <p:ext uri="{D42A27DB-BD31-4B8C-83A1-F6EECF244321}">
                <p14:modId xmlns:p14="http://schemas.microsoft.com/office/powerpoint/2010/main" val="1738129026"/>
              </p:ext>
            </p:extLst>
          </p:nvPr>
        </p:nvGraphicFramePr>
        <p:xfrm>
          <a:off x="980316" y="3056921"/>
          <a:ext cx="2948791" cy="1158145"/>
        </p:xfrm>
        <a:graphic>
          <a:graphicData uri="http://schemas.openxmlformats.org/drawingml/2006/table">
            <a:tbl>
              <a:tblPr firstRow="1" firstCol="1" lastRow="1" lastCol="1" bandRow="1" bandCol="1">
                <a:tableStyleId>{5C22544A-7EE6-4342-B048-85BDC9FD1C3A}</a:tableStyleId>
              </a:tblPr>
              <a:tblGrid>
                <a:gridCol w="982930"/>
                <a:gridCol w="657750"/>
                <a:gridCol w="1308111"/>
              </a:tblGrid>
              <a:tr h="302141">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目的网络</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距离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下一跳路由器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208931">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Net1</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4</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R</a:t>
                      </a:r>
                      <a:r>
                        <a:rPr lang="en-US" sz="1200" b="1" baseline="-25000">
                          <a:solidFill>
                            <a:schemeClr val="tx1"/>
                          </a:solidFill>
                          <a:effectLst/>
                          <a:latin typeface="微软雅黑" pitchFamily="34" charset="-122"/>
                          <a:ea typeface="微软雅黑" pitchFamily="34" charset="-122"/>
                        </a:rPr>
                        <a:t>4</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5691">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Net2</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5</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R</a:t>
                      </a:r>
                      <a:r>
                        <a:rPr lang="en-US" sz="1200" b="1" baseline="-25000" dirty="0">
                          <a:solidFill>
                            <a:schemeClr val="tx1"/>
                          </a:solidFill>
                          <a:effectLst/>
                          <a:latin typeface="微软雅黑" pitchFamily="34" charset="-122"/>
                          <a:ea typeface="微软雅黑" pitchFamily="34" charset="-122"/>
                        </a:rPr>
                        <a:t>4</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15691">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Net3</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smtClean="0">
                          <a:solidFill>
                            <a:schemeClr val="tx1"/>
                          </a:solidFill>
                          <a:effectLst/>
                          <a:latin typeface="微软雅黑" pitchFamily="34" charset="-122"/>
                          <a:ea typeface="微软雅黑" pitchFamily="34" charset="-122"/>
                        </a:rPr>
                        <a:t>R</a:t>
                      </a:r>
                      <a:r>
                        <a:rPr lang="en-US" sz="1200" b="1" baseline="-25000" dirty="0" smtClean="0">
                          <a:solidFill>
                            <a:schemeClr val="tx1"/>
                          </a:solidFill>
                          <a:effectLst/>
                          <a:latin typeface="微软雅黑" pitchFamily="34" charset="-122"/>
                          <a:ea typeface="微软雅黑" pitchFamily="34" charset="-122"/>
                        </a:rPr>
                        <a:t>4</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5691">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a:t>
                      </a:r>
                      <a:endParaRPr lang="zh-CN" sz="1200" b="1" dirty="0">
                        <a:solidFill>
                          <a:schemeClr val="tx1"/>
                        </a:solidFill>
                        <a:effectLst/>
                        <a:latin typeface="微软雅黑" pitchFamily="34" charset="-122"/>
                        <a:ea typeface="微软雅黑"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a:t>
                      </a:r>
                      <a:endParaRPr lang="zh-CN" sz="1200" b="1" dirty="0">
                        <a:solidFill>
                          <a:schemeClr val="tx1"/>
                        </a:solidFill>
                        <a:effectLst/>
                        <a:latin typeface="微软雅黑" pitchFamily="34" charset="-122"/>
                        <a:ea typeface="微软雅黑"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a:t>
                      </a:r>
                      <a:endParaRPr lang="zh-CN" sz="1200" b="1" dirty="0">
                        <a:solidFill>
                          <a:schemeClr val="tx1"/>
                        </a:solidFill>
                        <a:effectLst/>
                        <a:latin typeface="微软雅黑" pitchFamily="34" charset="-122"/>
                        <a:ea typeface="微软雅黑"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bl>
          </a:graphicData>
        </a:graphic>
      </p:graphicFrame>
      <p:sp>
        <p:nvSpPr>
          <p:cNvPr id="71" name="矩形 70"/>
          <p:cNvSpPr/>
          <p:nvPr/>
        </p:nvSpPr>
        <p:spPr>
          <a:xfrm>
            <a:off x="840138" y="2775206"/>
            <a:ext cx="2789546" cy="276999"/>
          </a:xfrm>
          <a:prstGeom prst="rect">
            <a:avLst/>
          </a:prstGeom>
        </p:spPr>
        <p:txBody>
          <a:bodyPr wrap="none">
            <a:spAutoFit/>
          </a:bodyPr>
          <a:lstStyle/>
          <a:p>
            <a:pPr algn="ctr"/>
            <a:r>
              <a:rPr lang="zh-CN" altLang="en-US" sz="1200" b="1" dirty="0">
                <a:latin typeface="微软雅黑" pitchFamily="34" charset="-122"/>
                <a:ea typeface="微软雅黑" pitchFamily="34" charset="-122"/>
              </a:rPr>
              <a:t>表 </a:t>
            </a:r>
            <a:r>
              <a:rPr lang="en-US" altLang="zh-CN" sz="1200" b="1" dirty="0">
                <a:latin typeface="微软雅黑" pitchFamily="34" charset="-122"/>
                <a:ea typeface="微软雅黑" pitchFamily="34" charset="-122"/>
              </a:rPr>
              <a:t>4-9(d)  </a:t>
            </a:r>
            <a:r>
              <a:rPr lang="zh-CN" altLang="en-US" sz="1200" b="1" dirty="0">
                <a:latin typeface="微软雅黑" pitchFamily="34" charset="-122"/>
                <a:ea typeface="微软雅黑" pitchFamily="34" charset="-122"/>
              </a:rPr>
              <a:t>路由器 </a:t>
            </a:r>
            <a:r>
              <a:rPr lang="en-US" altLang="zh-CN" sz="1200" b="1" dirty="0">
                <a:latin typeface="微软雅黑" pitchFamily="34" charset="-122"/>
                <a:ea typeface="微软雅黑" pitchFamily="34" charset="-122"/>
              </a:rPr>
              <a:t>R</a:t>
            </a:r>
            <a:r>
              <a:rPr lang="en-US" altLang="zh-CN" sz="1200" b="1" baseline="-25000" dirty="0">
                <a:latin typeface="微软雅黑" pitchFamily="34" charset="-122"/>
                <a:ea typeface="微软雅黑" pitchFamily="34" charset="-122"/>
              </a:rPr>
              <a:t>6 </a:t>
            </a:r>
            <a:r>
              <a:rPr lang="zh-CN" altLang="en-US" sz="1200" b="1" dirty="0">
                <a:latin typeface="微软雅黑" pitchFamily="34" charset="-122"/>
                <a:ea typeface="微软雅黑" pitchFamily="34" charset="-122"/>
              </a:rPr>
              <a:t>更新后的路由表</a:t>
            </a:r>
          </a:p>
        </p:txBody>
      </p:sp>
      <p:sp>
        <p:nvSpPr>
          <p:cNvPr id="73" name="下箭头 72"/>
          <p:cNvSpPr/>
          <p:nvPr/>
        </p:nvSpPr>
        <p:spPr bwMode="auto">
          <a:xfrm>
            <a:off x="6638192" y="2542399"/>
            <a:ext cx="253526" cy="443441"/>
          </a:xfrm>
          <a:prstGeom prst="downArrow">
            <a:avLst/>
          </a:prstGeom>
          <a:solidFill>
            <a:srgbClr val="00FF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43018231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61647"/>
            <a:ext cx="2236510" cy="400110"/>
          </a:xfrm>
          <a:prstGeom prst="rect">
            <a:avLst/>
          </a:prstGeom>
        </p:spPr>
        <p:txBody>
          <a:bodyPr wrap="none">
            <a:spAutoFit/>
          </a:bodyPr>
          <a:lstStyle/>
          <a:p>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例</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路由表更新</a:t>
            </a:r>
          </a:p>
        </p:txBody>
      </p:sp>
      <p:grpSp>
        <p:nvGrpSpPr>
          <p:cNvPr id="127" name="Group 20"/>
          <p:cNvGrpSpPr>
            <a:grpSpLocks/>
          </p:cNvGrpSpPr>
          <p:nvPr/>
        </p:nvGrpSpPr>
        <p:grpSpPr bwMode="auto">
          <a:xfrm>
            <a:off x="977270" y="1172666"/>
            <a:ext cx="6865099" cy="2968515"/>
            <a:chOff x="-451" y="756"/>
            <a:chExt cx="6258" cy="2706"/>
          </a:xfrm>
        </p:grpSpPr>
        <p:sp>
          <p:nvSpPr>
            <p:cNvPr id="128" name="Rectangle 6"/>
            <p:cNvSpPr>
              <a:spLocks noChangeArrowheads="1"/>
            </p:cNvSpPr>
            <p:nvPr/>
          </p:nvSpPr>
          <p:spPr bwMode="auto">
            <a:xfrm>
              <a:off x="37" y="1008"/>
              <a:ext cx="1384" cy="1008"/>
            </a:xfrm>
            <a:prstGeom prst="rect">
              <a:avLst/>
            </a:prstGeom>
            <a:solidFill>
              <a:srgbClr val="99FF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Net2</a:t>
              </a: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	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Net3</a:t>
              </a: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	8</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Net6</a:t>
              </a: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	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Net8</a:t>
              </a: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	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Net9</a:t>
              </a: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	5</a:t>
              </a:r>
            </a:p>
          </p:txBody>
        </p:sp>
        <p:sp>
          <p:nvSpPr>
            <p:cNvPr id="129" name="Rectangle 7"/>
            <p:cNvSpPr>
              <a:spLocks noChangeArrowheads="1"/>
            </p:cNvSpPr>
            <p:nvPr/>
          </p:nvSpPr>
          <p:spPr bwMode="auto">
            <a:xfrm>
              <a:off x="1924" y="1200"/>
              <a:ext cx="1211" cy="1008"/>
            </a:xfrm>
            <a:prstGeom prst="rect">
              <a:avLst/>
            </a:prstGeom>
            <a:solidFill>
              <a:srgbClr val="99FF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Net2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Net3	9</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Net6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Net8	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Net9	6</a:t>
              </a:r>
            </a:p>
          </p:txBody>
        </p:sp>
        <p:sp>
          <p:nvSpPr>
            <p:cNvPr id="130" name="Rectangle 8"/>
            <p:cNvSpPr>
              <a:spLocks noChangeArrowheads="1"/>
            </p:cNvSpPr>
            <p:nvPr/>
          </p:nvSpPr>
          <p:spPr bwMode="auto">
            <a:xfrm>
              <a:off x="-451" y="2448"/>
              <a:ext cx="2044" cy="1008"/>
            </a:xfrm>
            <a:prstGeom prst="rect">
              <a:avLst/>
            </a:prstGeom>
            <a:solidFill>
              <a:srgbClr val="66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Net1	7	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Net2	2	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Net6	8	F</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Net8	4	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Net9	4	F</a:t>
              </a:r>
            </a:p>
          </p:txBody>
        </p:sp>
        <p:sp>
          <p:nvSpPr>
            <p:cNvPr id="131" name="Text Box 9"/>
            <p:cNvSpPr txBox="1">
              <a:spLocks noChangeArrowheads="1"/>
            </p:cNvSpPr>
            <p:nvPr/>
          </p:nvSpPr>
          <p:spPr bwMode="auto">
            <a:xfrm>
              <a:off x="329" y="756"/>
              <a:ext cx="128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从</a:t>
              </a:r>
              <a:r>
                <a:rPr kumimoji="0" lang="en-US" altLang="zh-CN" sz="13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C</a:t>
              </a:r>
              <a:r>
                <a:rPr kumimoji="0" lang="zh-CN" altLang="en-US" sz="13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来的</a:t>
              </a:r>
              <a:r>
                <a:rPr kumimoji="0" lang="en-US" altLang="zh-CN" sz="13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RIP</a:t>
              </a:r>
              <a:r>
                <a:rPr kumimoji="0" lang="zh-CN" altLang="en-US" sz="13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报文</a:t>
              </a:r>
            </a:p>
          </p:txBody>
        </p:sp>
        <p:sp>
          <p:nvSpPr>
            <p:cNvPr id="132" name="Text Box 10"/>
            <p:cNvSpPr txBox="1">
              <a:spLocks noChangeArrowheads="1"/>
            </p:cNvSpPr>
            <p:nvPr/>
          </p:nvSpPr>
          <p:spPr bwMode="auto">
            <a:xfrm>
              <a:off x="1758" y="768"/>
              <a:ext cx="1288"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增加跳数以后</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从</a:t>
              </a:r>
              <a:r>
                <a:rPr kumimoji="0" lang="en-US" altLang="zh-CN" sz="13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C</a:t>
              </a:r>
              <a:r>
                <a:rPr kumimoji="0" lang="zh-CN" altLang="en-US" sz="13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来的</a:t>
              </a:r>
              <a:r>
                <a:rPr kumimoji="0" lang="en-US" altLang="zh-CN" sz="13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RIP</a:t>
              </a:r>
              <a:r>
                <a:rPr kumimoji="0" lang="zh-CN" altLang="en-US" sz="13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报文</a:t>
              </a:r>
            </a:p>
          </p:txBody>
        </p:sp>
        <p:sp>
          <p:nvSpPr>
            <p:cNvPr id="133" name="Text Box 11"/>
            <p:cNvSpPr txBox="1">
              <a:spLocks noChangeArrowheads="1"/>
            </p:cNvSpPr>
            <p:nvPr/>
          </p:nvSpPr>
          <p:spPr bwMode="auto">
            <a:xfrm>
              <a:off x="549" y="2198"/>
              <a:ext cx="776"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旧路由表</a:t>
              </a:r>
            </a:p>
          </p:txBody>
        </p:sp>
        <p:sp>
          <p:nvSpPr>
            <p:cNvPr id="134" name="Rectangle 12"/>
            <p:cNvSpPr>
              <a:spLocks noChangeArrowheads="1"/>
            </p:cNvSpPr>
            <p:nvPr/>
          </p:nvSpPr>
          <p:spPr bwMode="auto">
            <a:xfrm>
              <a:off x="1881" y="2544"/>
              <a:ext cx="1104" cy="384"/>
            </a:xfrm>
            <a:prstGeom prst="rect">
              <a:avLst/>
            </a:prstGeom>
            <a:solidFill>
              <a:srgbClr val="00FF99"/>
            </a:solidFill>
            <a:ln w="9525">
              <a:solidFill>
                <a:srgbClr val="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a:ln>
                    <a:noFill/>
                  </a:ln>
                  <a:effectLst/>
                  <a:uLnTx/>
                  <a:uFillTx/>
                  <a:latin typeface="微软雅黑" pitchFamily="34" charset="-122"/>
                  <a:ea typeface="微软雅黑" pitchFamily="34" charset="-122"/>
                </a:rPr>
                <a:t>更新算法</a:t>
              </a:r>
            </a:p>
          </p:txBody>
        </p:sp>
        <p:sp>
          <p:nvSpPr>
            <p:cNvPr id="135" name="Rectangle 13"/>
            <p:cNvSpPr>
              <a:spLocks noChangeArrowheads="1"/>
            </p:cNvSpPr>
            <p:nvPr/>
          </p:nvSpPr>
          <p:spPr bwMode="auto">
            <a:xfrm>
              <a:off x="3321" y="2310"/>
              <a:ext cx="2016" cy="1152"/>
            </a:xfrm>
            <a:prstGeom prst="rect">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Net1	7	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Net2	5	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Net3	9	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Net6	5	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Net8	4	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Net9	4	F</a:t>
              </a:r>
            </a:p>
          </p:txBody>
        </p:sp>
        <p:sp>
          <p:nvSpPr>
            <p:cNvPr id="136" name="Text Box 14"/>
            <p:cNvSpPr txBox="1">
              <a:spLocks noChangeArrowheads="1"/>
            </p:cNvSpPr>
            <p:nvPr/>
          </p:nvSpPr>
          <p:spPr bwMode="auto">
            <a:xfrm>
              <a:off x="4011" y="2076"/>
              <a:ext cx="776"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新路由表</a:t>
              </a:r>
            </a:p>
          </p:txBody>
        </p:sp>
        <p:sp>
          <p:nvSpPr>
            <p:cNvPr id="137" name="AutoShape 15"/>
            <p:cNvSpPr>
              <a:spLocks noChangeArrowheads="1"/>
            </p:cNvSpPr>
            <p:nvPr/>
          </p:nvSpPr>
          <p:spPr bwMode="auto">
            <a:xfrm>
              <a:off x="1641" y="2688"/>
              <a:ext cx="192" cy="144"/>
            </a:xfrm>
            <a:prstGeom prst="rightArrow">
              <a:avLst>
                <a:gd name="adj1" fmla="val 50000"/>
                <a:gd name="adj2" fmla="val 33333"/>
              </a:avLst>
            </a:prstGeom>
            <a:solidFill>
              <a:srgbClr val="FF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38" name="AutoShape 16"/>
            <p:cNvSpPr>
              <a:spLocks noChangeArrowheads="1"/>
            </p:cNvSpPr>
            <p:nvPr/>
          </p:nvSpPr>
          <p:spPr bwMode="auto">
            <a:xfrm>
              <a:off x="3081" y="2688"/>
              <a:ext cx="192" cy="144"/>
            </a:xfrm>
            <a:prstGeom prst="rightArrow">
              <a:avLst>
                <a:gd name="adj1" fmla="val 50000"/>
                <a:gd name="adj2" fmla="val 33333"/>
              </a:avLst>
            </a:prstGeom>
            <a:solidFill>
              <a:srgbClr val="FF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39" name="AutoShape 17"/>
            <p:cNvSpPr>
              <a:spLocks noChangeArrowheads="1"/>
            </p:cNvSpPr>
            <p:nvPr/>
          </p:nvSpPr>
          <p:spPr bwMode="auto">
            <a:xfrm>
              <a:off x="2361" y="2304"/>
              <a:ext cx="144" cy="192"/>
            </a:xfrm>
            <a:prstGeom prst="downArrow">
              <a:avLst>
                <a:gd name="adj1" fmla="val 50000"/>
                <a:gd name="adj2" fmla="val 33333"/>
              </a:avLst>
            </a:prstGeom>
            <a:solidFill>
              <a:srgbClr val="FF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40" name="AutoShape 18"/>
            <p:cNvSpPr>
              <a:spLocks noChangeArrowheads="1"/>
            </p:cNvSpPr>
            <p:nvPr/>
          </p:nvSpPr>
          <p:spPr bwMode="auto">
            <a:xfrm>
              <a:off x="1497" y="1584"/>
              <a:ext cx="384" cy="144"/>
            </a:xfrm>
            <a:prstGeom prst="rightArrow">
              <a:avLst>
                <a:gd name="adj1" fmla="val 50000"/>
                <a:gd name="adj2" fmla="val 66667"/>
              </a:avLst>
            </a:prstGeom>
            <a:solidFill>
              <a:srgbClr val="FF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41" name="Rectangle 19"/>
            <p:cNvSpPr>
              <a:spLocks noChangeArrowheads="1"/>
            </p:cNvSpPr>
            <p:nvPr/>
          </p:nvSpPr>
          <p:spPr bwMode="auto">
            <a:xfrm>
              <a:off x="3177" y="786"/>
              <a:ext cx="2630" cy="123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Net1</a:t>
              </a: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 </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没有</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新信息，不变</a:t>
              </a:r>
            </a:p>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Net2</a:t>
              </a: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 </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相同</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的下一跳，替换</a:t>
              </a:r>
            </a:p>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Net3</a:t>
              </a: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 </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一</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条新路由，增加</a:t>
              </a:r>
            </a:p>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Net6</a:t>
              </a: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 </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不同</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的下一跳，新跳数小，替换</a:t>
              </a:r>
            </a:p>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Net8</a:t>
              </a: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 </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不同</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的下一跳，跳数相同，不变</a:t>
              </a:r>
            </a:p>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Net9</a:t>
              </a: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 </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不同</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的下一跳，新跳数大，</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不变</a:t>
              </a: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grpSp>
    </p:spTree>
    <p:extLst>
      <p:ext uri="{BB962C8B-B14F-4D97-AF65-F5344CB8AC3E}">
        <p14:creationId xmlns:p14="http://schemas.microsoft.com/office/powerpoint/2010/main" val="34643749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641303"/>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3. RIP2 </a:t>
            </a:r>
            <a:r>
              <a:rPr lang="zh-CN" altLang="en-US" sz="2000" b="1" dirty="0">
                <a:solidFill>
                  <a:schemeClr val="bg1"/>
                </a:solidFill>
                <a:latin typeface="微软雅黑" pitchFamily="34" charset="-122"/>
                <a:ea typeface="微软雅黑" pitchFamily="34" charset="-122"/>
              </a:rPr>
              <a:t>协议的报文格式 </a:t>
            </a:r>
          </a:p>
        </p:txBody>
      </p:sp>
      <p:sp>
        <p:nvSpPr>
          <p:cNvPr id="7" name="圆角矩形 6"/>
          <p:cNvSpPr/>
          <p:nvPr/>
        </p:nvSpPr>
        <p:spPr>
          <a:xfrm>
            <a:off x="545145" y="1099038"/>
            <a:ext cx="8053710"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AutoShape 54"/>
          <p:cNvSpPr>
            <a:spLocks noChangeArrowheads="1"/>
          </p:cNvSpPr>
          <p:nvPr/>
        </p:nvSpPr>
        <p:spPr bwMode="auto">
          <a:xfrm rot="5400000">
            <a:off x="1733205" y="3417775"/>
            <a:ext cx="144795" cy="301338"/>
          </a:xfrm>
          <a:prstGeom prst="downArrow">
            <a:avLst>
              <a:gd name="adj1" fmla="val 50000"/>
              <a:gd name="adj2" fmla="val 48026"/>
            </a:avLst>
          </a:prstGeom>
          <a:solidFill>
            <a:srgbClr val="FFFF00"/>
          </a:solidFill>
          <a:ln w="9525">
            <a:solidFill>
              <a:srgbClr val="000099"/>
            </a:solidFill>
            <a:miter lim="800000"/>
            <a:headEnd/>
            <a:tailEnd/>
          </a:ln>
          <a:effectLst/>
        </p:spPr>
        <p:txBody>
          <a:bodyPr vert="eaVert" wrap="none" anchor="ctr"/>
          <a:lstStyle/>
          <a:p>
            <a:endParaRPr lang="zh-CN" altLang="en-US" sz="1200" b="1">
              <a:latin typeface="微软雅黑" pitchFamily="34" charset="-122"/>
              <a:ea typeface="微软雅黑" pitchFamily="34" charset="-122"/>
            </a:endParaRPr>
          </a:p>
        </p:txBody>
      </p:sp>
      <p:sp>
        <p:nvSpPr>
          <p:cNvPr id="9" name="Line 2"/>
          <p:cNvSpPr>
            <a:spLocks noChangeShapeType="1"/>
          </p:cNvSpPr>
          <p:nvPr/>
        </p:nvSpPr>
        <p:spPr bwMode="auto">
          <a:xfrm>
            <a:off x="4047064" y="1293262"/>
            <a:ext cx="2359107" cy="0"/>
          </a:xfrm>
          <a:prstGeom prst="line">
            <a:avLst/>
          </a:prstGeom>
          <a:noFill/>
          <a:ln w="19050">
            <a:solidFill>
              <a:srgbClr val="0070C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 name="Text Box 3"/>
          <p:cNvSpPr txBox="1">
            <a:spLocks noChangeArrowheads="1"/>
          </p:cNvSpPr>
          <p:nvPr/>
        </p:nvSpPr>
        <p:spPr bwMode="auto">
          <a:xfrm>
            <a:off x="4994422" y="1182799"/>
            <a:ext cx="636713" cy="2616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solidFill>
                  <a:srgbClr val="0000FF"/>
                </a:solidFill>
                <a:latin typeface="微软雅黑" pitchFamily="34" charset="-122"/>
                <a:ea typeface="微软雅黑" pitchFamily="34" charset="-122"/>
              </a:rPr>
              <a:t> 4 </a:t>
            </a:r>
            <a:r>
              <a:rPr kumimoji="1" lang="zh-CN" altLang="en-US" sz="1050" b="1" dirty="0">
                <a:solidFill>
                  <a:srgbClr val="0000FF"/>
                </a:solidFill>
                <a:latin typeface="微软雅黑" pitchFamily="34" charset="-122"/>
                <a:ea typeface="微软雅黑" pitchFamily="34" charset="-122"/>
              </a:rPr>
              <a:t>字节</a:t>
            </a:r>
          </a:p>
        </p:txBody>
      </p:sp>
      <p:sp>
        <p:nvSpPr>
          <p:cNvPr id="11" name="Rectangle 4"/>
          <p:cNvSpPr>
            <a:spLocks noChangeArrowheads="1"/>
          </p:cNvSpPr>
          <p:nvPr/>
        </p:nvSpPr>
        <p:spPr bwMode="auto">
          <a:xfrm>
            <a:off x="1943888" y="3377924"/>
            <a:ext cx="3756408" cy="388660"/>
          </a:xfrm>
          <a:prstGeom prst="rect">
            <a:avLst/>
          </a:prstGeom>
          <a:solidFill>
            <a:srgbClr val="FF66FF"/>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2" name="Line 5"/>
          <p:cNvSpPr>
            <a:spLocks noChangeShapeType="1"/>
          </p:cNvSpPr>
          <p:nvPr/>
        </p:nvSpPr>
        <p:spPr bwMode="auto">
          <a:xfrm flipV="1">
            <a:off x="3220451" y="3237676"/>
            <a:ext cx="2475717" cy="0"/>
          </a:xfrm>
          <a:prstGeom prst="line">
            <a:avLst/>
          </a:prstGeom>
          <a:noFill/>
          <a:ln w="19050">
            <a:solidFill>
              <a:srgbClr val="0070C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 name="Text Box 6"/>
          <p:cNvSpPr txBox="1">
            <a:spLocks noChangeArrowheads="1"/>
          </p:cNvSpPr>
          <p:nvPr/>
        </p:nvSpPr>
        <p:spPr bwMode="auto">
          <a:xfrm>
            <a:off x="4051192" y="3116262"/>
            <a:ext cx="747320" cy="2616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solidFill>
                  <a:srgbClr val="0000FF"/>
                </a:solidFill>
                <a:latin typeface="微软雅黑" pitchFamily="34" charset="-122"/>
                <a:ea typeface="微软雅黑" pitchFamily="34" charset="-122"/>
              </a:rPr>
              <a:t>RIP </a:t>
            </a:r>
            <a:r>
              <a:rPr kumimoji="1" lang="zh-CN" altLang="en-US" sz="1050" b="1" dirty="0">
                <a:solidFill>
                  <a:srgbClr val="0000FF"/>
                </a:solidFill>
                <a:latin typeface="微软雅黑" pitchFamily="34" charset="-122"/>
                <a:ea typeface="微软雅黑" pitchFamily="34" charset="-122"/>
              </a:rPr>
              <a:t>报文</a:t>
            </a:r>
          </a:p>
        </p:txBody>
      </p:sp>
      <p:sp>
        <p:nvSpPr>
          <p:cNvPr id="14" name="Freeform 8"/>
          <p:cNvSpPr>
            <a:spLocks/>
          </p:cNvSpPr>
          <p:nvPr/>
        </p:nvSpPr>
        <p:spPr bwMode="auto">
          <a:xfrm>
            <a:off x="3674518" y="2611500"/>
            <a:ext cx="2786623" cy="125958"/>
          </a:xfrm>
          <a:custGeom>
            <a:avLst/>
            <a:gdLst>
              <a:gd name="T0" fmla="*/ 306 w 2328"/>
              <a:gd name="T1" fmla="*/ 6 h 204"/>
              <a:gd name="T2" fmla="*/ 2328 w 2328"/>
              <a:gd name="T3" fmla="*/ 0 h 204"/>
              <a:gd name="T4" fmla="*/ 1716 w 2328"/>
              <a:gd name="T5" fmla="*/ 204 h 204"/>
              <a:gd name="T6" fmla="*/ 0 w 2328"/>
              <a:gd name="T7" fmla="*/ 204 h 204"/>
              <a:gd name="T8" fmla="*/ 306 w 2328"/>
              <a:gd name="T9" fmla="*/ 6 h 204"/>
            </a:gdLst>
            <a:ahLst/>
            <a:cxnLst>
              <a:cxn ang="0">
                <a:pos x="T0" y="T1"/>
              </a:cxn>
              <a:cxn ang="0">
                <a:pos x="T2" y="T3"/>
              </a:cxn>
              <a:cxn ang="0">
                <a:pos x="T4" y="T5"/>
              </a:cxn>
              <a:cxn ang="0">
                <a:pos x="T6" y="T7"/>
              </a:cxn>
              <a:cxn ang="0">
                <a:pos x="T8" y="T9"/>
              </a:cxn>
            </a:cxnLst>
            <a:rect l="0" t="0" r="r" b="b"/>
            <a:pathLst>
              <a:path w="2328" h="204">
                <a:moveTo>
                  <a:pt x="306" y="6"/>
                </a:moveTo>
                <a:lnTo>
                  <a:pt x="2328" y="0"/>
                </a:lnTo>
                <a:lnTo>
                  <a:pt x="1716" y="204"/>
                </a:lnTo>
                <a:lnTo>
                  <a:pt x="0" y="204"/>
                </a:lnTo>
                <a:lnTo>
                  <a:pt x="306" y="6"/>
                </a:lnTo>
                <a:close/>
              </a:path>
            </a:pathLst>
          </a:custGeom>
          <a:gradFill>
            <a:gsLst>
              <a:gs pos="0">
                <a:srgbClr val="3399FF"/>
              </a:gs>
              <a:gs pos="100000">
                <a:srgbClr val="00FF99"/>
              </a:gs>
            </a:gsLst>
            <a:lin ang="16200000" scaled="1"/>
          </a:gradFill>
          <a:ln>
            <a:noFill/>
          </a:ln>
          <a:effectLst/>
        </p:spPr>
        <p:txBody>
          <a:bodyPr/>
          <a:lstStyle/>
          <a:p>
            <a:endParaRPr lang="zh-CN" altLang="en-US" sz="1200" b="1">
              <a:latin typeface="微软雅黑" pitchFamily="34" charset="-122"/>
              <a:ea typeface="微软雅黑" pitchFamily="34" charset="-122"/>
            </a:endParaRPr>
          </a:p>
        </p:txBody>
      </p:sp>
      <p:sp>
        <p:nvSpPr>
          <p:cNvPr id="15" name="Rectangle 9"/>
          <p:cNvSpPr>
            <a:spLocks noChangeArrowheads="1"/>
          </p:cNvSpPr>
          <p:nvPr/>
        </p:nvSpPr>
        <p:spPr bwMode="auto">
          <a:xfrm>
            <a:off x="4040872" y="1395033"/>
            <a:ext cx="2385938" cy="1216467"/>
          </a:xfrm>
          <a:prstGeom prst="rect">
            <a:avLst/>
          </a:prstGeom>
          <a:solidFill>
            <a:srgbClr val="99FFCC"/>
          </a:solidFill>
          <a:ln w="12700">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6" name="Line 10"/>
          <p:cNvSpPr>
            <a:spLocks noChangeShapeType="1"/>
          </p:cNvSpPr>
          <p:nvPr/>
        </p:nvSpPr>
        <p:spPr bwMode="auto">
          <a:xfrm>
            <a:off x="2716840" y="3911034"/>
            <a:ext cx="2975200" cy="0"/>
          </a:xfrm>
          <a:prstGeom prst="line">
            <a:avLst/>
          </a:prstGeom>
          <a:noFill/>
          <a:ln w="19050">
            <a:solidFill>
              <a:srgbClr val="0070C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Text Box 11"/>
          <p:cNvSpPr txBox="1">
            <a:spLocks noChangeArrowheads="1"/>
          </p:cNvSpPr>
          <p:nvPr/>
        </p:nvSpPr>
        <p:spPr bwMode="auto">
          <a:xfrm>
            <a:off x="6406171" y="3022387"/>
            <a:ext cx="1673904" cy="830997"/>
          </a:xfrm>
          <a:prstGeom prst="rect">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itchFamily="34" charset="-122"/>
                <a:ea typeface="微软雅黑" pitchFamily="34" charset="-122"/>
              </a:rPr>
              <a:t>路由信息</a:t>
            </a:r>
          </a:p>
          <a:p>
            <a:pPr algn="ctr"/>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20 </a:t>
            </a:r>
            <a:r>
              <a:rPr kumimoji="1" lang="zh-CN" altLang="en-US" sz="1200" b="1" dirty="0">
                <a:latin typeface="微软雅黑" pitchFamily="34" charset="-122"/>
                <a:ea typeface="微软雅黑" pitchFamily="34" charset="-122"/>
              </a:rPr>
              <a:t>字节</a:t>
            </a:r>
            <a:r>
              <a:rPr kumimoji="1" lang="en-US" altLang="zh-CN" sz="1200" b="1" dirty="0">
                <a:latin typeface="微软雅黑" pitchFamily="34" charset="-122"/>
                <a:ea typeface="微软雅黑" pitchFamily="34" charset="-122"/>
              </a:rPr>
              <a:t>/</a:t>
            </a:r>
            <a:r>
              <a:rPr kumimoji="1" lang="zh-CN" altLang="en-US" sz="1200" b="1" dirty="0">
                <a:latin typeface="微软雅黑" pitchFamily="34" charset="-122"/>
                <a:ea typeface="微软雅黑" pitchFamily="34" charset="-122"/>
              </a:rPr>
              <a:t>路由</a:t>
            </a:r>
            <a:r>
              <a:rPr kumimoji="1" lang="zh-CN" altLang="en-US" sz="1200" b="1" dirty="0" smtClean="0">
                <a:latin typeface="微软雅黑" pitchFamily="34" charset="-122"/>
                <a:ea typeface="微软雅黑" pitchFamily="34" charset="-122"/>
              </a:rPr>
              <a:t>）</a:t>
            </a:r>
            <a:endParaRPr kumimoji="1" lang="zh-CN" altLang="en-US" sz="1200" b="1" dirty="0">
              <a:latin typeface="微软雅黑" pitchFamily="34" charset="-122"/>
              <a:ea typeface="微软雅黑" pitchFamily="34" charset="-122"/>
            </a:endParaRPr>
          </a:p>
          <a:p>
            <a:pPr algn="ctr"/>
            <a:r>
              <a:rPr kumimoji="1" lang="zh-CN" altLang="en-US" sz="1200" b="1" dirty="0">
                <a:latin typeface="微软雅黑" pitchFamily="34" charset="-122"/>
                <a:ea typeface="微软雅黑" pitchFamily="34" charset="-122"/>
              </a:rPr>
              <a:t>可重复出现</a:t>
            </a:r>
          </a:p>
          <a:p>
            <a:pPr algn="ctr"/>
            <a:r>
              <a:rPr kumimoji="1" lang="zh-CN" altLang="en-US" sz="1200" b="1" dirty="0">
                <a:latin typeface="微软雅黑" pitchFamily="34" charset="-122"/>
                <a:ea typeface="微软雅黑" pitchFamily="34" charset="-122"/>
              </a:rPr>
              <a:t>最多 </a:t>
            </a:r>
            <a:r>
              <a:rPr kumimoji="1" lang="en-US" altLang="zh-CN" sz="1200" b="1" dirty="0">
                <a:latin typeface="微软雅黑" pitchFamily="34" charset="-122"/>
                <a:ea typeface="微软雅黑" pitchFamily="34" charset="-122"/>
              </a:rPr>
              <a:t>25 </a:t>
            </a:r>
            <a:r>
              <a:rPr kumimoji="1" lang="zh-CN" altLang="en-US" sz="1200" b="1" dirty="0">
                <a:latin typeface="微软雅黑" pitchFamily="34" charset="-122"/>
                <a:ea typeface="微软雅黑" pitchFamily="34" charset="-122"/>
              </a:rPr>
              <a:t>个</a:t>
            </a:r>
          </a:p>
        </p:txBody>
      </p:sp>
      <p:sp>
        <p:nvSpPr>
          <p:cNvPr id="18" name="Rectangle 12"/>
          <p:cNvSpPr>
            <a:spLocks noChangeArrowheads="1"/>
          </p:cNvSpPr>
          <p:nvPr/>
        </p:nvSpPr>
        <p:spPr bwMode="auto">
          <a:xfrm>
            <a:off x="3195680" y="2753653"/>
            <a:ext cx="2496361" cy="372466"/>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 name="Freeform 13"/>
          <p:cNvSpPr>
            <a:spLocks/>
          </p:cNvSpPr>
          <p:nvPr/>
        </p:nvSpPr>
        <p:spPr bwMode="auto">
          <a:xfrm>
            <a:off x="1415514" y="2167591"/>
            <a:ext cx="2343627" cy="586062"/>
          </a:xfrm>
          <a:custGeom>
            <a:avLst/>
            <a:gdLst>
              <a:gd name="T0" fmla="*/ 0 w 1992"/>
              <a:gd name="T1" fmla="*/ 12 h 612"/>
              <a:gd name="T2" fmla="*/ 1992 w 1992"/>
              <a:gd name="T3" fmla="*/ 0 h 612"/>
              <a:gd name="T4" fmla="*/ 1890 w 1992"/>
              <a:gd name="T5" fmla="*/ 606 h 612"/>
              <a:gd name="T6" fmla="*/ 1506 w 1992"/>
              <a:gd name="T7" fmla="*/ 612 h 612"/>
              <a:gd name="T8" fmla="*/ 0 w 1992"/>
              <a:gd name="T9" fmla="*/ 12 h 612"/>
            </a:gdLst>
            <a:ahLst/>
            <a:cxnLst>
              <a:cxn ang="0">
                <a:pos x="T0" y="T1"/>
              </a:cxn>
              <a:cxn ang="0">
                <a:pos x="T2" y="T3"/>
              </a:cxn>
              <a:cxn ang="0">
                <a:pos x="T4" y="T5"/>
              </a:cxn>
              <a:cxn ang="0">
                <a:pos x="T6" y="T7"/>
              </a:cxn>
              <a:cxn ang="0">
                <a:pos x="T8" y="T9"/>
              </a:cxn>
            </a:cxnLst>
            <a:rect l="0" t="0" r="r" b="b"/>
            <a:pathLst>
              <a:path w="1992" h="612">
                <a:moveTo>
                  <a:pt x="0" y="12"/>
                </a:moveTo>
                <a:lnTo>
                  <a:pt x="1992" y="0"/>
                </a:lnTo>
                <a:lnTo>
                  <a:pt x="1890" y="606"/>
                </a:lnTo>
                <a:lnTo>
                  <a:pt x="1506" y="612"/>
                </a:lnTo>
                <a:lnTo>
                  <a:pt x="0" y="12"/>
                </a:lnTo>
                <a:close/>
              </a:path>
            </a:pathLst>
          </a:custGeom>
          <a:gradFill>
            <a:gsLst>
              <a:gs pos="0">
                <a:srgbClr val="0000FF"/>
              </a:gs>
              <a:gs pos="100000">
                <a:srgbClr val="00FFFF"/>
              </a:gs>
            </a:gsLst>
            <a:lin ang="16200000" scaled="1"/>
          </a:gradFill>
          <a:ln>
            <a:noFill/>
          </a:ln>
          <a:effectLst/>
        </p:spPr>
        <p:txBody>
          <a:bodyPr/>
          <a:lstStyle/>
          <a:p>
            <a:endParaRPr lang="zh-CN" altLang="en-US" sz="1200" b="1">
              <a:latin typeface="微软雅黑" pitchFamily="34" charset="-122"/>
              <a:ea typeface="微软雅黑" pitchFamily="34" charset="-122"/>
            </a:endParaRPr>
          </a:p>
        </p:txBody>
      </p:sp>
      <p:sp>
        <p:nvSpPr>
          <p:cNvPr id="20" name="Rectangle 14"/>
          <p:cNvSpPr>
            <a:spLocks noChangeArrowheads="1"/>
          </p:cNvSpPr>
          <p:nvPr/>
        </p:nvSpPr>
        <p:spPr bwMode="auto">
          <a:xfrm>
            <a:off x="3195680" y="2746032"/>
            <a:ext cx="2504616" cy="387707"/>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1" name="Line 15"/>
          <p:cNvSpPr>
            <a:spLocks noChangeShapeType="1"/>
          </p:cNvSpPr>
          <p:nvPr/>
        </p:nvSpPr>
        <p:spPr bwMode="auto">
          <a:xfrm>
            <a:off x="1943887" y="3743460"/>
            <a:ext cx="0" cy="411193"/>
          </a:xfrm>
          <a:prstGeom prst="line">
            <a:avLst/>
          </a:prstGeom>
          <a:noFill/>
          <a:ln w="127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2" name="Rectangle 16"/>
          <p:cNvSpPr>
            <a:spLocks noChangeArrowheads="1"/>
          </p:cNvSpPr>
          <p:nvPr/>
        </p:nvSpPr>
        <p:spPr bwMode="auto">
          <a:xfrm>
            <a:off x="3822093" y="3859677"/>
            <a:ext cx="930846" cy="16765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3" name="Line 17"/>
          <p:cNvSpPr>
            <a:spLocks noChangeShapeType="1"/>
          </p:cNvSpPr>
          <p:nvPr/>
        </p:nvSpPr>
        <p:spPr bwMode="auto">
          <a:xfrm>
            <a:off x="1943888" y="4101861"/>
            <a:ext cx="3756408" cy="0"/>
          </a:xfrm>
          <a:prstGeom prst="line">
            <a:avLst/>
          </a:prstGeom>
          <a:noFill/>
          <a:ln w="19050">
            <a:solidFill>
              <a:srgbClr val="0070C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4" name="Text Box 18"/>
          <p:cNvSpPr txBox="1">
            <a:spLocks noChangeArrowheads="1"/>
          </p:cNvSpPr>
          <p:nvPr/>
        </p:nvSpPr>
        <p:spPr bwMode="auto">
          <a:xfrm>
            <a:off x="2831568" y="4015442"/>
            <a:ext cx="790601" cy="2616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solidFill>
                  <a:srgbClr val="0000FF"/>
                </a:solidFill>
                <a:latin typeface="微软雅黑" pitchFamily="34" charset="-122"/>
                <a:ea typeface="微软雅黑" pitchFamily="34" charset="-122"/>
              </a:rPr>
              <a:t>IP </a:t>
            </a:r>
            <a:r>
              <a:rPr kumimoji="1" lang="zh-CN" altLang="en-US" sz="1050" b="1" dirty="0">
                <a:solidFill>
                  <a:srgbClr val="0000FF"/>
                </a:solidFill>
                <a:latin typeface="微软雅黑" pitchFamily="34" charset="-122"/>
                <a:ea typeface="微软雅黑" pitchFamily="34" charset="-122"/>
              </a:rPr>
              <a:t>数据报</a:t>
            </a:r>
          </a:p>
        </p:txBody>
      </p:sp>
      <p:sp>
        <p:nvSpPr>
          <p:cNvPr id="25" name="Line 19"/>
          <p:cNvSpPr>
            <a:spLocks noChangeShapeType="1"/>
          </p:cNvSpPr>
          <p:nvPr/>
        </p:nvSpPr>
        <p:spPr bwMode="auto">
          <a:xfrm>
            <a:off x="4048095" y="1628420"/>
            <a:ext cx="23859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6" name="Line 20"/>
          <p:cNvSpPr>
            <a:spLocks noChangeShapeType="1"/>
          </p:cNvSpPr>
          <p:nvPr/>
        </p:nvSpPr>
        <p:spPr bwMode="auto">
          <a:xfrm>
            <a:off x="4048095" y="1882763"/>
            <a:ext cx="23859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7" name="Line 21"/>
          <p:cNvSpPr>
            <a:spLocks noChangeShapeType="1"/>
          </p:cNvSpPr>
          <p:nvPr/>
        </p:nvSpPr>
        <p:spPr bwMode="auto">
          <a:xfrm>
            <a:off x="4048095" y="2124723"/>
            <a:ext cx="23859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8" name="Line 22"/>
          <p:cNvSpPr>
            <a:spLocks noChangeShapeType="1"/>
          </p:cNvSpPr>
          <p:nvPr/>
        </p:nvSpPr>
        <p:spPr bwMode="auto">
          <a:xfrm>
            <a:off x="4048095" y="2355251"/>
            <a:ext cx="23859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23"/>
          <p:cNvSpPr>
            <a:spLocks noChangeShapeType="1"/>
          </p:cNvSpPr>
          <p:nvPr/>
        </p:nvSpPr>
        <p:spPr bwMode="auto">
          <a:xfrm rot="5400000" flipH="1">
            <a:off x="5122466" y="1521253"/>
            <a:ext cx="23719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Text Box 24"/>
          <p:cNvSpPr txBox="1">
            <a:spLocks noChangeArrowheads="1"/>
          </p:cNvSpPr>
          <p:nvPr/>
        </p:nvSpPr>
        <p:spPr bwMode="auto">
          <a:xfrm>
            <a:off x="5517635" y="1356930"/>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路由标记</a:t>
            </a:r>
          </a:p>
        </p:txBody>
      </p:sp>
      <p:sp>
        <p:nvSpPr>
          <p:cNvPr id="31" name="Text Box 25"/>
          <p:cNvSpPr txBox="1">
            <a:spLocks noChangeArrowheads="1"/>
          </p:cNvSpPr>
          <p:nvPr/>
        </p:nvSpPr>
        <p:spPr bwMode="auto">
          <a:xfrm>
            <a:off x="4873679" y="160936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网络地址</a:t>
            </a:r>
          </a:p>
        </p:txBody>
      </p:sp>
      <p:sp>
        <p:nvSpPr>
          <p:cNvPr id="32" name="Text Box 26"/>
          <p:cNvSpPr txBox="1">
            <a:spLocks noChangeArrowheads="1"/>
          </p:cNvSpPr>
          <p:nvPr/>
        </p:nvSpPr>
        <p:spPr bwMode="auto">
          <a:xfrm>
            <a:off x="4161613" y="1368361"/>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地址族标识符</a:t>
            </a:r>
          </a:p>
        </p:txBody>
      </p:sp>
      <p:sp>
        <p:nvSpPr>
          <p:cNvPr id="33" name="Text Box 27"/>
          <p:cNvSpPr txBox="1">
            <a:spLocks noChangeArrowheads="1"/>
          </p:cNvSpPr>
          <p:nvPr/>
        </p:nvSpPr>
        <p:spPr bwMode="auto">
          <a:xfrm>
            <a:off x="4838593" y="2357157"/>
            <a:ext cx="100860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距离 </a:t>
            </a:r>
            <a:r>
              <a:rPr kumimoji="1" lang="en-US" altLang="zh-CN" sz="1200" b="1">
                <a:latin typeface="微软雅黑" pitchFamily="34" charset="-122"/>
                <a:ea typeface="微软雅黑" pitchFamily="34" charset="-122"/>
              </a:rPr>
              <a:t>(1-16)</a:t>
            </a:r>
          </a:p>
        </p:txBody>
      </p:sp>
      <p:sp>
        <p:nvSpPr>
          <p:cNvPr id="34" name="Rectangle 28"/>
          <p:cNvSpPr>
            <a:spLocks noChangeArrowheads="1"/>
          </p:cNvSpPr>
          <p:nvPr/>
        </p:nvSpPr>
        <p:spPr bwMode="auto">
          <a:xfrm>
            <a:off x="3195680" y="3385545"/>
            <a:ext cx="2496361" cy="373418"/>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5" name="Line 29"/>
          <p:cNvSpPr>
            <a:spLocks noChangeShapeType="1"/>
          </p:cNvSpPr>
          <p:nvPr/>
        </p:nvSpPr>
        <p:spPr bwMode="auto">
          <a:xfrm>
            <a:off x="2726129" y="3377924"/>
            <a:ext cx="0" cy="3886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6" name="Text Box 30"/>
          <p:cNvSpPr txBox="1">
            <a:spLocks noChangeArrowheads="1"/>
          </p:cNvSpPr>
          <p:nvPr/>
        </p:nvSpPr>
        <p:spPr bwMode="auto">
          <a:xfrm>
            <a:off x="2106941" y="3380121"/>
            <a:ext cx="492443"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200" b="1" dirty="0">
                <a:latin typeface="微软雅黑" pitchFamily="34" charset="-122"/>
                <a:ea typeface="微软雅黑" pitchFamily="34" charset="-122"/>
              </a:rPr>
              <a:t>  IP </a:t>
            </a:r>
          </a:p>
          <a:p>
            <a:pPr>
              <a:lnSpc>
                <a:spcPct val="90000"/>
              </a:lnSpc>
            </a:pPr>
            <a:r>
              <a:rPr kumimoji="1" lang="zh-CN" altLang="en-US" sz="1200" b="1" dirty="0">
                <a:latin typeface="微软雅黑" pitchFamily="34" charset="-122"/>
                <a:ea typeface="微软雅黑" pitchFamily="34" charset="-122"/>
              </a:rPr>
              <a:t>首部</a:t>
            </a:r>
          </a:p>
        </p:txBody>
      </p:sp>
      <p:sp>
        <p:nvSpPr>
          <p:cNvPr id="37" name="AutoShape 32"/>
          <p:cNvSpPr>
            <a:spLocks noChangeArrowheads="1"/>
          </p:cNvSpPr>
          <p:nvPr/>
        </p:nvSpPr>
        <p:spPr bwMode="auto">
          <a:xfrm>
            <a:off x="4315496" y="3320641"/>
            <a:ext cx="125648" cy="237949"/>
          </a:xfrm>
          <a:prstGeom prst="downArrow">
            <a:avLst>
              <a:gd name="adj1" fmla="val 50000"/>
              <a:gd name="adj2" fmla="val 48026"/>
            </a:avLst>
          </a:prstGeom>
          <a:solidFill>
            <a:srgbClr val="FFFF00"/>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200" b="1">
              <a:latin typeface="微软雅黑" pitchFamily="34" charset="-122"/>
              <a:ea typeface="微软雅黑" pitchFamily="34" charset="-122"/>
            </a:endParaRPr>
          </a:p>
        </p:txBody>
      </p:sp>
      <p:sp>
        <p:nvSpPr>
          <p:cNvPr id="38" name="Text Box 33"/>
          <p:cNvSpPr txBox="1">
            <a:spLocks noChangeArrowheads="1"/>
          </p:cNvSpPr>
          <p:nvPr/>
        </p:nvSpPr>
        <p:spPr bwMode="auto">
          <a:xfrm>
            <a:off x="2713510" y="3380121"/>
            <a:ext cx="574196"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200" b="1" dirty="0">
                <a:latin typeface="微软雅黑" pitchFamily="34" charset="-122"/>
                <a:ea typeface="微软雅黑" pitchFamily="34" charset="-122"/>
              </a:rPr>
              <a:t>UDP </a:t>
            </a:r>
          </a:p>
          <a:p>
            <a:pPr>
              <a:lnSpc>
                <a:spcPct val="90000"/>
              </a:lnSpc>
            </a:pPr>
            <a:r>
              <a:rPr kumimoji="1" lang="zh-CN" altLang="en-US" sz="1200" b="1" dirty="0">
                <a:latin typeface="微软雅黑" pitchFamily="34" charset="-122"/>
                <a:ea typeface="微软雅黑" pitchFamily="34" charset="-122"/>
              </a:rPr>
              <a:t>首部</a:t>
            </a:r>
          </a:p>
        </p:txBody>
      </p:sp>
      <p:sp>
        <p:nvSpPr>
          <p:cNvPr id="39" name="Line 34"/>
          <p:cNvSpPr>
            <a:spLocks noChangeShapeType="1"/>
          </p:cNvSpPr>
          <p:nvPr/>
        </p:nvSpPr>
        <p:spPr bwMode="auto">
          <a:xfrm>
            <a:off x="3195680" y="3385545"/>
            <a:ext cx="0" cy="3877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0" name="AutoShape 35"/>
          <p:cNvSpPr>
            <a:spLocks/>
          </p:cNvSpPr>
          <p:nvPr/>
        </p:nvSpPr>
        <p:spPr bwMode="auto">
          <a:xfrm>
            <a:off x="6461141" y="1405513"/>
            <a:ext cx="159957" cy="1185983"/>
          </a:xfrm>
          <a:prstGeom prst="rightBrace">
            <a:avLst>
              <a:gd name="adj1" fmla="val 66936"/>
              <a:gd name="adj2" fmla="val 50000"/>
            </a:avLst>
          </a:prstGeom>
          <a:noFill/>
          <a:ln w="19050">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1" name="Line 36"/>
          <p:cNvSpPr>
            <a:spLocks noChangeShapeType="1"/>
          </p:cNvSpPr>
          <p:nvPr/>
        </p:nvSpPr>
        <p:spPr bwMode="auto">
          <a:xfrm>
            <a:off x="3637367" y="2744127"/>
            <a:ext cx="0" cy="38770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2" name="Line 37"/>
          <p:cNvSpPr>
            <a:spLocks noChangeShapeType="1"/>
          </p:cNvSpPr>
          <p:nvPr/>
        </p:nvSpPr>
        <p:spPr bwMode="auto">
          <a:xfrm>
            <a:off x="3195680" y="3126148"/>
            <a:ext cx="0" cy="193378"/>
          </a:xfrm>
          <a:prstGeom prst="line">
            <a:avLst/>
          </a:prstGeom>
          <a:noFill/>
          <a:ln w="127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Line 38"/>
          <p:cNvSpPr>
            <a:spLocks noChangeShapeType="1"/>
          </p:cNvSpPr>
          <p:nvPr/>
        </p:nvSpPr>
        <p:spPr bwMode="auto">
          <a:xfrm>
            <a:off x="5701365" y="3108049"/>
            <a:ext cx="0" cy="193377"/>
          </a:xfrm>
          <a:prstGeom prst="line">
            <a:avLst/>
          </a:prstGeom>
          <a:noFill/>
          <a:ln w="127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4" name="Text Box 40"/>
          <p:cNvSpPr txBox="1">
            <a:spLocks noChangeArrowheads="1"/>
          </p:cNvSpPr>
          <p:nvPr/>
        </p:nvSpPr>
        <p:spPr bwMode="auto">
          <a:xfrm>
            <a:off x="4197733" y="2789965"/>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路由部分</a:t>
            </a:r>
          </a:p>
        </p:txBody>
      </p:sp>
      <p:sp>
        <p:nvSpPr>
          <p:cNvPr id="45" name="Line 47"/>
          <p:cNvSpPr>
            <a:spLocks noChangeShapeType="1"/>
          </p:cNvSpPr>
          <p:nvPr/>
        </p:nvSpPr>
        <p:spPr bwMode="auto">
          <a:xfrm>
            <a:off x="1421706" y="1811772"/>
            <a:ext cx="2358074" cy="0"/>
          </a:xfrm>
          <a:prstGeom prst="line">
            <a:avLst/>
          </a:prstGeom>
          <a:noFill/>
          <a:ln w="19050">
            <a:solidFill>
              <a:srgbClr val="0070C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6" name="Text Box 48"/>
          <p:cNvSpPr txBox="1">
            <a:spLocks noChangeArrowheads="1"/>
          </p:cNvSpPr>
          <p:nvPr/>
        </p:nvSpPr>
        <p:spPr bwMode="auto">
          <a:xfrm>
            <a:off x="2368031" y="1701309"/>
            <a:ext cx="636713" cy="2616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solidFill>
                  <a:srgbClr val="0000FF"/>
                </a:solidFill>
                <a:latin typeface="微软雅黑" pitchFamily="34" charset="-122"/>
                <a:ea typeface="微软雅黑" pitchFamily="34" charset="-122"/>
              </a:rPr>
              <a:t> 4 </a:t>
            </a:r>
            <a:r>
              <a:rPr kumimoji="1" lang="zh-CN" altLang="en-US" sz="1050" b="1" dirty="0">
                <a:solidFill>
                  <a:srgbClr val="0000FF"/>
                </a:solidFill>
                <a:latin typeface="微软雅黑" pitchFamily="34" charset="-122"/>
                <a:ea typeface="微软雅黑" pitchFamily="34" charset="-122"/>
              </a:rPr>
              <a:t>字节</a:t>
            </a:r>
          </a:p>
        </p:txBody>
      </p:sp>
      <p:sp>
        <p:nvSpPr>
          <p:cNvPr id="47" name="Text Box 49"/>
          <p:cNvSpPr txBox="1">
            <a:spLocks noChangeArrowheads="1"/>
          </p:cNvSpPr>
          <p:nvPr/>
        </p:nvSpPr>
        <p:spPr bwMode="auto">
          <a:xfrm>
            <a:off x="4873679" y="1868475"/>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子网掩码</a:t>
            </a:r>
          </a:p>
        </p:txBody>
      </p:sp>
      <p:sp>
        <p:nvSpPr>
          <p:cNvPr id="48" name="Text Box 50"/>
          <p:cNvSpPr txBox="1">
            <a:spLocks noChangeArrowheads="1"/>
          </p:cNvSpPr>
          <p:nvPr/>
        </p:nvSpPr>
        <p:spPr bwMode="auto">
          <a:xfrm>
            <a:off x="4617749" y="2098051"/>
            <a:ext cx="1415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下一跳路由器地址</a:t>
            </a:r>
          </a:p>
        </p:txBody>
      </p:sp>
      <p:sp>
        <p:nvSpPr>
          <p:cNvPr id="49" name="Text Box 51"/>
          <p:cNvSpPr txBox="1">
            <a:spLocks noChangeArrowheads="1"/>
          </p:cNvSpPr>
          <p:nvPr/>
        </p:nvSpPr>
        <p:spPr bwMode="auto">
          <a:xfrm>
            <a:off x="3656976" y="3799396"/>
            <a:ext cx="1196161" cy="25391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solidFill>
                  <a:srgbClr val="0000FF"/>
                </a:solidFill>
                <a:latin typeface="微软雅黑" pitchFamily="34" charset="-122"/>
                <a:ea typeface="微软雅黑" pitchFamily="34" charset="-122"/>
              </a:rPr>
              <a:t>UDP </a:t>
            </a:r>
            <a:r>
              <a:rPr kumimoji="1" lang="zh-CN" altLang="en-US" sz="1050" b="1" dirty="0">
                <a:solidFill>
                  <a:srgbClr val="0000FF"/>
                </a:solidFill>
                <a:latin typeface="微软雅黑" pitchFamily="34" charset="-122"/>
                <a:ea typeface="微软雅黑" pitchFamily="34" charset="-122"/>
              </a:rPr>
              <a:t>用户数据报</a:t>
            </a:r>
          </a:p>
        </p:txBody>
      </p:sp>
      <p:sp>
        <p:nvSpPr>
          <p:cNvPr id="50" name="Line 52"/>
          <p:cNvSpPr>
            <a:spLocks noChangeShapeType="1"/>
          </p:cNvSpPr>
          <p:nvPr/>
        </p:nvSpPr>
        <p:spPr bwMode="auto">
          <a:xfrm>
            <a:off x="2728193" y="3743461"/>
            <a:ext cx="0" cy="200045"/>
          </a:xfrm>
          <a:prstGeom prst="line">
            <a:avLst/>
          </a:prstGeom>
          <a:noFill/>
          <a:ln w="127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2" name="矩形 51"/>
          <p:cNvSpPr/>
          <p:nvPr/>
        </p:nvSpPr>
        <p:spPr bwMode="auto">
          <a:xfrm>
            <a:off x="3195680" y="2753653"/>
            <a:ext cx="441687" cy="370561"/>
          </a:xfrm>
          <a:prstGeom prst="rect">
            <a:avLst/>
          </a:prstGeom>
          <a:solidFill>
            <a:srgbClr val="000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smtClean="0">
              <a:ln>
                <a:noFill/>
              </a:ln>
              <a:effectLst/>
              <a:latin typeface="微软雅黑" pitchFamily="34" charset="-122"/>
              <a:ea typeface="微软雅黑" pitchFamily="34" charset="-122"/>
            </a:endParaRPr>
          </a:p>
        </p:txBody>
      </p:sp>
      <p:sp>
        <p:nvSpPr>
          <p:cNvPr id="53" name="Text Box 39"/>
          <p:cNvSpPr txBox="1">
            <a:spLocks noChangeArrowheads="1"/>
          </p:cNvSpPr>
          <p:nvPr/>
        </p:nvSpPr>
        <p:spPr bwMode="auto">
          <a:xfrm>
            <a:off x="3180696" y="2809984"/>
            <a:ext cx="492443"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首部</a:t>
            </a:r>
          </a:p>
        </p:txBody>
      </p:sp>
      <p:sp>
        <p:nvSpPr>
          <p:cNvPr id="54" name="Line 15"/>
          <p:cNvSpPr>
            <a:spLocks noChangeShapeType="1"/>
          </p:cNvSpPr>
          <p:nvPr/>
        </p:nvSpPr>
        <p:spPr bwMode="auto">
          <a:xfrm>
            <a:off x="5701365" y="3743460"/>
            <a:ext cx="0" cy="411193"/>
          </a:xfrm>
          <a:prstGeom prst="line">
            <a:avLst/>
          </a:prstGeom>
          <a:noFill/>
          <a:ln w="127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5" name="Rectangle 41"/>
          <p:cNvSpPr>
            <a:spLocks noChangeArrowheads="1"/>
          </p:cNvSpPr>
          <p:nvPr/>
        </p:nvSpPr>
        <p:spPr bwMode="auto">
          <a:xfrm>
            <a:off x="1408290" y="1926583"/>
            <a:ext cx="2359107" cy="241007"/>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56" name="Line 42"/>
          <p:cNvSpPr>
            <a:spLocks noChangeShapeType="1"/>
          </p:cNvSpPr>
          <p:nvPr/>
        </p:nvSpPr>
        <p:spPr bwMode="auto">
          <a:xfrm rot="16200000">
            <a:off x="1875618" y="2048515"/>
            <a:ext cx="24386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7" name="Line 43"/>
          <p:cNvSpPr>
            <a:spLocks noChangeShapeType="1"/>
          </p:cNvSpPr>
          <p:nvPr/>
        </p:nvSpPr>
        <p:spPr bwMode="auto">
          <a:xfrm rot="16200000">
            <a:off x="2465435" y="2048992"/>
            <a:ext cx="24481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8" name="Text Box 44"/>
          <p:cNvSpPr txBox="1">
            <a:spLocks noChangeArrowheads="1"/>
          </p:cNvSpPr>
          <p:nvPr/>
        </p:nvSpPr>
        <p:spPr bwMode="auto">
          <a:xfrm>
            <a:off x="2890214" y="1925669"/>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必为 </a:t>
            </a:r>
            <a:r>
              <a:rPr kumimoji="1" lang="en-US" altLang="zh-CN" sz="1200" b="1">
                <a:latin typeface="微软雅黑" pitchFamily="34" charset="-122"/>
                <a:ea typeface="微软雅黑" pitchFamily="34" charset="-122"/>
              </a:rPr>
              <a:t>0</a:t>
            </a:r>
          </a:p>
        </p:txBody>
      </p:sp>
      <p:sp>
        <p:nvSpPr>
          <p:cNvPr id="59" name="Text Box 45"/>
          <p:cNvSpPr txBox="1">
            <a:spLocks noChangeArrowheads="1"/>
          </p:cNvSpPr>
          <p:nvPr/>
        </p:nvSpPr>
        <p:spPr bwMode="auto">
          <a:xfrm>
            <a:off x="2079077" y="1921858"/>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版本</a:t>
            </a:r>
          </a:p>
        </p:txBody>
      </p:sp>
      <p:sp>
        <p:nvSpPr>
          <p:cNvPr id="60" name="Text Box 46"/>
          <p:cNvSpPr txBox="1">
            <a:spLocks noChangeArrowheads="1"/>
          </p:cNvSpPr>
          <p:nvPr/>
        </p:nvSpPr>
        <p:spPr bwMode="auto">
          <a:xfrm>
            <a:off x="1478465" y="1915190"/>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命令</a:t>
            </a:r>
          </a:p>
        </p:txBody>
      </p:sp>
      <p:cxnSp>
        <p:nvCxnSpPr>
          <p:cNvPr id="63" name="肘形连接符 62"/>
          <p:cNvCxnSpPr/>
          <p:nvPr/>
        </p:nvCxnSpPr>
        <p:spPr>
          <a:xfrm rot="16200000" flipH="1">
            <a:off x="6392202" y="2227399"/>
            <a:ext cx="1023883" cy="566091"/>
          </a:xfrm>
          <a:prstGeom prst="bentConnector3">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21100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71949"/>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621973"/>
            <a:ext cx="1367682" cy="400110"/>
          </a:xfrm>
          <a:prstGeom prst="rect">
            <a:avLst/>
          </a:prstGeom>
        </p:spPr>
        <p:txBody>
          <a:bodyPr wrap="none">
            <a:spAutoFit/>
          </a:bodyPr>
          <a:lstStyle/>
          <a:p>
            <a:r>
              <a:rPr lang="en-US" altLang="zh-CN" sz="2000" b="1" dirty="0">
                <a:latin typeface="微软雅黑" pitchFamily="34" charset="-122"/>
                <a:ea typeface="微软雅黑" pitchFamily="34" charset="-122"/>
              </a:rPr>
              <a:t>RIP2 </a:t>
            </a:r>
            <a:r>
              <a:rPr lang="zh-CN" altLang="en-US" sz="2000" b="1" dirty="0">
                <a:latin typeface="微软雅黑" pitchFamily="34" charset="-122"/>
                <a:ea typeface="微软雅黑" pitchFamily="34" charset="-122"/>
              </a:rPr>
              <a:t>报文</a:t>
            </a:r>
          </a:p>
        </p:txBody>
      </p:sp>
      <p:sp>
        <p:nvSpPr>
          <p:cNvPr id="4" name="矩形 3"/>
          <p:cNvSpPr/>
          <p:nvPr/>
        </p:nvSpPr>
        <p:spPr>
          <a:xfrm>
            <a:off x="545144" y="970341"/>
            <a:ext cx="8028487" cy="3477875"/>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RIP2 </a:t>
            </a:r>
            <a:r>
              <a:rPr lang="zh-CN" altLang="en-US" sz="2000" b="1" dirty="0">
                <a:latin typeface="微软雅黑" pitchFamily="34" charset="-122"/>
                <a:ea typeface="微软雅黑" pitchFamily="34" charset="-122"/>
              </a:rPr>
              <a:t>报文由首部和路由部分组成。</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RIP2 </a:t>
            </a:r>
            <a:r>
              <a:rPr lang="zh-CN" altLang="en-US" sz="2000" b="1" dirty="0">
                <a:latin typeface="微软雅黑" pitchFamily="34" charset="-122"/>
                <a:ea typeface="微软雅黑" pitchFamily="34" charset="-122"/>
              </a:rPr>
              <a:t>报文中的路由部分由若干个路由信息组成。每个路由信息需要用 </a:t>
            </a:r>
            <a:r>
              <a:rPr lang="en-US" altLang="zh-CN" sz="2000" b="1" dirty="0">
                <a:latin typeface="微软雅黑" pitchFamily="34" charset="-122"/>
                <a:ea typeface="微软雅黑" pitchFamily="34" charset="-122"/>
              </a:rPr>
              <a:t>20 </a:t>
            </a:r>
            <a:r>
              <a:rPr lang="zh-CN" altLang="en-US" sz="2000" b="1" dirty="0">
                <a:latin typeface="微软雅黑" pitchFamily="34" charset="-122"/>
                <a:ea typeface="微软雅黑" pitchFamily="34" charset="-122"/>
              </a:rPr>
              <a:t>个字节。地址族标识符（又称为</a:t>
            </a:r>
            <a:r>
              <a:rPr lang="zh-CN" altLang="en-US" sz="2000" b="1" dirty="0">
                <a:solidFill>
                  <a:srgbClr val="0000FF"/>
                </a:solidFill>
                <a:latin typeface="微软雅黑" pitchFamily="34" charset="-122"/>
                <a:ea typeface="微软雅黑" pitchFamily="34" charset="-122"/>
              </a:rPr>
              <a:t>地址类别</a:t>
            </a:r>
            <a:r>
              <a:rPr lang="zh-CN" altLang="en-US" sz="2000" b="1" dirty="0">
                <a:latin typeface="微软雅黑" pitchFamily="34" charset="-122"/>
                <a:ea typeface="微软雅黑" pitchFamily="34" charset="-122"/>
              </a:rPr>
              <a:t>）字段用来标志所使用的地址协议。</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路由标记填入自治系统的号码，这是考虑使 </a:t>
            </a: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有可能收到本自治系统以外的路由选择信息。</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再后面指出某个网络地址、该网络的子网掩码、下一跳路由器地址以及到此网络的距离。 </a:t>
            </a:r>
          </a:p>
        </p:txBody>
      </p:sp>
    </p:spTree>
    <p:extLst>
      <p:ext uri="{BB962C8B-B14F-4D97-AF65-F5344CB8AC3E}">
        <p14:creationId xmlns:p14="http://schemas.microsoft.com/office/powerpoint/2010/main" val="144751880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65755"/>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815779"/>
            <a:ext cx="1367682" cy="400110"/>
          </a:xfrm>
          <a:prstGeom prst="rect">
            <a:avLst/>
          </a:prstGeom>
        </p:spPr>
        <p:txBody>
          <a:bodyPr wrap="none">
            <a:spAutoFit/>
          </a:bodyPr>
          <a:lstStyle/>
          <a:p>
            <a:r>
              <a:rPr lang="en-US" altLang="zh-CN" sz="2000" b="1" dirty="0">
                <a:latin typeface="微软雅黑" pitchFamily="34" charset="-122"/>
                <a:ea typeface="微软雅黑" pitchFamily="34" charset="-122"/>
              </a:rPr>
              <a:t>RIP2 </a:t>
            </a:r>
            <a:r>
              <a:rPr lang="zh-CN" altLang="en-US" sz="2000" b="1" dirty="0">
                <a:latin typeface="微软雅黑" pitchFamily="34" charset="-122"/>
                <a:ea typeface="微软雅黑" pitchFamily="34" charset="-122"/>
              </a:rPr>
              <a:t>报文</a:t>
            </a:r>
          </a:p>
        </p:txBody>
      </p:sp>
      <p:sp>
        <p:nvSpPr>
          <p:cNvPr id="4" name="矩形 3"/>
          <p:cNvSpPr/>
          <p:nvPr/>
        </p:nvSpPr>
        <p:spPr>
          <a:xfrm>
            <a:off x="616084" y="1164147"/>
            <a:ext cx="7957547"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 </a:t>
            </a: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报文最多可包括 </a:t>
            </a:r>
            <a:r>
              <a:rPr lang="en-US" altLang="zh-CN" sz="2000" b="1" dirty="0">
                <a:latin typeface="微软雅黑" pitchFamily="34" charset="-122"/>
                <a:ea typeface="微软雅黑" pitchFamily="34" charset="-122"/>
              </a:rPr>
              <a:t>25 </a:t>
            </a:r>
            <a:r>
              <a:rPr lang="zh-CN" altLang="en-US" sz="2000" b="1" dirty="0">
                <a:latin typeface="微软雅黑" pitchFamily="34" charset="-122"/>
                <a:ea typeface="微软雅黑" pitchFamily="34" charset="-122"/>
              </a:rPr>
              <a:t>个路由，因而 </a:t>
            </a: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报文的最大长度是 </a:t>
            </a:r>
            <a:r>
              <a:rPr lang="en-US" altLang="zh-CN" sz="2000" b="1" dirty="0" smtClean="0">
                <a:latin typeface="微软雅黑" pitchFamily="34" charset="-122"/>
                <a:ea typeface="微软雅黑" pitchFamily="34" charset="-122"/>
              </a:rPr>
              <a:t>4+20 x25=504 </a:t>
            </a:r>
            <a:r>
              <a:rPr lang="zh-CN" altLang="en-US" sz="2000" b="1" dirty="0">
                <a:latin typeface="微软雅黑" pitchFamily="34" charset="-122"/>
                <a:ea typeface="微软雅黑" pitchFamily="34" charset="-122"/>
              </a:rPr>
              <a:t>字节。如超过，必须再用一个 </a:t>
            </a: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报文来传送。</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RIP2 </a:t>
            </a:r>
            <a:r>
              <a:rPr lang="zh-CN" altLang="en-US" sz="2000" b="1" dirty="0">
                <a:solidFill>
                  <a:srgbClr val="0000FF"/>
                </a:solidFill>
                <a:latin typeface="微软雅黑" pitchFamily="34" charset="-122"/>
                <a:ea typeface="微软雅黑" pitchFamily="34" charset="-122"/>
              </a:rPr>
              <a:t>具有简单的鉴别功能。</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若使用鉴别功能，则将原来写入第一个路由信息（</a:t>
            </a:r>
            <a:r>
              <a:rPr lang="en-US" altLang="zh-CN" sz="2000" b="1" dirty="0">
                <a:latin typeface="微软雅黑" pitchFamily="34" charset="-122"/>
                <a:ea typeface="微软雅黑" pitchFamily="34" charset="-122"/>
              </a:rPr>
              <a:t>20 </a:t>
            </a:r>
            <a:r>
              <a:rPr lang="zh-CN" altLang="en-US" sz="2000" b="1" dirty="0">
                <a:latin typeface="微软雅黑" pitchFamily="34" charset="-122"/>
                <a:ea typeface="微软雅黑" pitchFamily="34" charset="-122"/>
              </a:rPr>
              <a:t>个字节）的位置用作鉴别。</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在鉴别数据之后才写入路由信息，但这时最多只能再放入 </a:t>
            </a:r>
            <a:r>
              <a:rPr lang="en-US" altLang="zh-CN" sz="2000" b="1" dirty="0">
                <a:latin typeface="微软雅黑" pitchFamily="34" charset="-122"/>
                <a:ea typeface="微软雅黑" pitchFamily="34" charset="-122"/>
              </a:rPr>
              <a:t>24 </a:t>
            </a:r>
            <a:r>
              <a:rPr lang="zh-CN" altLang="en-US" sz="2000" b="1" dirty="0">
                <a:latin typeface="微软雅黑" pitchFamily="34" charset="-122"/>
                <a:ea typeface="微软雅黑" pitchFamily="34" charset="-122"/>
              </a:rPr>
              <a:t>个路由信息</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738485689"/>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478059"/>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428083"/>
            <a:ext cx="4098258" cy="400110"/>
          </a:xfrm>
          <a:prstGeom prst="rect">
            <a:avLst/>
          </a:prstGeom>
        </p:spPr>
        <p:txBody>
          <a:bodyPr wrap="square">
            <a:spAutoFit/>
          </a:bodyPr>
          <a:lstStyle/>
          <a:p>
            <a:r>
              <a:rPr lang="zh-CN" altLang="en-US" sz="2000" b="1" dirty="0">
                <a:latin typeface="微软雅黑" pitchFamily="34" charset="-122"/>
                <a:ea typeface="微软雅黑" pitchFamily="34" charset="-122"/>
              </a:rPr>
              <a:t>好消息传播得快，坏消息传播得慢</a:t>
            </a:r>
          </a:p>
        </p:txBody>
      </p:sp>
      <p:sp>
        <p:nvSpPr>
          <p:cNvPr id="4" name="矩形 3"/>
          <p:cNvSpPr/>
          <p:nvPr/>
        </p:nvSpPr>
        <p:spPr>
          <a:xfrm>
            <a:off x="545144" y="1864371"/>
            <a:ext cx="8053712" cy="1361911"/>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RIP </a:t>
            </a:r>
            <a:r>
              <a:rPr lang="zh-CN" altLang="en-US" sz="2000" b="1" dirty="0">
                <a:solidFill>
                  <a:srgbClr val="0000FF"/>
                </a:solidFill>
                <a:latin typeface="微软雅黑" pitchFamily="34" charset="-122"/>
                <a:ea typeface="微软雅黑" pitchFamily="34" charset="-122"/>
              </a:rPr>
              <a:t>协议特点</a:t>
            </a:r>
            <a:r>
              <a:rPr lang="zh-CN" altLang="en-US" sz="2000" b="1" dirty="0">
                <a:latin typeface="微软雅黑" pitchFamily="34" charset="-122"/>
                <a:ea typeface="微软雅黑" pitchFamily="34" charset="-122"/>
              </a:rPr>
              <a:t>：好消息传播得快，坏消息传播得慢。</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RIP </a:t>
            </a:r>
            <a:r>
              <a:rPr lang="zh-CN" altLang="en-US" sz="2000" b="1" dirty="0">
                <a:solidFill>
                  <a:srgbClr val="0000FF"/>
                </a:solidFill>
                <a:latin typeface="微软雅黑" pitchFamily="34" charset="-122"/>
                <a:ea typeface="微软雅黑" pitchFamily="34" charset="-122"/>
              </a:rPr>
              <a:t>存在的一个问题</a:t>
            </a:r>
            <a:r>
              <a:rPr lang="zh-CN" altLang="en-US" sz="2000" b="1" dirty="0">
                <a:latin typeface="微软雅黑" pitchFamily="34" charset="-122"/>
                <a:ea typeface="微软雅黑" pitchFamily="34" charset="-122"/>
              </a:rPr>
              <a:t>：当网络出现故障时，要经过比较长的时间 </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例如数分钟</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才能将此信息传送到所有的路由器。</a:t>
            </a:r>
          </a:p>
        </p:txBody>
      </p:sp>
    </p:spTree>
    <p:extLst>
      <p:ext uri="{BB962C8B-B14F-4D97-AF65-F5344CB8AC3E}">
        <p14:creationId xmlns:p14="http://schemas.microsoft.com/office/powerpoint/2010/main" val="286500402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圆角矩形 129"/>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Line 2"/>
          <p:cNvSpPr>
            <a:spLocks noChangeShapeType="1"/>
          </p:cNvSpPr>
          <p:nvPr/>
        </p:nvSpPr>
        <p:spPr bwMode="auto">
          <a:xfrm>
            <a:off x="2416723" y="1233220"/>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6"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137872"/>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 name="Text Box 4"/>
          <p:cNvSpPr txBox="1">
            <a:spLocks noChangeArrowheads="1"/>
          </p:cNvSpPr>
          <p:nvPr/>
        </p:nvSpPr>
        <p:spPr bwMode="auto">
          <a:xfrm>
            <a:off x="5578787"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solidFill>
                  <a:srgbClr val="0000FF"/>
                </a:solidFill>
                <a:latin typeface="微软雅黑" pitchFamily="34" charset="-122"/>
                <a:ea typeface="微软雅黑" pitchFamily="34" charset="-122"/>
              </a:rPr>
              <a:t>R</a:t>
            </a:r>
            <a:r>
              <a:rPr kumimoji="1" lang="en-US" altLang="zh-CN" sz="1300" b="1" baseline="-25000">
                <a:solidFill>
                  <a:srgbClr val="0000FF"/>
                </a:solidFill>
                <a:latin typeface="微软雅黑" pitchFamily="34" charset="-122"/>
                <a:ea typeface="微软雅黑" pitchFamily="34" charset="-122"/>
              </a:rPr>
              <a:t>2</a:t>
            </a:r>
            <a:endParaRPr kumimoji="1" lang="en-US" altLang="zh-CN" sz="1300" b="1">
              <a:solidFill>
                <a:srgbClr val="0000FF"/>
              </a:solidFill>
              <a:latin typeface="微软雅黑" pitchFamily="34" charset="-122"/>
              <a:ea typeface="微软雅黑" pitchFamily="34" charset="-122"/>
            </a:endParaRPr>
          </a:p>
        </p:txBody>
      </p:sp>
      <p:sp>
        <p:nvSpPr>
          <p:cNvPr id="8" name="Text Box 5"/>
          <p:cNvSpPr txBox="1">
            <a:spLocks noChangeArrowheads="1"/>
          </p:cNvSpPr>
          <p:nvPr/>
        </p:nvSpPr>
        <p:spPr bwMode="auto">
          <a:xfrm>
            <a:off x="3190375"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dirty="0">
                <a:solidFill>
                  <a:srgbClr val="0000FF"/>
                </a:solidFill>
                <a:latin typeface="微软雅黑" pitchFamily="34" charset="-122"/>
                <a:ea typeface="微软雅黑" pitchFamily="34" charset="-122"/>
              </a:rPr>
              <a:t>R</a:t>
            </a:r>
            <a:r>
              <a:rPr kumimoji="1" lang="en-US" altLang="zh-CN" sz="1300" b="1" baseline="-25000" dirty="0">
                <a:solidFill>
                  <a:srgbClr val="0000FF"/>
                </a:solidFill>
                <a:latin typeface="微软雅黑" pitchFamily="34" charset="-122"/>
                <a:ea typeface="微软雅黑" pitchFamily="34" charset="-122"/>
              </a:rPr>
              <a:t>1</a:t>
            </a:r>
            <a:endParaRPr kumimoji="1" lang="en-US" altLang="zh-CN" sz="1300" b="1" dirty="0">
              <a:solidFill>
                <a:srgbClr val="0000FF"/>
              </a:solidFill>
              <a:latin typeface="微软雅黑" pitchFamily="34" charset="-122"/>
              <a:ea typeface="微软雅黑" pitchFamily="34" charset="-122"/>
            </a:endParaRPr>
          </a:p>
        </p:txBody>
      </p:sp>
      <p:pic>
        <p:nvPicPr>
          <p:cNvPr id="9"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7" y="1137872"/>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0" name="Group 7"/>
          <p:cNvGrpSpPr>
            <a:grpSpLocks/>
          </p:cNvGrpSpPr>
          <p:nvPr/>
        </p:nvGrpSpPr>
        <p:grpSpPr bwMode="auto">
          <a:xfrm>
            <a:off x="1793796" y="968580"/>
            <a:ext cx="783138" cy="526362"/>
            <a:chOff x="4830" y="1752"/>
            <a:chExt cx="667" cy="477"/>
          </a:xfrm>
          <a:solidFill>
            <a:srgbClr val="00FFFF"/>
          </a:solidFill>
        </p:grpSpPr>
        <p:grpSp>
          <p:nvGrpSpPr>
            <p:cNvPr id="11" name="Group 8"/>
            <p:cNvGrpSpPr>
              <a:grpSpLocks/>
            </p:cNvGrpSpPr>
            <p:nvPr/>
          </p:nvGrpSpPr>
          <p:grpSpPr bwMode="auto">
            <a:xfrm>
              <a:off x="4830" y="1752"/>
              <a:ext cx="667" cy="477"/>
              <a:chOff x="2949" y="196"/>
              <a:chExt cx="941" cy="598"/>
            </a:xfrm>
            <a:grpFill/>
          </p:grpSpPr>
          <p:sp>
            <p:nvSpPr>
              <p:cNvPr id="13" name="Oval 9"/>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4" name="Oval 10"/>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5" name="Oval 11"/>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6" name="Oval 12"/>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7" name="Oval 13"/>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8" name="Oval 14"/>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9" name="Oval 15"/>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20" name="Oval 16"/>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21"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22"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23"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grpSp>
        <p:sp>
          <p:nvSpPr>
            <p:cNvPr id="12" name="Text Box 20"/>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solidFill>
                    <a:srgbClr val="0000FF"/>
                  </a:solidFill>
                  <a:latin typeface="微软雅黑" pitchFamily="34" charset="-122"/>
                  <a:ea typeface="微软雅黑" pitchFamily="34" charset="-122"/>
                </a:rPr>
                <a:t>网 </a:t>
              </a:r>
              <a:r>
                <a:rPr kumimoji="1" lang="en-US" altLang="zh-CN" sz="1300" b="1" dirty="0">
                  <a:solidFill>
                    <a:srgbClr val="0000FF"/>
                  </a:solidFill>
                  <a:latin typeface="微软雅黑" pitchFamily="34" charset="-122"/>
                  <a:ea typeface="微软雅黑" pitchFamily="34" charset="-122"/>
                </a:rPr>
                <a:t>1</a:t>
              </a:r>
            </a:p>
          </p:txBody>
        </p:sp>
      </p:grpSp>
      <p:grpSp>
        <p:nvGrpSpPr>
          <p:cNvPr id="24" name="Group 21"/>
          <p:cNvGrpSpPr>
            <a:grpSpLocks/>
          </p:cNvGrpSpPr>
          <p:nvPr/>
        </p:nvGrpSpPr>
        <p:grpSpPr bwMode="auto">
          <a:xfrm>
            <a:off x="6444139" y="968580"/>
            <a:ext cx="783138" cy="526362"/>
            <a:chOff x="4830" y="1752"/>
            <a:chExt cx="667" cy="477"/>
          </a:xfrm>
          <a:solidFill>
            <a:srgbClr val="00FFFF"/>
          </a:solidFill>
        </p:grpSpPr>
        <p:grpSp>
          <p:nvGrpSpPr>
            <p:cNvPr id="25" name="Group 22"/>
            <p:cNvGrpSpPr>
              <a:grpSpLocks/>
            </p:cNvGrpSpPr>
            <p:nvPr/>
          </p:nvGrpSpPr>
          <p:grpSpPr bwMode="auto">
            <a:xfrm>
              <a:off x="4830" y="1752"/>
              <a:ext cx="667" cy="477"/>
              <a:chOff x="2949" y="196"/>
              <a:chExt cx="941" cy="598"/>
            </a:xfrm>
            <a:grpFill/>
          </p:grpSpPr>
          <p:sp>
            <p:nvSpPr>
              <p:cNvPr id="27" name="Oval 23"/>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28" name="Oval 24"/>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29" name="Oval 25"/>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0" name="Oval 26"/>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1" name="Oval 27"/>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2" name="Oval 28"/>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3" name="Oval 29"/>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4" name="Oval 30"/>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5"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36"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37"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grpSp>
        <p:sp>
          <p:nvSpPr>
            <p:cNvPr id="26" name="Text Box 34"/>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solidFill>
                    <a:srgbClr val="0000FF"/>
                  </a:solidFill>
                  <a:latin typeface="微软雅黑" pitchFamily="34" charset="-122"/>
                  <a:ea typeface="微软雅黑" pitchFamily="34" charset="-122"/>
                </a:rPr>
                <a:t>网 </a:t>
              </a:r>
              <a:r>
                <a:rPr kumimoji="1" lang="en-US" altLang="zh-CN" sz="1300" b="1">
                  <a:solidFill>
                    <a:srgbClr val="0000FF"/>
                  </a:solidFill>
                  <a:latin typeface="微软雅黑" pitchFamily="34" charset="-122"/>
                  <a:ea typeface="微软雅黑" pitchFamily="34" charset="-122"/>
                </a:rPr>
                <a:t>3</a:t>
              </a:r>
            </a:p>
          </p:txBody>
        </p:sp>
      </p:grpSp>
      <p:grpSp>
        <p:nvGrpSpPr>
          <p:cNvPr id="38" name="Group 35"/>
          <p:cNvGrpSpPr>
            <a:grpSpLocks/>
          </p:cNvGrpSpPr>
          <p:nvPr/>
        </p:nvGrpSpPr>
        <p:grpSpPr bwMode="auto">
          <a:xfrm>
            <a:off x="4099995" y="968580"/>
            <a:ext cx="783138" cy="526362"/>
            <a:chOff x="4830" y="1752"/>
            <a:chExt cx="667" cy="477"/>
          </a:xfrm>
          <a:solidFill>
            <a:srgbClr val="00FFFF"/>
          </a:solidFill>
        </p:grpSpPr>
        <p:grpSp>
          <p:nvGrpSpPr>
            <p:cNvPr id="39" name="Group 36"/>
            <p:cNvGrpSpPr>
              <a:grpSpLocks/>
            </p:cNvGrpSpPr>
            <p:nvPr/>
          </p:nvGrpSpPr>
          <p:grpSpPr bwMode="auto">
            <a:xfrm>
              <a:off x="4830" y="1752"/>
              <a:ext cx="667" cy="477"/>
              <a:chOff x="2949" y="196"/>
              <a:chExt cx="941" cy="598"/>
            </a:xfrm>
            <a:grpFill/>
          </p:grpSpPr>
          <p:sp>
            <p:nvSpPr>
              <p:cNvPr id="41" name="Oval 3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2" name="Oval 3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3" name="Oval 3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4" name="Oval 4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5" name="Oval 4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6" name="Oval 4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7" name="Oval 4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8" name="Oval 4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9"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50"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51"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grpSp>
        <p:sp>
          <p:nvSpPr>
            <p:cNvPr id="40" name="Text Box 48"/>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solidFill>
                    <a:srgbClr val="0000FF"/>
                  </a:solidFill>
                  <a:latin typeface="微软雅黑" pitchFamily="34" charset="-122"/>
                  <a:ea typeface="微软雅黑" pitchFamily="34" charset="-122"/>
                </a:rPr>
                <a:t>网 </a:t>
              </a:r>
              <a:r>
                <a:rPr kumimoji="1" lang="en-US" altLang="zh-CN" sz="1300" b="1">
                  <a:solidFill>
                    <a:srgbClr val="0000FF"/>
                  </a:solidFill>
                  <a:latin typeface="微软雅黑" pitchFamily="34" charset="-122"/>
                  <a:ea typeface="微软雅黑" pitchFamily="34" charset="-122"/>
                </a:rPr>
                <a:t>2</a:t>
              </a:r>
            </a:p>
          </p:txBody>
        </p:sp>
      </p:grpSp>
      <p:sp>
        <p:nvSpPr>
          <p:cNvPr id="104" name="Text Box 101"/>
          <p:cNvSpPr txBox="1">
            <a:spLocks noChangeArrowheads="1"/>
          </p:cNvSpPr>
          <p:nvPr/>
        </p:nvSpPr>
        <p:spPr bwMode="auto">
          <a:xfrm>
            <a:off x="1486022" y="768154"/>
            <a:ext cx="35137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solidFill>
                  <a:srgbClr val="CC00CC"/>
                </a:solidFill>
                <a:latin typeface="微软雅黑" pitchFamily="34" charset="-122"/>
                <a:ea typeface="微软雅黑" pitchFamily="34" charset="-122"/>
              </a:rPr>
              <a:t>正</a:t>
            </a:r>
          </a:p>
          <a:p>
            <a:r>
              <a:rPr kumimoji="1" lang="zh-CN" altLang="en-US" sz="1300" b="1" dirty="0">
                <a:solidFill>
                  <a:srgbClr val="CC00CC"/>
                </a:solidFill>
                <a:latin typeface="微软雅黑" pitchFamily="34" charset="-122"/>
                <a:ea typeface="微软雅黑" pitchFamily="34" charset="-122"/>
              </a:rPr>
              <a:t>常</a:t>
            </a:r>
          </a:p>
          <a:p>
            <a:r>
              <a:rPr kumimoji="1" lang="zh-CN" altLang="en-US" sz="1300" b="1" dirty="0">
                <a:solidFill>
                  <a:srgbClr val="CC00CC"/>
                </a:solidFill>
                <a:latin typeface="微软雅黑" pitchFamily="34" charset="-122"/>
                <a:ea typeface="微软雅黑" pitchFamily="34" charset="-122"/>
              </a:rPr>
              <a:t>情</a:t>
            </a:r>
          </a:p>
          <a:p>
            <a:r>
              <a:rPr kumimoji="1" lang="zh-CN" altLang="en-US" sz="1300" b="1" dirty="0">
                <a:solidFill>
                  <a:srgbClr val="CC00CC"/>
                </a:solidFill>
                <a:latin typeface="微软雅黑" pitchFamily="34" charset="-122"/>
                <a:ea typeface="微软雅黑" pitchFamily="34" charset="-122"/>
              </a:rPr>
              <a:t>况</a:t>
            </a:r>
          </a:p>
        </p:txBody>
      </p:sp>
      <p:grpSp>
        <p:nvGrpSpPr>
          <p:cNvPr id="105" name="Group 102"/>
          <p:cNvGrpSpPr>
            <a:grpSpLocks/>
          </p:cNvGrpSpPr>
          <p:nvPr/>
        </p:nvGrpSpPr>
        <p:grpSpPr bwMode="auto">
          <a:xfrm>
            <a:off x="2816198" y="886853"/>
            <a:ext cx="977077" cy="191669"/>
            <a:chOff x="1491" y="212"/>
            <a:chExt cx="853" cy="240"/>
          </a:xfrm>
          <a:solidFill>
            <a:srgbClr val="FFFF00"/>
          </a:solidFill>
        </p:grpSpPr>
        <p:sp>
          <p:nvSpPr>
            <p:cNvPr id="106" name="AutoShape 10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07" name="Rectangle 10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8" name="Text Box 105"/>
          <p:cNvSpPr txBox="1">
            <a:spLocks noChangeArrowheads="1"/>
          </p:cNvSpPr>
          <p:nvPr/>
        </p:nvSpPr>
        <p:spPr bwMode="auto">
          <a:xfrm>
            <a:off x="2828846" y="932581"/>
            <a:ext cx="679994" cy="20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a:latin typeface="微软雅黑" pitchFamily="34" charset="-122"/>
                <a:ea typeface="微软雅黑" pitchFamily="34" charset="-122"/>
              </a:rPr>
              <a:t>1  1  </a:t>
            </a:r>
            <a:r>
              <a:rPr kumimoji="1" lang="en-US" altLang="zh-CN" sz="1300" b="1">
                <a:latin typeface="微软雅黑" pitchFamily="34" charset="-122"/>
                <a:ea typeface="微软雅黑" pitchFamily="34" charset="-122"/>
                <a:sym typeface="Symbol" pitchFamily="18" charset="2"/>
              </a:rPr>
              <a:t></a:t>
            </a:r>
            <a:endParaRPr kumimoji="1" lang="en-US" altLang="zh-CN" sz="1300" b="1" baseline="-25000">
              <a:latin typeface="微软雅黑" pitchFamily="34" charset="-122"/>
              <a:ea typeface="微软雅黑" pitchFamily="34" charset="-122"/>
              <a:sym typeface="Symbol" pitchFamily="18" charset="2"/>
            </a:endParaRPr>
          </a:p>
        </p:txBody>
      </p:sp>
      <p:grpSp>
        <p:nvGrpSpPr>
          <p:cNvPr id="114" name="Group 111"/>
          <p:cNvGrpSpPr>
            <a:grpSpLocks/>
          </p:cNvGrpSpPr>
          <p:nvPr/>
        </p:nvGrpSpPr>
        <p:grpSpPr bwMode="auto">
          <a:xfrm flipH="1">
            <a:off x="5027534" y="900474"/>
            <a:ext cx="977077" cy="191669"/>
            <a:chOff x="1491" y="212"/>
            <a:chExt cx="853" cy="240"/>
          </a:xfrm>
          <a:solidFill>
            <a:srgbClr val="66FF66"/>
          </a:solidFill>
        </p:grpSpPr>
        <p:sp>
          <p:nvSpPr>
            <p:cNvPr id="115" name="AutoShape 112"/>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6" name="Rectangle 113"/>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7" name="Text Box 114"/>
          <p:cNvSpPr txBox="1">
            <a:spLocks noChangeArrowheads="1"/>
          </p:cNvSpPr>
          <p:nvPr/>
        </p:nvSpPr>
        <p:spPr bwMode="auto">
          <a:xfrm>
            <a:off x="5286823" y="958851"/>
            <a:ext cx="774571" cy="206980"/>
          </a:xfrm>
          <a:prstGeom prst="rect">
            <a:avLst/>
          </a:prstGeom>
          <a:noFill/>
          <a:ln>
            <a:noFill/>
          </a:ln>
          <a:effec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sp>
        <p:nvSpPr>
          <p:cNvPr id="131" name="Text Box 120"/>
          <p:cNvSpPr txBox="1">
            <a:spLocks noChangeArrowheads="1"/>
          </p:cNvSpPr>
          <p:nvPr/>
        </p:nvSpPr>
        <p:spPr bwMode="auto">
          <a:xfrm>
            <a:off x="1558753" y="2877698"/>
            <a:ext cx="3875634" cy="292388"/>
          </a:xfrm>
          <a:prstGeom prst="rect">
            <a:avLst/>
          </a:prstGeom>
          <a:solidFill>
            <a:srgbClr val="00FFFF"/>
          </a:solidFill>
          <a:ln w="9525">
            <a:solidFill>
              <a:schemeClr val="tx2"/>
            </a:solidFill>
            <a:miter lim="800000"/>
            <a:headEnd/>
            <a:tailEnd/>
          </a:ln>
          <a:effectLst/>
          <a:extLst/>
        </p:spPr>
        <p:txBody>
          <a:bodyPr wrap="square">
            <a:spAutoFit/>
          </a:bodyPr>
          <a:lstStyle/>
          <a:p>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1</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说：“我到网 </a:t>
            </a:r>
            <a:r>
              <a:rPr kumimoji="1" lang="en-US" altLang="zh-CN" sz="1300" b="1"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的距离是 </a:t>
            </a:r>
            <a:r>
              <a:rPr kumimoji="1" lang="en-US" altLang="zh-CN" sz="1300" b="1" dirty="0">
                <a:latin typeface="微软雅黑" pitchFamily="34" charset="-122"/>
                <a:ea typeface="微软雅黑" pitchFamily="34" charset="-122"/>
              </a:rPr>
              <a:t>1</a:t>
            </a:r>
            <a:r>
              <a:rPr kumimoji="1" lang="zh-CN" altLang="en-US" sz="1300" b="1" dirty="0">
                <a:latin typeface="微软雅黑" pitchFamily="34" charset="-122"/>
                <a:ea typeface="微软雅黑" pitchFamily="34" charset="-122"/>
              </a:rPr>
              <a:t>，是直接交付。”</a:t>
            </a:r>
          </a:p>
        </p:txBody>
      </p:sp>
      <p:sp>
        <p:nvSpPr>
          <p:cNvPr id="137" name="AutoShape 59"/>
          <p:cNvSpPr>
            <a:spLocks noChangeArrowheads="1"/>
          </p:cNvSpPr>
          <p:nvPr/>
        </p:nvSpPr>
        <p:spPr bwMode="auto">
          <a:xfrm>
            <a:off x="760678" y="1969726"/>
            <a:ext cx="2850203" cy="313225"/>
          </a:xfrm>
          <a:prstGeom prst="wedgeRoundRectCallout">
            <a:avLst>
              <a:gd name="adj1" fmla="val 26072"/>
              <a:gd name="adj2" fmla="val -341672"/>
              <a:gd name="adj3" fmla="val 16667"/>
            </a:avLst>
          </a:prstGeom>
          <a:solidFill>
            <a:srgbClr val="99FFCC"/>
          </a:solidFill>
          <a:ln w="9525">
            <a:solidFill>
              <a:schemeClr val="tx1"/>
            </a:solidFill>
            <a:miter lim="800000"/>
            <a:headEnd/>
            <a:tailEnd/>
          </a:ln>
          <a:effectLst/>
          <a:extLst/>
        </p:spPr>
        <p:txBody>
          <a:bodyPr/>
          <a:lstStyle/>
          <a:p>
            <a:pPr algn="ctr"/>
            <a:r>
              <a:rPr lang="en-US" altLang="zh-CN" sz="1400" b="1">
                <a:latin typeface="微软雅黑" pitchFamily="34" charset="-122"/>
                <a:ea typeface="微软雅黑" pitchFamily="34" charset="-122"/>
              </a:rPr>
              <a:t>“1”</a:t>
            </a:r>
            <a:r>
              <a:rPr lang="zh-CN" altLang="en-US" sz="1400" b="1">
                <a:latin typeface="微软雅黑" pitchFamily="34" charset="-122"/>
                <a:ea typeface="微软雅黑" pitchFamily="34" charset="-122"/>
              </a:rPr>
              <a:t>表示“从本路由器到网 </a:t>
            </a:r>
            <a:r>
              <a:rPr lang="en-US" altLang="zh-CN" sz="1400" b="1">
                <a:latin typeface="微软雅黑" pitchFamily="34" charset="-122"/>
                <a:ea typeface="微软雅黑" pitchFamily="34" charset="-122"/>
              </a:rPr>
              <a:t>1”</a:t>
            </a:r>
          </a:p>
        </p:txBody>
      </p:sp>
      <p:sp>
        <p:nvSpPr>
          <p:cNvPr id="138" name="AutoShape 60"/>
          <p:cNvSpPr>
            <a:spLocks noChangeArrowheads="1"/>
          </p:cNvSpPr>
          <p:nvPr/>
        </p:nvSpPr>
        <p:spPr bwMode="auto">
          <a:xfrm>
            <a:off x="3726193" y="2316620"/>
            <a:ext cx="2260298" cy="325803"/>
          </a:xfrm>
          <a:prstGeom prst="wedgeRoundRectCallout">
            <a:avLst>
              <a:gd name="adj1" fmla="val -72610"/>
              <a:gd name="adj2" fmla="val -433233"/>
              <a:gd name="adj3" fmla="val 16667"/>
            </a:avLst>
          </a:prstGeom>
          <a:solidFill>
            <a:srgbClr val="99FFCC"/>
          </a:solidFill>
          <a:ln w="9525">
            <a:solidFill>
              <a:schemeClr val="tx1"/>
            </a:solidFill>
            <a:miter lim="800000"/>
            <a:headEnd/>
            <a:tailEnd/>
          </a:ln>
          <a:effectLst/>
          <a:extLst/>
        </p:spPr>
        <p:txBody>
          <a:bodyPr/>
          <a:lstStyle/>
          <a:p>
            <a:pPr algn="ctr"/>
            <a:r>
              <a:rPr lang="en-US" altLang="zh-CN" sz="1400" b="1">
                <a:latin typeface="微软雅黑" pitchFamily="34" charset="-122"/>
                <a:ea typeface="微软雅黑" pitchFamily="34" charset="-122"/>
              </a:rPr>
              <a:t>“1”</a:t>
            </a:r>
            <a:r>
              <a:rPr lang="zh-CN" altLang="en-US" sz="1400" b="1">
                <a:latin typeface="微软雅黑" pitchFamily="34" charset="-122"/>
                <a:ea typeface="微软雅黑" pitchFamily="34" charset="-122"/>
              </a:rPr>
              <a:t>表示“距离是 </a:t>
            </a:r>
            <a:r>
              <a:rPr lang="en-US" altLang="zh-CN" sz="1400" b="1">
                <a:latin typeface="微软雅黑" pitchFamily="34" charset="-122"/>
                <a:ea typeface="微软雅黑" pitchFamily="34" charset="-122"/>
              </a:rPr>
              <a:t>1”</a:t>
            </a:r>
          </a:p>
        </p:txBody>
      </p:sp>
      <p:sp>
        <p:nvSpPr>
          <p:cNvPr id="139" name="AutoShape 61"/>
          <p:cNvSpPr>
            <a:spLocks noChangeArrowheads="1"/>
          </p:cNvSpPr>
          <p:nvPr/>
        </p:nvSpPr>
        <p:spPr bwMode="auto">
          <a:xfrm>
            <a:off x="4914407" y="1828824"/>
            <a:ext cx="2238172" cy="297514"/>
          </a:xfrm>
          <a:prstGeom prst="wedgeRoundRectCallout">
            <a:avLst>
              <a:gd name="adj1" fmla="val -116201"/>
              <a:gd name="adj2" fmla="val -312756"/>
              <a:gd name="adj3" fmla="val 16667"/>
            </a:avLst>
          </a:prstGeom>
          <a:solidFill>
            <a:srgbClr val="99FFCC"/>
          </a:solidFill>
          <a:ln w="9525">
            <a:solidFill>
              <a:schemeClr val="tx1"/>
            </a:solidFill>
            <a:miter lim="800000"/>
            <a:headEnd/>
            <a:tailEnd/>
          </a:ln>
          <a:effectLst/>
          <a:extLst/>
        </p:spPr>
        <p:txBody>
          <a:bodyPr/>
          <a:lstStyle/>
          <a:p>
            <a:pPr algn="ctr"/>
            <a:r>
              <a:rPr lang="en-US" altLang="zh-CN" sz="1400" b="1" dirty="0">
                <a:latin typeface="微软雅黑" pitchFamily="34" charset="-122"/>
                <a:ea typeface="微软雅黑" pitchFamily="34" charset="-122"/>
              </a:rPr>
              <a:t>“</a:t>
            </a:r>
            <a:r>
              <a:rPr lang="en-US" altLang="zh-CN" sz="1400" b="1" dirty="0">
                <a:latin typeface="微软雅黑" pitchFamily="34" charset="-122"/>
                <a:ea typeface="微软雅黑" pitchFamily="34" charset="-122"/>
                <a:sym typeface="Symbol" pitchFamily="18" charset="2"/>
              </a:rPr>
              <a:t></a:t>
            </a:r>
            <a:r>
              <a:rPr lang="en-US" altLang="zh-CN" sz="1400" b="1"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表示“直接交付”</a:t>
            </a:r>
          </a:p>
        </p:txBody>
      </p:sp>
    </p:spTree>
    <p:extLst>
      <p:ext uri="{BB962C8B-B14F-4D97-AF65-F5344CB8AC3E}">
        <p14:creationId xmlns:p14="http://schemas.microsoft.com/office/powerpoint/2010/main" val="167693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139"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圆角矩形 62"/>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Line 2"/>
          <p:cNvSpPr>
            <a:spLocks noChangeShapeType="1"/>
          </p:cNvSpPr>
          <p:nvPr/>
        </p:nvSpPr>
        <p:spPr bwMode="auto">
          <a:xfrm>
            <a:off x="2416723" y="1233220"/>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6"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137872"/>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 name="Text Box 4"/>
          <p:cNvSpPr txBox="1">
            <a:spLocks noChangeArrowheads="1"/>
          </p:cNvSpPr>
          <p:nvPr/>
        </p:nvSpPr>
        <p:spPr bwMode="auto">
          <a:xfrm>
            <a:off x="5578787"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solidFill>
                  <a:srgbClr val="0000FF"/>
                </a:solidFill>
                <a:latin typeface="微软雅黑" pitchFamily="34" charset="-122"/>
                <a:ea typeface="微软雅黑" pitchFamily="34" charset="-122"/>
              </a:rPr>
              <a:t>R</a:t>
            </a:r>
            <a:r>
              <a:rPr kumimoji="1" lang="en-US" altLang="zh-CN" sz="1300" b="1" baseline="-25000">
                <a:solidFill>
                  <a:srgbClr val="0000FF"/>
                </a:solidFill>
                <a:latin typeface="微软雅黑" pitchFamily="34" charset="-122"/>
                <a:ea typeface="微软雅黑" pitchFamily="34" charset="-122"/>
              </a:rPr>
              <a:t>2</a:t>
            </a:r>
            <a:endParaRPr kumimoji="1" lang="en-US" altLang="zh-CN" sz="1300" b="1">
              <a:solidFill>
                <a:srgbClr val="0000FF"/>
              </a:solidFill>
              <a:latin typeface="微软雅黑" pitchFamily="34" charset="-122"/>
              <a:ea typeface="微软雅黑" pitchFamily="34" charset="-122"/>
            </a:endParaRPr>
          </a:p>
        </p:txBody>
      </p:sp>
      <p:sp>
        <p:nvSpPr>
          <p:cNvPr id="8" name="Text Box 5"/>
          <p:cNvSpPr txBox="1">
            <a:spLocks noChangeArrowheads="1"/>
          </p:cNvSpPr>
          <p:nvPr/>
        </p:nvSpPr>
        <p:spPr bwMode="auto">
          <a:xfrm>
            <a:off x="3190375"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dirty="0">
                <a:solidFill>
                  <a:srgbClr val="0000FF"/>
                </a:solidFill>
                <a:latin typeface="微软雅黑" pitchFamily="34" charset="-122"/>
                <a:ea typeface="微软雅黑" pitchFamily="34" charset="-122"/>
              </a:rPr>
              <a:t>R</a:t>
            </a:r>
            <a:r>
              <a:rPr kumimoji="1" lang="en-US" altLang="zh-CN" sz="1300" b="1" baseline="-25000" dirty="0">
                <a:solidFill>
                  <a:srgbClr val="0000FF"/>
                </a:solidFill>
                <a:latin typeface="微软雅黑" pitchFamily="34" charset="-122"/>
                <a:ea typeface="微软雅黑" pitchFamily="34" charset="-122"/>
              </a:rPr>
              <a:t>1</a:t>
            </a:r>
            <a:endParaRPr kumimoji="1" lang="en-US" altLang="zh-CN" sz="1300" b="1" dirty="0">
              <a:solidFill>
                <a:srgbClr val="0000FF"/>
              </a:solidFill>
              <a:latin typeface="微软雅黑" pitchFamily="34" charset="-122"/>
              <a:ea typeface="微软雅黑" pitchFamily="34" charset="-122"/>
            </a:endParaRPr>
          </a:p>
        </p:txBody>
      </p:sp>
      <p:pic>
        <p:nvPicPr>
          <p:cNvPr id="9"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7" y="1137872"/>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0" name="Group 7"/>
          <p:cNvGrpSpPr>
            <a:grpSpLocks/>
          </p:cNvGrpSpPr>
          <p:nvPr/>
        </p:nvGrpSpPr>
        <p:grpSpPr bwMode="auto">
          <a:xfrm>
            <a:off x="1793796" y="968580"/>
            <a:ext cx="783138" cy="526362"/>
            <a:chOff x="4830" y="1752"/>
            <a:chExt cx="667" cy="477"/>
          </a:xfrm>
          <a:solidFill>
            <a:srgbClr val="00FFFF"/>
          </a:solidFill>
        </p:grpSpPr>
        <p:grpSp>
          <p:nvGrpSpPr>
            <p:cNvPr id="11" name="Group 8"/>
            <p:cNvGrpSpPr>
              <a:grpSpLocks/>
            </p:cNvGrpSpPr>
            <p:nvPr/>
          </p:nvGrpSpPr>
          <p:grpSpPr bwMode="auto">
            <a:xfrm>
              <a:off x="4830" y="1752"/>
              <a:ext cx="667" cy="477"/>
              <a:chOff x="2949" y="196"/>
              <a:chExt cx="941" cy="598"/>
            </a:xfrm>
            <a:grpFill/>
          </p:grpSpPr>
          <p:sp>
            <p:nvSpPr>
              <p:cNvPr id="13" name="Oval 9"/>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4" name="Oval 10"/>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5" name="Oval 11"/>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6" name="Oval 12"/>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7" name="Oval 13"/>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8" name="Oval 14"/>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9" name="Oval 15"/>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20" name="Oval 16"/>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21"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22"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23"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grpSp>
        <p:sp>
          <p:nvSpPr>
            <p:cNvPr id="12" name="Text Box 20"/>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solidFill>
                    <a:srgbClr val="0000FF"/>
                  </a:solidFill>
                  <a:latin typeface="微软雅黑" pitchFamily="34" charset="-122"/>
                  <a:ea typeface="微软雅黑" pitchFamily="34" charset="-122"/>
                </a:rPr>
                <a:t>网 </a:t>
              </a:r>
              <a:r>
                <a:rPr kumimoji="1" lang="en-US" altLang="zh-CN" sz="1300" b="1" dirty="0">
                  <a:solidFill>
                    <a:srgbClr val="0000FF"/>
                  </a:solidFill>
                  <a:latin typeface="微软雅黑" pitchFamily="34" charset="-122"/>
                  <a:ea typeface="微软雅黑" pitchFamily="34" charset="-122"/>
                </a:rPr>
                <a:t>1</a:t>
              </a:r>
            </a:p>
          </p:txBody>
        </p:sp>
      </p:grpSp>
      <p:grpSp>
        <p:nvGrpSpPr>
          <p:cNvPr id="24" name="Group 21"/>
          <p:cNvGrpSpPr>
            <a:grpSpLocks/>
          </p:cNvGrpSpPr>
          <p:nvPr/>
        </p:nvGrpSpPr>
        <p:grpSpPr bwMode="auto">
          <a:xfrm>
            <a:off x="6444139" y="968580"/>
            <a:ext cx="783138" cy="526362"/>
            <a:chOff x="4830" y="1752"/>
            <a:chExt cx="667" cy="477"/>
          </a:xfrm>
          <a:solidFill>
            <a:srgbClr val="00FFFF"/>
          </a:solidFill>
        </p:grpSpPr>
        <p:grpSp>
          <p:nvGrpSpPr>
            <p:cNvPr id="25" name="Group 22"/>
            <p:cNvGrpSpPr>
              <a:grpSpLocks/>
            </p:cNvGrpSpPr>
            <p:nvPr/>
          </p:nvGrpSpPr>
          <p:grpSpPr bwMode="auto">
            <a:xfrm>
              <a:off x="4830" y="1752"/>
              <a:ext cx="667" cy="477"/>
              <a:chOff x="2949" y="196"/>
              <a:chExt cx="941" cy="598"/>
            </a:xfrm>
            <a:grpFill/>
          </p:grpSpPr>
          <p:sp>
            <p:nvSpPr>
              <p:cNvPr id="27" name="Oval 23"/>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28" name="Oval 24"/>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29" name="Oval 25"/>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0" name="Oval 26"/>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1" name="Oval 27"/>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2" name="Oval 28"/>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3" name="Oval 29"/>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4" name="Oval 30"/>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5"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36"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37"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grpSp>
        <p:sp>
          <p:nvSpPr>
            <p:cNvPr id="26" name="Text Box 34"/>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solidFill>
                    <a:srgbClr val="0000FF"/>
                  </a:solidFill>
                  <a:latin typeface="微软雅黑" pitchFamily="34" charset="-122"/>
                  <a:ea typeface="微软雅黑" pitchFamily="34" charset="-122"/>
                </a:rPr>
                <a:t>网 </a:t>
              </a:r>
              <a:r>
                <a:rPr kumimoji="1" lang="en-US" altLang="zh-CN" sz="1300" b="1">
                  <a:solidFill>
                    <a:srgbClr val="0000FF"/>
                  </a:solidFill>
                  <a:latin typeface="微软雅黑" pitchFamily="34" charset="-122"/>
                  <a:ea typeface="微软雅黑" pitchFamily="34" charset="-122"/>
                </a:rPr>
                <a:t>3</a:t>
              </a:r>
            </a:p>
          </p:txBody>
        </p:sp>
      </p:grpSp>
      <p:grpSp>
        <p:nvGrpSpPr>
          <p:cNvPr id="38" name="Group 35"/>
          <p:cNvGrpSpPr>
            <a:grpSpLocks/>
          </p:cNvGrpSpPr>
          <p:nvPr/>
        </p:nvGrpSpPr>
        <p:grpSpPr bwMode="auto">
          <a:xfrm>
            <a:off x="4099995" y="968580"/>
            <a:ext cx="783138" cy="526362"/>
            <a:chOff x="4830" y="1752"/>
            <a:chExt cx="667" cy="477"/>
          </a:xfrm>
          <a:solidFill>
            <a:srgbClr val="00FFFF"/>
          </a:solidFill>
        </p:grpSpPr>
        <p:grpSp>
          <p:nvGrpSpPr>
            <p:cNvPr id="39" name="Group 36"/>
            <p:cNvGrpSpPr>
              <a:grpSpLocks/>
            </p:cNvGrpSpPr>
            <p:nvPr/>
          </p:nvGrpSpPr>
          <p:grpSpPr bwMode="auto">
            <a:xfrm>
              <a:off x="4830" y="1752"/>
              <a:ext cx="667" cy="477"/>
              <a:chOff x="2949" y="196"/>
              <a:chExt cx="941" cy="598"/>
            </a:xfrm>
            <a:grpFill/>
          </p:grpSpPr>
          <p:sp>
            <p:nvSpPr>
              <p:cNvPr id="41" name="Oval 3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2" name="Oval 3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3" name="Oval 3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4" name="Oval 4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5" name="Oval 4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6" name="Oval 4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7" name="Oval 4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8" name="Oval 4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9"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50"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51"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grpSp>
        <p:sp>
          <p:nvSpPr>
            <p:cNvPr id="40" name="Text Box 48"/>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solidFill>
                    <a:srgbClr val="0000FF"/>
                  </a:solidFill>
                  <a:latin typeface="微软雅黑" pitchFamily="34" charset="-122"/>
                  <a:ea typeface="微软雅黑" pitchFamily="34" charset="-122"/>
                </a:rPr>
                <a:t>网 </a:t>
              </a:r>
              <a:r>
                <a:rPr kumimoji="1" lang="en-US" altLang="zh-CN" sz="1300" b="1">
                  <a:solidFill>
                    <a:srgbClr val="0000FF"/>
                  </a:solidFill>
                  <a:latin typeface="微软雅黑" pitchFamily="34" charset="-122"/>
                  <a:ea typeface="微软雅黑" pitchFamily="34" charset="-122"/>
                </a:rPr>
                <a:t>2</a:t>
              </a:r>
            </a:p>
          </p:txBody>
        </p:sp>
      </p:grpSp>
      <p:sp>
        <p:nvSpPr>
          <p:cNvPr id="104" name="Text Box 101"/>
          <p:cNvSpPr txBox="1">
            <a:spLocks noChangeArrowheads="1"/>
          </p:cNvSpPr>
          <p:nvPr/>
        </p:nvSpPr>
        <p:spPr bwMode="auto">
          <a:xfrm>
            <a:off x="1486022" y="768154"/>
            <a:ext cx="35137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solidFill>
                  <a:srgbClr val="CC00CC"/>
                </a:solidFill>
                <a:latin typeface="微软雅黑" pitchFamily="34" charset="-122"/>
                <a:ea typeface="微软雅黑" pitchFamily="34" charset="-122"/>
              </a:rPr>
              <a:t>正</a:t>
            </a:r>
          </a:p>
          <a:p>
            <a:r>
              <a:rPr kumimoji="1" lang="zh-CN" altLang="en-US" sz="1300" b="1" dirty="0">
                <a:solidFill>
                  <a:srgbClr val="CC00CC"/>
                </a:solidFill>
                <a:latin typeface="微软雅黑" pitchFamily="34" charset="-122"/>
                <a:ea typeface="微软雅黑" pitchFamily="34" charset="-122"/>
              </a:rPr>
              <a:t>常</a:t>
            </a:r>
          </a:p>
          <a:p>
            <a:r>
              <a:rPr kumimoji="1" lang="zh-CN" altLang="en-US" sz="1300" b="1" dirty="0">
                <a:solidFill>
                  <a:srgbClr val="CC00CC"/>
                </a:solidFill>
                <a:latin typeface="微软雅黑" pitchFamily="34" charset="-122"/>
                <a:ea typeface="微软雅黑" pitchFamily="34" charset="-122"/>
              </a:rPr>
              <a:t>情</a:t>
            </a:r>
          </a:p>
          <a:p>
            <a:r>
              <a:rPr kumimoji="1" lang="zh-CN" altLang="en-US" sz="1300" b="1" dirty="0">
                <a:solidFill>
                  <a:srgbClr val="CC00CC"/>
                </a:solidFill>
                <a:latin typeface="微软雅黑" pitchFamily="34" charset="-122"/>
                <a:ea typeface="微软雅黑" pitchFamily="34" charset="-122"/>
              </a:rPr>
              <a:t>况</a:t>
            </a:r>
          </a:p>
        </p:txBody>
      </p:sp>
      <p:grpSp>
        <p:nvGrpSpPr>
          <p:cNvPr id="105" name="Group 102"/>
          <p:cNvGrpSpPr>
            <a:grpSpLocks/>
          </p:cNvGrpSpPr>
          <p:nvPr/>
        </p:nvGrpSpPr>
        <p:grpSpPr bwMode="auto">
          <a:xfrm>
            <a:off x="2816198" y="886853"/>
            <a:ext cx="977077" cy="191669"/>
            <a:chOff x="1491" y="212"/>
            <a:chExt cx="853" cy="240"/>
          </a:xfrm>
          <a:solidFill>
            <a:srgbClr val="FFFF00"/>
          </a:solidFill>
        </p:grpSpPr>
        <p:sp>
          <p:nvSpPr>
            <p:cNvPr id="106" name="AutoShape 10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07" name="Rectangle 10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8" name="Text Box 105"/>
          <p:cNvSpPr txBox="1">
            <a:spLocks noChangeArrowheads="1"/>
          </p:cNvSpPr>
          <p:nvPr/>
        </p:nvSpPr>
        <p:spPr bwMode="auto">
          <a:xfrm>
            <a:off x="2828846" y="932581"/>
            <a:ext cx="679994" cy="20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a:latin typeface="微软雅黑" pitchFamily="34" charset="-122"/>
                <a:ea typeface="微软雅黑" pitchFamily="34" charset="-122"/>
              </a:rPr>
              <a:t>1  1  </a:t>
            </a:r>
            <a:r>
              <a:rPr kumimoji="1" lang="en-US" altLang="zh-CN" sz="1300" b="1">
                <a:latin typeface="微软雅黑" pitchFamily="34" charset="-122"/>
                <a:ea typeface="微软雅黑" pitchFamily="34" charset="-122"/>
                <a:sym typeface="Symbol" pitchFamily="18" charset="2"/>
              </a:rPr>
              <a:t></a:t>
            </a:r>
            <a:endParaRPr kumimoji="1" lang="en-US" altLang="zh-CN" sz="1300" b="1" baseline="-25000">
              <a:latin typeface="微软雅黑" pitchFamily="34" charset="-122"/>
              <a:ea typeface="微软雅黑" pitchFamily="34" charset="-122"/>
              <a:sym typeface="Symbol" pitchFamily="18" charset="2"/>
            </a:endParaRPr>
          </a:p>
        </p:txBody>
      </p:sp>
      <p:grpSp>
        <p:nvGrpSpPr>
          <p:cNvPr id="114" name="Group 111"/>
          <p:cNvGrpSpPr>
            <a:grpSpLocks/>
          </p:cNvGrpSpPr>
          <p:nvPr/>
        </p:nvGrpSpPr>
        <p:grpSpPr bwMode="auto">
          <a:xfrm flipH="1">
            <a:off x="5027534" y="900474"/>
            <a:ext cx="977077" cy="191669"/>
            <a:chOff x="1491" y="212"/>
            <a:chExt cx="853" cy="240"/>
          </a:xfrm>
          <a:solidFill>
            <a:srgbClr val="66FF66"/>
          </a:solidFill>
        </p:grpSpPr>
        <p:sp>
          <p:nvSpPr>
            <p:cNvPr id="115" name="AutoShape 112"/>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6" name="Rectangle 113"/>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7" name="Text Box 114"/>
          <p:cNvSpPr txBox="1">
            <a:spLocks noChangeArrowheads="1"/>
          </p:cNvSpPr>
          <p:nvPr/>
        </p:nvSpPr>
        <p:spPr bwMode="auto">
          <a:xfrm>
            <a:off x="5286823" y="958851"/>
            <a:ext cx="774571" cy="206980"/>
          </a:xfrm>
          <a:prstGeom prst="rect">
            <a:avLst/>
          </a:prstGeom>
          <a:noFill/>
          <a:ln>
            <a:noFill/>
          </a:ln>
          <a:effec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sp>
        <p:nvSpPr>
          <p:cNvPr id="131" name="Text Box 120"/>
          <p:cNvSpPr txBox="1">
            <a:spLocks noChangeArrowheads="1"/>
          </p:cNvSpPr>
          <p:nvPr/>
        </p:nvSpPr>
        <p:spPr bwMode="auto">
          <a:xfrm>
            <a:off x="1558753" y="2877698"/>
            <a:ext cx="3875634" cy="292388"/>
          </a:xfrm>
          <a:prstGeom prst="rect">
            <a:avLst/>
          </a:prstGeom>
          <a:solidFill>
            <a:srgbClr val="00FFFF"/>
          </a:solidFill>
          <a:ln w="9525">
            <a:solidFill>
              <a:schemeClr val="tx2"/>
            </a:solidFill>
            <a:miter lim="800000"/>
            <a:headEnd/>
            <a:tailEnd/>
          </a:ln>
          <a:effectLst/>
          <a:extLst/>
        </p:spPr>
        <p:txBody>
          <a:bodyPr wrap="square">
            <a:spAutoFit/>
          </a:bodyPr>
          <a:lstStyle/>
          <a:p>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说：“我到网 </a:t>
            </a:r>
            <a:r>
              <a:rPr kumimoji="1" lang="en-US" altLang="zh-CN" sz="1300" b="1"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的距离是 </a:t>
            </a:r>
            <a:r>
              <a:rPr kumimoji="1" lang="en-US" altLang="zh-CN" sz="1300" b="1" dirty="0">
                <a:latin typeface="微软雅黑" pitchFamily="34" charset="-122"/>
                <a:ea typeface="微软雅黑" pitchFamily="34" charset="-122"/>
              </a:rPr>
              <a:t>2</a:t>
            </a:r>
            <a:r>
              <a:rPr kumimoji="1" lang="zh-CN" altLang="en-US" sz="1300" b="1" dirty="0">
                <a:latin typeface="微软雅黑" pitchFamily="34" charset="-122"/>
                <a:ea typeface="微软雅黑" pitchFamily="34" charset="-122"/>
              </a:rPr>
              <a:t>，是经过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1</a:t>
            </a:r>
            <a:r>
              <a:rPr kumimoji="1" lang="zh-CN" altLang="en-US" sz="1300" b="1" dirty="0">
                <a:latin typeface="微软雅黑" pitchFamily="34" charset="-122"/>
                <a:ea typeface="微软雅黑" pitchFamily="34" charset="-122"/>
              </a:rPr>
              <a:t>。”</a:t>
            </a:r>
          </a:p>
        </p:txBody>
      </p:sp>
      <p:sp>
        <p:nvSpPr>
          <p:cNvPr id="137" name="AutoShape 59"/>
          <p:cNvSpPr>
            <a:spLocks noChangeArrowheads="1"/>
          </p:cNvSpPr>
          <p:nvPr/>
        </p:nvSpPr>
        <p:spPr bwMode="auto">
          <a:xfrm>
            <a:off x="2105722" y="1846638"/>
            <a:ext cx="2850203" cy="313225"/>
          </a:xfrm>
          <a:prstGeom prst="wedgeRoundRectCallout">
            <a:avLst>
              <a:gd name="adj1" fmla="val 65558"/>
              <a:gd name="adj2" fmla="val -307988"/>
              <a:gd name="adj3" fmla="val 16667"/>
            </a:avLst>
          </a:prstGeom>
          <a:solidFill>
            <a:srgbClr val="99FFCC"/>
          </a:solidFill>
          <a:ln w="9525">
            <a:solidFill>
              <a:schemeClr val="tx1"/>
            </a:solidFill>
            <a:miter lim="800000"/>
            <a:headEnd/>
            <a:tailEnd/>
          </a:ln>
          <a:effectLst/>
          <a:extLst/>
        </p:spPr>
        <p:txBody>
          <a:bodyPr/>
          <a:lstStyle/>
          <a:p>
            <a:pPr algn="ctr"/>
            <a:r>
              <a:rPr lang="zh-CN" altLang="en-US" sz="1400" b="1" dirty="0">
                <a:latin typeface="微软雅黑" pitchFamily="34" charset="-122"/>
                <a:ea typeface="微软雅黑" pitchFamily="34" charset="-122"/>
              </a:rPr>
              <a:t>“</a:t>
            </a:r>
            <a:r>
              <a:rPr lang="en-US" altLang="zh-CN" sz="1400" b="1" dirty="0">
                <a:latin typeface="微软雅黑" pitchFamily="34" charset="-122"/>
                <a:ea typeface="微软雅黑" pitchFamily="34" charset="-122"/>
              </a:rPr>
              <a:t>1”</a:t>
            </a:r>
            <a:r>
              <a:rPr lang="zh-CN" altLang="en-US" sz="1400" b="1" dirty="0">
                <a:latin typeface="微软雅黑" pitchFamily="34" charset="-122"/>
                <a:ea typeface="微软雅黑" pitchFamily="34" charset="-122"/>
              </a:rPr>
              <a:t>表示“从本路由器到网 </a:t>
            </a:r>
            <a:r>
              <a:rPr lang="en-US" altLang="zh-CN" sz="1400" b="1" dirty="0">
                <a:latin typeface="微软雅黑" pitchFamily="34" charset="-122"/>
                <a:ea typeface="微软雅黑" pitchFamily="34" charset="-122"/>
              </a:rPr>
              <a:t>1”</a:t>
            </a:r>
          </a:p>
        </p:txBody>
      </p:sp>
      <p:sp>
        <p:nvSpPr>
          <p:cNvPr id="138" name="AutoShape 60"/>
          <p:cNvSpPr>
            <a:spLocks noChangeArrowheads="1"/>
          </p:cNvSpPr>
          <p:nvPr/>
        </p:nvSpPr>
        <p:spPr bwMode="auto">
          <a:xfrm>
            <a:off x="3726193" y="2316620"/>
            <a:ext cx="2260298" cy="325803"/>
          </a:xfrm>
          <a:prstGeom prst="wedgeRoundRectCallout">
            <a:avLst>
              <a:gd name="adj1" fmla="val 34362"/>
              <a:gd name="adj2" fmla="val -422439"/>
              <a:gd name="adj3" fmla="val 16667"/>
            </a:avLst>
          </a:prstGeom>
          <a:solidFill>
            <a:srgbClr val="99FFCC"/>
          </a:solidFill>
          <a:ln w="9525">
            <a:solidFill>
              <a:schemeClr val="tx1"/>
            </a:solidFill>
            <a:miter lim="800000"/>
            <a:headEnd/>
            <a:tailEnd/>
          </a:ln>
          <a:effectLst/>
          <a:extLst/>
        </p:spPr>
        <p:txBody>
          <a:bodyPr/>
          <a:lstStyle/>
          <a:p>
            <a:pPr algn="ctr"/>
            <a:r>
              <a:rPr lang="zh-CN" altLang="en-US" sz="1400" b="1" dirty="0">
                <a:latin typeface="微软雅黑" pitchFamily="34" charset="-122"/>
                <a:ea typeface="微软雅黑" pitchFamily="34" charset="-122"/>
              </a:rPr>
              <a:t>“</a:t>
            </a:r>
            <a:r>
              <a:rPr lang="en-US" altLang="zh-CN" sz="1400" b="1" dirty="0">
                <a:latin typeface="微软雅黑" pitchFamily="34" charset="-122"/>
                <a:ea typeface="微软雅黑" pitchFamily="34" charset="-122"/>
              </a:rPr>
              <a:t>2”</a:t>
            </a:r>
            <a:r>
              <a:rPr lang="zh-CN" altLang="en-US" sz="1400" b="1" dirty="0">
                <a:latin typeface="微软雅黑" pitchFamily="34" charset="-122"/>
                <a:ea typeface="微软雅黑" pitchFamily="34" charset="-122"/>
              </a:rPr>
              <a:t>表示“距离是 </a:t>
            </a:r>
            <a:r>
              <a:rPr lang="en-US" altLang="zh-CN" sz="1400" b="1" dirty="0">
                <a:latin typeface="微软雅黑" pitchFamily="34" charset="-122"/>
                <a:ea typeface="微软雅黑" pitchFamily="34" charset="-122"/>
              </a:rPr>
              <a:t>2”</a:t>
            </a:r>
          </a:p>
        </p:txBody>
      </p:sp>
      <p:sp>
        <p:nvSpPr>
          <p:cNvPr id="139" name="AutoShape 61"/>
          <p:cNvSpPr>
            <a:spLocks noChangeArrowheads="1"/>
          </p:cNvSpPr>
          <p:nvPr/>
        </p:nvSpPr>
        <p:spPr bwMode="auto">
          <a:xfrm>
            <a:off x="6110762" y="1828824"/>
            <a:ext cx="2238172" cy="297514"/>
          </a:xfrm>
          <a:prstGeom prst="wedgeRoundRectCallout">
            <a:avLst>
              <a:gd name="adj1" fmla="val -54919"/>
              <a:gd name="adj2" fmla="val -306845"/>
              <a:gd name="adj3" fmla="val 16667"/>
            </a:avLst>
          </a:prstGeom>
          <a:solidFill>
            <a:srgbClr val="99FFCC"/>
          </a:solidFill>
          <a:ln w="9525">
            <a:solidFill>
              <a:schemeClr val="tx1"/>
            </a:solidFill>
            <a:miter lim="800000"/>
            <a:headEnd/>
            <a:tailEnd/>
          </a:ln>
          <a:effectLst/>
          <a:extLst/>
        </p:spPr>
        <p:txBody>
          <a:bodyPr/>
          <a:lstStyle/>
          <a:p>
            <a:pPr algn="ctr"/>
            <a:r>
              <a:rPr lang="en-US" altLang="zh-CN" sz="1400" b="1" dirty="0">
                <a:latin typeface="微软雅黑" pitchFamily="34" charset="-122"/>
                <a:ea typeface="微软雅黑" pitchFamily="34" charset="-122"/>
              </a:rPr>
              <a:t>“R</a:t>
            </a:r>
            <a:r>
              <a:rPr lang="en-US" altLang="zh-CN" sz="1400" b="1" baseline="-25000" dirty="0">
                <a:latin typeface="微软雅黑" pitchFamily="34" charset="-122"/>
                <a:ea typeface="微软雅黑" pitchFamily="34" charset="-122"/>
              </a:rPr>
              <a:t>1</a:t>
            </a:r>
            <a:r>
              <a:rPr lang="en-US" altLang="zh-CN" sz="1400" b="1"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表示经过 </a:t>
            </a:r>
            <a:r>
              <a:rPr lang="en-US" altLang="zh-CN" sz="1400" b="1" dirty="0">
                <a:latin typeface="微软雅黑" pitchFamily="34" charset="-122"/>
                <a:ea typeface="微软雅黑" pitchFamily="34" charset="-122"/>
              </a:rPr>
              <a:t>R</a:t>
            </a:r>
            <a:r>
              <a:rPr lang="en-US" altLang="zh-CN" sz="1400" b="1" baseline="-25000" dirty="0">
                <a:latin typeface="微软雅黑" pitchFamily="34" charset="-122"/>
                <a:ea typeface="微软雅黑" pitchFamily="34" charset="-122"/>
              </a:rPr>
              <a:t>1</a:t>
            </a:r>
            <a:endParaRPr lang="en-US" altLang="zh-CN" sz="1400" b="1" dirty="0">
              <a:latin typeface="微软雅黑" pitchFamily="34" charset="-122"/>
              <a:ea typeface="微软雅黑" pitchFamily="34" charset="-122"/>
            </a:endParaRPr>
          </a:p>
        </p:txBody>
      </p:sp>
    </p:spTree>
    <p:extLst>
      <p:ext uri="{BB962C8B-B14F-4D97-AF65-F5344CB8AC3E}">
        <p14:creationId xmlns:p14="http://schemas.microsoft.com/office/powerpoint/2010/main" val="413004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1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119261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3027079" y="1159399"/>
            <a:ext cx="31085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地址及其表示</a:t>
            </a:r>
            <a:r>
              <a:rPr lang="zh-CN" altLang="en-US" sz="2000" b="1" dirty="0" smtClean="0">
                <a:solidFill>
                  <a:schemeClr val="bg1"/>
                </a:solidFill>
                <a:latin typeface="微软雅黑" pitchFamily="34" charset="-122"/>
                <a:ea typeface="微软雅黑" pitchFamily="34" charset="-122"/>
              </a:rPr>
              <a:t>方法</a:t>
            </a:r>
            <a:endParaRPr lang="zh-CN" altLang="en-US" sz="2000" b="1" dirty="0">
              <a:solidFill>
                <a:schemeClr val="bg1"/>
              </a:solidFill>
              <a:latin typeface="微软雅黑" pitchFamily="34" charset="-122"/>
              <a:ea typeface="微软雅黑" pitchFamily="34" charset="-122"/>
            </a:endParaRPr>
          </a:p>
        </p:txBody>
      </p:sp>
      <p:sp>
        <p:nvSpPr>
          <p:cNvPr id="8" name="Rectangle 68"/>
          <p:cNvSpPr>
            <a:spLocks noChangeArrowheads="1"/>
          </p:cNvSpPr>
          <p:nvPr/>
        </p:nvSpPr>
        <p:spPr bwMode="auto">
          <a:xfrm>
            <a:off x="556963" y="1602066"/>
            <a:ext cx="818496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我们把</a:t>
            </a:r>
            <a:r>
              <a:rPr lang="zh-CN" altLang="en-US" sz="2000" b="1" dirty="0" smtClean="0">
                <a:latin typeface="微软雅黑" pitchFamily="34" charset="-122"/>
                <a:ea typeface="微软雅黑" pitchFamily="34" charset="-122"/>
              </a:rPr>
              <a:t>整个互联网看成</a:t>
            </a:r>
            <a:r>
              <a:rPr lang="zh-CN" altLang="en-US" sz="2000" b="1" dirty="0">
                <a:latin typeface="微软雅黑" pitchFamily="34" charset="-122"/>
                <a:ea typeface="微软雅黑" pitchFamily="34" charset="-122"/>
              </a:rPr>
              <a:t>为一个单一的、抽象的网络。</a:t>
            </a:r>
          </a:p>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地址就是给每个连接在互联网上的主机（或路由器）分配一个在全世界范围是</a:t>
            </a:r>
            <a:r>
              <a:rPr lang="zh-CN" altLang="en-US" sz="2000" b="1" dirty="0">
                <a:solidFill>
                  <a:srgbClr val="0000FF"/>
                </a:solidFill>
                <a:latin typeface="微软雅黑" pitchFamily="34" charset="-122"/>
                <a:ea typeface="微软雅黑" pitchFamily="34" charset="-122"/>
              </a:rPr>
              <a:t>唯一的 </a:t>
            </a:r>
            <a:r>
              <a:rPr lang="en-US" altLang="zh-CN" sz="2000" b="1" dirty="0">
                <a:solidFill>
                  <a:srgbClr val="0000FF"/>
                </a:solidFill>
                <a:latin typeface="微软雅黑" pitchFamily="34" charset="-122"/>
                <a:ea typeface="微软雅黑" pitchFamily="34" charset="-122"/>
              </a:rPr>
              <a:t>32 </a:t>
            </a:r>
            <a:r>
              <a:rPr lang="zh-CN" altLang="en-US" sz="2000" b="1" dirty="0">
                <a:solidFill>
                  <a:srgbClr val="0000FF"/>
                </a:solidFill>
                <a:latin typeface="微软雅黑" pitchFamily="34" charset="-122"/>
                <a:ea typeface="微软雅黑" pitchFamily="34" charset="-122"/>
              </a:rPr>
              <a:t>位的标识符</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地址现在由</a:t>
            </a:r>
            <a:r>
              <a:rPr lang="zh-CN" altLang="en-US" sz="2000" b="1" dirty="0">
                <a:solidFill>
                  <a:srgbClr val="0000FF"/>
                </a:solidFill>
                <a:latin typeface="微软雅黑" pitchFamily="34" charset="-122"/>
                <a:ea typeface="微软雅黑" pitchFamily="34" charset="-122"/>
              </a:rPr>
              <a:t>互联网名字和数字分配机构</a:t>
            </a:r>
            <a:r>
              <a:rPr lang="en-US" altLang="zh-CN" sz="2000" b="1" dirty="0">
                <a:latin typeface="微软雅黑" pitchFamily="34" charset="-122"/>
                <a:ea typeface="微软雅黑" pitchFamily="34" charset="-122"/>
              </a:rPr>
              <a:t>ICANN (Internet Corporation for Assigned Names and Numbers)</a:t>
            </a:r>
            <a:r>
              <a:rPr lang="zh-CN" altLang="en-US" sz="2000" b="1" dirty="0">
                <a:latin typeface="微软雅黑" pitchFamily="34" charset="-122"/>
                <a:ea typeface="微软雅黑" pitchFamily="34" charset="-122"/>
              </a:rPr>
              <a:t>进行分配。 </a:t>
            </a:r>
          </a:p>
        </p:txBody>
      </p:sp>
    </p:spTree>
    <p:extLst>
      <p:ext uri="{BB962C8B-B14F-4D97-AF65-F5344CB8AC3E}">
        <p14:creationId xmlns:p14="http://schemas.microsoft.com/office/powerpoint/2010/main" val="3974344692"/>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圆角矩形 122"/>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Line 2"/>
          <p:cNvSpPr>
            <a:spLocks noChangeShapeType="1"/>
          </p:cNvSpPr>
          <p:nvPr/>
        </p:nvSpPr>
        <p:spPr bwMode="auto">
          <a:xfrm>
            <a:off x="2416723" y="1233220"/>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4"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137872"/>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 name="Text Box 4"/>
          <p:cNvSpPr txBox="1">
            <a:spLocks noChangeArrowheads="1"/>
          </p:cNvSpPr>
          <p:nvPr/>
        </p:nvSpPr>
        <p:spPr bwMode="auto">
          <a:xfrm>
            <a:off x="5578787"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6" name="Text Box 5"/>
          <p:cNvSpPr txBox="1">
            <a:spLocks noChangeArrowheads="1"/>
          </p:cNvSpPr>
          <p:nvPr/>
        </p:nvSpPr>
        <p:spPr bwMode="auto">
          <a:xfrm>
            <a:off x="3190375"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7"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7" y="1137872"/>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8" name="Group 7"/>
          <p:cNvGrpSpPr>
            <a:grpSpLocks/>
          </p:cNvGrpSpPr>
          <p:nvPr/>
        </p:nvGrpSpPr>
        <p:grpSpPr bwMode="auto">
          <a:xfrm>
            <a:off x="1793796" y="968580"/>
            <a:ext cx="783138" cy="526362"/>
            <a:chOff x="4830" y="1752"/>
            <a:chExt cx="667" cy="477"/>
          </a:xfrm>
          <a:solidFill>
            <a:srgbClr val="00FFFF"/>
          </a:solidFill>
        </p:grpSpPr>
        <p:grpSp>
          <p:nvGrpSpPr>
            <p:cNvPr id="9" name="Group 8"/>
            <p:cNvGrpSpPr>
              <a:grpSpLocks/>
            </p:cNvGrpSpPr>
            <p:nvPr/>
          </p:nvGrpSpPr>
          <p:grpSpPr bwMode="auto">
            <a:xfrm>
              <a:off x="4830" y="1752"/>
              <a:ext cx="667" cy="477"/>
              <a:chOff x="2949" y="196"/>
              <a:chExt cx="941" cy="598"/>
            </a:xfrm>
            <a:grpFill/>
          </p:grpSpPr>
          <p:sp>
            <p:nvSpPr>
              <p:cNvPr id="11" name="Oval 9"/>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2" name="Oval 10"/>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3" name="Oval 11"/>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4" name="Oval 12"/>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5" name="Oval 13"/>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 name="Oval 14"/>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 name="Oval 15"/>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8" name="Oval 16"/>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20"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21"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0" name="Text Box 20"/>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22" name="Group 21"/>
          <p:cNvGrpSpPr>
            <a:grpSpLocks/>
          </p:cNvGrpSpPr>
          <p:nvPr/>
        </p:nvGrpSpPr>
        <p:grpSpPr bwMode="auto">
          <a:xfrm>
            <a:off x="6444139" y="968580"/>
            <a:ext cx="783138" cy="526362"/>
            <a:chOff x="4830" y="1752"/>
            <a:chExt cx="667" cy="477"/>
          </a:xfrm>
          <a:solidFill>
            <a:srgbClr val="00FFFF"/>
          </a:solidFill>
        </p:grpSpPr>
        <p:grpSp>
          <p:nvGrpSpPr>
            <p:cNvPr id="23" name="Group 22"/>
            <p:cNvGrpSpPr>
              <a:grpSpLocks/>
            </p:cNvGrpSpPr>
            <p:nvPr/>
          </p:nvGrpSpPr>
          <p:grpSpPr bwMode="auto">
            <a:xfrm>
              <a:off x="4830" y="1752"/>
              <a:ext cx="667" cy="477"/>
              <a:chOff x="2949" y="196"/>
              <a:chExt cx="941" cy="598"/>
            </a:xfrm>
            <a:grpFill/>
          </p:grpSpPr>
          <p:sp>
            <p:nvSpPr>
              <p:cNvPr id="25" name="Oval 23"/>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6" name="Oval 24"/>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7" name="Oval 25"/>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8" name="Oval 26"/>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9" name="Oval 27"/>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0" name="Oval 28"/>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1" name="Oval 29"/>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2" name="Oval 30"/>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3"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34"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35"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24" name="Text Box 34"/>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grpSp>
      <p:grpSp>
        <p:nvGrpSpPr>
          <p:cNvPr id="36" name="Group 35"/>
          <p:cNvGrpSpPr>
            <a:grpSpLocks/>
          </p:cNvGrpSpPr>
          <p:nvPr/>
        </p:nvGrpSpPr>
        <p:grpSpPr bwMode="auto">
          <a:xfrm>
            <a:off x="4099995" y="968580"/>
            <a:ext cx="783138" cy="526362"/>
            <a:chOff x="4830" y="1752"/>
            <a:chExt cx="667" cy="477"/>
          </a:xfrm>
          <a:solidFill>
            <a:srgbClr val="00FFFF"/>
          </a:solidFill>
        </p:grpSpPr>
        <p:grpSp>
          <p:nvGrpSpPr>
            <p:cNvPr id="37" name="Group 36"/>
            <p:cNvGrpSpPr>
              <a:grpSpLocks/>
            </p:cNvGrpSpPr>
            <p:nvPr/>
          </p:nvGrpSpPr>
          <p:grpSpPr bwMode="auto">
            <a:xfrm>
              <a:off x="4830" y="1752"/>
              <a:ext cx="667" cy="477"/>
              <a:chOff x="2949" y="196"/>
              <a:chExt cx="941" cy="598"/>
            </a:xfrm>
            <a:grpFill/>
          </p:grpSpPr>
          <p:sp>
            <p:nvSpPr>
              <p:cNvPr id="39" name="Oval 3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0" name="Oval 3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1" name="Oval 3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2" name="Oval 4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3" name="Oval 4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4" name="Oval 4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5" name="Oval 4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6" name="Oval 4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7"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48"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49"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38" name="Text Box 48"/>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grpSp>
        <p:nvGrpSpPr>
          <p:cNvPr id="127" name="组合 126"/>
          <p:cNvGrpSpPr/>
          <p:nvPr/>
        </p:nvGrpSpPr>
        <p:grpSpPr>
          <a:xfrm>
            <a:off x="1780094" y="1755788"/>
            <a:ext cx="5447183" cy="669385"/>
            <a:chOff x="1780094" y="1755788"/>
            <a:chExt cx="5447183" cy="669385"/>
          </a:xfrm>
        </p:grpSpPr>
        <p:sp>
          <p:nvSpPr>
            <p:cNvPr id="50" name="Line 50"/>
            <p:cNvSpPr>
              <a:spLocks noChangeShapeType="1"/>
            </p:cNvSpPr>
            <p:nvPr/>
          </p:nvSpPr>
          <p:spPr bwMode="auto">
            <a:xfrm>
              <a:off x="2416723" y="2074913"/>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51" name="Picture 5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980538"/>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2" name="Text Box 52"/>
            <p:cNvSpPr txBox="1">
              <a:spLocks noChangeArrowheads="1"/>
            </p:cNvSpPr>
            <p:nvPr/>
          </p:nvSpPr>
          <p:spPr bwMode="auto">
            <a:xfrm>
              <a:off x="5578787" y="2132317"/>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53" name="Text Box 53"/>
            <p:cNvSpPr txBox="1">
              <a:spLocks noChangeArrowheads="1"/>
            </p:cNvSpPr>
            <p:nvPr/>
          </p:nvSpPr>
          <p:spPr bwMode="auto">
            <a:xfrm>
              <a:off x="3190375" y="2132317"/>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54" name="Picture 5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6" y="1980538"/>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5" name="Group 55"/>
            <p:cNvGrpSpPr>
              <a:grpSpLocks/>
            </p:cNvGrpSpPr>
            <p:nvPr/>
          </p:nvGrpSpPr>
          <p:grpSpPr bwMode="auto">
            <a:xfrm>
              <a:off x="1793796" y="1810273"/>
              <a:ext cx="783138" cy="526362"/>
              <a:chOff x="4830" y="1752"/>
              <a:chExt cx="667" cy="477"/>
            </a:xfrm>
            <a:solidFill>
              <a:srgbClr val="00FFFF"/>
            </a:solidFill>
          </p:grpSpPr>
          <p:grpSp>
            <p:nvGrpSpPr>
              <p:cNvPr id="56" name="Group 56"/>
              <p:cNvGrpSpPr>
                <a:grpSpLocks/>
              </p:cNvGrpSpPr>
              <p:nvPr/>
            </p:nvGrpSpPr>
            <p:grpSpPr bwMode="auto">
              <a:xfrm>
                <a:off x="4830" y="1752"/>
                <a:ext cx="667" cy="477"/>
                <a:chOff x="2949" y="196"/>
                <a:chExt cx="941" cy="598"/>
              </a:xfrm>
              <a:grpFill/>
            </p:grpSpPr>
            <p:sp>
              <p:nvSpPr>
                <p:cNvPr id="58" name="Oval 5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59" name="Oval 5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0" name="Oval 5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1" name="Oval 6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2" name="Oval 6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3" name="Oval 6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4" name="Oval 6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5" name="Oval 6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6" name="Freeform 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7" name="Freeform 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8" name="Freeform 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57" name="Text Box 68"/>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69" name="Group 69"/>
            <p:cNvGrpSpPr>
              <a:grpSpLocks/>
            </p:cNvGrpSpPr>
            <p:nvPr/>
          </p:nvGrpSpPr>
          <p:grpSpPr bwMode="auto">
            <a:xfrm>
              <a:off x="6444139" y="1810273"/>
              <a:ext cx="783138" cy="526362"/>
              <a:chOff x="4830" y="1752"/>
              <a:chExt cx="667" cy="477"/>
            </a:xfrm>
            <a:solidFill>
              <a:srgbClr val="00FFFF"/>
            </a:solidFill>
          </p:grpSpPr>
          <p:grpSp>
            <p:nvGrpSpPr>
              <p:cNvPr id="70" name="Group 70"/>
              <p:cNvGrpSpPr>
                <a:grpSpLocks/>
              </p:cNvGrpSpPr>
              <p:nvPr/>
            </p:nvGrpSpPr>
            <p:grpSpPr bwMode="auto">
              <a:xfrm>
                <a:off x="4830" y="1752"/>
                <a:ext cx="667" cy="477"/>
                <a:chOff x="2949" y="196"/>
                <a:chExt cx="941" cy="598"/>
              </a:xfrm>
              <a:grpFill/>
            </p:grpSpPr>
            <p:sp>
              <p:nvSpPr>
                <p:cNvPr id="72" name="Oval 71"/>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3" name="Oval 72"/>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4" name="Oval 73"/>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5" name="Oval 74"/>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6" name="Oval 75"/>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7" name="Oval 76"/>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8" name="Oval 77"/>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9" name="Oval 78"/>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0" name="Freeform 7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1" name="Freeform 8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2" name="Freeform 8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71" name="Text Box 82"/>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grpSp>
        <p:grpSp>
          <p:nvGrpSpPr>
            <p:cNvPr id="83" name="Group 83"/>
            <p:cNvGrpSpPr>
              <a:grpSpLocks/>
            </p:cNvGrpSpPr>
            <p:nvPr/>
          </p:nvGrpSpPr>
          <p:grpSpPr bwMode="auto">
            <a:xfrm>
              <a:off x="4099995" y="1810273"/>
              <a:ext cx="783138" cy="526362"/>
              <a:chOff x="4830" y="1752"/>
              <a:chExt cx="667" cy="477"/>
            </a:xfrm>
            <a:solidFill>
              <a:srgbClr val="00FFFF"/>
            </a:solidFill>
          </p:grpSpPr>
          <p:grpSp>
            <p:nvGrpSpPr>
              <p:cNvPr id="84" name="Group 84"/>
              <p:cNvGrpSpPr>
                <a:grpSpLocks/>
              </p:cNvGrpSpPr>
              <p:nvPr/>
            </p:nvGrpSpPr>
            <p:grpSpPr bwMode="auto">
              <a:xfrm>
                <a:off x="4830" y="1752"/>
                <a:ext cx="667" cy="477"/>
                <a:chOff x="2949" y="196"/>
                <a:chExt cx="941" cy="598"/>
              </a:xfrm>
              <a:grpFill/>
            </p:grpSpPr>
            <p:sp>
              <p:nvSpPr>
                <p:cNvPr id="86" name="Oval 85"/>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7" name="Oval 86"/>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8" name="Oval 87"/>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9" name="Oval 88"/>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0" name="Oval 89"/>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1" name="Oval 90"/>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2" name="Oval 91"/>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3" name="Oval 92"/>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4" name="Freeform 9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5" name="Freeform 9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6" name="Freeform 9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85" name="Text Box 96"/>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grpSp>
          <p:nvGrpSpPr>
            <p:cNvPr id="97" name="Group 97"/>
            <p:cNvGrpSpPr>
              <a:grpSpLocks/>
            </p:cNvGrpSpPr>
            <p:nvPr/>
          </p:nvGrpSpPr>
          <p:grpSpPr bwMode="auto">
            <a:xfrm>
              <a:off x="1780094" y="1755788"/>
              <a:ext cx="795786" cy="595441"/>
              <a:chOff x="434" y="1298"/>
              <a:chExt cx="755" cy="612"/>
            </a:xfrm>
          </p:grpSpPr>
          <p:sp>
            <p:nvSpPr>
              <p:cNvPr id="98" name="Line 98"/>
              <p:cNvSpPr>
                <a:spLocks noChangeShapeType="1"/>
              </p:cNvSpPr>
              <p:nvPr/>
            </p:nvSpPr>
            <p:spPr bwMode="auto">
              <a:xfrm>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9" name="Line 99"/>
              <p:cNvSpPr>
                <a:spLocks noChangeShapeType="1"/>
              </p:cNvSpPr>
              <p:nvPr/>
            </p:nvSpPr>
            <p:spPr bwMode="auto">
              <a:xfrm flipH="1">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grpSp>
      <p:sp>
        <p:nvSpPr>
          <p:cNvPr id="100" name="Text Box 100"/>
          <p:cNvSpPr txBox="1">
            <a:spLocks noChangeArrowheads="1"/>
          </p:cNvSpPr>
          <p:nvPr/>
        </p:nvSpPr>
        <p:spPr bwMode="auto">
          <a:xfrm>
            <a:off x="1697880" y="2462144"/>
            <a:ext cx="1171018" cy="27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300" b="1" dirty="0">
                <a:solidFill>
                  <a:srgbClr val="CC00CC"/>
                </a:solidFill>
                <a:latin typeface="微软雅黑" pitchFamily="34" charset="-122"/>
                <a:ea typeface="微软雅黑" pitchFamily="34" charset="-122"/>
              </a:rPr>
              <a:t>网 </a:t>
            </a:r>
            <a:r>
              <a:rPr kumimoji="1" lang="en-US" altLang="zh-CN" sz="1300" b="1" dirty="0">
                <a:solidFill>
                  <a:srgbClr val="CC00CC"/>
                </a:solidFill>
                <a:latin typeface="微软雅黑" pitchFamily="34" charset="-122"/>
                <a:ea typeface="微软雅黑" pitchFamily="34" charset="-122"/>
              </a:rPr>
              <a:t>1</a:t>
            </a:r>
            <a:r>
              <a:rPr kumimoji="1" lang="zh-CN" altLang="en-US" sz="1300" b="1" dirty="0">
                <a:solidFill>
                  <a:srgbClr val="CC00CC"/>
                </a:solidFill>
                <a:latin typeface="微软雅黑" pitchFamily="34" charset="-122"/>
                <a:ea typeface="微软雅黑" pitchFamily="34" charset="-122"/>
              </a:rPr>
              <a:t>出了故障</a:t>
            </a:r>
          </a:p>
        </p:txBody>
      </p:sp>
      <p:sp>
        <p:nvSpPr>
          <p:cNvPr id="101" name="Text Box 101"/>
          <p:cNvSpPr txBox="1">
            <a:spLocks noChangeArrowheads="1"/>
          </p:cNvSpPr>
          <p:nvPr/>
        </p:nvSpPr>
        <p:spPr bwMode="auto">
          <a:xfrm>
            <a:off x="1486022" y="768154"/>
            <a:ext cx="35137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solidFill>
                  <a:srgbClr val="CC00CC"/>
                </a:solidFill>
                <a:latin typeface="微软雅黑" pitchFamily="34" charset="-122"/>
                <a:ea typeface="微软雅黑" pitchFamily="34" charset="-122"/>
              </a:rPr>
              <a:t>正</a:t>
            </a:r>
          </a:p>
          <a:p>
            <a:r>
              <a:rPr kumimoji="1" lang="zh-CN" altLang="en-US" sz="1300" b="1" dirty="0">
                <a:solidFill>
                  <a:srgbClr val="CC00CC"/>
                </a:solidFill>
                <a:latin typeface="微软雅黑" pitchFamily="34" charset="-122"/>
                <a:ea typeface="微软雅黑" pitchFamily="34" charset="-122"/>
              </a:rPr>
              <a:t>常</a:t>
            </a:r>
          </a:p>
          <a:p>
            <a:r>
              <a:rPr kumimoji="1" lang="zh-CN" altLang="en-US" sz="1300" b="1" dirty="0">
                <a:solidFill>
                  <a:srgbClr val="CC00CC"/>
                </a:solidFill>
                <a:latin typeface="微软雅黑" pitchFamily="34" charset="-122"/>
                <a:ea typeface="微软雅黑" pitchFamily="34" charset="-122"/>
              </a:rPr>
              <a:t>情</a:t>
            </a:r>
          </a:p>
          <a:p>
            <a:r>
              <a:rPr kumimoji="1" lang="zh-CN" altLang="en-US" sz="1300" b="1" dirty="0">
                <a:solidFill>
                  <a:srgbClr val="CC00CC"/>
                </a:solidFill>
                <a:latin typeface="微软雅黑" pitchFamily="34" charset="-122"/>
                <a:ea typeface="微软雅黑" pitchFamily="34" charset="-122"/>
              </a:rPr>
              <a:t>况</a:t>
            </a:r>
          </a:p>
        </p:txBody>
      </p:sp>
      <p:grpSp>
        <p:nvGrpSpPr>
          <p:cNvPr id="102" name="Group 102"/>
          <p:cNvGrpSpPr>
            <a:grpSpLocks/>
          </p:cNvGrpSpPr>
          <p:nvPr/>
        </p:nvGrpSpPr>
        <p:grpSpPr bwMode="auto">
          <a:xfrm>
            <a:off x="2816198" y="886853"/>
            <a:ext cx="977077" cy="191669"/>
            <a:chOff x="1491" y="212"/>
            <a:chExt cx="853" cy="240"/>
          </a:xfrm>
          <a:solidFill>
            <a:srgbClr val="FFFF00"/>
          </a:solidFill>
        </p:grpSpPr>
        <p:sp>
          <p:nvSpPr>
            <p:cNvPr id="103" name="AutoShape 10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04" name="Rectangle 10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5" name="Text Box 105"/>
          <p:cNvSpPr txBox="1">
            <a:spLocks noChangeArrowheads="1"/>
          </p:cNvSpPr>
          <p:nvPr/>
        </p:nvSpPr>
        <p:spPr bwMode="auto">
          <a:xfrm>
            <a:off x="2828846" y="932581"/>
            <a:ext cx="679994" cy="20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a:latin typeface="微软雅黑" pitchFamily="34" charset="-122"/>
                <a:ea typeface="微软雅黑" pitchFamily="34" charset="-122"/>
              </a:rPr>
              <a:t>1  1  </a:t>
            </a:r>
            <a:r>
              <a:rPr kumimoji="1" lang="en-US" altLang="zh-CN" sz="1300" b="1">
                <a:latin typeface="微软雅黑" pitchFamily="34" charset="-122"/>
                <a:ea typeface="微软雅黑" pitchFamily="34" charset="-122"/>
                <a:sym typeface="Symbol" pitchFamily="18" charset="2"/>
              </a:rPr>
              <a:t></a:t>
            </a:r>
            <a:endParaRPr kumimoji="1" lang="en-US" altLang="zh-CN" sz="1300" b="1" baseline="-25000">
              <a:latin typeface="微软雅黑" pitchFamily="34" charset="-122"/>
              <a:ea typeface="微软雅黑" pitchFamily="34" charset="-122"/>
              <a:sym typeface="Symbol" pitchFamily="18" charset="2"/>
            </a:endParaRPr>
          </a:p>
        </p:txBody>
      </p:sp>
      <p:grpSp>
        <p:nvGrpSpPr>
          <p:cNvPr id="106" name="Group 106"/>
          <p:cNvGrpSpPr>
            <a:grpSpLocks/>
          </p:cNvGrpSpPr>
          <p:nvPr/>
        </p:nvGrpSpPr>
        <p:grpSpPr bwMode="auto">
          <a:xfrm>
            <a:off x="2973246" y="2505923"/>
            <a:ext cx="1001320" cy="247128"/>
            <a:chOff x="1566" y="2024"/>
            <a:chExt cx="950" cy="254"/>
          </a:xfrm>
          <a:solidFill>
            <a:srgbClr val="FFFF00"/>
          </a:solidFill>
        </p:grpSpPr>
        <p:grpSp>
          <p:nvGrpSpPr>
            <p:cNvPr id="107" name="Group 107"/>
            <p:cNvGrpSpPr>
              <a:grpSpLocks/>
            </p:cNvGrpSpPr>
            <p:nvPr/>
          </p:nvGrpSpPr>
          <p:grpSpPr bwMode="auto">
            <a:xfrm>
              <a:off x="1589" y="2024"/>
              <a:ext cx="927" cy="197"/>
              <a:chOff x="1491" y="212"/>
              <a:chExt cx="853" cy="240"/>
            </a:xfrm>
            <a:grpFill/>
          </p:grpSpPr>
          <p:sp>
            <p:nvSpPr>
              <p:cNvPr id="109" name="AutoShape 108"/>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0" name="Rectangle 109"/>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8" name="Text Box 110"/>
            <p:cNvSpPr txBox="1">
              <a:spLocks noChangeArrowheads="1"/>
            </p:cNvSpPr>
            <p:nvPr/>
          </p:nvSpPr>
          <p:spPr bwMode="auto">
            <a:xfrm>
              <a:off x="1566" y="2066"/>
              <a:ext cx="742" cy="21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1  16  </a:t>
              </a:r>
              <a:r>
                <a:rPr kumimoji="1" lang="en-US" altLang="zh-CN" sz="1300" b="1" dirty="0">
                  <a:latin typeface="微软雅黑" pitchFamily="34" charset="-122"/>
                  <a:ea typeface="微软雅黑" pitchFamily="34" charset="-122"/>
                  <a:sym typeface="Symbol" pitchFamily="18" charset="2"/>
                </a:rPr>
                <a:t></a:t>
              </a:r>
              <a:endParaRPr kumimoji="1" lang="en-US" altLang="zh-CN" sz="1300" b="1" baseline="-25000" dirty="0">
                <a:latin typeface="微软雅黑" pitchFamily="34" charset="-122"/>
                <a:ea typeface="微软雅黑" pitchFamily="34" charset="-122"/>
                <a:sym typeface="Symbol" pitchFamily="18" charset="2"/>
              </a:endParaRPr>
            </a:p>
          </p:txBody>
        </p:sp>
      </p:grpSp>
      <p:grpSp>
        <p:nvGrpSpPr>
          <p:cNvPr id="111" name="Group 111"/>
          <p:cNvGrpSpPr>
            <a:grpSpLocks/>
          </p:cNvGrpSpPr>
          <p:nvPr/>
        </p:nvGrpSpPr>
        <p:grpSpPr bwMode="auto">
          <a:xfrm flipH="1">
            <a:off x="5027534" y="900474"/>
            <a:ext cx="977077" cy="191669"/>
            <a:chOff x="1491" y="212"/>
            <a:chExt cx="853" cy="240"/>
          </a:xfrm>
          <a:solidFill>
            <a:srgbClr val="66FF66"/>
          </a:solidFill>
        </p:grpSpPr>
        <p:sp>
          <p:nvSpPr>
            <p:cNvPr id="112" name="AutoShape 112"/>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3" name="Rectangle 113"/>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4" name="Text Box 114"/>
          <p:cNvSpPr txBox="1">
            <a:spLocks noChangeArrowheads="1"/>
          </p:cNvSpPr>
          <p:nvPr/>
        </p:nvSpPr>
        <p:spPr bwMode="auto">
          <a:xfrm>
            <a:off x="5286823" y="932911"/>
            <a:ext cx="774571" cy="206980"/>
          </a:xfrm>
          <a:prstGeom prst="rect">
            <a:avLst/>
          </a:prstGeom>
          <a:noFill/>
          <a:ln>
            <a:noFill/>
          </a:ln>
          <a:effec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nvGrpSpPr>
          <p:cNvPr id="115" name="Group 115"/>
          <p:cNvGrpSpPr>
            <a:grpSpLocks/>
          </p:cNvGrpSpPr>
          <p:nvPr/>
        </p:nvGrpSpPr>
        <p:grpSpPr bwMode="auto">
          <a:xfrm>
            <a:off x="5027535" y="2473811"/>
            <a:ext cx="1033995" cy="239343"/>
            <a:chOff x="3515" y="1991"/>
            <a:chExt cx="981" cy="246"/>
          </a:xfrm>
          <a:solidFill>
            <a:srgbClr val="66FF66"/>
          </a:solidFill>
        </p:grpSpPr>
        <p:grpSp>
          <p:nvGrpSpPr>
            <p:cNvPr id="116" name="Group 116"/>
            <p:cNvGrpSpPr>
              <a:grpSpLocks/>
            </p:cNvGrpSpPr>
            <p:nvPr/>
          </p:nvGrpSpPr>
          <p:grpSpPr bwMode="auto">
            <a:xfrm flipH="1">
              <a:off x="3515" y="1991"/>
              <a:ext cx="927" cy="197"/>
              <a:chOff x="1491" y="212"/>
              <a:chExt cx="853" cy="240"/>
            </a:xfrm>
            <a:grpFill/>
          </p:grpSpPr>
          <p:sp>
            <p:nvSpPr>
              <p:cNvPr id="118"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9" name="Rectangle 118"/>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7" name="Text Box 119"/>
            <p:cNvSpPr txBox="1">
              <a:spLocks noChangeArrowheads="1"/>
            </p:cNvSpPr>
            <p:nvPr/>
          </p:nvSpPr>
          <p:spPr bwMode="auto">
            <a:xfrm>
              <a:off x="3761" y="2024"/>
              <a:ext cx="735" cy="21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sp>
        <p:nvSpPr>
          <p:cNvPr id="125" name="Text Box 120"/>
          <p:cNvSpPr txBox="1">
            <a:spLocks noChangeArrowheads="1"/>
          </p:cNvSpPr>
          <p:nvPr/>
        </p:nvSpPr>
        <p:spPr bwMode="auto">
          <a:xfrm>
            <a:off x="1558752" y="3469443"/>
            <a:ext cx="4612010" cy="492443"/>
          </a:xfrm>
          <a:prstGeom prst="rect">
            <a:avLst/>
          </a:prstGeom>
          <a:solidFill>
            <a:srgbClr val="00FF99"/>
          </a:solidFill>
          <a:ln w="9525">
            <a:solidFill>
              <a:schemeClr val="tx2"/>
            </a:solidFill>
            <a:miter lim="800000"/>
            <a:headEnd/>
            <a:tailEnd/>
          </a:ln>
          <a:effectLst/>
          <a:extLst/>
        </p:spPr>
        <p:txBody>
          <a:bodyPr wrap="square">
            <a:spAutoFit/>
          </a:bodyPr>
          <a:lstStyle/>
          <a:p>
            <a:r>
              <a:rPr kumimoji="1" lang="zh-CN" altLang="en-US" sz="1300" b="1" dirty="0">
                <a:latin typeface="微软雅黑" pitchFamily="34" charset="-122"/>
                <a:ea typeface="微软雅黑" pitchFamily="34" charset="-122"/>
              </a:rPr>
              <a:t>但 </a:t>
            </a:r>
            <a:r>
              <a:rPr kumimoji="1" lang="en-US" altLang="zh-CN" sz="1300" b="1" dirty="0" smtClean="0">
                <a:latin typeface="微软雅黑" pitchFamily="34" charset="-122"/>
                <a:ea typeface="微软雅黑" pitchFamily="34" charset="-122"/>
              </a:rPr>
              <a:t>R</a:t>
            </a:r>
            <a:r>
              <a:rPr kumimoji="1" lang="en-US" altLang="zh-CN" sz="1300" b="1" baseline="-25000" dirty="0" smtClean="0">
                <a:latin typeface="微软雅黑" pitchFamily="34" charset="-122"/>
                <a:ea typeface="微软雅黑" pitchFamily="34" charset="-122"/>
              </a:rPr>
              <a:t>2</a:t>
            </a:r>
            <a:r>
              <a:rPr kumimoji="1" lang="en-US" altLang="zh-CN" sz="1300" b="1" dirty="0" smtClean="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在收到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的更新报文之前，还发送原来的报文，</a:t>
            </a:r>
          </a:p>
          <a:p>
            <a:r>
              <a:rPr kumimoji="1" lang="zh-CN" altLang="en-US" sz="1300" b="1" dirty="0">
                <a:latin typeface="微软雅黑" pitchFamily="34" charset="-122"/>
                <a:ea typeface="微软雅黑" pitchFamily="34" charset="-122"/>
              </a:rPr>
              <a:t>因为这时 </a:t>
            </a:r>
            <a:r>
              <a:rPr kumimoji="1" lang="en-US" altLang="zh-CN" sz="1300" b="1" dirty="0" smtClean="0">
                <a:latin typeface="微软雅黑" pitchFamily="34" charset="-122"/>
                <a:ea typeface="微软雅黑" pitchFamily="34" charset="-122"/>
              </a:rPr>
              <a:t>R</a:t>
            </a:r>
            <a:r>
              <a:rPr kumimoji="1" lang="en-US" altLang="zh-CN" sz="1300" b="1" baseline="-25000" dirty="0" smtClean="0">
                <a:latin typeface="微软雅黑" pitchFamily="34" charset="-122"/>
                <a:ea typeface="微软雅黑" pitchFamily="34" charset="-122"/>
              </a:rPr>
              <a:t>2 </a:t>
            </a:r>
            <a:r>
              <a:rPr kumimoji="1" lang="zh-CN" altLang="en-US" sz="1300" b="1" dirty="0">
                <a:latin typeface="微软雅黑" pitchFamily="34" charset="-122"/>
                <a:ea typeface="微软雅黑" pitchFamily="34" charset="-122"/>
              </a:rPr>
              <a:t>并不知道 </a:t>
            </a:r>
            <a:r>
              <a:rPr kumimoji="1" lang="en-US" altLang="zh-CN" sz="1300" b="1" dirty="0" smtClean="0">
                <a:latin typeface="微软雅黑" pitchFamily="34" charset="-122"/>
                <a:ea typeface="微软雅黑" pitchFamily="34" charset="-122"/>
              </a:rPr>
              <a:t>R</a:t>
            </a:r>
            <a:r>
              <a:rPr kumimoji="1" lang="en-US" altLang="zh-CN" sz="1300" b="1" baseline="-25000" dirty="0" smtClean="0">
                <a:latin typeface="微软雅黑" pitchFamily="34" charset="-122"/>
                <a:ea typeface="微软雅黑" pitchFamily="34" charset="-122"/>
              </a:rPr>
              <a:t>1</a:t>
            </a:r>
            <a:r>
              <a:rPr kumimoji="1" lang="en-US" altLang="zh-CN" sz="1300" b="1" dirty="0" smtClean="0">
                <a:latin typeface="微软雅黑" pitchFamily="34" charset="-122"/>
                <a:ea typeface="微软雅黑" pitchFamily="34" charset="-122"/>
              </a:rPr>
              <a:t> </a:t>
            </a:r>
            <a:r>
              <a:rPr kumimoji="1" lang="zh-CN" altLang="en-US" sz="1300" b="1" dirty="0" smtClean="0">
                <a:latin typeface="微软雅黑" pitchFamily="34" charset="-122"/>
                <a:ea typeface="微软雅黑" pitchFamily="34" charset="-122"/>
              </a:rPr>
              <a:t>出</a:t>
            </a:r>
            <a:r>
              <a:rPr kumimoji="1" lang="zh-CN" altLang="en-US" sz="1300" b="1" dirty="0">
                <a:latin typeface="微软雅黑" pitchFamily="34" charset="-122"/>
                <a:ea typeface="微软雅黑" pitchFamily="34" charset="-122"/>
              </a:rPr>
              <a:t>了故障。</a:t>
            </a:r>
          </a:p>
        </p:txBody>
      </p:sp>
      <p:sp>
        <p:nvSpPr>
          <p:cNvPr id="126" name="Text Box 120"/>
          <p:cNvSpPr txBox="1">
            <a:spLocks noChangeArrowheads="1"/>
          </p:cNvSpPr>
          <p:nvPr/>
        </p:nvSpPr>
        <p:spPr bwMode="auto">
          <a:xfrm>
            <a:off x="1558752" y="3016928"/>
            <a:ext cx="5237009" cy="292388"/>
          </a:xfrm>
          <a:prstGeom prst="rect">
            <a:avLst/>
          </a:prstGeom>
          <a:solidFill>
            <a:srgbClr val="00FFFF"/>
          </a:solidFill>
          <a:ln w="9525">
            <a:solidFill>
              <a:schemeClr val="tx2"/>
            </a:solidFill>
            <a:miter lim="800000"/>
            <a:headEnd/>
            <a:tailEnd/>
          </a:ln>
          <a:effectLst/>
          <a:extLst/>
        </p:spPr>
        <p:txBody>
          <a:bodyPr wrap="square">
            <a:spAutoFit/>
          </a:bodyPr>
          <a:lstStyle/>
          <a:p>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1</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说：“我到网 </a:t>
            </a:r>
            <a:r>
              <a:rPr kumimoji="1" lang="en-US" altLang="zh-CN" sz="1300" b="1"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的距离是 </a:t>
            </a:r>
            <a:r>
              <a:rPr kumimoji="1" lang="en-US" altLang="zh-CN" sz="1300" b="1" dirty="0">
                <a:latin typeface="微软雅黑" pitchFamily="34" charset="-122"/>
                <a:ea typeface="微软雅黑" pitchFamily="34" charset="-122"/>
              </a:rPr>
              <a:t>16 </a:t>
            </a:r>
            <a:r>
              <a:rPr kumimoji="1" lang="zh-CN" altLang="en-US" sz="1300" b="1" dirty="0">
                <a:latin typeface="微软雅黑" pitchFamily="34" charset="-122"/>
                <a:ea typeface="微软雅黑" pitchFamily="34" charset="-122"/>
              </a:rPr>
              <a:t>（表示无法到达</a:t>
            </a:r>
            <a:r>
              <a:rPr kumimoji="1" lang="zh-CN" altLang="en-US" sz="1300" b="1" dirty="0" smtClean="0">
                <a:latin typeface="微软雅黑" pitchFamily="34" charset="-122"/>
                <a:ea typeface="微软雅黑" pitchFamily="34" charset="-122"/>
              </a:rPr>
              <a:t>），是</a:t>
            </a:r>
            <a:r>
              <a:rPr kumimoji="1" lang="zh-CN" altLang="en-US" sz="1300" b="1" dirty="0">
                <a:latin typeface="微软雅黑" pitchFamily="34" charset="-122"/>
                <a:ea typeface="微软雅黑" pitchFamily="34" charset="-122"/>
              </a:rPr>
              <a:t>直接交付。”</a:t>
            </a:r>
          </a:p>
        </p:txBody>
      </p:sp>
    </p:spTree>
    <p:extLst>
      <p:ext uri="{BB962C8B-B14F-4D97-AF65-F5344CB8AC3E}">
        <p14:creationId xmlns:p14="http://schemas.microsoft.com/office/powerpoint/2010/main" val="140243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0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0"/>
                                        </p:tgtEl>
                                        <p:attrNameLst>
                                          <p:attrName>style.visibility</p:attrName>
                                        </p:attrNameLst>
                                      </p:cBhvr>
                                      <p:to>
                                        <p:strVal val="visible"/>
                                      </p:to>
                                    </p:set>
                                  </p:childTnLst>
                                </p:cTn>
                              </p:par>
                            </p:childTnLst>
                          </p:cTn>
                        </p:par>
                        <p:par>
                          <p:cTn id="16" fill="hold">
                            <p:stCondLst>
                              <p:cond delay="0"/>
                            </p:stCondLst>
                            <p:childTnLst>
                              <p:par>
                                <p:cTn id="17" presetID="35" presetClass="emph" presetSubtype="0" repeatCount="3000" fill="hold" nodeType="afterEffect">
                                  <p:stCondLst>
                                    <p:cond delay="0"/>
                                  </p:stCondLst>
                                  <p:childTnLst>
                                    <p:anim calcmode="discrete" valueType="str">
                                      <p:cBhvr>
                                        <p:cTn id="18" dur="1000" fill="hold"/>
                                        <p:tgtEl>
                                          <p:spTgt spid="106"/>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115"/>
                                        </p:tgtEl>
                                        <p:attrNameLst>
                                          <p:attrName>style.visibility</p:attrName>
                                        </p:attrNameLst>
                                      </p:cBhvr>
                                      <p:to>
                                        <p:strVal val="visible"/>
                                      </p:to>
                                    </p:set>
                                  </p:childTnLst>
                                </p:cTn>
                              </p:par>
                            </p:childTnLst>
                          </p:cTn>
                        </p:par>
                        <p:par>
                          <p:cTn id="26" fill="hold">
                            <p:stCondLst>
                              <p:cond delay="0"/>
                            </p:stCondLst>
                            <p:childTnLst>
                              <p:par>
                                <p:cTn id="27" presetID="35" presetClass="emph" presetSubtype="0" repeatCount="3000" fill="hold" nodeType="afterEffect">
                                  <p:stCondLst>
                                    <p:cond delay="0"/>
                                  </p:stCondLst>
                                  <p:childTnLst>
                                    <p:anim calcmode="discrete" valueType="str">
                                      <p:cBhvr>
                                        <p:cTn id="28" dur="1000" fill="hold"/>
                                        <p:tgtEl>
                                          <p:spTgt spid="1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25" grpId="0" animBg="1"/>
      <p:bldP spid="126"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圆角矩形 125"/>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Line 2"/>
          <p:cNvSpPr>
            <a:spLocks noChangeShapeType="1"/>
          </p:cNvSpPr>
          <p:nvPr/>
        </p:nvSpPr>
        <p:spPr bwMode="auto">
          <a:xfrm>
            <a:off x="2416723" y="1233220"/>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4"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137872"/>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 name="Text Box 4"/>
          <p:cNvSpPr txBox="1">
            <a:spLocks noChangeArrowheads="1"/>
          </p:cNvSpPr>
          <p:nvPr/>
        </p:nvSpPr>
        <p:spPr bwMode="auto">
          <a:xfrm>
            <a:off x="5578787"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6" name="Text Box 5"/>
          <p:cNvSpPr txBox="1">
            <a:spLocks noChangeArrowheads="1"/>
          </p:cNvSpPr>
          <p:nvPr/>
        </p:nvSpPr>
        <p:spPr bwMode="auto">
          <a:xfrm>
            <a:off x="3190375"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7"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7" y="1137872"/>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8" name="Group 7"/>
          <p:cNvGrpSpPr>
            <a:grpSpLocks/>
          </p:cNvGrpSpPr>
          <p:nvPr/>
        </p:nvGrpSpPr>
        <p:grpSpPr bwMode="auto">
          <a:xfrm>
            <a:off x="1793796" y="968580"/>
            <a:ext cx="783138" cy="526362"/>
            <a:chOff x="4830" y="1752"/>
            <a:chExt cx="667" cy="477"/>
          </a:xfrm>
          <a:solidFill>
            <a:srgbClr val="00FFFF"/>
          </a:solidFill>
        </p:grpSpPr>
        <p:grpSp>
          <p:nvGrpSpPr>
            <p:cNvPr id="9" name="Group 8"/>
            <p:cNvGrpSpPr>
              <a:grpSpLocks/>
            </p:cNvGrpSpPr>
            <p:nvPr/>
          </p:nvGrpSpPr>
          <p:grpSpPr bwMode="auto">
            <a:xfrm>
              <a:off x="4830" y="1752"/>
              <a:ext cx="667" cy="477"/>
              <a:chOff x="2949" y="196"/>
              <a:chExt cx="941" cy="598"/>
            </a:xfrm>
            <a:grpFill/>
          </p:grpSpPr>
          <p:sp>
            <p:nvSpPr>
              <p:cNvPr id="11" name="Oval 9"/>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2" name="Oval 10"/>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3" name="Oval 11"/>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4" name="Oval 12"/>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5" name="Oval 13"/>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 name="Oval 14"/>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 name="Oval 15"/>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8" name="Oval 16"/>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20"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21"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0" name="Text Box 20"/>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22" name="Group 21"/>
          <p:cNvGrpSpPr>
            <a:grpSpLocks/>
          </p:cNvGrpSpPr>
          <p:nvPr/>
        </p:nvGrpSpPr>
        <p:grpSpPr bwMode="auto">
          <a:xfrm>
            <a:off x="6444139" y="968580"/>
            <a:ext cx="783138" cy="526362"/>
            <a:chOff x="4830" y="1752"/>
            <a:chExt cx="667" cy="477"/>
          </a:xfrm>
          <a:solidFill>
            <a:srgbClr val="00FFFF"/>
          </a:solidFill>
        </p:grpSpPr>
        <p:grpSp>
          <p:nvGrpSpPr>
            <p:cNvPr id="23" name="Group 22"/>
            <p:cNvGrpSpPr>
              <a:grpSpLocks/>
            </p:cNvGrpSpPr>
            <p:nvPr/>
          </p:nvGrpSpPr>
          <p:grpSpPr bwMode="auto">
            <a:xfrm>
              <a:off x="4830" y="1752"/>
              <a:ext cx="667" cy="477"/>
              <a:chOff x="2949" y="196"/>
              <a:chExt cx="941" cy="598"/>
            </a:xfrm>
            <a:grpFill/>
          </p:grpSpPr>
          <p:sp>
            <p:nvSpPr>
              <p:cNvPr id="25" name="Oval 23"/>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6" name="Oval 24"/>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7" name="Oval 25"/>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8" name="Oval 26"/>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9" name="Oval 27"/>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0" name="Oval 28"/>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1" name="Oval 29"/>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2" name="Oval 30"/>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3"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34"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35"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24" name="Text Box 34"/>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grpSp>
      <p:grpSp>
        <p:nvGrpSpPr>
          <p:cNvPr id="36" name="Group 35"/>
          <p:cNvGrpSpPr>
            <a:grpSpLocks/>
          </p:cNvGrpSpPr>
          <p:nvPr/>
        </p:nvGrpSpPr>
        <p:grpSpPr bwMode="auto">
          <a:xfrm>
            <a:off x="4099995" y="968580"/>
            <a:ext cx="783138" cy="526362"/>
            <a:chOff x="4830" y="1752"/>
            <a:chExt cx="667" cy="477"/>
          </a:xfrm>
          <a:solidFill>
            <a:srgbClr val="00FFFF"/>
          </a:solidFill>
        </p:grpSpPr>
        <p:grpSp>
          <p:nvGrpSpPr>
            <p:cNvPr id="37" name="Group 36"/>
            <p:cNvGrpSpPr>
              <a:grpSpLocks/>
            </p:cNvGrpSpPr>
            <p:nvPr/>
          </p:nvGrpSpPr>
          <p:grpSpPr bwMode="auto">
            <a:xfrm>
              <a:off x="4830" y="1752"/>
              <a:ext cx="667" cy="477"/>
              <a:chOff x="2949" y="196"/>
              <a:chExt cx="941" cy="598"/>
            </a:xfrm>
            <a:grpFill/>
          </p:grpSpPr>
          <p:sp>
            <p:nvSpPr>
              <p:cNvPr id="39" name="Oval 3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0" name="Oval 3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1" name="Oval 3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2" name="Oval 4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3" name="Oval 4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4" name="Oval 4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5" name="Oval 4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6" name="Oval 4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7"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48"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49"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38" name="Text Box 48"/>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sp>
        <p:nvSpPr>
          <p:cNvPr id="50" name="Line 50"/>
          <p:cNvSpPr>
            <a:spLocks noChangeShapeType="1"/>
          </p:cNvSpPr>
          <p:nvPr/>
        </p:nvSpPr>
        <p:spPr bwMode="auto">
          <a:xfrm>
            <a:off x="2416723" y="2074913"/>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51" name="Picture 5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980538"/>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2" name="Text Box 52"/>
          <p:cNvSpPr txBox="1">
            <a:spLocks noChangeArrowheads="1"/>
          </p:cNvSpPr>
          <p:nvPr/>
        </p:nvSpPr>
        <p:spPr bwMode="auto">
          <a:xfrm>
            <a:off x="5578787" y="2132317"/>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53" name="Text Box 53"/>
          <p:cNvSpPr txBox="1">
            <a:spLocks noChangeArrowheads="1"/>
          </p:cNvSpPr>
          <p:nvPr/>
        </p:nvSpPr>
        <p:spPr bwMode="auto">
          <a:xfrm>
            <a:off x="3190375" y="2132317"/>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54" name="Picture 5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6" y="1980538"/>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5" name="Group 55"/>
          <p:cNvGrpSpPr>
            <a:grpSpLocks/>
          </p:cNvGrpSpPr>
          <p:nvPr/>
        </p:nvGrpSpPr>
        <p:grpSpPr bwMode="auto">
          <a:xfrm>
            <a:off x="1793796" y="1810273"/>
            <a:ext cx="783138" cy="526362"/>
            <a:chOff x="4830" y="1752"/>
            <a:chExt cx="667" cy="477"/>
          </a:xfrm>
          <a:solidFill>
            <a:srgbClr val="00FFFF"/>
          </a:solidFill>
        </p:grpSpPr>
        <p:grpSp>
          <p:nvGrpSpPr>
            <p:cNvPr id="56" name="Group 56"/>
            <p:cNvGrpSpPr>
              <a:grpSpLocks/>
            </p:cNvGrpSpPr>
            <p:nvPr/>
          </p:nvGrpSpPr>
          <p:grpSpPr bwMode="auto">
            <a:xfrm>
              <a:off x="4830" y="1752"/>
              <a:ext cx="667" cy="477"/>
              <a:chOff x="2949" y="196"/>
              <a:chExt cx="941" cy="598"/>
            </a:xfrm>
            <a:grpFill/>
          </p:grpSpPr>
          <p:sp>
            <p:nvSpPr>
              <p:cNvPr id="58" name="Oval 5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59" name="Oval 5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0" name="Oval 5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1" name="Oval 6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2" name="Oval 6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3" name="Oval 6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4" name="Oval 6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5" name="Oval 6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6" name="Freeform 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7" name="Freeform 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8" name="Freeform 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57" name="Text Box 68"/>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69" name="Group 69"/>
          <p:cNvGrpSpPr>
            <a:grpSpLocks/>
          </p:cNvGrpSpPr>
          <p:nvPr/>
        </p:nvGrpSpPr>
        <p:grpSpPr bwMode="auto">
          <a:xfrm>
            <a:off x="6444139" y="1810273"/>
            <a:ext cx="783138" cy="526362"/>
            <a:chOff x="4830" y="1752"/>
            <a:chExt cx="667" cy="477"/>
          </a:xfrm>
          <a:solidFill>
            <a:srgbClr val="00FFFF"/>
          </a:solidFill>
        </p:grpSpPr>
        <p:grpSp>
          <p:nvGrpSpPr>
            <p:cNvPr id="70" name="Group 70"/>
            <p:cNvGrpSpPr>
              <a:grpSpLocks/>
            </p:cNvGrpSpPr>
            <p:nvPr/>
          </p:nvGrpSpPr>
          <p:grpSpPr bwMode="auto">
            <a:xfrm>
              <a:off x="4830" y="1752"/>
              <a:ext cx="667" cy="477"/>
              <a:chOff x="2949" y="196"/>
              <a:chExt cx="941" cy="598"/>
            </a:xfrm>
            <a:grpFill/>
          </p:grpSpPr>
          <p:sp>
            <p:nvSpPr>
              <p:cNvPr id="72" name="Oval 71"/>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3" name="Oval 72"/>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4" name="Oval 73"/>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5" name="Oval 74"/>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6" name="Oval 75"/>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7" name="Oval 76"/>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8" name="Oval 77"/>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9" name="Oval 78"/>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0" name="Freeform 7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1" name="Freeform 8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2" name="Freeform 8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71" name="Text Box 82"/>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grpSp>
      <p:grpSp>
        <p:nvGrpSpPr>
          <p:cNvPr id="83" name="Group 83"/>
          <p:cNvGrpSpPr>
            <a:grpSpLocks/>
          </p:cNvGrpSpPr>
          <p:nvPr/>
        </p:nvGrpSpPr>
        <p:grpSpPr bwMode="auto">
          <a:xfrm>
            <a:off x="4099995" y="1810273"/>
            <a:ext cx="783138" cy="526362"/>
            <a:chOff x="4830" y="1752"/>
            <a:chExt cx="667" cy="477"/>
          </a:xfrm>
          <a:solidFill>
            <a:srgbClr val="00FFFF"/>
          </a:solidFill>
        </p:grpSpPr>
        <p:grpSp>
          <p:nvGrpSpPr>
            <p:cNvPr id="84" name="Group 84"/>
            <p:cNvGrpSpPr>
              <a:grpSpLocks/>
            </p:cNvGrpSpPr>
            <p:nvPr/>
          </p:nvGrpSpPr>
          <p:grpSpPr bwMode="auto">
            <a:xfrm>
              <a:off x="4830" y="1752"/>
              <a:ext cx="667" cy="477"/>
              <a:chOff x="2949" y="196"/>
              <a:chExt cx="941" cy="598"/>
            </a:xfrm>
            <a:grpFill/>
          </p:grpSpPr>
          <p:sp>
            <p:nvSpPr>
              <p:cNvPr id="86" name="Oval 85"/>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7" name="Oval 86"/>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8" name="Oval 87"/>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9" name="Oval 88"/>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0" name="Oval 89"/>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1" name="Oval 90"/>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2" name="Oval 91"/>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3" name="Oval 92"/>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4" name="Freeform 9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5" name="Freeform 9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6" name="Freeform 9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85" name="Text Box 96"/>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grpSp>
        <p:nvGrpSpPr>
          <p:cNvPr id="97" name="Group 97"/>
          <p:cNvGrpSpPr>
            <a:grpSpLocks/>
          </p:cNvGrpSpPr>
          <p:nvPr/>
        </p:nvGrpSpPr>
        <p:grpSpPr bwMode="auto">
          <a:xfrm>
            <a:off x="1780094" y="1755788"/>
            <a:ext cx="795786" cy="595441"/>
            <a:chOff x="434" y="1298"/>
            <a:chExt cx="755" cy="612"/>
          </a:xfrm>
        </p:grpSpPr>
        <p:sp>
          <p:nvSpPr>
            <p:cNvPr id="98" name="Line 98"/>
            <p:cNvSpPr>
              <a:spLocks noChangeShapeType="1"/>
            </p:cNvSpPr>
            <p:nvPr/>
          </p:nvSpPr>
          <p:spPr bwMode="auto">
            <a:xfrm>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9" name="Line 99"/>
            <p:cNvSpPr>
              <a:spLocks noChangeShapeType="1"/>
            </p:cNvSpPr>
            <p:nvPr/>
          </p:nvSpPr>
          <p:spPr bwMode="auto">
            <a:xfrm flipH="1">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00" name="Text Box 100"/>
          <p:cNvSpPr txBox="1">
            <a:spLocks noChangeArrowheads="1"/>
          </p:cNvSpPr>
          <p:nvPr/>
        </p:nvSpPr>
        <p:spPr bwMode="auto">
          <a:xfrm>
            <a:off x="1697880" y="2462144"/>
            <a:ext cx="1171018" cy="27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300" b="1">
                <a:solidFill>
                  <a:srgbClr val="CC00CC"/>
                </a:solidFill>
                <a:latin typeface="微软雅黑" pitchFamily="34" charset="-122"/>
                <a:ea typeface="微软雅黑" pitchFamily="34" charset="-122"/>
              </a:rPr>
              <a:t>网 </a:t>
            </a:r>
            <a:r>
              <a:rPr kumimoji="1" lang="en-US" altLang="zh-CN" sz="1300" b="1">
                <a:solidFill>
                  <a:srgbClr val="CC00CC"/>
                </a:solidFill>
                <a:latin typeface="微软雅黑" pitchFamily="34" charset="-122"/>
                <a:ea typeface="微软雅黑" pitchFamily="34" charset="-122"/>
              </a:rPr>
              <a:t>1</a:t>
            </a:r>
            <a:r>
              <a:rPr kumimoji="1" lang="zh-CN" altLang="en-US" sz="1300" b="1">
                <a:solidFill>
                  <a:srgbClr val="CC00CC"/>
                </a:solidFill>
                <a:latin typeface="微软雅黑" pitchFamily="34" charset="-122"/>
                <a:ea typeface="微软雅黑" pitchFamily="34" charset="-122"/>
              </a:rPr>
              <a:t>出了故障</a:t>
            </a:r>
          </a:p>
        </p:txBody>
      </p:sp>
      <p:sp>
        <p:nvSpPr>
          <p:cNvPr id="101" name="Text Box 101"/>
          <p:cNvSpPr txBox="1">
            <a:spLocks noChangeArrowheads="1"/>
          </p:cNvSpPr>
          <p:nvPr/>
        </p:nvSpPr>
        <p:spPr bwMode="auto">
          <a:xfrm>
            <a:off x="1486022" y="768154"/>
            <a:ext cx="35137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solidFill>
                  <a:srgbClr val="CC00CC"/>
                </a:solidFill>
                <a:latin typeface="微软雅黑" pitchFamily="34" charset="-122"/>
                <a:ea typeface="微软雅黑" pitchFamily="34" charset="-122"/>
              </a:rPr>
              <a:t>正</a:t>
            </a:r>
          </a:p>
          <a:p>
            <a:r>
              <a:rPr kumimoji="1" lang="zh-CN" altLang="en-US" sz="1300" b="1" dirty="0">
                <a:solidFill>
                  <a:srgbClr val="CC00CC"/>
                </a:solidFill>
                <a:latin typeface="微软雅黑" pitchFamily="34" charset="-122"/>
                <a:ea typeface="微软雅黑" pitchFamily="34" charset="-122"/>
              </a:rPr>
              <a:t>常</a:t>
            </a:r>
          </a:p>
          <a:p>
            <a:r>
              <a:rPr kumimoji="1" lang="zh-CN" altLang="en-US" sz="1300" b="1" dirty="0">
                <a:solidFill>
                  <a:srgbClr val="CC00CC"/>
                </a:solidFill>
                <a:latin typeface="微软雅黑" pitchFamily="34" charset="-122"/>
                <a:ea typeface="微软雅黑" pitchFamily="34" charset="-122"/>
              </a:rPr>
              <a:t>情</a:t>
            </a:r>
          </a:p>
          <a:p>
            <a:r>
              <a:rPr kumimoji="1" lang="zh-CN" altLang="en-US" sz="1300" b="1" dirty="0">
                <a:solidFill>
                  <a:srgbClr val="CC00CC"/>
                </a:solidFill>
                <a:latin typeface="微软雅黑" pitchFamily="34" charset="-122"/>
                <a:ea typeface="微软雅黑" pitchFamily="34" charset="-122"/>
              </a:rPr>
              <a:t>况</a:t>
            </a:r>
          </a:p>
        </p:txBody>
      </p:sp>
      <p:grpSp>
        <p:nvGrpSpPr>
          <p:cNvPr id="102" name="Group 102"/>
          <p:cNvGrpSpPr>
            <a:grpSpLocks/>
          </p:cNvGrpSpPr>
          <p:nvPr/>
        </p:nvGrpSpPr>
        <p:grpSpPr bwMode="auto">
          <a:xfrm>
            <a:off x="2816198" y="886853"/>
            <a:ext cx="977077" cy="191669"/>
            <a:chOff x="1491" y="212"/>
            <a:chExt cx="853" cy="240"/>
          </a:xfrm>
          <a:solidFill>
            <a:srgbClr val="FFFF00"/>
          </a:solidFill>
        </p:grpSpPr>
        <p:sp>
          <p:nvSpPr>
            <p:cNvPr id="103" name="AutoShape 10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04" name="Rectangle 10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5" name="Text Box 105"/>
          <p:cNvSpPr txBox="1">
            <a:spLocks noChangeArrowheads="1"/>
          </p:cNvSpPr>
          <p:nvPr/>
        </p:nvSpPr>
        <p:spPr bwMode="auto">
          <a:xfrm>
            <a:off x="2828846" y="932581"/>
            <a:ext cx="679994" cy="20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a:latin typeface="微软雅黑" pitchFamily="34" charset="-122"/>
                <a:ea typeface="微软雅黑" pitchFamily="34" charset="-122"/>
              </a:rPr>
              <a:t>1  1  </a:t>
            </a:r>
            <a:r>
              <a:rPr kumimoji="1" lang="en-US" altLang="zh-CN" sz="1300" b="1">
                <a:latin typeface="微软雅黑" pitchFamily="34" charset="-122"/>
                <a:ea typeface="微软雅黑" pitchFamily="34" charset="-122"/>
                <a:sym typeface="Symbol" pitchFamily="18" charset="2"/>
              </a:rPr>
              <a:t></a:t>
            </a:r>
            <a:endParaRPr kumimoji="1" lang="en-US" altLang="zh-CN" sz="1300" b="1" baseline="-25000">
              <a:latin typeface="微软雅黑" pitchFamily="34" charset="-122"/>
              <a:ea typeface="微软雅黑" pitchFamily="34" charset="-122"/>
              <a:sym typeface="Symbol" pitchFamily="18" charset="2"/>
            </a:endParaRPr>
          </a:p>
        </p:txBody>
      </p:sp>
      <p:grpSp>
        <p:nvGrpSpPr>
          <p:cNvPr id="106" name="Group 106"/>
          <p:cNvGrpSpPr>
            <a:grpSpLocks/>
          </p:cNvGrpSpPr>
          <p:nvPr/>
        </p:nvGrpSpPr>
        <p:grpSpPr bwMode="auto">
          <a:xfrm>
            <a:off x="2973246" y="2505923"/>
            <a:ext cx="1001320" cy="247128"/>
            <a:chOff x="1566" y="2024"/>
            <a:chExt cx="950" cy="254"/>
          </a:xfrm>
          <a:solidFill>
            <a:srgbClr val="FFFF00"/>
          </a:solidFill>
        </p:grpSpPr>
        <p:grpSp>
          <p:nvGrpSpPr>
            <p:cNvPr id="107" name="Group 107"/>
            <p:cNvGrpSpPr>
              <a:grpSpLocks/>
            </p:cNvGrpSpPr>
            <p:nvPr/>
          </p:nvGrpSpPr>
          <p:grpSpPr bwMode="auto">
            <a:xfrm>
              <a:off x="1589" y="2024"/>
              <a:ext cx="927" cy="197"/>
              <a:chOff x="1491" y="212"/>
              <a:chExt cx="853" cy="240"/>
            </a:xfrm>
            <a:grpFill/>
          </p:grpSpPr>
          <p:sp>
            <p:nvSpPr>
              <p:cNvPr id="109" name="AutoShape 108"/>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0" name="Rectangle 109"/>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8" name="Text Box 110"/>
            <p:cNvSpPr txBox="1">
              <a:spLocks noChangeArrowheads="1"/>
            </p:cNvSpPr>
            <p:nvPr/>
          </p:nvSpPr>
          <p:spPr bwMode="auto">
            <a:xfrm>
              <a:off x="1566" y="2066"/>
              <a:ext cx="742" cy="21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1  16  </a:t>
              </a:r>
              <a:r>
                <a:rPr kumimoji="1" lang="en-US" altLang="zh-CN" sz="1300" b="1" dirty="0">
                  <a:latin typeface="微软雅黑" pitchFamily="34" charset="-122"/>
                  <a:ea typeface="微软雅黑" pitchFamily="34" charset="-122"/>
                  <a:sym typeface="Symbol" pitchFamily="18" charset="2"/>
                </a:rPr>
                <a:t></a:t>
              </a:r>
              <a:endParaRPr kumimoji="1" lang="en-US" altLang="zh-CN" sz="1300" b="1" baseline="-25000" dirty="0">
                <a:latin typeface="微软雅黑" pitchFamily="34" charset="-122"/>
                <a:ea typeface="微软雅黑" pitchFamily="34" charset="-122"/>
                <a:sym typeface="Symbol" pitchFamily="18" charset="2"/>
              </a:endParaRPr>
            </a:p>
          </p:txBody>
        </p:sp>
      </p:grpSp>
      <p:grpSp>
        <p:nvGrpSpPr>
          <p:cNvPr id="111" name="Group 111"/>
          <p:cNvGrpSpPr>
            <a:grpSpLocks/>
          </p:cNvGrpSpPr>
          <p:nvPr/>
        </p:nvGrpSpPr>
        <p:grpSpPr bwMode="auto">
          <a:xfrm flipH="1">
            <a:off x="5027534" y="900474"/>
            <a:ext cx="977077" cy="191669"/>
            <a:chOff x="1491" y="212"/>
            <a:chExt cx="853" cy="240"/>
          </a:xfrm>
          <a:solidFill>
            <a:srgbClr val="66FF66"/>
          </a:solidFill>
        </p:grpSpPr>
        <p:sp>
          <p:nvSpPr>
            <p:cNvPr id="112" name="AutoShape 112"/>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3" name="Rectangle 113"/>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4" name="Text Box 114"/>
          <p:cNvSpPr txBox="1">
            <a:spLocks noChangeArrowheads="1"/>
          </p:cNvSpPr>
          <p:nvPr/>
        </p:nvSpPr>
        <p:spPr bwMode="auto">
          <a:xfrm>
            <a:off x="5286823" y="958851"/>
            <a:ext cx="774571" cy="206980"/>
          </a:xfrm>
          <a:prstGeom prst="rect">
            <a:avLst/>
          </a:prstGeom>
          <a:noFill/>
          <a:ln>
            <a:noFill/>
          </a:ln>
          <a:effec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nvGrpSpPr>
          <p:cNvPr id="115" name="Group 115"/>
          <p:cNvGrpSpPr>
            <a:grpSpLocks/>
          </p:cNvGrpSpPr>
          <p:nvPr/>
        </p:nvGrpSpPr>
        <p:grpSpPr bwMode="auto">
          <a:xfrm>
            <a:off x="5027535" y="2473823"/>
            <a:ext cx="1033995" cy="265614"/>
            <a:chOff x="3515" y="1991"/>
            <a:chExt cx="981" cy="273"/>
          </a:xfrm>
          <a:solidFill>
            <a:srgbClr val="66FF66"/>
          </a:solidFill>
        </p:grpSpPr>
        <p:grpSp>
          <p:nvGrpSpPr>
            <p:cNvPr id="116" name="Group 116"/>
            <p:cNvGrpSpPr>
              <a:grpSpLocks/>
            </p:cNvGrpSpPr>
            <p:nvPr/>
          </p:nvGrpSpPr>
          <p:grpSpPr bwMode="auto">
            <a:xfrm flipH="1">
              <a:off x="3515" y="1991"/>
              <a:ext cx="927" cy="197"/>
              <a:chOff x="1491" y="212"/>
              <a:chExt cx="853" cy="240"/>
            </a:xfrm>
            <a:grpFill/>
          </p:grpSpPr>
          <p:sp>
            <p:nvSpPr>
              <p:cNvPr id="118"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9" name="Rectangle 118"/>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7" name="Text Box 119"/>
            <p:cNvSpPr txBox="1">
              <a:spLocks noChangeArrowheads="1"/>
            </p:cNvSpPr>
            <p:nvPr/>
          </p:nvSpPr>
          <p:spPr bwMode="auto">
            <a:xfrm>
              <a:off x="3761" y="2051"/>
              <a:ext cx="735" cy="21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grpSp>
        <p:nvGrpSpPr>
          <p:cNvPr id="120" name="Group 121"/>
          <p:cNvGrpSpPr>
            <a:grpSpLocks/>
          </p:cNvGrpSpPr>
          <p:nvPr/>
        </p:nvGrpSpPr>
        <p:grpSpPr bwMode="auto">
          <a:xfrm>
            <a:off x="2972193" y="2814357"/>
            <a:ext cx="1002374" cy="246155"/>
            <a:chOff x="1565" y="2478"/>
            <a:chExt cx="951" cy="253"/>
          </a:xfrm>
          <a:solidFill>
            <a:srgbClr val="FFFF00"/>
          </a:solidFill>
        </p:grpSpPr>
        <p:grpSp>
          <p:nvGrpSpPr>
            <p:cNvPr id="121" name="Group 122"/>
            <p:cNvGrpSpPr>
              <a:grpSpLocks/>
            </p:cNvGrpSpPr>
            <p:nvPr/>
          </p:nvGrpSpPr>
          <p:grpSpPr bwMode="auto">
            <a:xfrm>
              <a:off x="1589" y="2478"/>
              <a:ext cx="927" cy="197"/>
              <a:chOff x="1491" y="212"/>
              <a:chExt cx="853" cy="240"/>
            </a:xfrm>
            <a:grpFill/>
          </p:grpSpPr>
          <p:sp>
            <p:nvSpPr>
              <p:cNvPr id="123" name="AutoShape 12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24" name="Rectangle 12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22" name="Text Box 125"/>
            <p:cNvSpPr txBox="1">
              <a:spLocks noChangeArrowheads="1"/>
            </p:cNvSpPr>
            <p:nvPr/>
          </p:nvSpPr>
          <p:spPr bwMode="auto">
            <a:xfrm>
              <a:off x="1565" y="2518"/>
              <a:ext cx="735" cy="21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1  3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2</a:t>
              </a:r>
            </a:p>
          </p:txBody>
        </p:sp>
      </p:grpSp>
      <p:sp>
        <p:nvSpPr>
          <p:cNvPr id="125" name="Text Box 120"/>
          <p:cNvSpPr txBox="1">
            <a:spLocks noChangeArrowheads="1"/>
          </p:cNvSpPr>
          <p:nvPr/>
        </p:nvSpPr>
        <p:spPr bwMode="auto">
          <a:xfrm>
            <a:off x="1839563" y="3273353"/>
            <a:ext cx="4949184" cy="692497"/>
          </a:xfrm>
          <a:prstGeom prst="rect">
            <a:avLst/>
          </a:prstGeom>
          <a:solidFill>
            <a:srgbClr val="00FF99"/>
          </a:solidFill>
          <a:ln w="9525">
            <a:solidFill>
              <a:schemeClr val="tx2"/>
            </a:solidFill>
            <a:miter lim="800000"/>
            <a:headEnd/>
            <a:tailEnd/>
          </a:ln>
          <a:effectLst/>
          <a:extLst/>
        </p:spPr>
        <p:txBody>
          <a:bodyPr wrap="square">
            <a:spAutoFit/>
          </a:bodyPr>
          <a:lstStyle/>
          <a:p>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收到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 </a:t>
            </a:r>
            <a:r>
              <a:rPr kumimoji="1" lang="zh-CN" altLang="en-US" sz="1300" b="1" dirty="0">
                <a:latin typeface="微软雅黑" pitchFamily="34" charset="-122"/>
                <a:ea typeface="微软雅黑" pitchFamily="34" charset="-122"/>
              </a:rPr>
              <a:t>的更新报文后，误认为可经过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到达</a:t>
            </a:r>
            <a:r>
              <a:rPr kumimoji="1" lang="zh-CN" altLang="en-US" sz="1300" b="1" dirty="0" smtClean="0">
                <a:latin typeface="微软雅黑" pitchFamily="34" charset="-122"/>
                <a:ea typeface="微软雅黑" pitchFamily="34" charset="-122"/>
              </a:rPr>
              <a:t>网 </a:t>
            </a:r>
            <a:r>
              <a:rPr kumimoji="1" lang="en-US" altLang="zh-CN" sz="1300" b="1" dirty="0" smtClean="0">
                <a:latin typeface="微软雅黑" pitchFamily="34" charset="-122"/>
                <a:ea typeface="微软雅黑" pitchFamily="34" charset="-122"/>
              </a:rPr>
              <a:t>1</a:t>
            </a:r>
            <a:r>
              <a:rPr kumimoji="1" lang="zh-CN" altLang="en-US" sz="1300" b="1" dirty="0">
                <a:latin typeface="微软雅黑" pitchFamily="34" charset="-122"/>
                <a:ea typeface="微软雅黑" pitchFamily="34" charset="-122"/>
              </a:rPr>
              <a:t>，于是更新自己的路由表，说：“我到网 </a:t>
            </a:r>
            <a:r>
              <a:rPr kumimoji="1" lang="en-US" altLang="zh-CN" sz="1300" b="1"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的距离是 </a:t>
            </a:r>
            <a:r>
              <a:rPr kumimoji="1" lang="en-US" altLang="zh-CN" sz="1300" b="1" dirty="0">
                <a:latin typeface="微软雅黑" pitchFamily="34" charset="-122"/>
                <a:ea typeface="微软雅黑" pitchFamily="34" charset="-122"/>
              </a:rPr>
              <a:t>3</a:t>
            </a:r>
            <a:r>
              <a:rPr kumimoji="1" lang="zh-CN" altLang="en-US" sz="1300" b="1" dirty="0">
                <a:latin typeface="微软雅黑" pitchFamily="34" charset="-122"/>
                <a:ea typeface="微软雅黑" pitchFamily="34" charset="-122"/>
              </a:rPr>
              <a:t>，下一跳经过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a:t>
            </a:r>
            <a:r>
              <a:rPr kumimoji="1" lang="en-US" altLang="zh-CN" sz="1300" b="1" dirty="0">
                <a:latin typeface="微软雅黑" pitchFamily="34" charset="-122"/>
                <a:ea typeface="微软雅黑" pitchFamily="34" charset="-122"/>
              </a:rPr>
              <a:t>”</a:t>
            </a:r>
            <a:r>
              <a:rPr kumimoji="1" lang="zh-CN" altLang="en-US" sz="1300" b="1" dirty="0">
                <a:latin typeface="微软雅黑" pitchFamily="34" charset="-122"/>
                <a:ea typeface="微软雅黑" pitchFamily="34" charset="-122"/>
              </a:rPr>
              <a:t>。然后将此更新信息发送给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a:t>
            </a:r>
            <a:r>
              <a:rPr kumimoji="1" lang="zh-CN" altLang="en-US" sz="1300" b="1" dirty="0">
                <a:latin typeface="微软雅黑" pitchFamily="34" charset="-122"/>
                <a:ea typeface="微软雅黑" pitchFamily="34" charset="-122"/>
              </a:rPr>
              <a:t>。</a:t>
            </a:r>
          </a:p>
        </p:txBody>
      </p:sp>
    </p:spTree>
    <p:extLst>
      <p:ext uri="{BB962C8B-B14F-4D97-AF65-F5344CB8AC3E}">
        <p14:creationId xmlns:p14="http://schemas.microsoft.com/office/powerpoint/2010/main" val="112172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20"/>
                                        </p:tgtEl>
                                        <p:attrNameLst>
                                          <p:attrName>style.visibility</p:attrName>
                                        </p:attrNameLst>
                                      </p:cBhvr>
                                      <p:to>
                                        <p:strVal val="visible"/>
                                      </p:to>
                                    </p:set>
                                  </p:childTnLst>
                                </p:cTn>
                              </p:par>
                            </p:childTnLst>
                          </p:cTn>
                        </p:par>
                        <p:par>
                          <p:cTn id="10" fill="hold">
                            <p:stCondLst>
                              <p:cond delay="0"/>
                            </p:stCondLst>
                            <p:childTnLst>
                              <p:par>
                                <p:cTn id="11" presetID="35" presetClass="emph" presetSubtype="0" repeatCount="3000" fill="hold" nodeType="afterEffect">
                                  <p:stCondLst>
                                    <p:cond delay="0"/>
                                  </p:stCondLst>
                                  <p:childTnLst>
                                    <p:anim calcmode="discrete" valueType="str">
                                      <p:cBhvr>
                                        <p:cTn id="12" dur="1000" fill="hold"/>
                                        <p:tgtEl>
                                          <p:spTgt spid="12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圆角矩形 130"/>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Line 2"/>
          <p:cNvSpPr>
            <a:spLocks noChangeShapeType="1"/>
          </p:cNvSpPr>
          <p:nvPr/>
        </p:nvSpPr>
        <p:spPr bwMode="auto">
          <a:xfrm>
            <a:off x="2416723" y="1233220"/>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4"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137872"/>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 name="Text Box 4"/>
          <p:cNvSpPr txBox="1">
            <a:spLocks noChangeArrowheads="1"/>
          </p:cNvSpPr>
          <p:nvPr/>
        </p:nvSpPr>
        <p:spPr bwMode="auto">
          <a:xfrm>
            <a:off x="5578787"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6" name="Text Box 5"/>
          <p:cNvSpPr txBox="1">
            <a:spLocks noChangeArrowheads="1"/>
          </p:cNvSpPr>
          <p:nvPr/>
        </p:nvSpPr>
        <p:spPr bwMode="auto">
          <a:xfrm>
            <a:off x="3190375"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7"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7" y="1137872"/>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8" name="Group 7"/>
          <p:cNvGrpSpPr>
            <a:grpSpLocks/>
          </p:cNvGrpSpPr>
          <p:nvPr/>
        </p:nvGrpSpPr>
        <p:grpSpPr bwMode="auto">
          <a:xfrm>
            <a:off x="1793796" y="968580"/>
            <a:ext cx="783138" cy="526362"/>
            <a:chOff x="4830" y="1752"/>
            <a:chExt cx="667" cy="477"/>
          </a:xfrm>
          <a:solidFill>
            <a:srgbClr val="00FFFF"/>
          </a:solidFill>
        </p:grpSpPr>
        <p:grpSp>
          <p:nvGrpSpPr>
            <p:cNvPr id="9" name="Group 8"/>
            <p:cNvGrpSpPr>
              <a:grpSpLocks/>
            </p:cNvGrpSpPr>
            <p:nvPr/>
          </p:nvGrpSpPr>
          <p:grpSpPr bwMode="auto">
            <a:xfrm>
              <a:off x="4830" y="1752"/>
              <a:ext cx="667" cy="477"/>
              <a:chOff x="2949" y="196"/>
              <a:chExt cx="941" cy="598"/>
            </a:xfrm>
            <a:grpFill/>
          </p:grpSpPr>
          <p:sp>
            <p:nvSpPr>
              <p:cNvPr id="11" name="Oval 9"/>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2" name="Oval 10"/>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3" name="Oval 11"/>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4" name="Oval 12"/>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5" name="Oval 13"/>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 name="Oval 14"/>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 name="Oval 15"/>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8" name="Oval 16"/>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20"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21"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0" name="Text Box 20"/>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22" name="Group 21"/>
          <p:cNvGrpSpPr>
            <a:grpSpLocks/>
          </p:cNvGrpSpPr>
          <p:nvPr/>
        </p:nvGrpSpPr>
        <p:grpSpPr bwMode="auto">
          <a:xfrm>
            <a:off x="6444139" y="968580"/>
            <a:ext cx="783138" cy="526362"/>
            <a:chOff x="4830" y="1752"/>
            <a:chExt cx="667" cy="477"/>
          </a:xfrm>
          <a:solidFill>
            <a:srgbClr val="00FFFF"/>
          </a:solidFill>
        </p:grpSpPr>
        <p:grpSp>
          <p:nvGrpSpPr>
            <p:cNvPr id="23" name="Group 22"/>
            <p:cNvGrpSpPr>
              <a:grpSpLocks/>
            </p:cNvGrpSpPr>
            <p:nvPr/>
          </p:nvGrpSpPr>
          <p:grpSpPr bwMode="auto">
            <a:xfrm>
              <a:off x="4830" y="1752"/>
              <a:ext cx="667" cy="477"/>
              <a:chOff x="2949" y="196"/>
              <a:chExt cx="941" cy="598"/>
            </a:xfrm>
            <a:grpFill/>
          </p:grpSpPr>
          <p:sp>
            <p:nvSpPr>
              <p:cNvPr id="25" name="Oval 23"/>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6" name="Oval 24"/>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7" name="Oval 25"/>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8" name="Oval 26"/>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9" name="Oval 27"/>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0" name="Oval 28"/>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1" name="Oval 29"/>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2" name="Oval 30"/>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3"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34"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35"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24" name="Text Box 34"/>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grpSp>
      <p:grpSp>
        <p:nvGrpSpPr>
          <p:cNvPr id="36" name="Group 35"/>
          <p:cNvGrpSpPr>
            <a:grpSpLocks/>
          </p:cNvGrpSpPr>
          <p:nvPr/>
        </p:nvGrpSpPr>
        <p:grpSpPr bwMode="auto">
          <a:xfrm>
            <a:off x="4099995" y="968580"/>
            <a:ext cx="783138" cy="526362"/>
            <a:chOff x="4830" y="1752"/>
            <a:chExt cx="667" cy="477"/>
          </a:xfrm>
          <a:solidFill>
            <a:srgbClr val="00FFFF"/>
          </a:solidFill>
        </p:grpSpPr>
        <p:grpSp>
          <p:nvGrpSpPr>
            <p:cNvPr id="37" name="Group 36"/>
            <p:cNvGrpSpPr>
              <a:grpSpLocks/>
            </p:cNvGrpSpPr>
            <p:nvPr/>
          </p:nvGrpSpPr>
          <p:grpSpPr bwMode="auto">
            <a:xfrm>
              <a:off x="4830" y="1752"/>
              <a:ext cx="667" cy="477"/>
              <a:chOff x="2949" y="196"/>
              <a:chExt cx="941" cy="598"/>
            </a:xfrm>
            <a:grpFill/>
          </p:grpSpPr>
          <p:sp>
            <p:nvSpPr>
              <p:cNvPr id="39" name="Oval 3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0" name="Oval 3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1" name="Oval 3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2" name="Oval 4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3" name="Oval 4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4" name="Oval 4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5" name="Oval 4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6" name="Oval 4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7"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48"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49"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38" name="Text Box 48"/>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sp>
        <p:nvSpPr>
          <p:cNvPr id="50" name="Line 50"/>
          <p:cNvSpPr>
            <a:spLocks noChangeShapeType="1"/>
          </p:cNvSpPr>
          <p:nvPr/>
        </p:nvSpPr>
        <p:spPr bwMode="auto">
          <a:xfrm>
            <a:off x="2416723" y="2074913"/>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51" name="Picture 5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980538"/>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2" name="Text Box 52"/>
          <p:cNvSpPr txBox="1">
            <a:spLocks noChangeArrowheads="1"/>
          </p:cNvSpPr>
          <p:nvPr/>
        </p:nvSpPr>
        <p:spPr bwMode="auto">
          <a:xfrm>
            <a:off x="5578787" y="2132317"/>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53" name="Text Box 53"/>
          <p:cNvSpPr txBox="1">
            <a:spLocks noChangeArrowheads="1"/>
          </p:cNvSpPr>
          <p:nvPr/>
        </p:nvSpPr>
        <p:spPr bwMode="auto">
          <a:xfrm>
            <a:off x="3190375" y="2132317"/>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54" name="Picture 5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6" y="1980538"/>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5" name="Group 55"/>
          <p:cNvGrpSpPr>
            <a:grpSpLocks/>
          </p:cNvGrpSpPr>
          <p:nvPr/>
        </p:nvGrpSpPr>
        <p:grpSpPr bwMode="auto">
          <a:xfrm>
            <a:off x="1793796" y="1810273"/>
            <a:ext cx="783138" cy="526362"/>
            <a:chOff x="4830" y="1752"/>
            <a:chExt cx="667" cy="477"/>
          </a:xfrm>
          <a:solidFill>
            <a:srgbClr val="00FFFF"/>
          </a:solidFill>
        </p:grpSpPr>
        <p:grpSp>
          <p:nvGrpSpPr>
            <p:cNvPr id="56" name="Group 56"/>
            <p:cNvGrpSpPr>
              <a:grpSpLocks/>
            </p:cNvGrpSpPr>
            <p:nvPr/>
          </p:nvGrpSpPr>
          <p:grpSpPr bwMode="auto">
            <a:xfrm>
              <a:off x="4830" y="1752"/>
              <a:ext cx="667" cy="477"/>
              <a:chOff x="2949" y="196"/>
              <a:chExt cx="941" cy="598"/>
            </a:xfrm>
            <a:grpFill/>
          </p:grpSpPr>
          <p:sp>
            <p:nvSpPr>
              <p:cNvPr id="58" name="Oval 5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59" name="Oval 5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0" name="Oval 5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1" name="Oval 6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2" name="Oval 6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3" name="Oval 6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4" name="Oval 6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5" name="Oval 6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6" name="Freeform 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7" name="Freeform 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8" name="Freeform 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57" name="Text Box 68"/>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69" name="Group 69"/>
          <p:cNvGrpSpPr>
            <a:grpSpLocks/>
          </p:cNvGrpSpPr>
          <p:nvPr/>
        </p:nvGrpSpPr>
        <p:grpSpPr bwMode="auto">
          <a:xfrm>
            <a:off x="6444139" y="1810273"/>
            <a:ext cx="783138" cy="526362"/>
            <a:chOff x="4830" y="1752"/>
            <a:chExt cx="667" cy="477"/>
          </a:xfrm>
          <a:solidFill>
            <a:srgbClr val="00FFFF"/>
          </a:solidFill>
        </p:grpSpPr>
        <p:grpSp>
          <p:nvGrpSpPr>
            <p:cNvPr id="70" name="Group 70"/>
            <p:cNvGrpSpPr>
              <a:grpSpLocks/>
            </p:cNvGrpSpPr>
            <p:nvPr/>
          </p:nvGrpSpPr>
          <p:grpSpPr bwMode="auto">
            <a:xfrm>
              <a:off x="4830" y="1752"/>
              <a:ext cx="667" cy="477"/>
              <a:chOff x="2949" y="196"/>
              <a:chExt cx="941" cy="598"/>
            </a:xfrm>
            <a:grpFill/>
          </p:grpSpPr>
          <p:sp>
            <p:nvSpPr>
              <p:cNvPr id="72" name="Oval 71"/>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3" name="Oval 72"/>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4" name="Oval 73"/>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5" name="Oval 74"/>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6" name="Oval 75"/>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7" name="Oval 76"/>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8" name="Oval 77"/>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9" name="Oval 78"/>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0" name="Freeform 7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1" name="Freeform 8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2" name="Freeform 8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71" name="Text Box 82"/>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grpSp>
      <p:grpSp>
        <p:nvGrpSpPr>
          <p:cNvPr id="83" name="Group 83"/>
          <p:cNvGrpSpPr>
            <a:grpSpLocks/>
          </p:cNvGrpSpPr>
          <p:nvPr/>
        </p:nvGrpSpPr>
        <p:grpSpPr bwMode="auto">
          <a:xfrm>
            <a:off x="4099995" y="1810273"/>
            <a:ext cx="783138" cy="526362"/>
            <a:chOff x="4830" y="1752"/>
            <a:chExt cx="667" cy="477"/>
          </a:xfrm>
          <a:solidFill>
            <a:srgbClr val="00FFFF"/>
          </a:solidFill>
        </p:grpSpPr>
        <p:grpSp>
          <p:nvGrpSpPr>
            <p:cNvPr id="84" name="Group 84"/>
            <p:cNvGrpSpPr>
              <a:grpSpLocks/>
            </p:cNvGrpSpPr>
            <p:nvPr/>
          </p:nvGrpSpPr>
          <p:grpSpPr bwMode="auto">
            <a:xfrm>
              <a:off x="4830" y="1752"/>
              <a:ext cx="667" cy="477"/>
              <a:chOff x="2949" y="196"/>
              <a:chExt cx="941" cy="598"/>
            </a:xfrm>
            <a:grpFill/>
          </p:grpSpPr>
          <p:sp>
            <p:nvSpPr>
              <p:cNvPr id="86" name="Oval 85"/>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7" name="Oval 86"/>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8" name="Oval 87"/>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9" name="Oval 88"/>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0" name="Oval 89"/>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1" name="Oval 90"/>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2" name="Oval 91"/>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3" name="Oval 92"/>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4" name="Freeform 9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5" name="Freeform 9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6" name="Freeform 9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85" name="Text Box 96"/>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grpSp>
        <p:nvGrpSpPr>
          <p:cNvPr id="97" name="Group 97"/>
          <p:cNvGrpSpPr>
            <a:grpSpLocks/>
          </p:cNvGrpSpPr>
          <p:nvPr/>
        </p:nvGrpSpPr>
        <p:grpSpPr bwMode="auto">
          <a:xfrm>
            <a:off x="1780094" y="1755788"/>
            <a:ext cx="795786" cy="595441"/>
            <a:chOff x="434" y="1298"/>
            <a:chExt cx="755" cy="612"/>
          </a:xfrm>
        </p:grpSpPr>
        <p:sp>
          <p:nvSpPr>
            <p:cNvPr id="98" name="Line 98"/>
            <p:cNvSpPr>
              <a:spLocks noChangeShapeType="1"/>
            </p:cNvSpPr>
            <p:nvPr/>
          </p:nvSpPr>
          <p:spPr bwMode="auto">
            <a:xfrm>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9" name="Line 99"/>
            <p:cNvSpPr>
              <a:spLocks noChangeShapeType="1"/>
            </p:cNvSpPr>
            <p:nvPr/>
          </p:nvSpPr>
          <p:spPr bwMode="auto">
            <a:xfrm flipH="1">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00" name="Text Box 100"/>
          <p:cNvSpPr txBox="1">
            <a:spLocks noChangeArrowheads="1"/>
          </p:cNvSpPr>
          <p:nvPr/>
        </p:nvSpPr>
        <p:spPr bwMode="auto">
          <a:xfrm>
            <a:off x="1697880" y="2462144"/>
            <a:ext cx="1171018" cy="27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300" b="1">
                <a:solidFill>
                  <a:srgbClr val="CC00CC"/>
                </a:solidFill>
                <a:latin typeface="微软雅黑" pitchFamily="34" charset="-122"/>
                <a:ea typeface="微软雅黑" pitchFamily="34" charset="-122"/>
              </a:rPr>
              <a:t>网 </a:t>
            </a:r>
            <a:r>
              <a:rPr kumimoji="1" lang="en-US" altLang="zh-CN" sz="1300" b="1">
                <a:solidFill>
                  <a:srgbClr val="CC00CC"/>
                </a:solidFill>
                <a:latin typeface="微软雅黑" pitchFamily="34" charset="-122"/>
                <a:ea typeface="微软雅黑" pitchFamily="34" charset="-122"/>
              </a:rPr>
              <a:t>1</a:t>
            </a:r>
            <a:r>
              <a:rPr kumimoji="1" lang="zh-CN" altLang="en-US" sz="1300" b="1">
                <a:solidFill>
                  <a:srgbClr val="CC00CC"/>
                </a:solidFill>
                <a:latin typeface="微软雅黑" pitchFamily="34" charset="-122"/>
                <a:ea typeface="微软雅黑" pitchFamily="34" charset="-122"/>
              </a:rPr>
              <a:t>出了故障</a:t>
            </a:r>
          </a:p>
        </p:txBody>
      </p:sp>
      <p:sp>
        <p:nvSpPr>
          <p:cNvPr id="101" name="Text Box 101"/>
          <p:cNvSpPr txBox="1">
            <a:spLocks noChangeArrowheads="1"/>
          </p:cNvSpPr>
          <p:nvPr/>
        </p:nvSpPr>
        <p:spPr bwMode="auto">
          <a:xfrm>
            <a:off x="1486022" y="768154"/>
            <a:ext cx="35137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solidFill>
                  <a:srgbClr val="CC00CC"/>
                </a:solidFill>
                <a:latin typeface="微软雅黑" pitchFamily="34" charset="-122"/>
                <a:ea typeface="微软雅黑" pitchFamily="34" charset="-122"/>
              </a:rPr>
              <a:t>正</a:t>
            </a:r>
          </a:p>
          <a:p>
            <a:r>
              <a:rPr kumimoji="1" lang="zh-CN" altLang="en-US" sz="1300" b="1" dirty="0">
                <a:solidFill>
                  <a:srgbClr val="CC00CC"/>
                </a:solidFill>
                <a:latin typeface="微软雅黑" pitchFamily="34" charset="-122"/>
                <a:ea typeface="微软雅黑" pitchFamily="34" charset="-122"/>
              </a:rPr>
              <a:t>常</a:t>
            </a:r>
          </a:p>
          <a:p>
            <a:r>
              <a:rPr kumimoji="1" lang="zh-CN" altLang="en-US" sz="1300" b="1" dirty="0">
                <a:solidFill>
                  <a:srgbClr val="CC00CC"/>
                </a:solidFill>
                <a:latin typeface="微软雅黑" pitchFamily="34" charset="-122"/>
                <a:ea typeface="微软雅黑" pitchFamily="34" charset="-122"/>
              </a:rPr>
              <a:t>情</a:t>
            </a:r>
          </a:p>
          <a:p>
            <a:r>
              <a:rPr kumimoji="1" lang="zh-CN" altLang="en-US" sz="1300" b="1" dirty="0">
                <a:solidFill>
                  <a:srgbClr val="CC00CC"/>
                </a:solidFill>
                <a:latin typeface="微软雅黑" pitchFamily="34" charset="-122"/>
                <a:ea typeface="微软雅黑" pitchFamily="34" charset="-122"/>
              </a:rPr>
              <a:t>况</a:t>
            </a:r>
          </a:p>
        </p:txBody>
      </p:sp>
      <p:grpSp>
        <p:nvGrpSpPr>
          <p:cNvPr id="102" name="Group 102"/>
          <p:cNvGrpSpPr>
            <a:grpSpLocks/>
          </p:cNvGrpSpPr>
          <p:nvPr/>
        </p:nvGrpSpPr>
        <p:grpSpPr bwMode="auto">
          <a:xfrm>
            <a:off x="2816198" y="886853"/>
            <a:ext cx="977077" cy="191669"/>
            <a:chOff x="1491" y="212"/>
            <a:chExt cx="853" cy="240"/>
          </a:xfrm>
          <a:solidFill>
            <a:srgbClr val="FFFF00"/>
          </a:solidFill>
        </p:grpSpPr>
        <p:sp>
          <p:nvSpPr>
            <p:cNvPr id="103" name="AutoShape 10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04" name="Rectangle 10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5" name="Text Box 105"/>
          <p:cNvSpPr txBox="1">
            <a:spLocks noChangeArrowheads="1"/>
          </p:cNvSpPr>
          <p:nvPr/>
        </p:nvSpPr>
        <p:spPr bwMode="auto">
          <a:xfrm>
            <a:off x="2828846" y="932581"/>
            <a:ext cx="679994" cy="20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a:latin typeface="微软雅黑" pitchFamily="34" charset="-122"/>
                <a:ea typeface="微软雅黑" pitchFamily="34" charset="-122"/>
              </a:rPr>
              <a:t>1  1  </a:t>
            </a:r>
            <a:r>
              <a:rPr kumimoji="1" lang="en-US" altLang="zh-CN" sz="1300" b="1">
                <a:latin typeface="微软雅黑" pitchFamily="34" charset="-122"/>
                <a:ea typeface="微软雅黑" pitchFamily="34" charset="-122"/>
                <a:sym typeface="Symbol" pitchFamily="18" charset="2"/>
              </a:rPr>
              <a:t></a:t>
            </a:r>
            <a:endParaRPr kumimoji="1" lang="en-US" altLang="zh-CN" sz="1300" b="1" baseline="-25000">
              <a:latin typeface="微软雅黑" pitchFamily="34" charset="-122"/>
              <a:ea typeface="微软雅黑" pitchFamily="34" charset="-122"/>
              <a:sym typeface="Symbol" pitchFamily="18" charset="2"/>
            </a:endParaRPr>
          </a:p>
        </p:txBody>
      </p:sp>
      <p:grpSp>
        <p:nvGrpSpPr>
          <p:cNvPr id="106" name="Group 106"/>
          <p:cNvGrpSpPr>
            <a:grpSpLocks/>
          </p:cNvGrpSpPr>
          <p:nvPr/>
        </p:nvGrpSpPr>
        <p:grpSpPr bwMode="auto">
          <a:xfrm>
            <a:off x="2973246" y="2505923"/>
            <a:ext cx="1001320" cy="247128"/>
            <a:chOff x="1566" y="2024"/>
            <a:chExt cx="950" cy="254"/>
          </a:xfrm>
          <a:solidFill>
            <a:srgbClr val="FFFF00"/>
          </a:solidFill>
        </p:grpSpPr>
        <p:grpSp>
          <p:nvGrpSpPr>
            <p:cNvPr id="107" name="Group 107"/>
            <p:cNvGrpSpPr>
              <a:grpSpLocks/>
            </p:cNvGrpSpPr>
            <p:nvPr/>
          </p:nvGrpSpPr>
          <p:grpSpPr bwMode="auto">
            <a:xfrm>
              <a:off x="1589" y="2024"/>
              <a:ext cx="927" cy="197"/>
              <a:chOff x="1491" y="212"/>
              <a:chExt cx="853" cy="240"/>
            </a:xfrm>
            <a:grpFill/>
          </p:grpSpPr>
          <p:sp>
            <p:nvSpPr>
              <p:cNvPr id="109" name="AutoShape 108"/>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0" name="Rectangle 109"/>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8" name="Text Box 110"/>
            <p:cNvSpPr txBox="1">
              <a:spLocks noChangeArrowheads="1"/>
            </p:cNvSpPr>
            <p:nvPr/>
          </p:nvSpPr>
          <p:spPr bwMode="auto">
            <a:xfrm>
              <a:off x="1566" y="2066"/>
              <a:ext cx="742" cy="21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1  16  </a:t>
              </a:r>
              <a:r>
                <a:rPr kumimoji="1" lang="en-US" altLang="zh-CN" sz="1300" b="1" dirty="0">
                  <a:latin typeface="微软雅黑" pitchFamily="34" charset="-122"/>
                  <a:ea typeface="微软雅黑" pitchFamily="34" charset="-122"/>
                  <a:sym typeface="Symbol" pitchFamily="18" charset="2"/>
                </a:rPr>
                <a:t></a:t>
              </a:r>
              <a:endParaRPr kumimoji="1" lang="en-US" altLang="zh-CN" sz="1300" b="1" baseline="-25000" dirty="0">
                <a:latin typeface="微软雅黑" pitchFamily="34" charset="-122"/>
                <a:ea typeface="微软雅黑" pitchFamily="34" charset="-122"/>
                <a:sym typeface="Symbol" pitchFamily="18" charset="2"/>
              </a:endParaRPr>
            </a:p>
          </p:txBody>
        </p:sp>
      </p:grpSp>
      <p:grpSp>
        <p:nvGrpSpPr>
          <p:cNvPr id="111" name="Group 111"/>
          <p:cNvGrpSpPr>
            <a:grpSpLocks/>
          </p:cNvGrpSpPr>
          <p:nvPr/>
        </p:nvGrpSpPr>
        <p:grpSpPr bwMode="auto">
          <a:xfrm flipH="1">
            <a:off x="5027534" y="900474"/>
            <a:ext cx="977077" cy="191669"/>
            <a:chOff x="1491" y="212"/>
            <a:chExt cx="853" cy="240"/>
          </a:xfrm>
          <a:solidFill>
            <a:srgbClr val="66FF66"/>
          </a:solidFill>
        </p:grpSpPr>
        <p:sp>
          <p:nvSpPr>
            <p:cNvPr id="112" name="AutoShape 112"/>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3" name="Rectangle 113"/>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4" name="Text Box 114"/>
          <p:cNvSpPr txBox="1">
            <a:spLocks noChangeArrowheads="1"/>
          </p:cNvSpPr>
          <p:nvPr/>
        </p:nvSpPr>
        <p:spPr bwMode="auto">
          <a:xfrm>
            <a:off x="5286823" y="958851"/>
            <a:ext cx="774571" cy="206980"/>
          </a:xfrm>
          <a:prstGeom prst="rect">
            <a:avLst/>
          </a:prstGeom>
          <a:noFill/>
          <a:ln>
            <a:noFill/>
          </a:ln>
          <a:effec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nvGrpSpPr>
          <p:cNvPr id="115" name="Group 115"/>
          <p:cNvGrpSpPr>
            <a:grpSpLocks/>
          </p:cNvGrpSpPr>
          <p:nvPr/>
        </p:nvGrpSpPr>
        <p:grpSpPr bwMode="auto">
          <a:xfrm>
            <a:off x="5027535" y="2473823"/>
            <a:ext cx="1033995" cy="265614"/>
            <a:chOff x="3515" y="1991"/>
            <a:chExt cx="981" cy="273"/>
          </a:xfrm>
          <a:solidFill>
            <a:srgbClr val="66FF66"/>
          </a:solidFill>
        </p:grpSpPr>
        <p:grpSp>
          <p:nvGrpSpPr>
            <p:cNvPr id="116" name="Group 116"/>
            <p:cNvGrpSpPr>
              <a:grpSpLocks/>
            </p:cNvGrpSpPr>
            <p:nvPr/>
          </p:nvGrpSpPr>
          <p:grpSpPr bwMode="auto">
            <a:xfrm flipH="1">
              <a:off x="3515" y="1991"/>
              <a:ext cx="927" cy="197"/>
              <a:chOff x="1491" y="212"/>
              <a:chExt cx="853" cy="240"/>
            </a:xfrm>
            <a:grpFill/>
          </p:grpSpPr>
          <p:sp>
            <p:nvSpPr>
              <p:cNvPr id="118"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9" name="Rectangle 118"/>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7" name="Text Box 119"/>
            <p:cNvSpPr txBox="1">
              <a:spLocks noChangeArrowheads="1"/>
            </p:cNvSpPr>
            <p:nvPr/>
          </p:nvSpPr>
          <p:spPr bwMode="auto">
            <a:xfrm>
              <a:off x="3761" y="2051"/>
              <a:ext cx="735" cy="21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grpSp>
        <p:nvGrpSpPr>
          <p:cNvPr id="120" name="Group 121"/>
          <p:cNvGrpSpPr>
            <a:grpSpLocks/>
          </p:cNvGrpSpPr>
          <p:nvPr/>
        </p:nvGrpSpPr>
        <p:grpSpPr bwMode="auto">
          <a:xfrm>
            <a:off x="2972193" y="2814357"/>
            <a:ext cx="1002374" cy="246155"/>
            <a:chOff x="1565" y="2478"/>
            <a:chExt cx="951" cy="253"/>
          </a:xfrm>
          <a:solidFill>
            <a:srgbClr val="FFFF00"/>
          </a:solidFill>
        </p:grpSpPr>
        <p:grpSp>
          <p:nvGrpSpPr>
            <p:cNvPr id="121" name="Group 122"/>
            <p:cNvGrpSpPr>
              <a:grpSpLocks/>
            </p:cNvGrpSpPr>
            <p:nvPr/>
          </p:nvGrpSpPr>
          <p:grpSpPr bwMode="auto">
            <a:xfrm>
              <a:off x="1589" y="2478"/>
              <a:ext cx="927" cy="197"/>
              <a:chOff x="1491" y="212"/>
              <a:chExt cx="853" cy="240"/>
            </a:xfrm>
            <a:grpFill/>
          </p:grpSpPr>
          <p:sp>
            <p:nvSpPr>
              <p:cNvPr id="123" name="AutoShape 12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24" name="Rectangle 12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22" name="Text Box 125"/>
            <p:cNvSpPr txBox="1">
              <a:spLocks noChangeArrowheads="1"/>
            </p:cNvSpPr>
            <p:nvPr/>
          </p:nvSpPr>
          <p:spPr bwMode="auto">
            <a:xfrm>
              <a:off x="1565" y="2518"/>
              <a:ext cx="735" cy="21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1  3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2</a:t>
              </a:r>
            </a:p>
          </p:txBody>
        </p:sp>
      </p:grpSp>
      <p:sp>
        <p:nvSpPr>
          <p:cNvPr id="125" name="Text Box 120"/>
          <p:cNvSpPr txBox="1">
            <a:spLocks noChangeArrowheads="1"/>
          </p:cNvSpPr>
          <p:nvPr/>
        </p:nvSpPr>
        <p:spPr bwMode="auto">
          <a:xfrm>
            <a:off x="1839563" y="3273353"/>
            <a:ext cx="4949184" cy="492443"/>
          </a:xfrm>
          <a:prstGeom prst="rect">
            <a:avLst/>
          </a:prstGeom>
          <a:solidFill>
            <a:srgbClr val="00FF99"/>
          </a:solidFill>
          <a:ln w="9525">
            <a:solidFill>
              <a:schemeClr val="tx2"/>
            </a:solidFill>
            <a:miter lim="800000"/>
            <a:headEnd/>
            <a:tailEnd/>
          </a:ln>
          <a:effectLst/>
          <a:extLst/>
        </p:spPr>
        <p:txBody>
          <a:bodyPr wrap="square">
            <a:spAutoFit/>
          </a:bodyPr>
          <a:lstStyle/>
          <a:p>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以后又更新自己的路由表为“</a:t>
            </a:r>
            <a:r>
              <a:rPr kumimoji="1" lang="en-US" altLang="zh-CN" sz="1300" b="1" dirty="0">
                <a:latin typeface="微软雅黑" pitchFamily="34" charset="-122"/>
                <a:ea typeface="微软雅黑" pitchFamily="34" charset="-122"/>
              </a:rPr>
              <a:t>1, 4, R</a:t>
            </a:r>
            <a:r>
              <a:rPr kumimoji="1" lang="en-US" altLang="zh-CN" sz="1300" b="1" baseline="-25000" dirty="0">
                <a:latin typeface="微软雅黑" pitchFamily="34" charset="-122"/>
                <a:ea typeface="微软雅黑" pitchFamily="34" charset="-122"/>
              </a:rPr>
              <a:t>1</a:t>
            </a:r>
            <a:r>
              <a:rPr kumimoji="1" lang="en-US" altLang="zh-CN" sz="1300" b="1" dirty="0">
                <a:latin typeface="微软雅黑" pitchFamily="34" charset="-122"/>
                <a:ea typeface="微软雅黑" pitchFamily="34" charset="-122"/>
              </a:rPr>
              <a:t>”</a:t>
            </a:r>
            <a:r>
              <a:rPr kumimoji="1" lang="zh-CN" altLang="en-US" sz="1300" b="1" dirty="0">
                <a:latin typeface="微软雅黑" pitchFamily="34" charset="-122"/>
                <a:ea typeface="微软雅黑" pitchFamily="34" charset="-122"/>
              </a:rPr>
              <a:t>，表明 “我到网 </a:t>
            </a:r>
            <a:r>
              <a:rPr kumimoji="1" lang="en-US" altLang="zh-CN" sz="1300" b="1"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距离是 </a:t>
            </a:r>
            <a:r>
              <a:rPr kumimoji="1" lang="en-US" altLang="zh-CN" sz="1300" b="1" dirty="0">
                <a:latin typeface="微软雅黑" pitchFamily="34" charset="-122"/>
                <a:ea typeface="微软雅黑" pitchFamily="34" charset="-122"/>
              </a:rPr>
              <a:t>4</a:t>
            </a:r>
            <a:r>
              <a:rPr kumimoji="1" lang="zh-CN" altLang="en-US" sz="1300" b="1" dirty="0">
                <a:latin typeface="微软雅黑" pitchFamily="34" charset="-122"/>
                <a:ea typeface="微软雅黑" pitchFamily="34" charset="-122"/>
              </a:rPr>
              <a:t>，下一跳经过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1</a:t>
            </a:r>
            <a:r>
              <a:rPr kumimoji="1" lang="en-US" altLang="zh-CN" sz="1300" b="1" dirty="0">
                <a:latin typeface="微软雅黑" pitchFamily="34" charset="-122"/>
                <a:ea typeface="微软雅黑" pitchFamily="34" charset="-122"/>
              </a:rPr>
              <a:t>”</a:t>
            </a:r>
            <a:r>
              <a:rPr kumimoji="1" lang="zh-CN" altLang="en-US" sz="1300" b="1" dirty="0">
                <a:latin typeface="微软雅黑" pitchFamily="34" charset="-122"/>
                <a:ea typeface="微软雅黑" pitchFamily="34" charset="-122"/>
              </a:rPr>
              <a:t>。 </a:t>
            </a:r>
          </a:p>
        </p:txBody>
      </p:sp>
      <p:grpSp>
        <p:nvGrpSpPr>
          <p:cNvPr id="126" name="Group 115"/>
          <p:cNvGrpSpPr>
            <a:grpSpLocks/>
          </p:cNvGrpSpPr>
          <p:nvPr/>
        </p:nvGrpSpPr>
        <p:grpSpPr bwMode="auto">
          <a:xfrm>
            <a:off x="5027535" y="2875695"/>
            <a:ext cx="1033995" cy="251020"/>
            <a:chOff x="3515" y="1991"/>
            <a:chExt cx="981" cy="258"/>
          </a:xfrm>
          <a:solidFill>
            <a:srgbClr val="66FF66"/>
          </a:solidFill>
        </p:grpSpPr>
        <p:grpSp>
          <p:nvGrpSpPr>
            <p:cNvPr id="127" name="Group 116"/>
            <p:cNvGrpSpPr>
              <a:grpSpLocks/>
            </p:cNvGrpSpPr>
            <p:nvPr/>
          </p:nvGrpSpPr>
          <p:grpSpPr bwMode="auto">
            <a:xfrm flipH="1">
              <a:off x="3515" y="1991"/>
              <a:ext cx="927" cy="197"/>
              <a:chOff x="1491" y="212"/>
              <a:chExt cx="853" cy="240"/>
            </a:xfrm>
            <a:grpFill/>
          </p:grpSpPr>
          <p:sp>
            <p:nvSpPr>
              <p:cNvPr id="129"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30" name="Rectangle 118"/>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28" name="Text Box 119"/>
            <p:cNvSpPr txBox="1">
              <a:spLocks noChangeArrowheads="1"/>
            </p:cNvSpPr>
            <p:nvPr/>
          </p:nvSpPr>
          <p:spPr bwMode="auto">
            <a:xfrm>
              <a:off x="3761" y="2051"/>
              <a:ext cx="735"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a:t>
              </a:r>
              <a:r>
                <a:rPr kumimoji="1" lang="en-US" altLang="zh-CN" sz="1300" b="1" dirty="0" smtClean="0">
                  <a:latin typeface="微软雅黑" pitchFamily="34" charset="-122"/>
                  <a:ea typeface="微软雅黑" pitchFamily="34" charset="-122"/>
                </a:rPr>
                <a:t>4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spTree>
    <p:extLst>
      <p:ext uri="{BB962C8B-B14F-4D97-AF65-F5344CB8AC3E}">
        <p14:creationId xmlns:p14="http://schemas.microsoft.com/office/powerpoint/2010/main" val="61520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1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圆角矩形 205"/>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Line 50"/>
          <p:cNvSpPr>
            <a:spLocks noChangeShapeType="1"/>
          </p:cNvSpPr>
          <p:nvPr/>
        </p:nvSpPr>
        <p:spPr bwMode="auto">
          <a:xfrm>
            <a:off x="2416723" y="1786039"/>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51" name="Picture 5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691664"/>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2" name="Text Box 52"/>
          <p:cNvSpPr txBox="1">
            <a:spLocks noChangeArrowheads="1"/>
          </p:cNvSpPr>
          <p:nvPr/>
        </p:nvSpPr>
        <p:spPr bwMode="auto">
          <a:xfrm>
            <a:off x="5578787" y="1843443"/>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53" name="Text Box 53"/>
          <p:cNvSpPr txBox="1">
            <a:spLocks noChangeArrowheads="1"/>
          </p:cNvSpPr>
          <p:nvPr/>
        </p:nvSpPr>
        <p:spPr bwMode="auto">
          <a:xfrm>
            <a:off x="3190375" y="1843443"/>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54" name="Picture 5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6" y="1691664"/>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5" name="Group 55"/>
          <p:cNvGrpSpPr>
            <a:grpSpLocks/>
          </p:cNvGrpSpPr>
          <p:nvPr/>
        </p:nvGrpSpPr>
        <p:grpSpPr bwMode="auto">
          <a:xfrm>
            <a:off x="1793796" y="1521399"/>
            <a:ext cx="783138" cy="526362"/>
            <a:chOff x="4830" y="1752"/>
            <a:chExt cx="667" cy="477"/>
          </a:xfrm>
          <a:solidFill>
            <a:srgbClr val="00FFFF"/>
          </a:solidFill>
        </p:grpSpPr>
        <p:grpSp>
          <p:nvGrpSpPr>
            <p:cNvPr id="56" name="Group 56"/>
            <p:cNvGrpSpPr>
              <a:grpSpLocks/>
            </p:cNvGrpSpPr>
            <p:nvPr/>
          </p:nvGrpSpPr>
          <p:grpSpPr bwMode="auto">
            <a:xfrm>
              <a:off x="4830" y="1752"/>
              <a:ext cx="667" cy="477"/>
              <a:chOff x="2949" y="196"/>
              <a:chExt cx="941" cy="598"/>
            </a:xfrm>
            <a:grpFill/>
          </p:grpSpPr>
          <p:sp>
            <p:nvSpPr>
              <p:cNvPr id="58" name="Oval 5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59" name="Oval 5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0" name="Oval 5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1" name="Oval 6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2" name="Oval 6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3" name="Oval 6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4" name="Oval 6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5" name="Oval 6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6" name="Freeform 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7" name="Freeform 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8" name="Freeform 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57" name="Text Box 68"/>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69" name="Group 69"/>
          <p:cNvGrpSpPr>
            <a:grpSpLocks/>
          </p:cNvGrpSpPr>
          <p:nvPr/>
        </p:nvGrpSpPr>
        <p:grpSpPr bwMode="auto">
          <a:xfrm>
            <a:off x="6444139" y="1521399"/>
            <a:ext cx="783138" cy="526362"/>
            <a:chOff x="4830" y="1752"/>
            <a:chExt cx="667" cy="477"/>
          </a:xfrm>
          <a:solidFill>
            <a:srgbClr val="00FFFF"/>
          </a:solidFill>
        </p:grpSpPr>
        <p:grpSp>
          <p:nvGrpSpPr>
            <p:cNvPr id="70" name="Group 70"/>
            <p:cNvGrpSpPr>
              <a:grpSpLocks/>
            </p:cNvGrpSpPr>
            <p:nvPr/>
          </p:nvGrpSpPr>
          <p:grpSpPr bwMode="auto">
            <a:xfrm>
              <a:off x="4830" y="1752"/>
              <a:ext cx="667" cy="477"/>
              <a:chOff x="2949" y="196"/>
              <a:chExt cx="941" cy="598"/>
            </a:xfrm>
            <a:grpFill/>
          </p:grpSpPr>
          <p:sp>
            <p:nvSpPr>
              <p:cNvPr id="72" name="Oval 71"/>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3" name="Oval 72"/>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4" name="Oval 73"/>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5" name="Oval 74"/>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6" name="Oval 75"/>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7" name="Oval 76"/>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8" name="Oval 77"/>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9" name="Oval 78"/>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0" name="Freeform 7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1" name="Freeform 8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2" name="Freeform 8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71" name="Text Box 82"/>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grpSp>
      <p:grpSp>
        <p:nvGrpSpPr>
          <p:cNvPr id="83" name="Group 83"/>
          <p:cNvGrpSpPr>
            <a:grpSpLocks/>
          </p:cNvGrpSpPr>
          <p:nvPr/>
        </p:nvGrpSpPr>
        <p:grpSpPr bwMode="auto">
          <a:xfrm>
            <a:off x="4099995" y="1521399"/>
            <a:ext cx="783138" cy="526362"/>
            <a:chOff x="4830" y="1752"/>
            <a:chExt cx="667" cy="477"/>
          </a:xfrm>
          <a:solidFill>
            <a:srgbClr val="00FFFF"/>
          </a:solidFill>
        </p:grpSpPr>
        <p:grpSp>
          <p:nvGrpSpPr>
            <p:cNvPr id="84" name="Group 84"/>
            <p:cNvGrpSpPr>
              <a:grpSpLocks/>
            </p:cNvGrpSpPr>
            <p:nvPr/>
          </p:nvGrpSpPr>
          <p:grpSpPr bwMode="auto">
            <a:xfrm>
              <a:off x="4830" y="1752"/>
              <a:ext cx="667" cy="477"/>
              <a:chOff x="2949" y="196"/>
              <a:chExt cx="941" cy="598"/>
            </a:xfrm>
            <a:grpFill/>
          </p:grpSpPr>
          <p:sp>
            <p:nvSpPr>
              <p:cNvPr id="86" name="Oval 85"/>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7" name="Oval 86"/>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8" name="Oval 87"/>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9" name="Oval 88"/>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0" name="Oval 89"/>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1" name="Oval 90"/>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2" name="Oval 91"/>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3" name="Oval 92"/>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4" name="Freeform 9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5" name="Freeform 9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6" name="Freeform 9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85" name="Text Box 96"/>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grpSp>
        <p:nvGrpSpPr>
          <p:cNvPr id="97" name="Group 97"/>
          <p:cNvGrpSpPr>
            <a:grpSpLocks/>
          </p:cNvGrpSpPr>
          <p:nvPr/>
        </p:nvGrpSpPr>
        <p:grpSpPr bwMode="auto">
          <a:xfrm>
            <a:off x="1780094" y="1466914"/>
            <a:ext cx="795786" cy="595441"/>
            <a:chOff x="434" y="1298"/>
            <a:chExt cx="755" cy="612"/>
          </a:xfrm>
        </p:grpSpPr>
        <p:sp>
          <p:nvSpPr>
            <p:cNvPr id="98" name="Line 98"/>
            <p:cNvSpPr>
              <a:spLocks noChangeShapeType="1"/>
            </p:cNvSpPr>
            <p:nvPr/>
          </p:nvSpPr>
          <p:spPr bwMode="auto">
            <a:xfrm>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9" name="Line 99"/>
            <p:cNvSpPr>
              <a:spLocks noChangeShapeType="1"/>
            </p:cNvSpPr>
            <p:nvPr/>
          </p:nvSpPr>
          <p:spPr bwMode="auto">
            <a:xfrm flipH="1">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00" name="Text Box 100"/>
          <p:cNvSpPr txBox="1">
            <a:spLocks noChangeArrowheads="1"/>
          </p:cNvSpPr>
          <p:nvPr/>
        </p:nvSpPr>
        <p:spPr bwMode="auto">
          <a:xfrm>
            <a:off x="1697880" y="2173270"/>
            <a:ext cx="1171018" cy="27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300" b="1">
                <a:solidFill>
                  <a:srgbClr val="CC00CC"/>
                </a:solidFill>
                <a:latin typeface="微软雅黑" pitchFamily="34" charset="-122"/>
                <a:ea typeface="微软雅黑" pitchFamily="34" charset="-122"/>
              </a:rPr>
              <a:t>网 </a:t>
            </a:r>
            <a:r>
              <a:rPr kumimoji="1" lang="en-US" altLang="zh-CN" sz="1300" b="1">
                <a:solidFill>
                  <a:srgbClr val="CC00CC"/>
                </a:solidFill>
                <a:latin typeface="微软雅黑" pitchFamily="34" charset="-122"/>
                <a:ea typeface="微软雅黑" pitchFamily="34" charset="-122"/>
              </a:rPr>
              <a:t>1</a:t>
            </a:r>
            <a:r>
              <a:rPr kumimoji="1" lang="zh-CN" altLang="en-US" sz="1300" b="1">
                <a:solidFill>
                  <a:srgbClr val="CC00CC"/>
                </a:solidFill>
                <a:latin typeface="微软雅黑" pitchFamily="34" charset="-122"/>
                <a:ea typeface="微软雅黑" pitchFamily="34" charset="-122"/>
              </a:rPr>
              <a:t>出了故障</a:t>
            </a:r>
          </a:p>
        </p:txBody>
      </p:sp>
      <p:grpSp>
        <p:nvGrpSpPr>
          <p:cNvPr id="106" name="Group 106"/>
          <p:cNvGrpSpPr>
            <a:grpSpLocks/>
          </p:cNvGrpSpPr>
          <p:nvPr/>
        </p:nvGrpSpPr>
        <p:grpSpPr bwMode="auto">
          <a:xfrm>
            <a:off x="2973246" y="2217049"/>
            <a:ext cx="1001320" cy="247128"/>
            <a:chOff x="1566" y="2024"/>
            <a:chExt cx="950" cy="254"/>
          </a:xfrm>
          <a:solidFill>
            <a:srgbClr val="FFFF00"/>
          </a:solidFill>
        </p:grpSpPr>
        <p:grpSp>
          <p:nvGrpSpPr>
            <p:cNvPr id="107" name="Group 107"/>
            <p:cNvGrpSpPr>
              <a:grpSpLocks/>
            </p:cNvGrpSpPr>
            <p:nvPr/>
          </p:nvGrpSpPr>
          <p:grpSpPr bwMode="auto">
            <a:xfrm>
              <a:off x="1589" y="2024"/>
              <a:ext cx="927" cy="197"/>
              <a:chOff x="1491" y="212"/>
              <a:chExt cx="853" cy="240"/>
            </a:xfrm>
            <a:grpFill/>
          </p:grpSpPr>
          <p:sp>
            <p:nvSpPr>
              <p:cNvPr id="109" name="AutoShape 108"/>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0" name="Rectangle 109"/>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8" name="Text Box 110"/>
            <p:cNvSpPr txBox="1">
              <a:spLocks noChangeArrowheads="1"/>
            </p:cNvSpPr>
            <p:nvPr/>
          </p:nvSpPr>
          <p:spPr bwMode="auto">
            <a:xfrm>
              <a:off x="1566" y="2066"/>
              <a:ext cx="742" cy="21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1  16  </a:t>
              </a:r>
              <a:r>
                <a:rPr kumimoji="1" lang="en-US" altLang="zh-CN" sz="1300" b="1" dirty="0">
                  <a:latin typeface="微软雅黑" pitchFamily="34" charset="-122"/>
                  <a:ea typeface="微软雅黑" pitchFamily="34" charset="-122"/>
                  <a:sym typeface="Symbol" pitchFamily="18" charset="2"/>
                </a:rPr>
                <a:t></a:t>
              </a:r>
              <a:endParaRPr kumimoji="1" lang="en-US" altLang="zh-CN" sz="1300" b="1" baseline="-25000" dirty="0">
                <a:latin typeface="微软雅黑" pitchFamily="34" charset="-122"/>
                <a:ea typeface="微软雅黑" pitchFamily="34" charset="-122"/>
                <a:sym typeface="Symbol" pitchFamily="18" charset="2"/>
              </a:endParaRPr>
            </a:p>
          </p:txBody>
        </p:sp>
      </p:grpSp>
      <p:grpSp>
        <p:nvGrpSpPr>
          <p:cNvPr id="115" name="Group 115"/>
          <p:cNvGrpSpPr>
            <a:grpSpLocks/>
          </p:cNvGrpSpPr>
          <p:nvPr/>
        </p:nvGrpSpPr>
        <p:grpSpPr bwMode="auto">
          <a:xfrm>
            <a:off x="5027535" y="2184949"/>
            <a:ext cx="1033995" cy="265614"/>
            <a:chOff x="3515" y="1991"/>
            <a:chExt cx="981" cy="273"/>
          </a:xfrm>
          <a:solidFill>
            <a:srgbClr val="66FF66"/>
          </a:solidFill>
        </p:grpSpPr>
        <p:grpSp>
          <p:nvGrpSpPr>
            <p:cNvPr id="116" name="Group 116"/>
            <p:cNvGrpSpPr>
              <a:grpSpLocks/>
            </p:cNvGrpSpPr>
            <p:nvPr/>
          </p:nvGrpSpPr>
          <p:grpSpPr bwMode="auto">
            <a:xfrm flipH="1">
              <a:off x="3515" y="1991"/>
              <a:ext cx="927" cy="197"/>
              <a:chOff x="1491" y="212"/>
              <a:chExt cx="853" cy="240"/>
            </a:xfrm>
            <a:grpFill/>
          </p:grpSpPr>
          <p:sp>
            <p:nvSpPr>
              <p:cNvPr id="118"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9" name="Rectangle 118"/>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7" name="Text Box 119"/>
            <p:cNvSpPr txBox="1">
              <a:spLocks noChangeArrowheads="1"/>
            </p:cNvSpPr>
            <p:nvPr/>
          </p:nvSpPr>
          <p:spPr bwMode="auto">
            <a:xfrm>
              <a:off x="3761" y="2051"/>
              <a:ext cx="735" cy="21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grpSp>
        <p:nvGrpSpPr>
          <p:cNvPr id="120" name="Group 121"/>
          <p:cNvGrpSpPr>
            <a:grpSpLocks/>
          </p:cNvGrpSpPr>
          <p:nvPr/>
        </p:nvGrpSpPr>
        <p:grpSpPr bwMode="auto">
          <a:xfrm>
            <a:off x="2972193" y="2525483"/>
            <a:ext cx="1002374" cy="246155"/>
            <a:chOff x="1565" y="2478"/>
            <a:chExt cx="951" cy="253"/>
          </a:xfrm>
          <a:solidFill>
            <a:srgbClr val="FFFF00"/>
          </a:solidFill>
        </p:grpSpPr>
        <p:grpSp>
          <p:nvGrpSpPr>
            <p:cNvPr id="121" name="Group 122"/>
            <p:cNvGrpSpPr>
              <a:grpSpLocks/>
            </p:cNvGrpSpPr>
            <p:nvPr/>
          </p:nvGrpSpPr>
          <p:grpSpPr bwMode="auto">
            <a:xfrm>
              <a:off x="1589" y="2478"/>
              <a:ext cx="927" cy="197"/>
              <a:chOff x="1491" y="212"/>
              <a:chExt cx="853" cy="240"/>
            </a:xfrm>
            <a:grpFill/>
          </p:grpSpPr>
          <p:sp>
            <p:nvSpPr>
              <p:cNvPr id="123" name="AutoShape 12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24" name="Rectangle 12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22" name="Text Box 125"/>
            <p:cNvSpPr txBox="1">
              <a:spLocks noChangeArrowheads="1"/>
            </p:cNvSpPr>
            <p:nvPr/>
          </p:nvSpPr>
          <p:spPr bwMode="auto">
            <a:xfrm>
              <a:off x="1565" y="2518"/>
              <a:ext cx="735" cy="21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1  3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2</a:t>
              </a:r>
            </a:p>
          </p:txBody>
        </p:sp>
      </p:grpSp>
      <p:sp>
        <p:nvSpPr>
          <p:cNvPr id="125" name="Text Box 120"/>
          <p:cNvSpPr txBox="1">
            <a:spLocks noChangeArrowheads="1"/>
          </p:cNvSpPr>
          <p:nvPr/>
        </p:nvSpPr>
        <p:spPr bwMode="auto">
          <a:xfrm>
            <a:off x="1839563" y="3704177"/>
            <a:ext cx="4949184" cy="492443"/>
          </a:xfrm>
          <a:prstGeom prst="rect">
            <a:avLst/>
          </a:prstGeom>
          <a:solidFill>
            <a:srgbClr val="00FF99"/>
          </a:solidFill>
          <a:ln w="9525">
            <a:solidFill>
              <a:schemeClr val="tx2"/>
            </a:solidFill>
            <a:miter lim="800000"/>
            <a:headEnd/>
            <a:tailEnd/>
          </a:ln>
          <a:effectLst/>
          <a:extLst/>
        </p:spPr>
        <p:txBody>
          <a:bodyPr wrap="square">
            <a:spAutoFit/>
          </a:bodyPr>
          <a:lstStyle/>
          <a:p>
            <a:r>
              <a:rPr kumimoji="1" lang="zh-CN" altLang="en-US" sz="1300" b="1" dirty="0">
                <a:latin typeface="微软雅黑" pitchFamily="34" charset="-122"/>
                <a:ea typeface="微软雅黑" pitchFamily="34" charset="-122"/>
              </a:rPr>
              <a:t>这样不断更新下去，直到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1</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和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 </a:t>
            </a:r>
            <a:r>
              <a:rPr kumimoji="1" lang="zh-CN" altLang="en-US" sz="1300" b="1" dirty="0">
                <a:latin typeface="微软雅黑" pitchFamily="34" charset="-122"/>
                <a:ea typeface="微软雅黑" pitchFamily="34" charset="-122"/>
              </a:rPr>
              <a:t>到网 </a:t>
            </a:r>
            <a:r>
              <a:rPr kumimoji="1" lang="en-US" altLang="zh-CN" sz="1300" b="1"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的距离都增大到 </a:t>
            </a:r>
            <a:r>
              <a:rPr kumimoji="1" lang="en-US" altLang="zh-CN" sz="1300" b="1" dirty="0">
                <a:latin typeface="微软雅黑" pitchFamily="34" charset="-122"/>
                <a:ea typeface="微软雅黑" pitchFamily="34" charset="-122"/>
              </a:rPr>
              <a:t>16 </a:t>
            </a:r>
            <a:r>
              <a:rPr kumimoji="1" lang="zh-CN" altLang="en-US" sz="1300" b="1" dirty="0">
                <a:latin typeface="微软雅黑" pitchFamily="34" charset="-122"/>
                <a:ea typeface="微软雅黑" pitchFamily="34" charset="-122"/>
              </a:rPr>
              <a:t>时</a:t>
            </a:r>
            <a:r>
              <a:rPr kumimoji="1" lang="zh-CN" altLang="en-US" sz="1300" b="1" dirty="0" smtClean="0">
                <a:latin typeface="微软雅黑" pitchFamily="34" charset="-122"/>
                <a:ea typeface="微软雅黑" pitchFamily="34" charset="-122"/>
              </a:rPr>
              <a:t>，</a:t>
            </a:r>
            <a:r>
              <a:rPr kumimoji="1" lang="en-US" altLang="zh-CN" sz="1300" b="1" dirty="0">
                <a:latin typeface="微软雅黑" pitchFamily="34" charset="-122"/>
                <a:ea typeface="微软雅黑" pitchFamily="34" charset="-122"/>
              </a:rPr>
              <a:t> R</a:t>
            </a:r>
            <a:r>
              <a:rPr kumimoji="1" lang="en-US" altLang="zh-CN" sz="1300" b="1" baseline="-25000" dirty="0">
                <a:latin typeface="微软雅黑" pitchFamily="34" charset="-122"/>
                <a:ea typeface="微软雅黑" pitchFamily="34" charset="-122"/>
              </a:rPr>
              <a:t>1</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和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a:t>
            </a:r>
            <a:r>
              <a:rPr kumimoji="1" lang="zh-CN" altLang="en-US" sz="1300" b="1" dirty="0" smtClean="0">
                <a:latin typeface="微软雅黑" pitchFamily="34" charset="-122"/>
                <a:ea typeface="微软雅黑" pitchFamily="34" charset="-122"/>
              </a:rPr>
              <a:t>才</a:t>
            </a:r>
            <a:r>
              <a:rPr kumimoji="1" lang="zh-CN" altLang="en-US" sz="1300" b="1" dirty="0">
                <a:latin typeface="微软雅黑" pitchFamily="34" charset="-122"/>
                <a:ea typeface="微软雅黑" pitchFamily="34" charset="-122"/>
              </a:rPr>
              <a:t>知道网 </a:t>
            </a:r>
            <a:r>
              <a:rPr kumimoji="1" lang="en-US" altLang="zh-CN" sz="1300" b="1"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是不可达的。 </a:t>
            </a:r>
          </a:p>
        </p:txBody>
      </p:sp>
      <p:grpSp>
        <p:nvGrpSpPr>
          <p:cNvPr id="126" name="Group 115"/>
          <p:cNvGrpSpPr>
            <a:grpSpLocks/>
          </p:cNvGrpSpPr>
          <p:nvPr/>
        </p:nvGrpSpPr>
        <p:grpSpPr bwMode="auto">
          <a:xfrm>
            <a:off x="5027535" y="2586821"/>
            <a:ext cx="1033995" cy="251020"/>
            <a:chOff x="3515" y="1991"/>
            <a:chExt cx="981" cy="258"/>
          </a:xfrm>
          <a:solidFill>
            <a:srgbClr val="66FF66"/>
          </a:solidFill>
        </p:grpSpPr>
        <p:grpSp>
          <p:nvGrpSpPr>
            <p:cNvPr id="127" name="Group 116"/>
            <p:cNvGrpSpPr>
              <a:grpSpLocks/>
            </p:cNvGrpSpPr>
            <p:nvPr/>
          </p:nvGrpSpPr>
          <p:grpSpPr bwMode="auto">
            <a:xfrm flipH="1">
              <a:off x="3515" y="1991"/>
              <a:ext cx="927" cy="197"/>
              <a:chOff x="1491" y="212"/>
              <a:chExt cx="853" cy="240"/>
            </a:xfrm>
            <a:grpFill/>
          </p:grpSpPr>
          <p:sp>
            <p:nvSpPr>
              <p:cNvPr id="129"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30" name="Rectangle 118"/>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28" name="Text Box 119"/>
            <p:cNvSpPr txBox="1">
              <a:spLocks noChangeArrowheads="1"/>
            </p:cNvSpPr>
            <p:nvPr/>
          </p:nvSpPr>
          <p:spPr bwMode="auto">
            <a:xfrm>
              <a:off x="3761" y="2051"/>
              <a:ext cx="735"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a:t>
              </a:r>
              <a:r>
                <a:rPr kumimoji="1" lang="en-US" altLang="zh-CN" sz="1300" b="1" dirty="0" smtClean="0">
                  <a:latin typeface="微软雅黑" pitchFamily="34" charset="-122"/>
                  <a:ea typeface="微软雅黑" pitchFamily="34" charset="-122"/>
                </a:rPr>
                <a:t>4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grpSp>
        <p:nvGrpSpPr>
          <p:cNvPr id="131" name="Group 121"/>
          <p:cNvGrpSpPr>
            <a:grpSpLocks/>
          </p:cNvGrpSpPr>
          <p:nvPr/>
        </p:nvGrpSpPr>
        <p:grpSpPr bwMode="auto">
          <a:xfrm>
            <a:off x="2972193" y="2839686"/>
            <a:ext cx="1002374" cy="231561"/>
            <a:chOff x="1565" y="2478"/>
            <a:chExt cx="951" cy="238"/>
          </a:xfrm>
          <a:solidFill>
            <a:srgbClr val="FFFF00"/>
          </a:solidFill>
        </p:grpSpPr>
        <p:grpSp>
          <p:nvGrpSpPr>
            <p:cNvPr id="132" name="Group 122"/>
            <p:cNvGrpSpPr>
              <a:grpSpLocks/>
            </p:cNvGrpSpPr>
            <p:nvPr/>
          </p:nvGrpSpPr>
          <p:grpSpPr bwMode="auto">
            <a:xfrm>
              <a:off x="1589" y="2478"/>
              <a:ext cx="927" cy="197"/>
              <a:chOff x="1491" y="212"/>
              <a:chExt cx="853" cy="240"/>
            </a:xfrm>
            <a:grpFill/>
          </p:grpSpPr>
          <p:sp>
            <p:nvSpPr>
              <p:cNvPr id="134" name="AutoShape 12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35" name="Rectangle 12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33" name="Text Box 125"/>
            <p:cNvSpPr txBox="1">
              <a:spLocks noChangeArrowheads="1"/>
            </p:cNvSpPr>
            <p:nvPr/>
          </p:nvSpPr>
          <p:spPr bwMode="auto">
            <a:xfrm>
              <a:off x="1565" y="2518"/>
              <a:ext cx="735"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a:t>
              </a:r>
              <a:r>
                <a:rPr kumimoji="1" lang="en-US" altLang="zh-CN" sz="1300" b="1" dirty="0" smtClean="0">
                  <a:latin typeface="微软雅黑" pitchFamily="34" charset="-122"/>
                  <a:ea typeface="微软雅黑" pitchFamily="34" charset="-122"/>
                </a:rPr>
                <a:t>5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2</a:t>
              </a:r>
            </a:p>
          </p:txBody>
        </p:sp>
      </p:grpSp>
      <p:grpSp>
        <p:nvGrpSpPr>
          <p:cNvPr id="137" name="Group 121"/>
          <p:cNvGrpSpPr>
            <a:grpSpLocks/>
          </p:cNvGrpSpPr>
          <p:nvPr/>
        </p:nvGrpSpPr>
        <p:grpSpPr bwMode="auto">
          <a:xfrm>
            <a:off x="2930033" y="3389799"/>
            <a:ext cx="1044534" cy="222804"/>
            <a:chOff x="1525" y="2478"/>
            <a:chExt cx="991" cy="229"/>
          </a:xfrm>
          <a:solidFill>
            <a:srgbClr val="FFFF00"/>
          </a:solidFill>
        </p:grpSpPr>
        <p:grpSp>
          <p:nvGrpSpPr>
            <p:cNvPr id="138" name="Group 122"/>
            <p:cNvGrpSpPr>
              <a:grpSpLocks/>
            </p:cNvGrpSpPr>
            <p:nvPr/>
          </p:nvGrpSpPr>
          <p:grpSpPr bwMode="auto">
            <a:xfrm>
              <a:off x="1589" y="2478"/>
              <a:ext cx="927" cy="197"/>
              <a:chOff x="1491" y="212"/>
              <a:chExt cx="853" cy="240"/>
            </a:xfrm>
            <a:grpFill/>
          </p:grpSpPr>
          <p:sp>
            <p:nvSpPr>
              <p:cNvPr id="140" name="AutoShape 12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41" name="Rectangle 12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39" name="Text Box 125"/>
            <p:cNvSpPr txBox="1">
              <a:spLocks noChangeArrowheads="1"/>
            </p:cNvSpPr>
            <p:nvPr/>
          </p:nvSpPr>
          <p:spPr bwMode="auto">
            <a:xfrm>
              <a:off x="1525" y="2509"/>
              <a:ext cx="832"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a:t>
              </a:r>
              <a:r>
                <a:rPr kumimoji="1" lang="en-US" altLang="zh-CN" sz="1300" b="1" dirty="0" smtClean="0">
                  <a:latin typeface="微软雅黑" pitchFamily="34" charset="-122"/>
                  <a:ea typeface="微软雅黑" pitchFamily="34" charset="-122"/>
                </a:rPr>
                <a:t>16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2</a:t>
              </a:r>
            </a:p>
          </p:txBody>
        </p:sp>
      </p:grpSp>
      <p:grpSp>
        <p:nvGrpSpPr>
          <p:cNvPr id="142" name="Group 115"/>
          <p:cNvGrpSpPr>
            <a:grpSpLocks/>
          </p:cNvGrpSpPr>
          <p:nvPr/>
        </p:nvGrpSpPr>
        <p:grpSpPr bwMode="auto">
          <a:xfrm>
            <a:off x="5027543" y="3389801"/>
            <a:ext cx="1068779" cy="224750"/>
            <a:chOff x="3515" y="1991"/>
            <a:chExt cx="1014" cy="231"/>
          </a:xfrm>
          <a:solidFill>
            <a:srgbClr val="66FF66"/>
          </a:solidFill>
        </p:grpSpPr>
        <p:grpSp>
          <p:nvGrpSpPr>
            <p:cNvPr id="143" name="Group 116"/>
            <p:cNvGrpSpPr>
              <a:grpSpLocks/>
            </p:cNvGrpSpPr>
            <p:nvPr/>
          </p:nvGrpSpPr>
          <p:grpSpPr bwMode="auto">
            <a:xfrm flipH="1">
              <a:off x="3515" y="1991"/>
              <a:ext cx="927" cy="197"/>
              <a:chOff x="1491" y="212"/>
              <a:chExt cx="853" cy="240"/>
            </a:xfrm>
            <a:grpFill/>
          </p:grpSpPr>
          <p:sp>
            <p:nvSpPr>
              <p:cNvPr id="145"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46" name="Rectangle 118"/>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44" name="Text Box 119"/>
            <p:cNvSpPr txBox="1">
              <a:spLocks noChangeArrowheads="1"/>
            </p:cNvSpPr>
            <p:nvPr/>
          </p:nvSpPr>
          <p:spPr bwMode="auto">
            <a:xfrm>
              <a:off x="3697" y="2024"/>
              <a:ext cx="832"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a:t>
              </a:r>
              <a:r>
                <a:rPr kumimoji="1" lang="en-US" altLang="zh-CN" sz="1300" b="1" dirty="0" smtClean="0">
                  <a:latin typeface="微软雅黑" pitchFamily="34" charset="-122"/>
                  <a:ea typeface="微软雅黑" pitchFamily="34" charset="-122"/>
                </a:rPr>
                <a:t>16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sp>
        <p:nvSpPr>
          <p:cNvPr id="147" name="Text Box 105"/>
          <p:cNvSpPr txBox="1">
            <a:spLocks noChangeArrowheads="1"/>
          </p:cNvSpPr>
          <p:nvPr/>
        </p:nvSpPr>
        <p:spPr bwMode="auto">
          <a:xfrm rot="5400000">
            <a:off x="5545373" y="3055316"/>
            <a:ext cx="3481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latin typeface="+mn-lt"/>
                <a:ea typeface="黑体" pitchFamily="2" charset="-122"/>
              </a:rPr>
              <a:t>…</a:t>
            </a:r>
          </a:p>
        </p:txBody>
      </p:sp>
      <p:sp>
        <p:nvSpPr>
          <p:cNvPr id="148" name="Text Box 142"/>
          <p:cNvSpPr txBox="1">
            <a:spLocks noChangeArrowheads="1"/>
          </p:cNvSpPr>
          <p:nvPr/>
        </p:nvSpPr>
        <p:spPr bwMode="auto">
          <a:xfrm rot="5400000">
            <a:off x="3303952" y="3055316"/>
            <a:ext cx="3481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latin typeface="+mn-lt"/>
                <a:ea typeface="黑体" pitchFamily="2" charset="-122"/>
              </a:rPr>
              <a:t>…</a:t>
            </a:r>
          </a:p>
        </p:txBody>
      </p:sp>
      <p:grpSp>
        <p:nvGrpSpPr>
          <p:cNvPr id="205" name="组合 204"/>
          <p:cNvGrpSpPr/>
          <p:nvPr/>
        </p:nvGrpSpPr>
        <p:grpSpPr>
          <a:xfrm>
            <a:off x="1486022" y="619952"/>
            <a:ext cx="5741255" cy="892552"/>
            <a:chOff x="1486022" y="768154"/>
            <a:chExt cx="5741255" cy="892552"/>
          </a:xfrm>
        </p:grpSpPr>
        <p:sp>
          <p:nvSpPr>
            <p:cNvPr id="149" name="Line 2"/>
            <p:cNvSpPr>
              <a:spLocks noChangeShapeType="1"/>
            </p:cNvSpPr>
            <p:nvPr/>
          </p:nvSpPr>
          <p:spPr bwMode="auto">
            <a:xfrm>
              <a:off x="2416723" y="1233220"/>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150"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137872"/>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1" name="Text Box 4"/>
            <p:cNvSpPr txBox="1">
              <a:spLocks noChangeArrowheads="1"/>
            </p:cNvSpPr>
            <p:nvPr/>
          </p:nvSpPr>
          <p:spPr bwMode="auto">
            <a:xfrm>
              <a:off x="5578787"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152" name="Text Box 5"/>
            <p:cNvSpPr txBox="1">
              <a:spLocks noChangeArrowheads="1"/>
            </p:cNvSpPr>
            <p:nvPr/>
          </p:nvSpPr>
          <p:spPr bwMode="auto">
            <a:xfrm>
              <a:off x="3190375"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153"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7" y="1137872"/>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54" name="Group 7"/>
            <p:cNvGrpSpPr>
              <a:grpSpLocks/>
            </p:cNvGrpSpPr>
            <p:nvPr/>
          </p:nvGrpSpPr>
          <p:grpSpPr bwMode="auto">
            <a:xfrm>
              <a:off x="1793796" y="968580"/>
              <a:ext cx="783138" cy="526362"/>
              <a:chOff x="4830" y="1752"/>
              <a:chExt cx="667" cy="477"/>
            </a:xfrm>
            <a:solidFill>
              <a:srgbClr val="00FFFF"/>
            </a:solidFill>
          </p:grpSpPr>
          <p:grpSp>
            <p:nvGrpSpPr>
              <p:cNvPr id="155" name="Group 8"/>
              <p:cNvGrpSpPr>
                <a:grpSpLocks/>
              </p:cNvGrpSpPr>
              <p:nvPr/>
            </p:nvGrpSpPr>
            <p:grpSpPr bwMode="auto">
              <a:xfrm>
                <a:off x="4830" y="1752"/>
                <a:ext cx="667" cy="477"/>
                <a:chOff x="2949" y="196"/>
                <a:chExt cx="941" cy="598"/>
              </a:xfrm>
              <a:grpFill/>
            </p:grpSpPr>
            <p:sp>
              <p:nvSpPr>
                <p:cNvPr id="157" name="Oval 9"/>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58" name="Oval 10"/>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59" name="Oval 11"/>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0" name="Oval 12"/>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1" name="Oval 13"/>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2" name="Oval 14"/>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3" name="Oval 15"/>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4" name="Oval 16"/>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5"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166"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167"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56" name="Text Box 20"/>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168" name="Group 21"/>
            <p:cNvGrpSpPr>
              <a:grpSpLocks/>
            </p:cNvGrpSpPr>
            <p:nvPr/>
          </p:nvGrpSpPr>
          <p:grpSpPr bwMode="auto">
            <a:xfrm>
              <a:off x="6444139" y="968580"/>
              <a:ext cx="783138" cy="526362"/>
              <a:chOff x="4830" y="1752"/>
              <a:chExt cx="667" cy="477"/>
            </a:xfrm>
            <a:solidFill>
              <a:srgbClr val="00FFFF"/>
            </a:solidFill>
          </p:grpSpPr>
          <p:grpSp>
            <p:nvGrpSpPr>
              <p:cNvPr id="169" name="Group 22"/>
              <p:cNvGrpSpPr>
                <a:grpSpLocks/>
              </p:cNvGrpSpPr>
              <p:nvPr/>
            </p:nvGrpSpPr>
            <p:grpSpPr bwMode="auto">
              <a:xfrm>
                <a:off x="4830" y="1752"/>
                <a:ext cx="667" cy="477"/>
                <a:chOff x="2949" y="196"/>
                <a:chExt cx="941" cy="598"/>
              </a:xfrm>
              <a:grpFill/>
            </p:grpSpPr>
            <p:sp>
              <p:nvSpPr>
                <p:cNvPr id="171" name="Oval 23"/>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2" name="Oval 24"/>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3" name="Oval 25"/>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4" name="Oval 26"/>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5" name="Oval 27"/>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6" name="Oval 28"/>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7" name="Oval 29"/>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8" name="Oval 30"/>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9"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180"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181"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70" name="Text Box 34"/>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3</a:t>
                </a:r>
              </a:p>
            </p:txBody>
          </p:sp>
        </p:grpSp>
        <p:grpSp>
          <p:nvGrpSpPr>
            <p:cNvPr id="182" name="Group 35"/>
            <p:cNvGrpSpPr>
              <a:grpSpLocks/>
            </p:cNvGrpSpPr>
            <p:nvPr/>
          </p:nvGrpSpPr>
          <p:grpSpPr bwMode="auto">
            <a:xfrm>
              <a:off x="4099995" y="968580"/>
              <a:ext cx="783138" cy="526362"/>
              <a:chOff x="4830" y="1752"/>
              <a:chExt cx="667" cy="477"/>
            </a:xfrm>
            <a:solidFill>
              <a:srgbClr val="00FFFF"/>
            </a:solidFill>
          </p:grpSpPr>
          <p:grpSp>
            <p:nvGrpSpPr>
              <p:cNvPr id="183" name="Group 36"/>
              <p:cNvGrpSpPr>
                <a:grpSpLocks/>
              </p:cNvGrpSpPr>
              <p:nvPr/>
            </p:nvGrpSpPr>
            <p:grpSpPr bwMode="auto">
              <a:xfrm>
                <a:off x="4830" y="1752"/>
                <a:ext cx="667" cy="477"/>
                <a:chOff x="2949" y="196"/>
                <a:chExt cx="941" cy="598"/>
              </a:xfrm>
              <a:grpFill/>
            </p:grpSpPr>
            <p:sp>
              <p:nvSpPr>
                <p:cNvPr id="185" name="Oval 3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86" name="Oval 3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87" name="Oval 3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88" name="Oval 4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89" name="Oval 4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0" name="Oval 4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1" name="Oval 4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2" name="Oval 4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3"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194"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195"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84" name="Text Box 48"/>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sp>
          <p:nvSpPr>
            <p:cNvPr id="196" name="Text Box 101"/>
            <p:cNvSpPr txBox="1">
              <a:spLocks noChangeArrowheads="1"/>
            </p:cNvSpPr>
            <p:nvPr/>
          </p:nvSpPr>
          <p:spPr bwMode="auto">
            <a:xfrm>
              <a:off x="1486022" y="768154"/>
              <a:ext cx="35137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solidFill>
                    <a:srgbClr val="CC00CC"/>
                  </a:solidFill>
                  <a:latin typeface="微软雅黑" pitchFamily="34" charset="-122"/>
                  <a:ea typeface="微软雅黑" pitchFamily="34" charset="-122"/>
                </a:rPr>
                <a:t>正</a:t>
              </a:r>
            </a:p>
            <a:p>
              <a:r>
                <a:rPr kumimoji="1" lang="zh-CN" altLang="en-US" sz="1300" b="1" dirty="0">
                  <a:solidFill>
                    <a:srgbClr val="CC00CC"/>
                  </a:solidFill>
                  <a:latin typeface="微软雅黑" pitchFamily="34" charset="-122"/>
                  <a:ea typeface="微软雅黑" pitchFamily="34" charset="-122"/>
                </a:rPr>
                <a:t>常</a:t>
              </a:r>
            </a:p>
            <a:p>
              <a:r>
                <a:rPr kumimoji="1" lang="zh-CN" altLang="en-US" sz="1300" b="1" dirty="0">
                  <a:solidFill>
                    <a:srgbClr val="CC00CC"/>
                  </a:solidFill>
                  <a:latin typeface="微软雅黑" pitchFamily="34" charset="-122"/>
                  <a:ea typeface="微软雅黑" pitchFamily="34" charset="-122"/>
                </a:rPr>
                <a:t>情</a:t>
              </a:r>
            </a:p>
            <a:p>
              <a:r>
                <a:rPr kumimoji="1" lang="zh-CN" altLang="en-US" sz="1300" b="1" dirty="0">
                  <a:solidFill>
                    <a:srgbClr val="CC00CC"/>
                  </a:solidFill>
                  <a:latin typeface="微软雅黑" pitchFamily="34" charset="-122"/>
                  <a:ea typeface="微软雅黑" pitchFamily="34" charset="-122"/>
                </a:rPr>
                <a:t>况</a:t>
              </a:r>
            </a:p>
          </p:txBody>
        </p:sp>
        <p:grpSp>
          <p:nvGrpSpPr>
            <p:cNvPr id="197" name="Group 102"/>
            <p:cNvGrpSpPr>
              <a:grpSpLocks/>
            </p:cNvGrpSpPr>
            <p:nvPr/>
          </p:nvGrpSpPr>
          <p:grpSpPr bwMode="auto">
            <a:xfrm>
              <a:off x="2816198" y="886853"/>
              <a:ext cx="977077" cy="191669"/>
              <a:chOff x="1491" y="212"/>
              <a:chExt cx="853" cy="240"/>
            </a:xfrm>
            <a:solidFill>
              <a:srgbClr val="FFFF00"/>
            </a:solidFill>
          </p:grpSpPr>
          <p:sp>
            <p:nvSpPr>
              <p:cNvPr id="198" name="AutoShape 10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9" name="Rectangle 10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200" name="Text Box 105"/>
            <p:cNvSpPr txBox="1">
              <a:spLocks noChangeArrowheads="1"/>
            </p:cNvSpPr>
            <p:nvPr/>
          </p:nvSpPr>
          <p:spPr bwMode="auto">
            <a:xfrm>
              <a:off x="2828846" y="932581"/>
              <a:ext cx="679994" cy="20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a:latin typeface="微软雅黑" pitchFamily="34" charset="-122"/>
                  <a:ea typeface="微软雅黑" pitchFamily="34" charset="-122"/>
                </a:rPr>
                <a:t>1  1  </a:t>
              </a:r>
              <a:r>
                <a:rPr kumimoji="1" lang="en-US" altLang="zh-CN" sz="1300" b="1">
                  <a:latin typeface="微软雅黑" pitchFamily="34" charset="-122"/>
                  <a:ea typeface="微软雅黑" pitchFamily="34" charset="-122"/>
                  <a:sym typeface="Symbol" pitchFamily="18" charset="2"/>
                </a:rPr>
                <a:t></a:t>
              </a:r>
              <a:endParaRPr kumimoji="1" lang="en-US" altLang="zh-CN" sz="1300" b="1" baseline="-25000">
                <a:latin typeface="微软雅黑" pitchFamily="34" charset="-122"/>
                <a:ea typeface="微软雅黑" pitchFamily="34" charset="-122"/>
                <a:sym typeface="Symbol" pitchFamily="18" charset="2"/>
              </a:endParaRPr>
            </a:p>
          </p:txBody>
        </p:sp>
        <p:grpSp>
          <p:nvGrpSpPr>
            <p:cNvPr id="201" name="Group 111"/>
            <p:cNvGrpSpPr>
              <a:grpSpLocks/>
            </p:cNvGrpSpPr>
            <p:nvPr/>
          </p:nvGrpSpPr>
          <p:grpSpPr bwMode="auto">
            <a:xfrm flipH="1">
              <a:off x="5027534" y="900474"/>
              <a:ext cx="977077" cy="191669"/>
              <a:chOff x="1491" y="212"/>
              <a:chExt cx="853" cy="240"/>
            </a:xfrm>
            <a:solidFill>
              <a:srgbClr val="66FF66"/>
            </a:solidFill>
          </p:grpSpPr>
          <p:sp>
            <p:nvSpPr>
              <p:cNvPr id="202" name="AutoShape 112"/>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03" name="Rectangle 113"/>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204" name="Text Box 114"/>
            <p:cNvSpPr txBox="1">
              <a:spLocks noChangeArrowheads="1"/>
            </p:cNvSpPr>
            <p:nvPr/>
          </p:nvSpPr>
          <p:spPr bwMode="auto">
            <a:xfrm>
              <a:off x="5286823" y="958851"/>
              <a:ext cx="774571" cy="206980"/>
            </a:xfrm>
            <a:prstGeom prst="rect">
              <a:avLst/>
            </a:prstGeom>
            <a:noFill/>
            <a:ln>
              <a:noFill/>
            </a:ln>
            <a:effec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sp>
        <p:nvSpPr>
          <p:cNvPr id="136" name="Text Box 155"/>
          <p:cNvSpPr txBox="1">
            <a:spLocks noChangeArrowheads="1"/>
          </p:cNvSpPr>
          <p:nvPr/>
        </p:nvSpPr>
        <p:spPr bwMode="auto">
          <a:xfrm>
            <a:off x="1288036" y="750951"/>
            <a:ext cx="6593695" cy="634020"/>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这就是好消息传播得快，而坏消息传播得慢。网络出故障的传播时间往往需要较长的时间</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例如数分钟</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。这是 </a:t>
            </a:r>
            <a:r>
              <a:rPr lang="en-US" altLang="zh-CN" sz="1600" b="1" dirty="0">
                <a:solidFill>
                  <a:schemeClr val="bg1"/>
                </a:solidFill>
                <a:latin typeface="微软雅黑" pitchFamily="34" charset="-122"/>
                <a:ea typeface="微软雅黑" pitchFamily="34" charset="-122"/>
              </a:rPr>
              <a:t>RIP </a:t>
            </a:r>
            <a:r>
              <a:rPr lang="zh-CN" altLang="en-US" sz="1600" b="1" dirty="0">
                <a:solidFill>
                  <a:schemeClr val="bg1"/>
                </a:solidFill>
                <a:latin typeface="微软雅黑" pitchFamily="34" charset="-122"/>
                <a:ea typeface="微软雅黑" pitchFamily="34" charset="-122"/>
              </a:rPr>
              <a:t>的一个主要缺点。 </a:t>
            </a:r>
          </a:p>
        </p:txBody>
      </p:sp>
    </p:spTree>
    <p:extLst>
      <p:ext uri="{BB962C8B-B14F-4D97-AF65-F5344CB8AC3E}">
        <p14:creationId xmlns:p14="http://schemas.microsoft.com/office/powerpoint/2010/main" val="199007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60382"/>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601614"/>
            <a:ext cx="2234907" cy="400110"/>
          </a:xfrm>
          <a:prstGeom prst="rect">
            <a:avLst/>
          </a:prstGeom>
        </p:spPr>
        <p:txBody>
          <a:bodyPr wrap="none">
            <a:spAutoFit/>
          </a:bodyPr>
          <a:lstStyle/>
          <a:p>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协议的</a:t>
            </a:r>
            <a:r>
              <a:rPr lang="zh-CN" altLang="en-US" sz="2000" b="1" dirty="0" smtClean="0">
                <a:latin typeface="微软雅黑" pitchFamily="34" charset="-122"/>
                <a:ea typeface="微软雅黑" pitchFamily="34" charset="-122"/>
              </a:rPr>
              <a:t>优缺点</a:t>
            </a:r>
            <a:endParaRPr lang="zh-CN" altLang="en-US" sz="2000" b="1" dirty="0">
              <a:latin typeface="微软雅黑" pitchFamily="34" charset="-122"/>
              <a:ea typeface="微软雅黑" pitchFamily="34" charset="-122"/>
            </a:endParaRPr>
          </a:p>
        </p:txBody>
      </p:sp>
      <p:sp>
        <p:nvSpPr>
          <p:cNvPr id="4" name="矩形 3"/>
          <p:cNvSpPr/>
          <p:nvPr/>
        </p:nvSpPr>
        <p:spPr>
          <a:xfrm>
            <a:off x="545144" y="923606"/>
            <a:ext cx="8115279" cy="3477875"/>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优点：</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实现简单，开销较小。</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缺点：</a:t>
            </a:r>
          </a:p>
          <a:p>
            <a:pPr marL="623888" indent="-342900">
              <a:lnSpc>
                <a:spcPts val="3300"/>
              </a:lnSpc>
              <a:buClr>
                <a:srgbClr val="7030A0"/>
              </a:buClr>
              <a:buFont typeface="+mj-lt"/>
              <a:buAutoNum type="arabicPeriod"/>
            </a:pP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限制了网络的规模，它能使用的最大距离为 </a:t>
            </a:r>
            <a:r>
              <a:rPr lang="en-US" altLang="zh-CN" sz="2000" b="1" dirty="0">
                <a:latin typeface="微软雅黑" pitchFamily="34" charset="-122"/>
                <a:ea typeface="微软雅黑" pitchFamily="34" charset="-122"/>
              </a:rPr>
              <a:t>15</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16 </a:t>
            </a:r>
            <a:r>
              <a:rPr lang="zh-CN" altLang="en-US" sz="2000" b="1" dirty="0">
                <a:latin typeface="微软雅黑" pitchFamily="34" charset="-122"/>
                <a:ea typeface="微软雅黑" pitchFamily="34" charset="-122"/>
              </a:rPr>
              <a:t>表示不可达）。</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路由器之间交换的路由信息是路由器中的完整路由表，因而随着网络规模的扩大，开销也就增加。 </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“坏消息传播得慢”，使更新过程的收敛时间过长。</a:t>
            </a:r>
          </a:p>
        </p:txBody>
      </p:sp>
    </p:spTree>
    <p:extLst>
      <p:ext uri="{BB962C8B-B14F-4D97-AF65-F5344CB8AC3E}">
        <p14:creationId xmlns:p14="http://schemas.microsoft.com/office/powerpoint/2010/main" val="116068376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8653" y="433444"/>
            <a:ext cx="8422105" cy="4524315"/>
          </a:xfrm>
          <a:prstGeom prst="rect">
            <a:avLst/>
          </a:prstGeom>
        </p:spPr>
        <p:txBody>
          <a:bodyPr wrap="square">
            <a:spAutoFit/>
          </a:bodyPr>
          <a:lstStyle/>
          <a:p>
            <a:pPr marL="609600" indent="-609600">
              <a:lnSpc>
                <a:spcPct val="80000"/>
              </a:lnSpc>
            </a:pPr>
            <a:r>
              <a:rPr lang="en-US" altLang="zh-CN" sz="2400" dirty="0">
                <a:solidFill>
                  <a:srgbClr val="0070C0"/>
                </a:solidFill>
              </a:rPr>
              <a:t> </a:t>
            </a:r>
            <a:r>
              <a:rPr lang="en-US" altLang="zh-CN" sz="2400" dirty="0" smtClean="0">
                <a:solidFill>
                  <a:srgbClr val="0070C0"/>
                </a:solidFill>
              </a:rPr>
              <a:t>17</a:t>
            </a:r>
            <a:r>
              <a:rPr lang="zh-CN" altLang="en-US" sz="2400" dirty="0" smtClean="0">
                <a:solidFill>
                  <a:srgbClr val="0070C0"/>
                </a:solidFill>
              </a:rPr>
              <a:t>、假定</a:t>
            </a:r>
            <a:r>
              <a:rPr lang="zh-CN" altLang="en-US" sz="2400" dirty="0">
                <a:solidFill>
                  <a:srgbClr val="0070C0"/>
                </a:solidFill>
              </a:rPr>
              <a:t>网络中的路由器</a:t>
            </a:r>
            <a:r>
              <a:rPr lang="en-US" altLang="zh-CN" sz="2400" dirty="0">
                <a:solidFill>
                  <a:srgbClr val="0070C0"/>
                </a:solidFill>
              </a:rPr>
              <a:t>B</a:t>
            </a:r>
            <a:r>
              <a:rPr lang="zh-CN" altLang="en-US" sz="2400" dirty="0">
                <a:solidFill>
                  <a:srgbClr val="0070C0"/>
                </a:solidFill>
              </a:rPr>
              <a:t>的路由表有如下的项目（这三列分别表示“目的网络”、“距离”和“下一跳路由器”）</a:t>
            </a:r>
          </a:p>
          <a:p>
            <a:pPr marL="609600" indent="-609600">
              <a:lnSpc>
                <a:spcPct val="80000"/>
              </a:lnSpc>
            </a:pPr>
            <a:r>
              <a:rPr lang="zh-CN" altLang="en-US" sz="2400" dirty="0">
                <a:solidFill>
                  <a:srgbClr val="0070C0"/>
                </a:solidFill>
              </a:rPr>
              <a:t>                  </a:t>
            </a:r>
            <a:r>
              <a:rPr lang="en-US" altLang="zh-CN" sz="2400" dirty="0">
                <a:solidFill>
                  <a:srgbClr val="0070C0"/>
                </a:solidFill>
              </a:rPr>
              <a:t>N1        7        A</a:t>
            </a:r>
          </a:p>
          <a:p>
            <a:pPr marL="609600" indent="-609600">
              <a:lnSpc>
                <a:spcPct val="80000"/>
              </a:lnSpc>
            </a:pPr>
            <a:r>
              <a:rPr lang="en-US" altLang="zh-CN" sz="2400" dirty="0">
                <a:solidFill>
                  <a:srgbClr val="0070C0"/>
                </a:solidFill>
              </a:rPr>
              <a:t>                  N2        2        C</a:t>
            </a:r>
          </a:p>
          <a:p>
            <a:pPr marL="609600" indent="-609600">
              <a:lnSpc>
                <a:spcPct val="80000"/>
              </a:lnSpc>
            </a:pPr>
            <a:r>
              <a:rPr lang="en-US" altLang="zh-CN" sz="2400" dirty="0">
                <a:solidFill>
                  <a:srgbClr val="0070C0"/>
                </a:solidFill>
              </a:rPr>
              <a:t>                  N6        8        F</a:t>
            </a:r>
          </a:p>
          <a:p>
            <a:pPr marL="609600" indent="-609600">
              <a:lnSpc>
                <a:spcPct val="80000"/>
              </a:lnSpc>
            </a:pPr>
            <a:r>
              <a:rPr lang="en-US" altLang="zh-CN" sz="2400" dirty="0">
                <a:solidFill>
                  <a:srgbClr val="0070C0"/>
                </a:solidFill>
              </a:rPr>
              <a:t>                  N8        4        E</a:t>
            </a:r>
          </a:p>
          <a:p>
            <a:pPr marL="609600" indent="-609600">
              <a:lnSpc>
                <a:spcPct val="80000"/>
              </a:lnSpc>
            </a:pPr>
            <a:r>
              <a:rPr lang="en-US" altLang="zh-CN" sz="2400" dirty="0">
                <a:solidFill>
                  <a:srgbClr val="0070C0"/>
                </a:solidFill>
              </a:rPr>
              <a:t>                  N9        4        F</a:t>
            </a:r>
          </a:p>
          <a:p>
            <a:pPr marL="609600" indent="-609600">
              <a:lnSpc>
                <a:spcPct val="80000"/>
              </a:lnSpc>
            </a:pPr>
            <a:r>
              <a:rPr lang="en-US" altLang="zh-CN" sz="2400" dirty="0">
                <a:solidFill>
                  <a:srgbClr val="0070C0"/>
                </a:solidFill>
              </a:rPr>
              <a:t>    </a:t>
            </a:r>
            <a:r>
              <a:rPr lang="zh-CN" altLang="en-US" sz="2400" dirty="0">
                <a:solidFill>
                  <a:srgbClr val="0070C0"/>
                </a:solidFill>
              </a:rPr>
              <a:t>现在</a:t>
            </a:r>
            <a:r>
              <a:rPr lang="en-US" altLang="zh-CN" sz="2400" dirty="0">
                <a:solidFill>
                  <a:srgbClr val="0070C0"/>
                </a:solidFill>
              </a:rPr>
              <a:t>B</a:t>
            </a:r>
            <a:r>
              <a:rPr lang="zh-CN" altLang="en-US" sz="2400" dirty="0">
                <a:solidFill>
                  <a:srgbClr val="0070C0"/>
                </a:solidFill>
              </a:rPr>
              <a:t>收到从</a:t>
            </a:r>
            <a:r>
              <a:rPr lang="en-US" altLang="zh-CN" sz="2400" dirty="0">
                <a:solidFill>
                  <a:srgbClr val="0070C0"/>
                </a:solidFill>
              </a:rPr>
              <a:t>C</a:t>
            </a:r>
            <a:r>
              <a:rPr lang="zh-CN" altLang="en-US" sz="2400" dirty="0">
                <a:solidFill>
                  <a:srgbClr val="0070C0"/>
                </a:solidFill>
              </a:rPr>
              <a:t>发来的路由信息（这两列分别表示“目的网络”“距离”）：</a:t>
            </a:r>
          </a:p>
          <a:p>
            <a:pPr marL="609600" indent="-609600">
              <a:lnSpc>
                <a:spcPct val="80000"/>
              </a:lnSpc>
            </a:pPr>
            <a:r>
              <a:rPr lang="zh-CN" altLang="en-US" sz="2400" dirty="0">
                <a:solidFill>
                  <a:srgbClr val="0070C0"/>
                </a:solidFill>
              </a:rPr>
              <a:t>                  </a:t>
            </a:r>
            <a:r>
              <a:rPr lang="en-US" altLang="zh-CN" sz="2400" dirty="0">
                <a:solidFill>
                  <a:srgbClr val="0070C0"/>
                </a:solidFill>
              </a:rPr>
              <a:t>N2        4</a:t>
            </a:r>
          </a:p>
          <a:p>
            <a:pPr marL="609600" indent="-609600">
              <a:lnSpc>
                <a:spcPct val="80000"/>
              </a:lnSpc>
            </a:pPr>
            <a:r>
              <a:rPr lang="en-US" altLang="zh-CN" sz="2400" dirty="0">
                <a:solidFill>
                  <a:srgbClr val="0070C0"/>
                </a:solidFill>
              </a:rPr>
              <a:t>                  N3        8</a:t>
            </a:r>
          </a:p>
          <a:p>
            <a:pPr marL="609600" indent="-609600">
              <a:lnSpc>
                <a:spcPct val="80000"/>
              </a:lnSpc>
            </a:pPr>
            <a:r>
              <a:rPr lang="en-US" altLang="zh-CN" sz="2400" dirty="0">
                <a:solidFill>
                  <a:srgbClr val="0070C0"/>
                </a:solidFill>
              </a:rPr>
              <a:t>                  N6        4</a:t>
            </a:r>
          </a:p>
          <a:p>
            <a:pPr marL="609600" indent="-609600">
              <a:lnSpc>
                <a:spcPct val="80000"/>
              </a:lnSpc>
            </a:pPr>
            <a:r>
              <a:rPr lang="en-US" altLang="zh-CN" sz="2400" dirty="0">
                <a:solidFill>
                  <a:srgbClr val="0070C0"/>
                </a:solidFill>
              </a:rPr>
              <a:t>                  N8        3</a:t>
            </a:r>
          </a:p>
          <a:p>
            <a:pPr marL="609600" indent="-609600">
              <a:lnSpc>
                <a:spcPct val="80000"/>
              </a:lnSpc>
            </a:pPr>
            <a:r>
              <a:rPr lang="en-US" altLang="zh-CN" sz="2400" dirty="0">
                <a:solidFill>
                  <a:srgbClr val="0070C0"/>
                </a:solidFill>
              </a:rPr>
              <a:t>                  N9        5</a:t>
            </a:r>
          </a:p>
          <a:p>
            <a:pPr marL="609600" indent="-609600">
              <a:lnSpc>
                <a:spcPct val="80000"/>
              </a:lnSpc>
            </a:pPr>
            <a:r>
              <a:rPr lang="en-US" altLang="zh-CN" sz="2400" dirty="0">
                <a:solidFill>
                  <a:srgbClr val="0070C0"/>
                </a:solidFill>
              </a:rPr>
              <a:t>         </a:t>
            </a:r>
            <a:r>
              <a:rPr lang="zh-CN" altLang="en-US" sz="2400" dirty="0">
                <a:solidFill>
                  <a:srgbClr val="0070C0"/>
                </a:solidFill>
              </a:rPr>
              <a:t>试求出路由器</a:t>
            </a:r>
            <a:r>
              <a:rPr lang="en-US" altLang="zh-CN" sz="2400" dirty="0">
                <a:solidFill>
                  <a:srgbClr val="0070C0"/>
                </a:solidFill>
              </a:rPr>
              <a:t>B</a:t>
            </a:r>
            <a:r>
              <a:rPr lang="zh-CN" altLang="en-US" sz="2400" dirty="0">
                <a:solidFill>
                  <a:srgbClr val="0070C0"/>
                </a:solidFill>
              </a:rPr>
              <a:t>更新后的路由表（详细说明每一个步骤）。</a:t>
            </a:r>
          </a:p>
        </p:txBody>
      </p:sp>
    </p:spTree>
    <p:extLst>
      <p:ext uri="{BB962C8B-B14F-4D97-AF65-F5344CB8AC3E}">
        <p14:creationId xmlns:p14="http://schemas.microsoft.com/office/powerpoint/2010/main" val="1106571282"/>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284" y="861449"/>
            <a:ext cx="8125327" cy="2554545"/>
          </a:xfrm>
          <a:prstGeom prst="rect">
            <a:avLst/>
          </a:prstGeom>
        </p:spPr>
        <p:txBody>
          <a:bodyPr wrap="square">
            <a:spAutoFit/>
          </a:bodyPr>
          <a:lstStyle/>
          <a:p>
            <a:r>
              <a:rPr lang="zh-CN" altLang="en-US" sz="2000" b="1" dirty="0" smtClean="0"/>
              <a:t>答：</a:t>
            </a:r>
            <a:endParaRPr lang="en-US" altLang="zh-CN" sz="2000" b="1" dirty="0" smtClean="0"/>
          </a:p>
          <a:p>
            <a:r>
              <a:rPr lang="zh-CN" altLang="en-US" sz="2000" b="1" dirty="0" smtClean="0"/>
              <a:t>路由器</a:t>
            </a:r>
            <a:r>
              <a:rPr lang="en-US" altLang="zh-CN" sz="2000" b="1" dirty="0"/>
              <a:t>B</a:t>
            </a:r>
            <a:r>
              <a:rPr lang="zh-CN" altLang="en-US" sz="2000" b="1" dirty="0"/>
              <a:t>更新后的路由表如下：</a:t>
            </a:r>
          </a:p>
          <a:p>
            <a:r>
              <a:rPr lang="en-US" altLang="zh-CN" sz="2000" b="1" dirty="0"/>
              <a:t>N1</a:t>
            </a:r>
            <a:r>
              <a:rPr lang="zh-CN" altLang="en-US" sz="2000" b="1" dirty="0"/>
              <a:t>　　　</a:t>
            </a:r>
            <a:r>
              <a:rPr lang="en-US" altLang="zh-CN" sz="2000" b="1" dirty="0"/>
              <a:t>7</a:t>
            </a:r>
            <a:r>
              <a:rPr lang="zh-CN" altLang="en-US" sz="2000" b="1" dirty="0"/>
              <a:t>　　</a:t>
            </a:r>
            <a:r>
              <a:rPr lang="en-US" altLang="zh-CN" sz="2000" b="1" dirty="0"/>
              <a:t>A</a:t>
            </a:r>
            <a:r>
              <a:rPr lang="zh-CN" altLang="en-US" sz="2000" b="1" dirty="0"/>
              <a:t>　　　　无新信息，不改变</a:t>
            </a:r>
          </a:p>
          <a:p>
            <a:r>
              <a:rPr lang="en-US" altLang="zh-CN" sz="2000" b="1" dirty="0"/>
              <a:t>N2</a:t>
            </a:r>
            <a:r>
              <a:rPr lang="zh-CN" altLang="en-US" sz="2000" b="1" dirty="0"/>
              <a:t>　　　</a:t>
            </a:r>
            <a:r>
              <a:rPr lang="en-US" altLang="zh-CN" sz="2000" b="1" dirty="0"/>
              <a:t>5</a:t>
            </a:r>
            <a:r>
              <a:rPr lang="zh-CN" altLang="en-US" sz="2000" b="1" dirty="0"/>
              <a:t>　　</a:t>
            </a:r>
            <a:r>
              <a:rPr lang="en-US" altLang="zh-CN" sz="2000" b="1" dirty="0"/>
              <a:t>C</a:t>
            </a:r>
            <a:r>
              <a:rPr lang="zh-CN" altLang="en-US" sz="2000" b="1" dirty="0"/>
              <a:t>　　　　相同的下一跳，更新</a:t>
            </a:r>
          </a:p>
          <a:p>
            <a:r>
              <a:rPr lang="en-US" altLang="zh-CN" sz="2000" b="1" dirty="0"/>
              <a:t>N3</a:t>
            </a:r>
            <a:r>
              <a:rPr lang="zh-CN" altLang="en-US" sz="2000" b="1" dirty="0"/>
              <a:t>　　　</a:t>
            </a:r>
            <a:r>
              <a:rPr lang="en-US" altLang="zh-CN" sz="2000" b="1" dirty="0"/>
              <a:t>9</a:t>
            </a:r>
            <a:r>
              <a:rPr lang="zh-CN" altLang="en-US" sz="2000" b="1" dirty="0"/>
              <a:t>　　</a:t>
            </a:r>
            <a:r>
              <a:rPr lang="en-US" altLang="zh-CN" sz="2000" b="1" dirty="0"/>
              <a:t>C</a:t>
            </a:r>
            <a:r>
              <a:rPr lang="zh-CN" altLang="en-US" sz="2000" b="1" dirty="0"/>
              <a:t>　　　　新的项目，添加进来</a:t>
            </a:r>
          </a:p>
          <a:p>
            <a:r>
              <a:rPr lang="en-US" altLang="zh-CN" sz="2000" b="1" dirty="0"/>
              <a:t>N6</a:t>
            </a:r>
            <a:r>
              <a:rPr lang="zh-CN" altLang="en-US" sz="2000" b="1" dirty="0"/>
              <a:t>　　　</a:t>
            </a:r>
            <a:r>
              <a:rPr lang="en-US" altLang="zh-CN" sz="2000" b="1" dirty="0"/>
              <a:t>5</a:t>
            </a:r>
            <a:r>
              <a:rPr lang="zh-CN" altLang="en-US" sz="2000" b="1" dirty="0"/>
              <a:t>　　</a:t>
            </a:r>
            <a:r>
              <a:rPr lang="en-US" altLang="zh-CN" sz="2000" b="1" dirty="0"/>
              <a:t>C</a:t>
            </a:r>
            <a:r>
              <a:rPr lang="zh-CN" altLang="en-US" sz="2000" b="1" dirty="0"/>
              <a:t>　　　　不同的下一跳</a:t>
            </a:r>
            <a:r>
              <a:rPr lang="en-US" altLang="zh-CN" sz="2000" b="1" dirty="0"/>
              <a:t>,</a:t>
            </a:r>
            <a:r>
              <a:rPr lang="zh-CN" altLang="en-US" sz="2000" b="1" dirty="0"/>
              <a:t>距离更短</a:t>
            </a:r>
            <a:r>
              <a:rPr lang="en-US" altLang="zh-CN" sz="2000" b="1" dirty="0"/>
              <a:t>,</a:t>
            </a:r>
            <a:r>
              <a:rPr lang="zh-CN" altLang="en-US" sz="2000" b="1" dirty="0"/>
              <a:t>更新</a:t>
            </a:r>
          </a:p>
          <a:p>
            <a:r>
              <a:rPr lang="en-US" altLang="zh-CN" sz="2000" b="1" dirty="0"/>
              <a:t>N8</a:t>
            </a:r>
            <a:r>
              <a:rPr lang="zh-CN" altLang="en-US" sz="2000" b="1" dirty="0"/>
              <a:t>　　　</a:t>
            </a:r>
            <a:r>
              <a:rPr lang="en-US" altLang="zh-CN" sz="2000" b="1" dirty="0"/>
              <a:t>4</a:t>
            </a:r>
            <a:r>
              <a:rPr lang="zh-CN" altLang="en-US" sz="2000" b="1" dirty="0"/>
              <a:t>　　</a:t>
            </a:r>
            <a:r>
              <a:rPr lang="en-US" altLang="zh-CN" sz="2000" b="1" dirty="0"/>
              <a:t>E</a:t>
            </a:r>
            <a:r>
              <a:rPr lang="zh-CN" altLang="en-US" sz="2000" b="1" dirty="0"/>
              <a:t>　　　　不同的下一跳</a:t>
            </a:r>
            <a:r>
              <a:rPr lang="en-US" altLang="zh-CN" sz="2000" b="1" dirty="0"/>
              <a:t>,</a:t>
            </a:r>
            <a:r>
              <a:rPr lang="zh-CN" altLang="en-US" sz="2000" b="1" dirty="0"/>
              <a:t>距离一样</a:t>
            </a:r>
            <a:r>
              <a:rPr lang="en-US" altLang="zh-CN" sz="2000" b="1" dirty="0"/>
              <a:t>,</a:t>
            </a:r>
            <a:r>
              <a:rPr lang="zh-CN" altLang="en-US" sz="2000" b="1" dirty="0"/>
              <a:t>不改变</a:t>
            </a:r>
          </a:p>
          <a:p>
            <a:r>
              <a:rPr lang="en-US" altLang="zh-CN" sz="2000" b="1" dirty="0"/>
              <a:t>N9</a:t>
            </a:r>
            <a:r>
              <a:rPr lang="zh-CN" altLang="en-US" sz="2000" b="1" dirty="0"/>
              <a:t>　　　</a:t>
            </a:r>
            <a:r>
              <a:rPr lang="en-US" altLang="zh-CN" sz="2000" b="1" dirty="0"/>
              <a:t>4</a:t>
            </a:r>
            <a:r>
              <a:rPr lang="zh-CN" altLang="en-US" sz="2000" b="1" dirty="0"/>
              <a:t>　　</a:t>
            </a:r>
            <a:r>
              <a:rPr lang="en-US" altLang="zh-CN" sz="2000" b="1" dirty="0"/>
              <a:t>F</a:t>
            </a:r>
            <a:r>
              <a:rPr lang="zh-CN" altLang="en-US" sz="2000" b="1" dirty="0"/>
              <a:t>　　　　不同的下一跳</a:t>
            </a:r>
            <a:r>
              <a:rPr lang="en-US" altLang="zh-CN" sz="2000" b="1" dirty="0"/>
              <a:t>,</a:t>
            </a:r>
            <a:r>
              <a:rPr lang="zh-CN" altLang="en-US" sz="2000" b="1" dirty="0"/>
              <a:t>距离更大</a:t>
            </a:r>
            <a:r>
              <a:rPr lang="en-US" altLang="zh-CN" sz="2000" b="1" dirty="0"/>
              <a:t>,</a:t>
            </a:r>
            <a:r>
              <a:rPr lang="zh-CN" altLang="en-US" sz="2000" b="1" dirty="0"/>
              <a:t>不改变</a:t>
            </a:r>
          </a:p>
        </p:txBody>
      </p:sp>
    </p:spTree>
    <p:extLst>
      <p:ext uri="{BB962C8B-B14F-4D97-AF65-F5344CB8AC3E}">
        <p14:creationId xmlns:p14="http://schemas.microsoft.com/office/powerpoint/2010/main" val="209758334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756" y="689310"/>
            <a:ext cx="8476735" cy="3219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430379" y="1307432"/>
            <a:ext cx="309700" cy="369332"/>
          </a:xfrm>
          <a:prstGeom prst="rect">
            <a:avLst/>
          </a:prstGeom>
          <a:noFill/>
        </p:spPr>
        <p:txBody>
          <a:bodyPr wrap="none" rtlCol="0">
            <a:spAutoFit/>
          </a:bodyPr>
          <a:lstStyle/>
          <a:p>
            <a:r>
              <a:rPr lang="en-US" altLang="zh-CN" dirty="0" smtClean="0">
                <a:solidFill>
                  <a:srgbClr val="FF0000"/>
                </a:solidFill>
              </a:rPr>
              <a:t>B</a:t>
            </a:r>
            <a:endParaRPr lang="zh-CN" altLang="en-US" dirty="0">
              <a:solidFill>
                <a:srgbClr val="FF0000"/>
              </a:solidFill>
            </a:endParaRPr>
          </a:p>
        </p:txBody>
      </p:sp>
      <p:sp>
        <p:nvSpPr>
          <p:cNvPr id="3" name="TextBox 2"/>
          <p:cNvSpPr txBox="1"/>
          <p:nvPr/>
        </p:nvSpPr>
        <p:spPr>
          <a:xfrm>
            <a:off x="168441" y="3951192"/>
            <a:ext cx="8975559" cy="1200329"/>
          </a:xfrm>
          <a:prstGeom prst="rect">
            <a:avLst/>
          </a:prstGeom>
          <a:noFill/>
        </p:spPr>
        <p:txBody>
          <a:bodyPr wrap="square" rtlCol="0">
            <a:spAutoFit/>
          </a:bodyPr>
          <a:lstStyle/>
          <a:p>
            <a:r>
              <a:rPr lang="zh-CN" altLang="en-US" dirty="0" smtClean="0"/>
              <a:t>解：这个题目可能有些问题，因为网络</a:t>
            </a:r>
            <a:r>
              <a:rPr lang="en-US" altLang="zh-CN" dirty="0" smtClean="0"/>
              <a:t>201.1.2.0/25</a:t>
            </a:r>
            <a:r>
              <a:rPr lang="zh-CN" altLang="en-US" dirty="0" smtClean="0"/>
              <a:t>在哪里没有标记出来！</a:t>
            </a:r>
            <a:endParaRPr lang="en-US" altLang="zh-CN" dirty="0" smtClean="0"/>
          </a:p>
          <a:p>
            <a:r>
              <a:rPr lang="zh-CN" altLang="en-US" dirty="0" smtClean="0"/>
              <a:t>如果加上</a:t>
            </a:r>
            <a:r>
              <a:rPr lang="en-US" altLang="zh-CN" dirty="0" smtClean="0"/>
              <a:t>R4</a:t>
            </a:r>
            <a:r>
              <a:rPr lang="zh-CN" altLang="en-US" dirty="0" smtClean="0"/>
              <a:t>路由器和</a:t>
            </a:r>
            <a:r>
              <a:rPr lang="en-US" altLang="zh-CN" dirty="0" smtClean="0"/>
              <a:t>201.1.2.0/25</a:t>
            </a:r>
            <a:r>
              <a:rPr lang="zh-CN" altLang="en-US" dirty="0" smtClean="0"/>
              <a:t>端口，则可以做出以上答案</a:t>
            </a:r>
            <a:r>
              <a:rPr lang="zh-CN" altLang="en-US" dirty="0" smtClean="0"/>
              <a:t>。因为</a:t>
            </a:r>
            <a:r>
              <a:rPr lang="en-US" altLang="zh-CN" dirty="0" smtClean="0"/>
              <a:t>RIP</a:t>
            </a:r>
            <a:r>
              <a:rPr lang="zh-CN" altLang="en-US" dirty="0" smtClean="0"/>
              <a:t>有坏消息传的慢</a:t>
            </a:r>
            <a:endParaRPr lang="en-US" altLang="zh-CN" dirty="0" smtClean="0"/>
          </a:p>
          <a:p>
            <a:r>
              <a:rPr lang="zh-CN" altLang="en-US" dirty="0" smtClean="0"/>
              <a:t>的特性，所以</a:t>
            </a:r>
            <a:r>
              <a:rPr lang="en-US" altLang="zh-CN" dirty="0" smtClean="0"/>
              <a:t>R1</a:t>
            </a:r>
            <a:r>
              <a:rPr lang="zh-CN" altLang="en-US" dirty="0" smtClean="0"/>
              <a:t>路由器没有收到</a:t>
            </a:r>
            <a:r>
              <a:rPr lang="en-US" altLang="zh-CN" dirty="0" smtClean="0"/>
              <a:t>R3</a:t>
            </a:r>
            <a:r>
              <a:rPr lang="zh-CN" altLang="en-US" dirty="0" smtClean="0"/>
              <a:t>的“坏消息”，而</a:t>
            </a:r>
            <a:r>
              <a:rPr lang="en-US" altLang="zh-CN" dirty="0" smtClean="0"/>
              <a:t>R1</a:t>
            </a:r>
            <a:r>
              <a:rPr lang="zh-CN" altLang="en-US" dirty="0" smtClean="0"/>
              <a:t>距离目标网络是</a:t>
            </a:r>
            <a:r>
              <a:rPr lang="en-US" altLang="zh-CN" dirty="0" smtClean="0"/>
              <a:t>2</a:t>
            </a:r>
            <a:r>
              <a:rPr lang="zh-CN" altLang="en-US" dirty="0" smtClean="0"/>
              <a:t>，</a:t>
            </a:r>
            <a:r>
              <a:rPr lang="en-US" altLang="zh-CN" dirty="0" smtClean="0"/>
              <a:t>R2</a:t>
            </a:r>
            <a:r>
              <a:rPr lang="zh-CN" altLang="en-US" dirty="0" smtClean="0"/>
              <a:t>距离</a:t>
            </a:r>
            <a:endParaRPr lang="en-US" altLang="zh-CN" dirty="0" smtClean="0"/>
          </a:p>
          <a:p>
            <a:r>
              <a:rPr lang="en-US" altLang="zh-CN" dirty="0" smtClean="0"/>
              <a:t>R1</a:t>
            </a:r>
            <a:r>
              <a:rPr lang="zh-CN" altLang="en-US" dirty="0" smtClean="0"/>
              <a:t>为</a:t>
            </a:r>
            <a:r>
              <a:rPr lang="en-US" altLang="zh-CN" dirty="0" smtClean="0"/>
              <a:t>1</a:t>
            </a:r>
            <a:r>
              <a:rPr lang="zh-CN" altLang="en-US" dirty="0" smtClean="0"/>
              <a:t>，所以此时</a:t>
            </a:r>
            <a:r>
              <a:rPr lang="en-US" altLang="zh-CN" dirty="0" smtClean="0"/>
              <a:t>R1</a:t>
            </a:r>
            <a:r>
              <a:rPr lang="zh-CN" altLang="en-US" dirty="0" smtClean="0"/>
              <a:t>到达</a:t>
            </a:r>
            <a:r>
              <a:rPr lang="en-US" altLang="zh-CN" dirty="0" smtClean="0"/>
              <a:t>201.1.2.0</a:t>
            </a:r>
            <a:r>
              <a:rPr lang="en-US" altLang="zh-CN" dirty="0" smtClean="0"/>
              <a:t>/25</a:t>
            </a:r>
            <a:r>
              <a:rPr lang="zh-CN" altLang="en-US" dirty="0" smtClean="0"/>
              <a:t>的距离就是</a:t>
            </a:r>
            <a:r>
              <a:rPr lang="en-US" altLang="zh-CN" dirty="0" smtClean="0"/>
              <a:t>3</a:t>
            </a:r>
            <a:r>
              <a:rPr lang="zh-CN" altLang="en-US" dirty="0" smtClean="0"/>
              <a:t>；</a:t>
            </a:r>
            <a:endParaRPr lang="zh-CN" altLang="en-US" dirty="0"/>
          </a:p>
        </p:txBody>
      </p:sp>
      <p:sp>
        <p:nvSpPr>
          <p:cNvPr id="4" name="流程图: 或者 3"/>
          <p:cNvSpPr/>
          <p:nvPr/>
        </p:nvSpPr>
        <p:spPr>
          <a:xfrm>
            <a:off x="5422231" y="2025142"/>
            <a:ext cx="665747" cy="467313"/>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FF"/>
                </a:solidFill>
              </a:rPr>
              <a:t>R4</a:t>
            </a:r>
            <a:endParaRPr lang="en-US" altLang="zh-CN" dirty="0">
              <a:solidFill>
                <a:srgbClr val="0000FF"/>
              </a:solidFill>
            </a:endParaRPr>
          </a:p>
        </p:txBody>
      </p:sp>
      <p:sp>
        <p:nvSpPr>
          <p:cNvPr id="6" name="矩形标注 5"/>
          <p:cNvSpPr/>
          <p:nvPr/>
        </p:nvSpPr>
        <p:spPr>
          <a:xfrm>
            <a:off x="6216315" y="2492456"/>
            <a:ext cx="1403686" cy="443249"/>
          </a:xfrm>
          <a:prstGeom prst="wedgeRectCallout">
            <a:avLst>
              <a:gd name="adj1" fmla="val -83210"/>
              <a:gd name="adj2" fmla="val -5254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00FF"/>
                </a:solidFill>
              </a:rPr>
              <a:t>201.1.2.0/25</a:t>
            </a:r>
          </a:p>
        </p:txBody>
      </p:sp>
    </p:spTree>
    <p:extLst>
      <p:ext uri="{BB962C8B-B14F-4D97-AF65-F5344CB8AC3E}">
        <p14:creationId xmlns:p14="http://schemas.microsoft.com/office/powerpoint/2010/main" val="208136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6"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124" y="772620"/>
            <a:ext cx="8287780" cy="1881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459580" y="1235242"/>
            <a:ext cx="376990" cy="369332"/>
          </a:xfrm>
          <a:prstGeom prst="rect">
            <a:avLst/>
          </a:prstGeom>
          <a:noFill/>
        </p:spPr>
        <p:txBody>
          <a:bodyPr wrap="square" rtlCol="0">
            <a:spAutoFit/>
          </a:bodyPr>
          <a:lstStyle/>
          <a:p>
            <a:r>
              <a:rPr lang="en-US" altLang="zh-CN" dirty="0" smtClean="0">
                <a:solidFill>
                  <a:srgbClr val="FF0000"/>
                </a:solidFill>
              </a:rPr>
              <a:t>D</a:t>
            </a:r>
            <a:endParaRPr lang="zh-CN" altLang="en-US" dirty="0">
              <a:solidFill>
                <a:srgbClr val="FF0000"/>
              </a:solidFill>
            </a:endParaRPr>
          </a:p>
        </p:txBody>
      </p:sp>
    </p:spTree>
    <p:extLst>
      <p:ext uri="{BB962C8B-B14F-4D97-AF65-F5344CB8AC3E}">
        <p14:creationId xmlns:p14="http://schemas.microsoft.com/office/powerpoint/2010/main" val="394506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470345"/>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641825" y="1429482"/>
            <a:ext cx="3860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4.5.3  </a:t>
            </a:r>
            <a:r>
              <a:rPr lang="zh-CN" altLang="en-US" sz="2400" b="1" dirty="0">
                <a:solidFill>
                  <a:schemeClr val="bg1"/>
                </a:solidFill>
                <a:latin typeface="微软雅黑" pitchFamily="34" charset="-122"/>
                <a:ea typeface="微软雅黑" pitchFamily="34" charset="-122"/>
              </a:rPr>
              <a:t>内部网关协议 </a:t>
            </a:r>
            <a:r>
              <a:rPr lang="en-US" altLang="zh-CN" sz="2400" b="1" dirty="0">
                <a:solidFill>
                  <a:schemeClr val="bg1"/>
                </a:solidFill>
                <a:latin typeface="微软雅黑" pitchFamily="34" charset="-122"/>
                <a:ea typeface="微软雅黑" pitchFamily="34" charset="-122"/>
              </a:rPr>
              <a:t>OSPF</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45144" y="1923532"/>
            <a:ext cx="8053712"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开放最短路径优先 </a:t>
            </a:r>
            <a:r>
              <a:rPr lang="en-US" altLang="zh-CN" sz="2000" b="1" dirty="0">
                <a:latin typeface="微软雅黑" pitchFamily="34" charset="-122"/>
                <a:ea typeface="微软雅黑" pitchFamily="34" charset="-122"/>
              </a:rPr>
              <a:t>OSPF (Open Shortest Path First)</a:t>
            </a:r>
            <a:r>
              <a:rPr lang="zh-CN" altLang="en-US" sz="2000" b="1" dirty="0">
                <a:latin typeface="微软雅黑" pitchFamily="34" charset="-122"/>
                <a:ea typeface="微软雅黑" pitchFamily="34" charset="-122"/>
              </a:rPr>
              <a:t>是为克服 </a:t>
            </a: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的缺点在 </a:t>
            </a:r>
            <a:r>
              <a:rPr lang="en-US" altLang="zh-CN" sz="2000" b="1" dirty="0">
                <a:latin typeface="微软雅黑" pitchFamily="34" charset="-122"/>
                <a:ea typeface="微软雅黑" pitchFamily="34" charset="-122"/>
              </a:rPr>
              <a:t>1989 </a:t>
            </a:r>
            <a:r>
              <a:rPr lang="zh-CN" altLang="en-US" sz="2000" b="1" dirty="0">
                <a:latin typeface="微软雅黑" pitchFamily="34" charset="-122"/>
                <a:ea typeface="微软雅黑" pitchFamily="34" charset="-122"/>
              </a:rPr>
              <a:t>年开发出来的。</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OSPF </a:t>
            </a:r>
            <a:r>
              <a:rPr lang="zh-CN" altLang="en-US" sz="2000" b="1" dirty="0">
                <a:solidFill>
                  <a:srgbClr val="0000FF"/>
                </a:solidFill>
                <a:latin typeface="微软雅黑" pitchFamily="34" charset="-122"/>
                <a:ea typeface="微软雅黑" pitchFamily="34" charset="-122"/>
              </a:rPr>
              <a:t>的原理很简单，但实现起来却较复杂。</a:t>
            </a:r>
          </a:p>
        </p:txBody>
      </p:sp>
    </p:spTree>
    <p:extLst>
      <p:ext uri="{BB962C8B-B14F-4D97-AF65-F5344CB8AC3E}">
        <p14:creationId xmlns:p14="http://schemas.microsoft.com/office/powerpoint/2010/main" val="41608671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45144" y="1047208"/>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997232"/>
            <a:ext cx="2311851" cy="400110"/>
          </a:xfrm>
          <a:prstGeom prst="rect">
            <a:avLst/>
          </a:prstGeom>
        </p:spPr>
        <p:txBody>
          <a:bodyPr wrap="none">
            <a:spAutoFit/>
          </a:bodyPr>
          <a:lstStyle/>
          <a:p>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地址的编址</a:t>
            </a:r>
            <a:r>
              <a:rPr lang="zh-CN" altLang="en-US" sz="2000" b="1" dirty="0" smtClean="0">
                <a:latin typeface="微软雅黑" pitchFamily="34" charset="-122"/>
                <a:ea typeface="微软雅黑" pitchFamily="34" charset="-122"/>
              </a:rPr>
              <a:t>方法</a:t>
            </a:r>
            <a:endParaRPr lang="zh-CN" altLang="en-US" sz="2000" b="1" dirty="0">
              <a:latin typeface="微软雅黑" pitchFamily="34" charset="-122"/>
              <a:ea typeface="微软雅黑" pitchFamily="34" charset="-122"/>
            </a:endParaRPr>
          </a:p>
        </p:txBody>
      </p:sp>
      <p:sp>
        <p:nvSpPr>
          <p:cNvPr id="5" name="矩形 4"/>
          <p:cNvSpPr/>
          <p:nvPr/>
        </p:nvSpPr>
        <p:spPr>
          <a:xfrm>
            <a:off x="616084" y="1443617"/>
            <a:ext cx="7957547" cy="2586734"/>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分类的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。这是</a:t>
            </a:r>
            <a:r>
              <a:rPr lang="zh-CN" altLang="en-US" sz="2000" b="1" dirty="0">
                <a:solidFill>
                  <a:srgbClr val="0000FF"/>
                </a:solidFill>
                <a:latin typeface="微软雅黑" pitchFamily="34" charset="-122"/>
                <a:ea typeface="微软雅黑" pitchFamily="34" charset="-122"/>
              </a:rPr>
              <a:t>最基本的编址方法</a:t>
            </a:r>
            <a:r>
              <a:rPr lang="zh-CN" altLang="en-US" sz="2000" b="1" dirty="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在</a:t>
            </a:r>
            <a:r>
              <a:rPr lang="en-US" altLang="zh-CN" sz="2000" b="1" dirty="0" smtClean="0">
                <a:latin typeface="微软雅黑" pitchFamily="34" charset="-122"/>
                <a:ea typeface="微软雅黑" pitchFamily="34" charset="-122"/>
              </a:rPr>
              <a:t>1981</a:t>
            </a:r>
            <a:r>
              <a:rPr lang="zh-CN" altLang="en-US" sz="2000" b="1" dirty="0" smtClean="0">
                <a:latin typeface="微软雅黑" pitchFamily="34" charset="-122"/>
                <a:ea typeface="微软雅黑" pitchFamily="34" charset="-122"/>
              </a:rPr>
              <a:t>年</a:t>
            </a:r>
            <a:r>
              <a:rPr lang="zh-CN" altLang="en-US" sz="2000" b="1" dirty="0">
                <a:latin typeface="微软雅黑" pitchFamily="34" charset="-122"/>
                <a:ea typeface="微软雅黑" pitchFamily="34" charset="-122"/>
              </a:rPr>
              <a:t>就通过了相应的标准协议。</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子网的划分</a:t>
            </a:r>
            <a:r>
              <a:rPr lang="zh-CN" altLang="en-US" sz="2000" b="1" dirty="0">
                <a:latin typeface="微软雅黑" pitchFamily="34" charset="-122"/>
                <a:ea typeface="微软雅黑" pitchFamily="34" charset="-122"/>
              </a:rPr>
              <a:t>。这是对最基本的编址方法的</a:t>
            </a:r>
            <a:r>
              <a:rPr lang="zh-CN" altLang="en-US" sz="2000" b="1" dirty="0">
                <a:solidFill>
                  <a:srgbClr val="0000FF"/>
                </a:solidFill>
                <a:latin typeface="微软雅黑" pitchFamily="34" charset="-122"/>
                <a:ea typeface="微软雅黑" pitchFamily="34" charset="-122"/>
              </a:rPr>
              <a:t>改进</a:t>
            </a:r>
            <a:r>
              <a:rPr lang="zh-CN" altLang="en-US" sz="2000" b="1" dirty="0">
                <a:latin typeface="微软雅黑" pitchFamily="34" charset="-122"/>
                <a:ea typeface="微软雅黑" pitchFamily="34" charset="-122"/>
              </a:rPr>
              <a:t>，其</a:t>
            </a:r>
            <a:r>
              <a:rPr lang="zh-CN" altLang="en-US" sz="2000" b="1" dirty="0" smtClean="0">
                <a:latin typeface="微软雅黑" pitchFamily="34" charset="-122"/>
                <a:ea typeface="微软雅黑" pitchFamily="34" charset="-122"/>
              </a:rPr>
              <a:t>标准</a:t>
            </a:r>
            <a:r>
              <a:rPr lang="en-US" altLang="zh-CN" sz="2000" b="1" dirty="0" smtClean="0">
                <a:latin typeface="微软雅黑" pitchFamily="34" charset="-122"/>
                <a:ea typeface="微软雅黑" pitchFamily="34" charset="-122"/>
              </a:rPr>
              <a:t>[</a:t>
            </a:r>
            <a:r>
              <a:rPr lang="en-US" altLang="zh-CN" sz="2000" b="1" dirty="0">
                <a:latin typeface="微软雅黑" pitchFamily="34" charset="-122"/>
                <a:ea typeface="微软雅黑" pitchFamily="34" charset="-122"/>
              </a:rPr>
              <a:t>RFC 950</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在</a:t>
            </a:r>
            <a:r>
              <a:rPr lang="en-US" altLang="zh-CN" sz="2000" b="1" dirty="0" smtClean="0">
                <a:latin typeface="微软雅黑" pitchFamily="34" charset="-122"/>
                <a:ea typeface="微软雅黑" pitchFamily="34" charset="-122"/>
              </a:rPr>
              <a:t>1985</a:t>
            </a:r>
            <a:r>
              <a:rPr lang="zh-CN" altLang="en-US" sz="2000" b="1" dirty="0" smtClean="0">
                <a:latin typeface="微软雅黑" pitchFamily="34" charset="-122"/>
                <a:ea typeface="微软雅黑" pitchFamily="34" charset="-122"/>
              </a:rPr>
              <a:t>年</a:t>
            </a:r>
            <a:r>
              <a:rPr lang="zh-CN" altLang="en-US" sz="2000" b="1" dirty="0">
                <a:latin typeface="微软雅黑" pitchFamily="34" charset="-122"/>
                <a:ea typeface="微软雅黑" pitchFamily="34" charset="-122"/>
              </a:rPr>
              <a:t>通过。</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构成超网</a:t>
            </a:r>
            <a:r>
              <a:rPr lang="zh-CN" altLang="en-US" sz="2000" b="1" dirty="0">
                <a:latin typeface="微软雅黑" pitchFamily="34" charset="-122"/>
                <a:ea typeface="微软雅黑" pitchFamily="34" charset="-122"/>
              </a:rPr>
              <a:t>。这是比较新的</a:t>
            </a:r>
            <a:r>
              <a:rPr lang="zh-CN" altLang="en-US" sz="2000" b="1" dirty="0">
                <a:solidFill>
                  <a:srgbClr val="0000FF"/>
                </a:solidFill>
                <a:latin typeface="微软雅黑" pitchFamily="34" charset="-122"/>
                <a:ea typeface="微软雅黑" pitchFamily="34" charset="-122"/>
              </a:rPr>
              <a:t>无分类编址方法</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1993</a:t>
            </a:r>
            <a:r>
              <a:rPr lang="zh-CN" altLang="en-US" sz="2000" b="1" dirty="0" smtClean="0">
                <a:latin typeface="微软雅黑" pitchFamily="34" charset="-122"/>
                <a:ea typeface="微软雅黑" pitchFamily="34" charset="-122"/>
              </a:rPr>
              <a:t>年</a:t>
            </a:r>
            <a:r>
              <a:rPr lang="zh-CN" altLang="en-US" sz="2000" b="1" dirty="0">
                <a:latin typeface="微软雅黑" pitchFamily="34" charset="-122"/>
                <a:ea typeface="微软雅黑" pitchFamily="34" charset="-122"/>
              </a:rPr>
              <a:t>提出后很快就得到推广应用。</a:t>
            </a:r>
          </a:p>
        </p:txBody>
      </p:sp>
    </p:spTree>
    <p:extLst>
      <p:ext uri="{BB962C8B-B14F-4D97-AF65-F5344CB8AC3E}">
        <p14:creationId xmlns:p14="http://schemas.microsoft.com/office/powerpoint/2010/main" val="1538451103"/>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3" y="1554285"/>
            <a:ext cx="8053711"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开放</a:t>
            </a:r>
            <a:r>
              <a:rPr lang="zh-CN" altLang="en-US" sz="2000" b="1" dirty="0">
                <a:latin typeface="微软雅黑" pitchFamily="34" charset="-122"/>
                <a:ea typeface="微软雅黑" pitchFamily="34" charset="-122"/>
              </a:rPr>
              <a:t>”表明 </a:t>
            </a: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协议不是受某一家厂商控制，而是公开发表的。</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最短路径优先</a:t>
            </a:r>
            <a:r>
              <a:rPr lang="zh-CN" altLang="en-US" sz="2000" b="1" dirty="0">
                <a:latin typeface="微软雅黑" pitchFamily="34" charset="-122"/>
                <a:ea typeface="微软雅黑" pitchFamily="34" charset="-122"/>
              </a:rPr>
              <a:t>”是因为使用了 </a:t>
            </a:r>
            <a:r>
              <a:rPr lang="en-US" altLang="zh-CN" sz="2000" b="1" dirty="0" err="1">
                <a:latin typeface="微软雅黑" pitchFamily="34" charset="-122"/>
                <a:ea typeface="微软雅黑" pitchFamily="34" charset="-122"/>
              </a:rPr>
              <a:t>Dijkstra</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提出的最短路径算法 </a:t>
            </a:r>
            <a:r>
              <a:rPr lang="en-US" altLang="zh-CN" sz="2000" b="1" dirty="0">
                <a:latin typeface="微软雅黑" pitchFamily="34" charset="-122"/>
                <a:ea typeface="微软雅黑" pitchFamily="34" charset="-122"/>
              </a:rPr>
              <a:t>SPF</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采用</a:t>
            </a:r>
            <a:r>
              <a:rPr lang="zh-CN" altLang="en-US" sz="2000" b="1" dirty="0">
                <a:solidFill>
                  <a:srgbClr val="0000FF"/>
                </a:solidFill>
                <a:latin typeface="微软雅黑" pitchFamily="34" charset="-122"/>
                <a:ea typeface="微软雅黑" pitchFamily="34" charset="-122"/>
              </a:rPr>
              <a:t>分布式的链路状态协议 </a:t>
            </a:r>
            <a:r>
              <a:rPr lang="en-US" altLang="zh-CN" sz="2000" b="1" dirty="0">
                <a:latin typeface="微软雅黑" pitchFamily="34" charset="-122"/>
                <a:ea typeface="微软雅黑" pitchFamily="34" charset="-122"/>
              </a:rPr>
              <a:t>(link state protocol)</a:t>
            </a:r>
            <a:r>
              <a:rPr lang="zh-CN" altLang="en-US" sz="2000" b="1" dirty="0">
                <a:latin typeface="微软雅黑" pitchFamily="34" charset="-122"/>
                <a:ea typeface="微软雅黑" pitchFamily="34" charset="-122"/>
              </a:rPr>
              <a:t>。 </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注意</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只是一个协议的名字，它并不表示其他的路由选择协议不是“最短路径优先”。</a:t>
            </a:r>
          </a:p>
        </p:txBody>
      </p:sp>
      <p:sp>
        <p:nvSpPr>
          <p:cNvPr id="3" name="AutoShape 5"/>
          <p:cNvSpPr>
            <a:spLocks noChangeArrowheads="1"/>
          </p:cNvSpPr>
          <p:nvPr/>
        </p:nvSpPr>
        <p:spPr bwMode="auto">
          <a:xfrm>
            <a:off x="545144" y="1149676"/>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1116465"/>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1.  OSPF </a:t>
            </a:r>
            <a:r>
              <a:rPr lang="zh-CN" altLang="en-US" sz="2000" b="1" dirty="0">
                <a:solidFill>
                  <a:schemeClr val="bg1"/>
                </a:solidFill>
                <a:latin typeface="微软雅黑" pitchFamily="34" charset="-122"/>
                <a:ea typeface="微软雅黑" pitchFamily="34" charset="-122"/>
              </a:rPr>
              <a:t>协议的基本特点</a:t>
            </a:r>
          </a:p>
        </p:txBody>
      </p:sp>
    </p:spTree>
    <p:extLst>
      <p:ext uri="{BB962C8B-B14F-4D97-AF65-F5344CB8AC3E}">
        <p14:creationId xmlns:p14="http://schemas.microsoft.com/office/powerpoint/2010/main" val="285367702"/>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71390"/>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812622"/>
            <a:ext cx="1210588" cy="400110"/>
          </a:xfrm>
          <a:prstGeom prst="rect">
            <a:avLst/>
          </a:prstGeom>
        </p:spPr>
        <p:txBody>
          <a:bodyPr wrap="none">
            <a:spAutoFit/>
          </a:bodyPr>
          <a:lstStyle/>
          <a:p>
            <a:r>
              <a:rPr lang="zh-CN" altLang="en-US" sz="2000" b="1" dirty="0">
                <a:latin typeface="微软雅黑" pitchFamily="34" charset="-122"/>
                <a:ea typeface="微软雅黑" pitchFamily="34" charset="-122"/>
              </a:rPr>
              <a:t>三个</a:t>
            </a:r>
            <a:r>
              <a:rPr lang="zh-CN" altLang="en-US" sz="2000" b="1" dirty="0" smtClean="0">
                <a:latin typeface="微软雅黑" pitchFamily="34" charset="-122"/>
                <a:ea typeface="微软雅黑" pitchFamily="34" charset="-122"/>
              </a:rPr>
              <a:t>要点</a:t>
            </a:r>
            <a:endParaRPr lang="zh-CN" altLang="en-US" sz="2000" b="1" dirty="0">
              <a:latin typeface="微软雅黑" pitchFamily="34" charset="-122"/>
              <a:ea typeface="微软雅黑" pitchFamily="34" charset="-122"/>
            </a:endParaRPr>
          </a:p>
        </p:txBody>
      </p:sp>
      <p:sp>
        <p:nvSpPr>
          <p:cNvPr id="4" name="矩形 3"/>
          <p:cNvSpPr/>
          <p:nvPr/>
        </p:nvSpPr>
        <p:spPr>
          <a:xfrm>
            <a:off x="616084" y="1169782"/>
            <a:ext cx="7957547"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向本自治系统中所有路由器发送信息</a:t>
            </a:r>
            <a:r>
              <a:rPr lang="zh-CN" altLang="en-US" sz="2000" b="1" dirty="0">
                <a:latin typeface="微软雅黑" pitchFamily="34" charset="-122"/>
                <a:ea typeface="微软雅黑" pitchFamily="34" charset="-122"/>
              </a:rPr>
              <a:t>，这里使用的方法是</a:t>
            </a:r>
            <a:r>
              <a:rPr lang="zh-CN" altLang="en-US" sz="2000" b="1" dirty="0">
                <a:solidFill>
                  <a:srgbClr val="0000FF"/>
                </a:solidFill>
                <a:latin typeface="微软雅黑" pitchFamily="34" charset="-122"/>
                <a:ea typeface="微软雅黑" pitchFamily="34" charset="-122"/>
              </a:rPr>
              <a:t>洪泛法</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发送的信息就是与本路由器</a:t>
            </a:r>
            <a:r>
              <a:rPr lang="zh-CN" altLang="en-US" sz="2000" b="1" dirty="0">
                <a:solidFill>
                  <a:srgbClr val="0000FF"/>
                </a:solidFill>
                <a:latin typeface="微软雅黑" pitchFamily="34" charset="-122"/>
                <a:ea typeface="微软雅黑" pitchFamily="34" charset="-122"/>
              </a:rPr>
              <a:t>相邻</a:t>
            </a:r>
            <a:r>
              <a:rPr lang="zh-CN" altLang="en-US" sz="2000" b="1" dirty="0">
                <a:latin typeface="微软雅黑" pitchFamily="34" charset="-122"/>
                <a:ea typeface="微软雅黑" pitchFamily="34" charset="-122"/>
              </a:rPr>
              <a:t>的所有路由器的链路状态，但这只是路由器所知道的</a:t>
            </a:r>
            <a:r>
              <a:rPr lang="zh-CN" altLang="en-US" sz="2000" b="1" dirty="0">
                <a:solidFill>
                  <a:srgbClr val="0000FF"/>
                </a:solidFill>
                <a:latin typeface="微软雅黑" pitchFamily="34" charset="-122"/>
                <a:ea typeface="微软雅黑" pitchFamily="34" charset="-122"/>
              </a:rPr>
              <a:t>部分信息</a:t>
            </a:r>
            <a:r>
              <a:rPr lang="zh-CN" altLang="en-US" sz="2000" b="1" dirty="0">
                <a:latin typeface="微软雅黑" pitchFamily="34" charset="-122"/>
                <a:ea typeface="微软雅黑" pitchFamily="34" charset="-122"/>
              </a:rPr>
              <a:t>。</a:t>
            </a:r>
          </a:p>
          <a:p>
            <a:pPr marL="627063" indent="-285750">
              <a:lnSpc>
                <a:spcPts val="3300"/>
              </a:lnSpc>
              <a:buClr>
                <a:srgbClr val="7030A0"/>
              </a:buClr>
              <a:buFont typeface="Arial" pitchFamily="34" charset="0"/>
              <a:buChar char="•"/>
            </a:pPr>
            <a:r>
              <a:rPr lang="zh-CN" altLang="en-US" sz="2000" b="1" dirty="0">
                <a:solidFill>
                  <a:srgbClr val="0000FF"/>
                </a:solidFill>
                <a:latin typeface="微软雅黑" pitchFamily="34" charset="-122"/>
                <a:ea typeface="微软雅黑" pitchFamily="34" charset="-122"/>
              </a:rPr>
              <a:t>“链路状态”就是说明本路由器都和哪些路由器相邻，以及该链路的“</a:t>
            </a:r>
            <a:r>
              <a:rPr lang="zh-CN" altLang="en-US" sz="2000" b="1" dirty="0">
                <a:solidFill>
                  <a:srgbClr val="CC00CC"/>
                </a:solidFill>
                <a:latin typeface="微软雅黑" pitchFamily="34" charset="-122"/>
                <a:ea typeface="微软雅黑" pitchFamily="34" charset="-122"/>
              </a:rPr>
              <a:t>度量</a:t>
            </a:r>
            <a:r>
              <a:rPr lang="zh-CN" altLang="en-US" sz="2000" b="1" dirty="0">
                <a:solidFill>
                  <a:srgbClr val="0000FF"/>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(metric)</a:t>
            </a:r>
            <a:r>
              <a:rPr lang="zh-CN" altLang="en-US" sz="2000" b="1" dirty="0">
                <a:solidFill>
                  <a:srgbClr val="0000FF"/>
                </a:solidFill>
                <a:latin typeface="微软雅黑" pitchFamily="34" charset="-122"/>
                <a:ea typeface="微软雅黑" pitchFamily="34" charset="-122"/>
              </a:rPr>
              <a:t>。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只有当链路状态</a:t>
            </a:r>
            <a:r>
              <a:rPr lang="zh-CN" altLang="en-US" sz="2000" b="1" dirty="0">
                <a:solidFill>
                  <a:srgbClr val="0000FF"/>
                </a:solidFill>
                <a:latin typeface="微软雅黑" pitchFamily="34" charset="-122"/>
                <a:ea typeface="微软雅黑" pitchFamily="34" charset="-122"/>
              </a:rPr>
              <a:t>发生变化</a:t>
            </a:r>
            <a:r>
              <a:rPr lang="zh-CN" altLang="en-US" sz="2000" b="1" dirty="0">
                <a:latin typeface="微软雅黑" pitchFamily="34" charset="-122"/>
                <a:ea typeface="微软雅黑" pitchFamily="34" charset="-122"/>
              </a:rPr>
              <a:t>时，路由器才用洪泛法向所有路由器发送此信息。 </a:t>
            </a:r>
          </a:p>
        </p:txBody>
      </p:sp>
    </p:spTree>
    <p:extLst>
      <p:ext uri="{BB962C8B-B14F-4D97-AF65-F5344CB8AC3E}">
        <p14:creationId xmlns:p14="http://schemas.microsoft.com/office/powerpoint/2010/main" val="144928439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1863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759870"/>
            <a:ext cx="4771756" cy="400110"/>
          </a:xfrm>
          <a:prstGeom prst="rect">
            <a:avLst/>
          </a:prstGeom>
        </p:spPr>
        <p:txBody>
          <a:bodyPr wrap="none">
            <a:spAutoFit/>
          </a:bodyPr>
          <a:lstStyle/>
          <a:p>
            <a:r>
              <a:rPr lang="zh-CN" altLang="en-US" sz="2000" b="1" dirty="0">
                <a:latin typeface="微软雅黑" pitchFamily="34" charset="-122"/>
                <a:ea typeface="微软雅黑" pitchFamily="34" charset="-122"/>
              </a:rPr>
              <a:t>链路状态数据库 </a:t>
            </a:r>
            <a:r>
              <a:rPr lang="en-US" altLang="zh-CN" sz="2000" b="1" dirty="0">
                <a:latin typeface="微软雅黑" pitchFamily="34" charset="-122"/>
                <a:ea typeface="微软雅黑" pitchFamily="34" charset="-122"/>
              </a:rPr>
              <a:t>(link-state database) </a:t>
            </a:r>
            <a:endParaRPr lang="zh-CN" altLang="en-US" sz="2000" b="1" dirty="0">
              <a:latin typeface="微软雅黑" pitchFamily="34" charset="-122"/>
              <a:ea typeface="微软雅黑" pitchFamily="34" charset="-122"/>
            </a:endParaRPr>
          </a:p>
        </p:txBody>
      </p:sp>
      <p:sp>
        <p:nvSpPr>
          <p:cNvPr id="4" name="矩形 3"/>
          <p:cNvSpPr/>
          <p:nvPr/>
        </p:nvSpPr>
        <p:spPr>
          <a:xfrm>
            <a:off x="545144" y="1117030"/>
            <a:ext cx="8053712"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由于各路由器之间频繁地交换链路状态信息，因此所有的路由器最终都能建立一个链路状态数据库。</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这个数据库实际上就是</a:t>
            </a:r>
            <a:r>
              <a:rPr lang="zh-CN" altLang="en-US" sz="2000" b="1" dirty="0">
                <a:solidFill>
                  <a:srgbClr val="0000FF"/>
                </a:solidFill>
                <a:latin typeface="微软雅黑" pitchFamily="34" charset="-122"/>
                <a:ea typeface="微软雅黑" pitchFamily="34" charset="-122"/>
              </a:rPr>
              <a:t>全网的拓扑结构图，它在全网范围内是一致的</a:t>
            </a:r>
            <a:r>
              <a:rPr lang="zh-CN" altLang="en-US" sz="2000" b="1" dirty="0">
                <a:latin typeface="微软雅黑" pitchFamily="34" charset="-122"/>
                <a:ea typeface="微软雅黑" pitchFamily="34" charset="-122"/>
              </a:rPr>
              <a:t>（这称为链路状态数据库的同步）。</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的链路状态数据库能</a:t>
            </a:r>
            <a:r>
              <a:rPr lang="zh-CN" altLang="en-US" sz="2000" b="1" dirty="0">
                <a:solidFill>
                  <a:srgbClr val="0000FF"/>
                </a:solidFill>
                <a:latin typeface="微软雅黑" pitchFamily="34" charset="-122"/>
                <a:ea typeface="微软雅黑" pitchFamily="34" charset="-122"/>
              </a:rPr>
              <a:t>较快地进行更新</a:t>
            </a:r>
            <a:r>
              <a:rPr lang="zh-CN" altLang="en-US" sz="2000" b="1" dirty="0">
                <a:latin typeface="微软雅黑" pitchFamily="34" charset="-122"/>
                <a:ea typeface="微软雅黑" pitchFamily="34" charset="-122"/>
              </a:rPr>
              <a:t>，使各个路由器能及时更新其路由表。</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OSPF </a:t>
            </a:r>
            <a:r>
              <a:rPr lang="zh-CN" altLang="en-US" sz="2000" b="1" dirty="0">
                <a:solidFill>
                  <a:srgbClr val="0000FF"/>
                </a:solidFill>
                <a:latin typeface="微软雅黑" pitchFamily="34" charset="-122"/>
                <a:ea typeface="微软雅黑" pitchFamily="34" charset="-122"/>
              </a:rPr>
              <a:t>的更新过程收敛得快是其重要优点。</a:t>
            </a:r>
          </a:p>
        </p:txBody>
      </p:sp>
    </p:spTree>
    <p:extLst>
      <p:ext uri="{BB962C8B-B14F-4D97-AF65-F5344CB8AC3E}">
        <p14:creationId xmlns:p14="http://schemas.microsoft.com/office/powerpoint/2010/main" val="2703077635"/>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354950"/>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296182"/>
            <a:ext cx="2610330" cy="400110"/>
          </a:xfrm>
          <a:prstGeom prst="rect">
            <a:avLst/>
          </a:prstGeom>
        </p:spPr>
        <p:txBody>
          <a:bodyPr wrap="none">
            <a:spAutoFit/>
          </a:bodyPr>
          <a:lstStyle/>
          <a:p>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的区域 </a:t>
            </a:r>
            <a:r>
              <a:rPr lang="en-US" altLang="zh-CN" sz="2000" b="1" dirty="0">
                <a:latin typeface="微软雅黑" pitchFamily="34" charset="-122"/>
                <a:ea typeface="微软雅黑" pitchFamily="34" charset="-122"/>
              </a:rPr>
              <a:t>(area) </a:t>
            </a:r>
            <a:endParaRPr lang="zh-CN" altLang="en-US" sz="2000" b="1" dirty="0">
              <a:latin typeface="微软雅黑" pitchFamily="34" charset="-122"/>
              <a:ea typeface="微软雅黑" pitchFamily="34" charset="-122"/>
            </a:endParaRPr>
          </a:p>
        </p:txBody>
      </p:sp>
      <p:sp>
        <p:nvSpPr>
          <p:cNvPr id="4" name="矩形 3"/>
          <p:cNvSpPr/>
          <p:nvPr/>
        </p:nvSpPr>
        <p:spPr>
          <a:xfrm>
            <a:off x="545144" y="1723678"/>
            <a:ext cx="8028487" cy="1785104"/>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为了使 </a:t>
            </a: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能够用于规模很大的网络，</a:t>
            </a: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将一个自治系统再划分为若干个更小的范围，叫做</a:t>
            </a:r>
            <a:r>
              <a:rPr lang="zh-CN" altLang="en-US" sz="2000" b="1" dirty="0">
                <a:solidFill>
                  <a:srgbClr val="0000FF"/>
                </a:solidFill>
                <a:latin typeface="微软雅黑" pitchFamily="34" charset="-122"/>
                <a:ea typeface="微软雅黑" pitchFamily="34" charset="-122"/>
              </a:rPr>
              <a:t>区域</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每一个区域都有一个 </a:t>
            </a:r>
            <a:r>
              <a:rPr lang="en-US" altLang="zh-CN" sz="2000" b="1" dirty="0">
                <a:latin typeface="微软雅黑" pitchFamily="34" charset="-122"/>
                <a:ea typeface="微软雅黑" pitchFamily="34" charset="-122"/>
              </a:rPr>
              <a:t>32 </a:t>
            </a:r>
            <a:r>
              <a:rPr lang="zh-CN" altLang="en-US" sz="2000" b="1" dirty="0">
                <a:latin typeface="微软雅黑" pitchFamily="34" charset="-122"/>
                <a:ea typeface="微软雅黑" pitchFamily="34" charset="-122"/>
              </a:rPr>
              <a:t>位的区域标识符（用点分十进制表示）。</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区域也不能太大，在一个区域内的路由器最好不超过 </a:t>
            </a:r>
            <a:r>
              <a:rPr lang="en-US" altLang="zh-CN" sz="2000" b="1" dirty="0">
                <a:latin typeface="微软雅黑" pitchFamily="34" charset="-122"/>
                <a:ea typeface="微软雅黑" pitchFamily="34" charset="-122"/>
              </a:rPr>
              <a:t>200 </a:t>
            </a:r>
            <a:r>
              <a:rPr lang="zh-CN" altLang="en-US" sz="2000" b="1" dirty="0">
                <a:latin typeface="微软雅黑" pitchFamily="34" charset="-122"/>
                <a:ea typeface="微软雅黑" pitchFamily="34" charset="-122"/>
              </a:rPr>
              <a:t>个。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1042823351"/>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70439"/>
            <a:ext cx="3501280" cy="400110"/>
          </a:xfrm>
          <a:prstGeom prst="rect">
            <a:avLst/>
          </a:prstGeom>
        </p:spPr>
        <p:txBody>
          <a:bodyPr wrap="none">
            <a:spAutoFit/>
          </a:bodyPr>
          <a:lstStyle/>
          <a:p>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划分为两种不同的</a:t>
            </a:r>
            <a:r>
              <a:rPr lang="zh-CN" altLang="en-US" sz="2000" b="1" dirty="0" smtClean="0">
                <a:latin typeface="微软雅黑" pitchFamily="34" charset="-122"/>
                <a:ea typeface="微软雅黑" pitchFamily="34" charset="-122"/>
              </a:rPr>
              <a:t>区域</a:t>
            </a:r>
            <a:endParaRPr lang="zh-CN" altLang="en-US" sz="2000" b="1" dirty="0">
              <a:latin typeface="微软雅黑" pitchFamily="34" charset="-122"/>
              <a:ea typeface="微软雅黑" pitchFamily="34" charset="-122"/>
            </a:endParaRPr>
          </a:p>
        </p:txBody>
      </p:sp>
      <p:sp>
        <p:nvSpPr>
          <p:cNvPr id="21" name="AutoShape 3"/>
          <p:cNvSpPr>
            <a:spLocks noChangeArrowheads="1"/>
          </p:cNvSpPr>
          <p:nvPr/>
        </p:nvSpPr>
        <p:spPr bwMode="auto">
          <a:xfrm>
            <a:off x="1018636" y="1403100"/>
            <a:ext cx="7086532" cy="2764456"/>
          </a:xfrm>
          <a:prstGeom prst="roundRect">
            <a:avLst>
              <a:gd name="adj" fmla="val 16667"/>
            </a:avLst>
          </a:prstGeom>
          <a:solidFill>
            <a:schemeClr val="bg1"/>
          </a:solidFill>
          <a:ln w="12700">
            <a:solidFill>
              <a:srgbClr val="00B0F0"/>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22" name="Text Box 4"/>
          <p:cNvSpPr txBox="1">
            <a:spLocks noChangeArrowheads="1"/>
          </p:cNvSpPr>
          <p:nvPr/>
        </p:nvSpPr>
        <p:spPr bwMode="auto">
          <a:xfrm>
            <a:off x="1231918" y="1479301"/>
            <a:ext cx="1197169" cy="30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自治系统 </a:t>
            </a:r>
            <a:r>
              <a:rPr kumimoji="1" lang="en-US" altLang="zh-CN" sz="1400" b="1" dirty="0">
                <a:latin typeface="微软雅黑" pitchFamily="34" charset="-122"/>
                <a:ea typeface="微软雅黑" pitchFamily="34" charset="-122"/>
              </a:rPr>
              <a:t>AS</a:t>
            </a:r>
          </a:p>
        </p:txBody>
      </p:sp>
      <p:grpSp>
        <p:nvGrpSpPr>
          <p:cNvPr id="182" name="组合 181"/>
          <p:cNvGrpSpPr/>
          <p:nvPr/>
        </p:nvGrpSpPr>
        <p:grpSpPr>
          <a:xfrm>
            <a:off x="1101155" y="1773412"/>
            <a:ext cx="2532718" cy="2064420"/>
            <a:chOff x="1101155" y="1773412"/>
            <a:chExt cx="2532718" cy="2064420"/>
          </a:xfrm>
        </p:grpSpPr>
        <p:sp>
          <p:nvSpPr>
            <p:cNvPr id="24" name="Oval 7"/>
            <p:cNvSpPr>
              <a:spLocks noChangeArrowheads="1"/>
            </p:cNvSpPr>
            <p:nvPr/>
          </p:nvSpPr>
          <p:spPr bwMode="auto">
            <a:xfrm>
              <a:off x="1101155" y="1773412"/>
              <a:ext cx="2532718" cy="1776564"/>
            </a:xfrm>
            <a:prstGeom prst="ellipse">
              <a:avLst/>
            </a:prstGeom>
            <a:solidFill>
              <a:srgbClr val="99FFCC"/>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26" name="Text Box 9"/>
            <p:cNvSpPr txBox="1">
              <a:spLocks noChangeArrowheads="1"/>
            </p:cNvSpPr>
            <p:nvPr/>
          </p:nvSpPr>
          <p:spPr bwMode="auto">
            <a:xfrm>
              <a:off x="1812343" y="3530055"/>
              <a:ext cx="11929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区域 </a:t>
              </a:r>
              <a:r>
                <a:rPr kumimoji="1" lang="en-US" altLang="zh-CN" sz="1400" b="1" dirty="0">
                  <a:solidFill>
                    <a:srgbClr val="0000CC"/>
                  </a:solidFill>
                  <a:latin typeface="微软雅黑" pitchFamily="34" charset="-122"/>
                  <a:ea typeface="微软雅黑" pitchFamily="34" charset="-122"/>
                </a:rPr>
                <a:t>0.0.0.1</a:t>
              </a:r>
            </a:p>
          </p:txBody>
        </p:sp>
      </p:grpSp>
      <p:grpSp>
        <p:nvGrpSpPr>
          <p:cNvPr id="184" name="组合 183"/>
          <p:cNvGrpSpPr/>
          <p:nvPr/>
        </p:nvGrpSpPr>
        <p:grpSpPr>
          <a:xfrm>
            <a:off x="6095497" y="1773412"/>
            <a:ext cx="1923343" cy="2117154"/>
            <a:chOff x="6095497" y="1773412"/>
            <a:chExt cx="1923343" cy="2117154"/>
          </a:xfrm>
        </p:grpSpPr>
        <p:sp>
          <p:nvSpPr>
            <p:cNvPr id="25" name="Oval 8"/>
            <p:cNvSpPr>
              <a:spLocks noChangeArrowheads="1"/>
            </p:cNvSpPr>
            <p:nvPr/>
          </p:nvSpPr>
          <p:spPr bwMode="auto">
            <a:xfrm>
              <a:off x="6095497" y="1773412"/>
              <a:ext cx="1923343" cy="1776564"/>
            </a:xfrm>
            <a:prstGeom prst="ellipse">
              <a:avLst/>
            </a:prstGeom>
            <a:solidFill>
              <a:srgbClr val="99FFCC"/>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27" name="Text Box 10"/>
            <p:cNvSpPr txBox="1">
              <a:spLocks noChangeArrowheads="1"/>
            </p:cNvSpPr>
            <p:nvPr/>
          </p:nvSpPr>
          <p:spPr bwMode="auto">
            <a:xfrm>
              <a:off x="6496859" y="3582789"/>
              <a:ext cx="11929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区域 </a:t>
              </a:r>
              <a:r>
                <a:rPr kumimoji="1" lang="en-US" altLang="zh-CN" sz="1400" b="1" dirty="0">
                  <a:solidFill>
                    <a:srgbClr val="0000CC"/>
                  </a:solidFill>
                  <a:latin typeface="微软雅黑" pitchFamily="34" charset="-122"/>
                  <a:ea typeface="微软雅黑" pitchFamily="34" charset="-122"/>
                </a:rPr>
                <a:t>0.0.0.3</a:t>
              </a:r>
            </a:p>
          </p:txBody>
        </p:sp>
      </p:grpSp>
      <p:grpSp>
        <p:nvGrpSpPr>
          <p:cNvPr id="181" name="组合 180"/>
          <p:cNvGrpSpPr/>
          <p:nvPr/>
        </p:nvGrpSpPr>
        <p:grpSpPr>
          <a:xfrm>
            <a:off x="3720201" y="1518807"/>
            <a:ext cx="2314358" cy="1421794"/>
            <a:chOff x="3720201" y="1518807"/>
            <a:chExt cx="2314358" cy="1421794"/>
          </a:xfrm>
        </p:grpSpPr>
        <p:sp>
          <p:nvSpPr>
            <p:cNvPr id="23" name="Oval 6"/>
            <p:cNvSpPr>
              <a:spLocks noChangeArrowheads="1"/>
            </p:cNvSpPr>
            <p:nvPr/>
          </p:nvSpPr>
          <p:spPr bwMode="auto">
            <a:xfrm>
              <a:off x="3720201" y="1824975"/>
              <a:ext cx="2314358" cy="1115626"/>
            </a:xfrm>
            <a:prstGeom prst="ellipse">
              <a:avLst/>
            </a:prstGeom>
            <a:solidFill>
              <a:srgbClr val="FFCCFF"/>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28" name="Text Box 11"/>
            <p:cNvSpPr txBox="1">
              <a:spLocks noChangeArrowheads="1"/>
            </p:cNvSpPr>
            <p:nvPr/>
          </p:nvSpPr>
          <p:spPr bwMode="auto">
            <a:xfrm>
              <a:off x="3722740" y="1518807"/>
              <a:ext cx="155202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主干区域 </a:t>
              </a:r>
              <a:r>
                <a:rPr kumimoji="1" lang="en-US" altLang="zh-CN" sz="1400" b="1" dirty="0">
                  <a:solidFill>
                    <a:srgbClr val="0000CC"/>
                  </a:solidFill>
                  <a:latin typeface="微软雅黑" pitchFamily="34" charset="-122"/>
                  <a:ea typeface="微软雅黑" pitchFamily="34" charset="-122"/>
                </a:rPr>
                <a:t>0.0.0.0</a:t>
              </a:r>
            </a:p>
          </p:txBody>
        </p:sp>
      </p:grpSp>
      <p:sp>
        <p:nvSpPr>
          <p:cNvPr id="29" name="Line 12"/>
          <p:cNvSpPr>
            <a:spLocks noChangeShapeType="1"/>
          </p:cNvSpPr>
          <p:nvPr/>
        </p:nvSpPr>
        <p:spPr bwMode="auto">
          <a:xfrm flipV="1">
            <a:off x="4878015" y="1317554"/>
            <a:ext cx="851856" cy="710157"/>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Text Box 13"/>
          <p:cNvSpPr txBox="1">
            <a:spLocks noChangeArrowheads="1"/>
          </p:cNvSpPr>
          <p:nvPr/>
        </p:nvSpPr>
        <p:spPr bwMode="auto">
          <a:xfrm>
            <a:off x="5115298" y="1055076"/>
            <a:ext cx="14414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CC00CC"/>
                </a:solidFill>
                <a:latin typeface="微软雅黑" pitchFamily="34" charset="-122"/>
                <a:ea typeface="微软雅黑" pitchFamily="34" charset="-122"/>
              </a:rPr>
              <a:t>至其他自治系统</a:t>
            </a:r>
          </a:p>
        </p:txBody>
      </p:sp>
      <p:sp>
        <p:nvSpPr>
          <p:cNvPr id="31" name="Line 14"/>
          <p:cNvSpPr>
            <a:spLocks noChangeShapeType="1"/>
          </p:cNvSpPr>
          <p:nvPr/>
        </p:nvSpPr>
        <p:spPr bwMode="auto">
          <a:xfrm>
            <a:off x="6095496" y="2433179"/>
            <a:ext cx="670313" cy="20156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2" name="Line 15"/>
          <p:cNvSpPr>
            <a:spLocks noChangeShapeType="1"/>
          </p:cNvSpPr>
          <p:nvPr/>
        </p:nvSpPr>
        <p:spPr bwMode="auto">
          <a:xfrm flipV="1">
            <a:off x="6887685" y="2585524"/>
            <a:ext cx="608107" cy="100781"/>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3" name="Line 16"/>
          <p:cNvSpPr>
            <a:spLocks noChangeShapeType="1"/>
          </p:cNvSpPr>
          <p:nvPr/>
        </p:nvSpPr>
        <p:spPr bwMode="auto">
          <a:xfrm>
            <a:off x="7192373" y="2078100"/>
            <a:ext cx="303419" cy="50742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4" name="Line 17"/>
          <p:cNvSpPr>
            <a:spLocks noChangeShapeType="1"/>
          </p:cNvSpPr>
          <p:nvPr/>
        </p:nvSpPr>
        <p:spPr bwMode="auto">
          <a:xfrm flipH="1">
            <a:off x="7130166" y="2634743"/>
            <a:ext cx="365625" cy="55898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5" name="Line 18"/>
          <p:cNvSpPr>
            <a:spLocks noChangeShapeType="1"/>
          </p:cNvSpPr>
          <p:nvPr/>
        </p:nvSpPr>
        <p:spPr bwMode="auto">
          <a:xfrm flipV="1">
            <a:off x="5181433" y="2433179"/>
            <a:ext cx="790920" cy="10195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6" name="Line 19"/>
          <p:cNvSpPr>
            <a:spLocks noChangeShapeType="1"/>
          </p:cNvSpPr>
          <p:nvPr/>
        </p:nvSpPr>
        <p:spPr bwMode="auto">
          <a:xfrm>
            <a:off x="4938953" y="2027710"/>
            <a:ext cx="120605" cy="455860"/>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7" name="Line 20"/>
          <p:cNvSpPr>
            <a:spLocks noChangeShapeType="1"/>
          </p:cNvSpPr>
          <p:nvPr/>
        </p:nvSpPr>
        <p:spPr bwMode="auto">
          <a:xfrm flipH="1">
            <a:off x="4878015" y="2585523"/>
            <a:ext cx="181543" cy="35507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8" name="Line 21"/>
          <p:cNvSpPr>
            <a:spLocks noChangeShapeType="1"/>
          </p:cNvSpPr>
          <p:nvPr/>
        </p:nvSpPr>
        <p:spPr bwMode="auto">
          <a:xfrm>
            <a:off x="3598326" y="2332398"/>
            <a:ext cx="1279689" cy="202734"/>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9" name="Line 22"/>
          <p:cNvSpPr>
            <a:spLocks noChangeShapeType="1"/>
          </p:cNvSpPr>
          <p:nvPr/>
        </p:nvSpPr>
        <p:spPr bwMode="auto">
          <a:xfrm flipV="1">
            <a:off x="3659264" y="2078100"/>
            <a:ext cx="1157814" cy="25429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0" name="Line 23"/>
          <p:cNvSpPr>
            <a:spLocks noChangeShapeType="1"/>
          </p:cNvSpPr>
          <p:nvPr/>
        </p:nvSpPr>
        <p:spPr bwMode="auto">
          <a:xfrm flipH="1">
            <a:off x="1710530" y="2078100"/>
            <a:ext cx="912795" cy="25429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1" name="Line 24"/>
          <p:cNvSpPr>
            <a:spLocks noChangeShapeType="1"/>
          </p:cNvSpPr>
          <p:nvPr/>
        </p:nvSpPr>
        <p:spPr bwMode="auto">
          <a:xfrm>
            <a:off x="2623325" y="2127319"/>
            <a:ext cx="366894" cy="55898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2" name="Line 25"/>
          <p:cNvSpPr>
            <a:spLocks noChangeShapeType="1"/>
          </p:cNvSpPr>
          <p:nvPr/>
        </p:nvSpPr>
        <p:spPr bwMode="auto">
          <a:xfrm flipV="1">
            <a:off x="3049888" y="2381617"/>
            <a:ext cx="548438" cy="30468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3" name="Line 26"/>
          <p:cNvSpPr>
            <a:spLocks noChangeShapeType="1"/>
          </p:cNvSpPr>
          <p:nvPr/>
        </p:nvSpPr>
        <p:spPr bwMode="auto">
          <a:xfrm flipH="1">
            <a:off x="2135824" y="2737867"/>
            <a:ext cx="793457" cy="10195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4" name="Line 27"/>
          <p:cNvSpPr>
            <a:spLocks noChangeShapeType="1"/>
          </p:cNvSpPr>
          <p:nvPr/>
        </p:nvSpPr>
        <p:spPr bwMode="auto">
          <a:xfrm>
            <a:off x="2135824" y="2889039"/>
            <a:ext cx="305957" cy="30468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45" name="Group 28"/>
          <p:cNvGrpSpPr>
            <a:grpSpLocks/>
          </p:cNvGrpSpPr>
          <p:nvPr/>
        </p:nvGrpSpPr>
        <p:grpSpPr bwMode="auto">
          <a:xfrm>
            <a:off x="2745200" y="2535133"/>
            <a:ext cx="548438" cy="353907"/>
            <a:chOff x="2949" y="196"/>
            <a:chExt cx="941" cy="598"/>
          </a:xfrm>
          <a:solidFill>
            <a:srgbClr val="00FFFF"/>
          </a:solidFill>
        </p:grpSpPr>
        <p:sp>
          <p:nvSpPr>
            <p:cNvPr id="46" name="Oval 29"/>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7" name="Oval 30"/>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8" name="Oval 31"/>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9" name="Oval 32"/>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0" name="Oval 33"/>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1" name="Oval 34"/>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2" name="Oval 35"/>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3" name="Oval 36"/>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4" name="Freeform 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5" name="Freeform 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6" name="Freeform 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pic>
        <p:nvPicPr>
          <p:cNvPr id="57"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2405" y="2737868"/>
            <a:ext cx="41640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0844" y="1976147"/>
            <a:ext cx="416407" cy="233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5513" y="2230444"/>
            <a:ext cx="41513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3932" y="1925757"/>
            <a:ext cx="41640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1" name="Picture 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8015" y="2433179"/>
            <a:ext cx="41513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2" name="Picture 4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4248" y="2483570"/>
            <a:ext cx="415137" cy="233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3" name="Picture 4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1747" y="2332398"/>
            <a:ext cx="415137" cy="230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64" name="Group 47"/>
          <p:cNvGrpSpPr>
            <a:grpSpLocks/>
          </p:cNvGrpSpPr>
          <p:nvPr/>
        </p:nvGrpSpPr>
        <p:grpSpPr bwMode="auto">
          <a:xfrm>
            <a:off x="2196762" y="3042556"/>
            <a:ext cx="548438" cy="353907"/>
            <a:chOff x="2949" y="196"/>
            <a:chExt cx="941" cy="598"/>
          </a:xfrm>
          <a:solidFill>
            <a:srgbClr val="00FFFF"/>
          </a:solidFill>
        </p:grpSpPr>
        <p:sp>
          <p:nvSpPr>
            <p:cNvPr id="65" name="Oval 48"/>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6" name="Oval 49"/>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7" name="Oval 50"/>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8" name="Oval 51"/>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9" name="Oval 52"/>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0" name="Oval 53"/>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1" name="Oval 54"/>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2" name="Oval 55"/>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3" name="Freeform 5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4" name="Freeform 5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5" name="Freeform 5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76" name="Group 59"/>
          <p:cNvGrpSpPr>
            <a:grpSpLocks/>
          </p:cNvGrpSpPr>
          <p:nvPr/>
        </p:nvGrpSpPr>
        <p:grpSpPr bwMode="auto">
          <a:xfrm>
            <a:off x="1466780" y="2178882"/>
            <a:ext cx="548438" cy="356250"/>
            <a:chOff x="2949" y="196"/>
            <a:chExt cx="941" cy="598"/>
          </a:xfrm>
          <a:solidFill>
            <a:srgbClr val="00FFFF"/>
          </a:solidFill>
        </p:grpSpPr>
        <p:sp>
          <p:nvSpPr>
            <p:cNvPr id="77" name="Oval 60"/>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8" name="Oval 61"/>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9" name="Oval 62"/>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0" name="Oval 63"/>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1" name="Oval 64"/>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2" name="Oval 65"/>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3" name="Oval 66"/>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4" name="Oval 67"/>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5" name="Freeform 6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6" name="Freeform 6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7" name="Freeform 7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88" name="Group 71"/>
          <p:cNvGrpSpPr>
            <a:grpSpLocks/>
          </p:cNvGrpSpPr>
          <p:nvPr/>
        </p:nvGrpSpPr>
        <p:grpSpPr bwMode="auto">
          <a:xfrm>
            <a:off x="6887685" y="1875366"/>
            <a:ext cx="547169" cy="355078"/>
            <a:chOff x="2949" y="196"/>
            <a:chExt cx="941" cy="598"/>
          </a:xfrm>
          <a:solidFill>
            <a:srgbClr val="00FFFF"/>
          </a:solidFill>
        </p:grpSpPr>
        <p:sp>
          <p:nvSpPr>
            <p:cNvPr id="89" name="Oval 72"/>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0" name="Oval 73"/>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1" name="Oval 74"/>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2" name="Oval 75"/>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3" name="Oval 76"/>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4" name="Oval 77"/>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5" name="Oval 78"/>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6" name="Oval 79"/>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7" name="Freeform 8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98" name="Freeform 8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99" name="Freeform 8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00" name="Group 83"/>
          <p:cNvGrpSpPr>
            <a:grpSpLocks/>
          </p:cNvGrpSpPr>
          <p:nvPr/>
        </p:nvGrpSpPr>
        <p:grpSpPr bwMode="auto">
          <a:xfrm>
            <a:off x="6826747" y="3042556"/>
            <a:ext cx="548438" cy="353907"/>
            <a:chOff x="2949" y="196"/>
            <a:chExt cx="941" cy="598"/>
          </a:xfrm>
          <a:solidFill>
            <a:srgbClr val="00FFFF"/>
          </a:solidFill>
        </p:grpSpPr>
        <p:sp>
          <p:nvSpPr>
            <p:cNvPr id="101" name="Oval 84"/>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2" name="Oval 85"/>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3" name="Oval 86"/>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4" name="Oval 87"/>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5" name="Oval 88"/>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6" name="Oval 89"/>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7" name="Oval 90"/>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8" name="Oval 91"/>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9" name="Freeform 9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0" name="Freeform 9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1" name="Freeform 9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12" name="Group 95"/>
          <p:cNvGrpSpPr>
            <a:grpSpLocks/>
          </p:cNvGrpSpPr>
          <p:nvPr/>
        </p:nvGrpSpPr>
        <p:grpSpPr bwMode="auto">
          <a:xfrm>
            <a:off x="6520790" y="2483569"/>
            <a:ext cx="548438" cy="356250"/>
            <a:chOff x="2949" y="196"/>
            <a:chExt cx="941" cy="598"/>
          </a:xfrm>
          <a:solidFill>
            <a:srgbClr val="00FFFF"/>
          </a:solidFill>
        </p:grpSpPr>
        <p:sp>
          <p:nvSpPr>
            <p:cNvPr id="113" name="Oval 96"/>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14" name="Oval 97"/>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15" name="Oval 98"/>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16" name="Oval 99"/>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17" name="Oval 100"/>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18" name="Oval 101"/>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19" name="Oval 102"/>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20" name="Oval 103"/>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21" name="Freeform 10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2" name="Freeform 10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3" name="Freeform 10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sp>
        <p:nvSpPr>
          <p:cNvPr id="124" name="Text Box 107"/>
          <p:cNvSpPr txBox="1">
            <a:spLocks noChangeArrowheads="1"/>
          </p:cNvSpPr>
          <p:nvPr/>
        </p:nvSpPr>
        <p:spPr bwMode="auto">
          <a:xfrm>
            <a:off x="7527530" y="2212867"/>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9</a:t>
            </a:r>
          </a:p>
        </p:txBody>
      </p:sp>
      <p:sp>
        <p:nvSpPr>
          <p:cNvPr id="125" name="Text Box 108"/>
          <p:cNvSpPr txBox="1">
            <a:spLocks noChangeArrowheads="1"/>
          </p:cNvSpPr>
          <p:nvPr/>
        </p:nvSpPr>
        <p:spPr bwMode="auto">
          <a:xfrm>
            <a:off x="5605457" y="207810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7</a:t>
            </a:r>
          </a:p>
        </p:txBody>
      </p:sp>
      <p:sp>
        <p:nvSpPr>
          <p:cNvPr id="126" name="Text Box 109"/>
          <p:cNvSpPr txBox="1">
            <a:spLocks noChangeArrowheads="1"/>
          </p:cNvSpPr>
          <p:nvPr/>
        </p:nvSpPr>
        <p:spPr bwMode="auto">
          <a:xfrm>
            <a:off x="5100183" y="183435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6</a:t>
            </a:r>
          </a:p>
        </p:txBody>
      </p:sp>
      <p:sp>
        <p:nvSpPr>
          <p:cNvPr id="127" name="Text Box 110"/>
          <p:cNvSpPr txBox="1">
            <a:spLocks noChangeArrowheads="1"/>
          </p:cNvSpPr>
          <p:nvPr/>
        </p:nvSpPr>
        <p:spPr bwMode="auto">
          <a:xfrm>
            <a:off x="4643151" y="2168336"/>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5</a:t>
            </a:r>
          </a:p>
        </p:txBody>
      </p:sp>
      <p:sp>
        <p:nvSpPr>
          <p:cNvPr id="128" name="Text Box 111"/>
          <p:cNvSpPr txBox="1">
            <a:spLocks noChangeArrowheads="1"/>
          </p:cNvSpPr>
          <p:nvPr/>
        </p:nvSpPr>
        <p:spPr bwMode="auto">
          <a:xfrm>
            <a:off x="4432409" y="2579664"/>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4</a:t>
            </a:r>
          </a:p>
        </p:txBody>
      </p:sp>
      <p:sp>
        <p:nvSpPr>
          <p:cNvPr id="129" name="Text Box 112"/>
          <p:cNvSpPr txBox="1">
            <a:spLocks noChangeArrowheads="1"/>
          </p:cNvSpPr>
          <p:nvPr/>
        </p:nvSpPr>
        <p:spPr bwMode="auto">
          <a:xfrm>
            <a:off x="3421861" y="193396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3</a:t>
            </a:r>
          </a:p>
        </p:txBody>
      </p:sp>
      <p:sp>
        <p:nvSpPr>
          <p:cNvPr id="130" name="Text Box 113"/>
          <p:cNvSpPr txBox="1">
            <a:spLocks noChangeArrowheads="1"/>
          </p:cNvSpPr>
          <p:nvPr/>
        </p:nvSpPr>
        <p:spPr bwMode="auto">
          <a:xfrm>
            <a:off x="1525179" y="2648805"/>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2</a:t>
            </a:r>
          </a:p>
        </p:txBody>
      </p:sp>
      <p:sp>
        <p:nvSpPr>
          <p:cNvPr id="131" name="Text Box 114"/>
          <p:cNvSpPr txBox="1">
            <a:spLocks noChangeArrowheads="1"/>
          </p:cNvSpPr>
          <p:nvPr/>
        </p:nvSpPr>
        <p:spPr bwMode="auto">
          <a:xfrm>
            <a:off x="2107895" y="1764038"/>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1</a:t>
            </a:r>
          </a:p>
        </p:txBody>
      </p:sp>
      <p:grpSp>
        <p:nvGrpSpPr>
          <p:cNvPr id="183" name="组合 182"/>
          <p:cNvGrpSpPr/>
          <p:nvPr/>
        </p:nvGrpSpPr>
        <p:grpSpPr>
          <a:xfrm>
            <a:off x="3598326" y="3003883"/>
            <a:ext cx="2497171" cy="1046059"/>
            <a:chOff x="3598326" y="3003883"/>
            <a:chExt cx="2497171" cy="1046059"/>
          </a:xfrm>
        </p:grpSpPr>
        <p:sp>
          <p:nvSpPr>
            <p:cNvPr id="138" name="Oval 121"/>
            <p:cNvSpPr>
              <a:spLocks noChangeArrowheads="1"/>
            </p:cNvSpPr>
            <p:nvPr/>
          </p:nvSpPr>
          <p:spPr bwMode="auto">
            <a:xfrm>
              <a:off x="3598326" y="3003883"/>
              <a:ext cx="2497171" cy="767579"/>
            </a:xfrm>
            <a:prstGeom prst="ellipse">
              <a:avLst/>
            </a:prstGeom>
            <a:solidFill>
              <a:srgbClr val="99FFCC"/>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139" name="Text Box 122"/>
            <p:cNvSpPr txBox="1">
              <a:spLocks noChangeArrowheads="1"/>
            </p:cNvSpPr>
            <p:nvPr/>
          </p:nvSpPr>
          <p:spPr bwMode="auto">
            <a:xfrm>
              <a:off x="4305485" y="3742165"/>
              <a:ext cx="11929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区域 </a:t>
              </a:r>
              <a:r>
                <a:rPr kumimoji="1" lang="en-US" altLang="zh-CN" sz="1400" b="1" dirty="0">
                  <a:solidFill>
                    <a:srgbClr val="0000CC"/>
                  </a:solidFill>
                  <a:latin typeface="微软雅黑" pitchFamily="34" charset="-122"/>
                  <a:ea typeface="微软雅黑" pitchFamily="34" charset="-122"/>
                </a:rPr>
                <a:t>0.0.0.2</a:t>
              </a:r>
            </a:p>
          </p:txBody>
        </p:sp>
      </p:grpSp>
      <p:sp>
        <p:nvSpPr>
          <p:cNvPr id="140" name="Line 123"/>
          <p:cNvSpPr>
            <a:spLocks noChangeShapeType="1"/>
          </p:cNvSpPr>
          <p:nvPr/>
        </p:nvSpPr>
        <p:spPr bwMode="auto">
          <a:xfrm>
            <a:off x="4817078" y="2940601"/>
            <a:ext cx="729981" cy="38437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1" name="Line 124"/>
          <p:cNvSpPr>
            <a:spLocks noChangeShapeType="1"/>
          </p:cNvSpPr>
          <p:nvPr/>
        </p:nvSpPr>
        <p:spPr bwMode="auto">
          <a:xfrm flipV="1">
            <a:off x="4938953" y="3388258"/>
            <a:ext cx="669044" cy="19218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142" name="Group 125"/>
          <p:cNvGrpSpPr>
            <a:grpSpLocks/>
          </p:cNvGrpSpPr>
          <p:nvPr/>
        </p:nvGrpSpPr>
        <p:grpSpPr bwMode="auto">
          <a:xfrm>
            <a:off x="5365516" y="3131617"/>
            <a:ext cx="547168" cy="448828"/>
            <a:chOff x="2949" y="196"/>
            <a:chExt cx="941" cy="598"/>
          </a:xfrm>
          <a:solidFill>
            <a:srgbClr val="00FFFF"/>
          </a:solidFill>
        </p:grpSpPr>
        <p:sp>
          <p:nvSpPr>
            <p:cNvPr id="143" name="Oval 126"/>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4" name="Oval 127"/>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5" name="Oval 128"/>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6" name="Oval 129"/>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7" name="Oval 130"/>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8" name="Oval 131"/>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9" name="Oval 132"/>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50" name="Oval 133"/>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51" name="Freeform 13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2" name="Freeform 13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3" name="Freeform 13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sp>
        <p:nvSpPr>
          <p:cNvPr id="155" name="Line 138"/>
          <p:cNvSpPr>
            <a:spLocks noChangeShapeType="1"/>
          </p:cNvSpPr>
          <p:nvPr/>
        </p:nvSpPr>
        <p:spPr bwMode="auto">
          <a:xfrm>
            <a:off x="4084557" y="3450368"/>
            <a:ext cx="732521" cy="13007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156" name="Group 139"/>
          <p:cNvGrpSpPr>
            <a:grpSpLocks/>
          </p:cNvGrpSpPr>
          <p:nvPr/>
        </p:nvGrpSpPr>
        <p:grpSpPr bwMode="auto">
          <a:xfrm>
            <a:off x="3842076" y="3194899"/>
            <a:ext cx="548438" cy="448828"/>
            <a:chOff x="2949" y="196"/>
            <a:chExt cx="941" cy="598"/>
          </a:xfrm>
          <a:solidFill>
            <a:srgbClr val="00FFFF"/>
          </a:solidFill>
        </p:grpSpPr>
        <p:sp>
          <p:nvSpPr>
            <p:cNvPr id="157" name="Oval 140"/>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58" name="Oval 141"/>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59" name="Oval 142"/>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0" name="Oval 143"/>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1" name="Oval 144"/>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2" name="Oval 145"/>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3" name="Oval 146"/>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4" name="Oval 147"/>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5" name="Freeform 14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6" name="Freeform 14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7" name="Freeform 15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pic>
        <p:nvPicPr>
          <p:cNvPr id="169" name="Picture 15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3932" y="3415211"/>
            <a:ext cx="416407" cy="29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70" name="Text Box 153"/>
          <p:cNvSpPr txBox="1">
            <a:spLocks noChangeArrowheads="1"/>
          </p:cNvSpPr>
          <p:nvPr/>
        </p:nvSpPr>
        <p:spPr bwMode="auto">
          <a:xfrm>
            <a:off x="4459070" y="318435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8</a:t>
            </a:r>
          </a:p>
        </p:txBody>
      </p:sp>
      <p:pic>
        <p:nvPicPr>
          <p:cNvPr id="171" name="Picture 15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3151" y="2842164"/>
            <a:ext cx="41640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73" name="Text Box 115"/>
          <p:cNvSpPr txBox="1">
            <a:spLocks noChangeArrowheads="1"/>
          </p:cNvSpPr>
          <p:nvPr/>
        </p:nvSpPr>
        <p:spPr bwMode="auto">
          <a:xfrm>
            <a:off x="6861812" y="3068342"/>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8</a:t>
            </a:r>
          </a:p>
        </p:txBody>
      </p:sp>
      <p:sp>
        <p:nvSpPr>
          <p:cNvPr id="174" name="Text Box 116"/>
          <p:cNvSpPr txBox="1">
            <a:spLocks noChangeArrowheads="1"/>
          </p:cNvSpPr>
          <p:nvPr/>
        </p:nvSpPr>
        <p:spPr bwMode="auto">
          <a:xfrm>
            <a:off x="6915228" y="1904669"/>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6</a:t>
            </a:r>
          </a:p>
        </p:txBody>
      </p:sp>
      <p:sp>
        <p:nvSpPr>
          <p:cNvPr id="175" name="Text Box 117"/>
          <p:cNvSpPr txBox="1">
            <a:spLocks noChangeArrowheads="1"/>
          </p:cNvSpPr>
          <p:nvPr/>
        </p:nvSpPr>
        <p:spPr bwMode="auto">
          <a:xfrm>
            <a:off x="2237984" y="3077712"/>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sp>
        <p:nvSpPr>
          <p:cNvPr id="176" name="Text Box 118"/>
          <p:cNvSpPr txBox="1">
            <a:spLocks noChangeArrowheads="1"/>
          </p:cNvSpPr>
          <p:nvPr/>
        </p:nvSpPr>
        <p:spPr bwMode="auto">
          <a:xfrm>
            <a:off x="2789151" y="2555049"/>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2</a:t>
            </a:r>
          </a:p>
        </p:txBody>
      </p:sp>
      <p:sp>
        <p:nvSpPr>
          <p:cNvPr id="177" name="Text Box 119"/>
          <p:cNvSpPr txBox="1">
            <a:spLocks noChangeArrowheads="1"/>
          </p:cNvSpPr>
          <p:nvPr/>
        </p:nvSpPr>
        <p:spPr bwMode="auto">
          <a:xfrm>
            <a:off x="1505747" y="2201148"/>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1</a:t>
            </a:r>
          </a:p>
        </p:txBody>
      </p:sp>
      <p:sp>
        <p:nvSpPr>
          <p:cNvPr id="178" name="Text Box 120"/>
          <p:cNvSpPr txBox="1">
            <a:spLocks noChangeArrowheads="1"/>
          </p:cNvSpPr>
          <p:nvPr/>
        </p:nvSpPr>
        <p:spPr bwMode="auto">
          <a:xfrm>
            <a:off x="6550398" y="2522248"/>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7</a:t>
            </a:r>
          </a:p>
        </p:txBody>
      </p:sp>
      <p:sp>
        <p:nvSpPr>
          <p:cNvPr id="179" name="Text Box 137"/>
          <p:cNvSpPr txBox="1">
            <a:spLocks noChangeArrowheads="1"/>
          </p:cNvSpPr>
          <p:nvPr/>
        </p:nvSpPr>
        <p:spPr bwMode="auto">
          <a:xfrm>
            <a:off x="5407913" y="3218354"/>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4</a:t>
            </a:r>
          </a:p>
        </p:txBody>
      </p:sp>
      <p:sp>
        <p:nvSpPr>
          <p:cNvPr id="180" name="Text Box 151"/>
          <p:cNvSpPr txBox="1">
            <a:spLocks noChangeArrowheads="1"/>
          </p:cNvSpPr>
          <p:nvPr/>
        </p:nvSpPr>
        <p:spPr bwMode="auto">
          <a:xfrm>
            <a:off x="3872858" y="3278102"/>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5</a:t>
            </a:r>
          </a:p>
        </p:txBody>
      </p:sp>
    </p:spTree>
    <p:extLst>
      <p:ext uri="{BB962C8B-B14F-4D97-AF65-F5344CB8AC3E}">
        <p14:creationId xmlns:p14="http://schemas.microsoft.com/office/powerpoint/2010/main" val="93277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grpId="0" nodeType="clickEffect">
                                  <p:stCondLst>
                                    <p:cond delay="0"/>
                                  </p:stCondLst>
                                  <p:childTnLst>
                                    <p:anim calcmode="discrete" valueType="str">
                                      <p:cBhvr>
                                        <p:cTn id="6"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7" fill="hold">
                            <p:stCondLst>
                              <p:cond delay="2000"/>
                            </p:stCondLst>
                            <p:childTnLst>
                              <p:par>
                                <p:cTn id="8" presetID="35" presetClass="emph" presetSubtype="0" repeatCount="3000" fill="hold" nodeType="afterEffect">
                                  <p:stCondLst>
                                    <p:cond delay="0"/>
                                  </p:stCondLst>
                                  <p:childTnLst>
                                    <p:anim calcmode="discrete" valueType="str">
                                      <p:cBhvr>
                                        <p:cTn id="9" dur="1000" fill="hold"/>
                                        <p:tgtEl>
                                          <p:spTgt spid="181"/>
                                        </p:tgtEl>
                                        <p:attrNameLst>
                                          <p:attrName>style.visibility</p:attrName>
                                        </p:attrNameLst>
                                      </p:cBhvr>
                                      <p:tavLst>
                                        <p:tav tm="0">
                                          <p:val>
                                            <p:strVal val="hidden"/>
                                          </p:val>
                                        </p:tav>
                                        <p:tav tm="50000">
                                          <p:val>
                                            <p:strVal val="visible"/>
                                          </p:val>
                                        </p:tav>
                                      </p:tavLst>
                                    </p:anim>
                                  </p:childTnLst>
                                </p:cTn>
                              </p:par>
                            </p:childTnLst>
                          </p:cTn>
                        </p:par>
                        <p:par>
                          <p:cTn id="10" fill="hold">
                            <p:stCondLst>
                              <p:cond delay="5000"/>
                            </p:stCondLst>
                            <p:childTnLst>
                              <p:par>
                                <p:cTn id="11" presetID="35" presetClass="emph" presetSubtype="0" repeatCount="3000" fill="hold" nodeType="afterEffect">
                                  <p:stCondLst>
                                    <p:cond delay="500"/>
                                  </p:stCondLst>
                                  <p:childTnLst>
                                    <p:anim calcmode="discrete" valueType="str">
                                      <p:cBhvr>
                                        <p:cTn id="12" dur="1000" fill="hold"/>
                                        <p:tgtEl>
                                          <p:spTgt spid="182"/>
                                        </p:tgtEl>
                                        <p:attrNameLst>
                                          <p:attrName>style.visibility</p:attrName>
                                        </p:attrNameLst>
                                      </p:cBhvr>
                                      <p:tavLst>
                                        <p:tav tm="0">
                                          <p:val>
                                            <p:strVal val="hidden"/>
                                          </p:val>
                                        </p:tav>
                                        <p:tav tm="50000">
                                          <p:val>
                                            <p:strVal val="visible"/>
                                          </p:val>
                                        </p:tav>
                                      </p:tavLst>
                                    </p:anim>
                                  </p:childTnLst>
                                </p:cTn>
                              </p:par>
                            </p:childTnLst>
                          </p:cTn>
                        </p:par>
                        <p:par>
                          <p:cTn id="13" fill="hold">
                            <p:stCondLst>
                              <p:cond delay="8500"/>
                            </p:stCondLst>
                            <p:childTnLst>
                              <p:par>
                                <p:cTn id="14" presetID="35" presetClass="emph" presetSubtype="0" repeatCount="3000" fill="hold" nodeType="afterEffect">
                                  <p:stCondLst>
                                    <p:cond delay="500"/>
                                  </p:stCondLst>
                                  <p:childTnLst>
                                    <p:anim calcmode="discrete" valueType="str">
                                      <p:cBhvr>
                                        <p:cTn id="15" dur="1000" fill="hold"/>
                                        <p:tgtEl>
                                          <p:spTgt spid="183"/>
                                        </p:tgtEl>
                                        <p:attrNameLst>
                                          <p:attrName>style.visibility</p:attrName>
                                        </p:attrNameLst>
                                      </p:cBhvr>
                                      <p:tavLst>
                                        <p:tav tm="0">
                                          <p:val>
                                            <p:strVal val="hidden"/>
                                          </p:val>
                                        </p:tav>
                                        <p:tav tm="50000">
                                          <p:val>
                                            <p:strVal val="visible"/>
                                          </p:val>
                                        </p:tav>
                                      </p:tavLst>
                                    </p:anim>
                                  </p:childTnLst>
                                </p:cTn>
                              </p:par>
                            </p:childTnLst>
                          </p:cTn>
                        </p:par>
                        <p:par>
                          <p:cTn id="16" fill="hold">
                            <p:stCondLst>
                              <p:cond delay="12000"/>
                            </p:stCondLst>
                            <p:childTnLst>
                              <p:par>
                                <p:cTn id="17" presetID="35" presetClass="emph" presetSubtype="0" repeatCount="3000" fill="hold" nodeType="afterEffect">
                                  <p:stCondLst>
                                    <p:cond delay="500"/>
                                  </p:stCondLst>
                                  <p:childTnLst>
                                    <p:anim calcmode="discrete" valueType="str">
                                      <p:cBhvr>
                                        <p:cTn id="18" dur="1000" fill="hold"/>
                                        <p:tgtEl>
                                          <p:spTgt spid="18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8675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636782"/>
            <a:ext cx="1210588" cy="400110"/>
          </a:xfrm>
          <a:prstGeom prst="rect">
            <a:avLst/>
          </a:prstGeom>
        </p:spPr>
        <p:txBody>
          <a:bodyPr wrap="none">
            <a:spAutoFit/>
          </a:bodyPr>
          <a:lstStyle/>
          <a:p>
            <a:r>
              <a:rPr lang="zh-CN" altLang="en-US" sz="2000" b="1" dirty="0">
                <a:latin typeface="微软雅黑" pitchFamily="34" charset="-122"/>
                <a:ea typeface="微软雅黑" pitchFamily="34" charset="-122"/>
              </a:rPr>
              <a:t>划分</a:t>
            </a:r>
            <a:r>
              <a:rPr lang="zh-CN" altLang="en-US" sz="2000" b="1" dirty="0" smtClean="0">
                <a:latin typeface="微软雅黑" pitchFamily="34" charset="-122"/>
                <a:ea typeface="微软雅黑" pitchFamily="34" charset="-122"/>
              </a:rPr>
              <a:t>区域</a:t>
            </a:r>
            <a:endParaRPr lang="zh-CN" altLang="en-US" sz="2000" b="1" dirty="0">
              <a:latin typeface="微软雅黑" pitchFamily="34" charset="-122"/>
              <a:ea typeface="微软雅黑" pitchFamily="34" charset="-122"/>
            </a:endParaRPr>
          </a:p>
        </p:txBody>
      </p:sp>
      <p:sp>
        <p:nvSpPr>
          <p:cNvPr id="4" name="矩形 3"/>
          <p:cNvSpPr/>
          <p:nvPr/>
        </p:nvSpPr>
        <p:spPr>
          <a:xfrm>
            <a:off x="545144" y="1002734"/>
            <a:ext cx="8229579" cy="3477875"/>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划分区域的</a:t>
            </a:r>
            <a:r>
              <a:rPr lang="zh-CN" altLang="en-US" sz="2000" b="1" dirty="0">
                <a:solidFill>
                  <a:srgbClr val="0000FF"/>
                </a:solidFill>
                <a:latin typeface="微软雅黑" pitchFamily="34" charset="-122"/>
                <a:ea typeface="微软雅黑" pitchFamily="34" charset="-122"/>
              </a:rPr>
              <a:t>好处</a:t>
            </a:r>
            <a:r>
              <a:rPr lang="zh-CN" altLang="en-US" sz="2000" b="1" dirty="0">
                <a:latin typeface="微软雅黑" pitchFamily="34" charset="-122"/>
                <a:ea typeface="微软雅黑" pitchFamily="34" charset="-122"/>
              </a:rPr>
              <a:t>就是将利用洪泛法交换链路状态信息的范围局限于每一个区域而不是整个的自治系统，这就减少了整个网络上的通信量。</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在一个区域内部的路由器只知道本区域的完整网络拓扑，而不知道其他区域的网络拓扑的情况。</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层次结构的区域划分</a:t>
            </a:r>
            <a:r>
              <a:rPr lang="zh-CN" altLang="en-US" sz="2000" b="1" dirty="0">
                <a:latin typeface="微软雅黑" pitchFamily="34" charset="-122"/>
                <a:ea typeface="微软雅黑" pitchFamily="34" charset="-122"/>
              </a:rPr>
              <a:t>。在上层的区域叫做</a:t>
            </a:r>
            <a:r>
              <a:rPr lang="zh-CN" altLang="en-US" sz="2000" b="1" dirty="0">
                <a:solidFill>
                  <a:srgbClr val="0000FF"/>
                </a:solidFill>
                <a:latin typeface="微软雅黑" pitchFamily="34" charset="-122"/>
                <a:ea typeface="微软雅黑" pitchFamily="34" charset="-122"/>
              </a:rPr>
              <a:t>主干区域 </a:t>
            </a:r>
            <a:r>
              <a:rPr lang="en-US" altLang="zh-CN" sz="2000" b="1" dirty="0">
                <a:latin typeface="微软雅黑" pitchFamily="34" charset="-122"/>
                <a:ea typeface="微软雅黑" pitchFamily="34" charset="-122"/>
              </a:rPr>
              <a:t>(backbone area)</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主干区域的标识符规定为</a:t>
            </a:r>
            <a:r>
              <a:rPr lang="en-US" altLang="zh-CN" sz="2000" b="1" dirty="0">
                <a:latin typeface="微软雅黑" pitchFamily="34" charset="-122"/>
                <a:ea typeface="微软雅黑" pitchFamily="34" charset="-122"/>
              </a:rPr>
              <a:t>0.0.0.0</a:t>
            </a:r>
            <a:r>
              <a:rPr lang="zh-CN" altLang="en-US" sz="2000" b="1" dirty="0">
                <a:latin typeface="微软雅黑" pitchFamily="34" charset="-122"/>
                <a:ea typeface="微软雅黑" pitchFamily="34" charset="-122"/>
              </a:rPr>
              <a:t>。主干区域的</a:t>
            </a:r>
            <a:r>
              <a:rPr lang="zh-CN" altLang="en-US" sz="2000" b="1" dirty="0">
                <a:solidFill>
                  <a:srgbClr val="0000FF"/>
                </a:solidFill>
                <a:latin typeface="微软雅黑" pitchFamily="34" charset="-122"/>
                <a:ea typeface="微软雅黑" pitchFamily="34" charset="-122"/>
              </a:rPr>
              <a:t>作用</a:t>
            </a:r>
            <a:r>
              <a:rPr lang="zh-CN" altLang="en-US" sz="2000" b="1" dirty="0">
                <a:latin typeface="微软雅黑" pitchFamily="34" charset="-122"/>
                <a:ea typeface="微软雅黑" pitchFamily="34" charset="-122"/>
              </a:rPr>
              <a:t>是用来连通其他在下层的区域。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2461369012"/>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61647"/>
            <a:ext cx="1467068" cy="400110"/>
          </a:xfrm>
          <a:prstGeom prst="rect">
            <a:avLst/>
          </a:prstGeom>
        </p:spPr>
        <p:txBody>
          <a:bodyPr wrap="none">
            <a:spAutoFit/>
          </a:bodyPr>
          <a:lstStyle/>
          <a:p>
            <a:r>
              <a:rPr lang="zh-CN" altLang="en-US" sz="2000" b="1" dirty="0">
                <a:latin typeface="微软雅黑" pitchFamily="34" charset="-122"/>
                <a:ea typeface="微软雅黑" pitchFamily="34" charset="-122"/>
              </a:rPr>
              <a:t>主干路由器</a:t>
            </a:r>
          </a:p>
        </p:txBody>
      </p:sp>
      <p:sp>
        <p:nvSpPr>
          <p:cNvPr id="5" name="AutoShape 3"/>
          <p:cNvSpPr>
            <a:spLocks noChangeArrowheads="1"/>
          </p:cNvSpPr>
          <p:nvPr/>
        </p:nvSpPr>
        <p:spPr bwMode="auto">
          <a:xfrm>
            <a:off x="1018636" y="1403100"/>
            <a:ext cx="7086532" cy="2764456"/>
          </a:xfrm>
          <a:prstGeom prst="roundRect">
            <a:avLst>
              <a:gd name="adj" fmla="val 16667"/>
            </a:avLst>
          </a:prstGeom>
          <a:solidFill>
            <a:schemeClr val="bg1"/>
          </a:solidFill>
          <a:ln w="12700">
            <a:solidFill>
              <a:srgbClr val="00B0F0"/>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6" name="Text Box 4"/>
          <p:cNvSpPr txBox="1">
            <a:spLocks noChangeArrowheads="1"/>
          </p:cNvSpPr>
          <p:nvPr/>
        </p:nvSpPr>
        <p:spPr bwMode="auto">
          <a:xfrm>
            <a:off x="1231918" y="1479301"/>
            <a:ext cx="1197169" cy="30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自治系统 </a:t>
            </a:r>
            <a:r>
              <a:rPr kumimoji="1" lang="en-US" altLang="zh-CN" sz="1400" b="1" dirty="0">
                <a:latin typeface="微软雅黑" pitchFamily="34" charset="-122"/>
                <a:ea typeface="微软雅黑" pitchFamily="34" charset="-122"/>
              </a:rPr>
              <a:t>AS</a:t>
            </a:r>
          </a:p>
        </p:txBody>
      </p:sp>
      <p:grpSp>
        <p:nvGrpSpPr>
          <p:cNvPr id="7" name="组合 6"/>
          <p:cNvGrpSpPr/>
          <p:nvPr/>
        </p:nvGrpSpPr>
        <p:grpSpPr>
          <a:xfrm>
            <a:off x="1101155" y="1773412"/>
            <a:ext cx="2532718" cy="2064420"/>
            <a:chOff x="1101155" y="1773412"/>
            <a:chExt cx="2532718" cy="2064420"/>
          </a:xfrm>
        </p:grpSpPr>
        <p:sp>
          <p:nvSpPr>
            <p:cNvPr id="8" name="Oval 7"/>
            <p:cNvSpPr>
              <a:spLocks noChangeArrowheads="1"/>
            </p:cNvSpPr>
            <p:nvPr/>
          </p:nvSpPr>
          <p:spPr bwMode="auto">
            <a:xfrm>
              <a:off x="1101155" y="1773412"/>
              <a:ext cx="2532718" cy="1776564"/>
            </a:xfrm>
            <a:prstGeom prst="ellipse">
              <a:avLst/>
            </a:prstGeom>
            <a:solidFill>
              <a:srgbClr val="99FFCC"/>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9" name="Text Box 9"/>
            <p:cNvSpPr txBox="1">
              <a:spLocks noChangeArrowheads="1"/>
            </p:cNvSpPr>
            <p:nvPr/>
          </p:nvSpPr>
          <p:spPr bwMode="auto">
            <a:xfrm>
              <a:off x="1812343" y="3530055"/>
              <a:ext cx="11929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区域 </a:t>
              </a:r>
              <a:r>
                <a:rPr kumimoji="1" lang="en-US" altLang="zh-CN" sz="1400" b="1" dirty="0">
                  <a:solidFill>
                    <a:srgbClr val="0000CC"/>
                  </a:solidFill>
                  <a:latin typeface="微软雅黑" pitchFamily="34" charset="-122"/>
                  <a:ea typeface="微软雅黑" pitchFamily="34" charset="-122"/>
                </a:rPr>
                <a:t>0.0.0.1</a:t>
              </a:r>
            </a:p>
          </p:txBody>
        </p:sp>
      </p:grpSp>
      <p:grpSp>
        <p:nvGrpSpPr>
          <p:cNvPr id="10" name="组合 9"/>
          <p:cNvGrpSpPr/>
          <p:nvPr/>
        </p:nvGrpSpPr>
        <p:grpSpPr>
          <a:xfrm>
            <a:off x="6095497" y="1773412"/>
            <a:ext cx="1923343" cy="2117154"/>
            <a:chOff x="6095497" y="1773412"/>
            <a:chExt cx="1923343" cy="2117154"/>
          </a:xfrm>
        </p:grpSpPr>
        <p:sp>
          <p:nvSpPr>
            <p:cNvPr id="11" name="Oval 8"/>
            <p:cNvSpPr>
              <a:spLocks noChangeArrowheads="1"/>
            </p:cNvSpPr>
            <p:nvPr/>
          </p:nvSpPr>
          <p:spPr bwMode="auto">
            <a:xfrm>
              <a:off x="6095497" y="1773412"/>
              <a:ext cx="1923343" cy="1776564"/>
            </a:xfrm>
            <a:prstGeom prst="ellipse">
              <a:avLst/>
            </a:prstGeom>
            <a:solidFill>
              <a:srgbClr val="99FFCC"/>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12" name="Text Box 10"/>
            <p:cNvSpPr txBox="1">
              <a:spLocks noChangeArrowheads="1"/>
            </p:cNvSpPr>
            <p:nvPr/>
          </p:nvSpPr>
          <p:spPr bwMode="auto">
            <a:xfrm>
              <a:off x="6496859" y="3582789"/>
              <a:ext cx="11929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区域 </a:t>
              </a:r>
              <a:r>
                <a:rPr kumimoji="1" lang="en-US" altLang="zh-CN" sz="1400" b="1" dirty="0">
                  <a:solidFill>
                    <a:srgbClr val="0000CC"/>
                  </a:solidFill>
                  <a:latin typeface="微软雅黑" pitchFamily="34" charset="-122"/>
                  <a:ea typeface="微软雅黑" pitchFamily="34" charset="-122"/>
                </a:rPr>
                <a:t>0.0.0.3</a:t>
              </a:r>
            </a:p>
          </p:txBody>
        </p:sp>
      </p:grpSp>
      <p:grpSp>
        <p:nvGrpSpPr>
          <p:cNvPr id="13" name="组合 12"/>
          <p:cNvGrpSpPr/>
          <p:nvPr/>
        </p:nvGrpSpPr>
        <p:grpSpPr>
          <a:xfrm>
            <a:off x="3720201" y="1518807"/>
            <a:ext cx="2314358" cy="1421794"/>
            <a:chOff x="3720201" y="1518807"/>
            <a:chExt cx="2314358" cy="1421794"/>
          </a:xfrm>
        </p:grpSpPr>
        <p:sp>
          <p:nvSpPr>
            <p:cNvPr id="14" name="Oval 6"/>
            <p:cNvSpPr>
              <a:spLocks noChangeArrowheads="1"/>
            </p:cNvSpPr>
            <p:nvPr/>
          </p:nvSpPr>
          <p:spPr bwMode="auto">
            <a:xfrm>
              <a:off x="3720201" y="1824975"/>
              <a:ext cx="2314358" cy="1115626"/>
            </a:xfrm>
            <a:prstGeom prst="ellipse">
              <a:avLst/>
            </a:prstGeom>
            <a:solidFill>
              <a:srgbClr val="FFCCFF"/>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15" name="Text Box 11"/>
            <p:cNvSpPr txBox="1">
              <a:spLocks noChangeArrowheads="1"/>
            </p:cNvSpPr>
            <p:nvPr/>
          </p:nvSpPr>
          <p:spPr bwMode="auto">
            <a:xfrm>
              <a:off x="3722740" y="1518807"/>
              <a:ext cx="155202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主干区域 </a:t>
              </a:r>
              <a:r>
                <a:rPr kumimoji="1" lang="en-US" altLang="zh-CN" sz="1400" b="1" dirty="0">
                  <a:solidFill>
                    <a:srgbClr val="0000CC"/>
                  </a:solidFill>
                  <a:latin typeface="微软雅黑" pitchFamily="34" charset="-122"/>
                  <a:ea typeface="微软雅黑" pitchFamily="34" charset="-122"/>
                </a:rPr>
                <a:t>0.0.0.0</a:t>
              </a:r>
            </a:p>
          </p:txBody>
        </p:sp>
      </p:grpSp>
      <p:sp>
        <p:nvSpPr>
          <p:cNvPr id="16" name="Line 12"/>
          <p:cNvSpPr>
            <a:spLocks noChangeShapeType="1"/>
          </p:cNvSpPr>
          <p:nvPr/>
        </p:nvSpPr>
        <p:spPr bwMode="auto">
          <a:xfrm flipV="1">
            <a:off x="4878015" y="1317554"/>
            <a:ext cx="851856" cy="710157"/>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Text Box 13"/>
          <p:cNvSpPr txBox="1">
            <a:spLocks noChangeArrowheads="1"/>
          </p:cNvSpPr>
          <p:nvPr/>
        </p:nvSpPr>
        <p:spPr bwMode="auto">
          <a:xfrm>
            <a:off x="5115298" y="1055076"/>
            <a:ext cx="14414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CC00CC"/>
                </a:solidFill>
                <a:latin typeface="微软雅黑" pitchFamily="34" charset="-122"/>
                <a:ea typeface="微软雅黑" pitchFamily="34" charset="-122"/>
              </a:rPr>
              <a:t>至其他自治系统</a:t>
            </a:r>
          </a:p>
        </p:txBody>
      </p:sp>
      <p:sp>
        <p:nvSpPr>
          <p:cNvPr id="18" name="Line 14"/>
          <p:cNvSpPr>
            <a:spLocks noChangeShapeType="1"/>
          </p:cNvSpPr>
          <p:nvPr/>
        </p:nvSpPr>
        <p:spPr bwMode="auto">
          <a:xfrm>
            <a:off x="6095496" y="2433179"/>
            <a:ext cx="670313" cy="20156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9" name="Line 15"/>
          <p:cNvSpPr>
            <a:spLocks noChangeShapeType="1"/>
          </p:cNvSpPr>
          <p:nvPr/>
        </p:nvSpPr>
        <p:spPr bwMode="auto">
          <a:xfrm flipV="1">
            <a:off x="6887685" y="2585524"/>
            <a:ext cx="608107" cy="100781"/>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Line 16"/>
          <p:cNvSpPr>
            <a:spLocks noChangeShapeType="1"/>
          </p:cNvSpPr>
          <p:nvPr/>
        </p:nvSpPr>
        <p:spPr bwMode="auto">
          <a:xfrm>
            <a:off x="7192373" y="2078100"/>
            <a:ext cx="303419" cy="50742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1" name="Line 17"/>
          <p:cNvSpPr>
            <a:spLocks noChangeShapeType="1"/>
          </p:cNvSpPr>
          <p:nvPr/>
        </p:nvSpPr>
        <p:spPr bwMode="auto">
          <a:xfrm flipH="1">
            <a:off x="7130166" y="2634743"/>
            <a:ext cx="365625" cy="55898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2" name="Line 18"/>
          <p:cNvSpPr>
            <a:spLocks noChangeShapeType="1"/>
          </p:cNvSpPr>
          <p:nvPr/>
        </p:nvSpPr>
        <p:spPr bwMode="auto">
          <a:xfrm flipV="1">
            <a:off x="5181433" y="2433179"/>
            <a:ext cx="790920" cy="10195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3" name="Line 19"/>
          <p:cNvSpPr>
            <a:spLocks noChangeShapeType="1"/>
          </p:cNvSpPr>
          <p:nvPr/>
        </p:nvSpPr>
        <p:spPr bwMode="auto">
          <a:xfrm>
            <a:off x="4938953" y="2027710"/>
            <a:ext cx="120605" cy="455860"/>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4" name="Line 20"/>
          <p:cNvSpPr>
            <a:spLocks noChangeShapeType="1"/>
          </p:cNvSpPr>
          <p:nvPr/>
        </p:nvSpPr>
        <p:spPr bwMode="auto">
          <a:xfrm flipH="1">
            <a:off x="4878015" y="2585523"/>
            <a:ext cx="181543" cy="35507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5" name="Line 21"/>
          <p:cNvSpPr>
            <a:spLocks noChangeShapeType="1"/>
          </p:cNvSpPr>
          <p:nvPr/>
        </p:nvSpPr>
        <p:spPr bwMode="auto">
          <a:xfrm>
            <a:off x="3598326" y="2332398"/>
            <a:ext cx="1279689" cy="202734"/>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Line 22"/>
          <p:cNvSpPr>
            <a:spLocks noChangeShapeType="1"/>
          </p:cNvSpPr>
          <p:nvPr/>
        </p:nvSpPr>
        <p:spPr bwMode="auto">
          <a:xfrm flipV="1">
            <a:off x="3659264" y="2078100"/>
            <a:ext cx="1157814" cy="25429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7" name="Line 23"/>
          <p:cNvSpPr>
            <a:spLocks noChangeShapeType="1"/>
          </p:cNvSpPr>
          <p:nvPr/>
        </p:nvSpPr>
        <p:spPr bwMode="auto">
          <a:xfrm flipH="1">
            <a:off x="1710530" y="2078100"/>
            <a:ext cx="912795" cy="25429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8" name="Line 24"/>
          <p:cNvSpPr>
            <a:spLocks noChangeShapeType="1"/>
          </p:cNvSpPr>
          <p:nvPr/>
        </p:nvSpPr>
        <p:spPr bwMode="auto">
          <a:xfrm>
            <a:off x="2623325" y="2127319"/>
            <a:ext cx="366894" cy="55898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Line 25"/>
          <p:cNvSpPr>
            <a:spLocks noChangeShapeType="1"/>
          </p:cNvSpPr>
          <p:nvPr/>
        </p:nvSpPr>
        <p:spPr bwMode="auto">
          <a:xfrm flipV="1">
            <a:off x="3049888" y="2381617"/>
            <a:ext cx="548438" cy="30468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Line 26"/>
          <p:cNvSpPr>
            <a:spLocks noChangeShapeType="1"/>
          </p:cNvSpPr>
          <p:nvPr/>
        </p:nvSpPr>
        <p:spPr bwMode="auto">
          <a:xfrm flipH="1">
            <a:off x="2135824" y="2737867"/>
            <a:ext cx="793457" cy="10195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Line 27"/>
          <p:cNvSpPr>
            <a:spLocks noChangeShapeType="1"/>
          </p:cNvSpPr>
          <p:nvPr/>
        </p:nvSpPr>
        <p:spPr bwMode="auto">
          <a:xfrm>
            <a:off x="2135824" y="2889039"/>
            <a:ext cx="305957" cy="30468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32" name="Group 28"/>
          <p:cNvGrpSpPr>
            <a:grpSpLocks/>
          </p:cNvGrpSpPr>
          <p:nvPr/>
        </p:nvGrpSpPr>
        <p:grpSpPr bwMode="auto">
          <a:xfrm>
            <a:off x="2745200" y="2535133"/>
            <a:ext cx="548438" cy="353907"/>
            <a:chOff x="2949" y="196"/>
            <a:chExt cx="941" cy="598"/>
          </a:xfrm>
          <a:solidFill>
            <a:srgbClr val="00FFFF"/>
          </a:solidFill>
        </p:grpSpPr>
        <p:sp>
          <p:nvSpPr>
            <p:cNvPr id="33" name="Oval 29"/>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4" name="Oval 30"/>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5" name="Oval 31"/>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6" name="Oval 32"/>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7" name="Oval 33"/>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8" name="Oval 34"/>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9" name="Oval 35"/>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0" name="Oval 36"/>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1" name="Freeform 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2" name="Freeform 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3" name="Freeform 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pic>
        <p:nvPicPr>
          <p:cNvPr id="44"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2405" y="2737868"/>
            <a:ext cx="41640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0844" y="1976147"/>
            <a:ext cx="416407" cy="233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5513" y="2230444"/>
            <a:ext cx="41513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3932" y="1925757"/>
            <a:ext cx="41640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8015" y="2433179"/>
            <a:ext cx="41513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4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4248" y="2483570"/>
            <a:ext cx="415137" cy="233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 name="Picture 4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1747" y="2332398"/>
            <a:ext cx="415137" cy="230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1" name="Group 47"/>
          <p:cNvGrpSpPr>
            <a:grpSpLocks/>
          </p:cNvGrpSpPr>
          <p:nvPr/>
        </p:nvGrpSpPr>
        <p:grpSpPr bwMode="auto">
          <a:xfrm>
            <a:off x="2196762" y="3042556"/>
            <a:ext cx="548438" cy="353907"/>
            <a:chOff x="2949" y="196"/>
            <a:chExt cx="941" cy="598"/>
          </a:xfrm>
          <a:solidFill>
            <a:srgbClr val="00FFFF"/>
          </a:solidFill>
        </p:grpSpPr>
        <p:sp>
          <p:nvSpPr>
            <p:cNvPr id="52" name="Oval 48"/>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3" name="Oval 49"/>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4" name="Oval 50"/>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5" name="Oval 51"/>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6" name="Oval 52"/>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7" name="Oval 53"/>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8" name="Oval 54"/>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9" name="Oval 55"/>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0" name="Freeform 5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1" name="Freeform 5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2" name="Freeform 5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63" name="Group 59"/>
          <p:cNvGrpSpPr>
            <a:grpSpLocks/>
          </p:cNvGrpSpPr>
          <p:nvPr/>
        </p:nvGrpSpPr>
        <p:grpSpPr bwMode="auto">
          <a:xfrm>
            <a:off x="1466780" y="2178882"/>
            <a:ext cx="548438" cy="356250"/>
            <a:chOff x="2949" y="196"/>
            <a:chExt cx="941" cy="598"/>
          </a:xfrm>
          <a:solidFill>
            <a:srgbClr val="00FFFF"/>
          </a:solidFill>
        </p:grpSpPr>
        <p:sp>
          <p:nvSpPr>
            <p:cNvPr id="64" name="Oval 60"/>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5" name="Oval 61"/>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6" name="Oval 62"/>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7" name="Oval 63"/>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8" name="Oval 64"/>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9" name="Oval 65"/>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0" name="Oval 66"/>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1" name="Oval 67"/>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2" name="Freeform 6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3" name="Freeform 6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4" name="Freeform 7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75" name="Group 71"/>
          <p:cNvGrpSpPr>
            <a:grpSpLocks/>
          </p:cNvGrpSpPr>
          <p:nvPr/>
        </p:nvGrpSpPr>
        <p:grpSpPr bwMode="auto">
          <a:xfrm>
            <a:off x="6887685" y="1875366"/>
            <a:ext cx="547169" cy="355078"/>
            <a:chOff x="2949" y="196"/>
            <a:chExt cx="941" cy="598"/>
          </a:xfrm>
          <a:solidFill>
            <a:srgbClr val="00FFFF"/>
          </a:solidFill>
        </p:grpSpPr>
        <p:sp>
          <p:nvSpPr>
            <p:cNvPr id="76" name="Oval 72"/>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7" name="Oval 73"/>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8" name="Oval 74"/>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9" name="Oval 75"/>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0" name="Oval 76"/>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1" name="Oval 77"/>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2" name="Oval 78"/>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3" name="Oval 79"/>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4" name="Freeform 8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5" name="Freeform 8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6" name="Freeform 8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87" name="Group 83"/>
          <p:cNvGrpSpPr>
            <a:grpSpLocks/>
          </p:cNvGrpSpPr>
          <p:nvPr/>
        </p:nvGrpSpPr>
        <p:grpSpPr bwMode="auto">
          <a:xfrm>
            <a:off x="6826747" y="3042556"/>
            <a:ext cx="548438" cy="353907"/>
            <a:chOff x="2949" y="196"/>
            <a:chExt cx="941" cy="598"/>
          </a:xfrm>
          <a:solidFill>
            <a:srgbClr val="00FFFF"/>
          </a:solidFill>
        </p:grpSpPr>
        <p:sp>
          <p:nvSpPr>
            <p:cNvPr id="88" name="Oval 84"/>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9" name="Oval 85"/>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0" name="Oval 86"/>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1" name="Oval 87"/>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2" name="Oval 88"/>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3" name="Oval 89"/>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4" name="Oval 90"/>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5" name="Oval 91"/>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6" name="Freeform 9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97" name="Freeform 9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98" name="Freeform 9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99" name="Group 95"/>
          <p:cNvGrpSpPr>
            <a:grpSpLocks/>
          </p:cNvGrpSpPr>
          <p:nvPr/>
        </p:nvGrpSpPr>
        <p:grpSpPr bwMode="auto">
          <a:xfrm>
            <a:off x="6520790" y="2483569"/>
            <a:ext cx="548438" cy="356250"/>
            <a:chOff x="2949" y="196"/>
            <a:chExt cx="941" cy="598"/>
          </a:xfrm>
          <a:solidFill>
            <a:srgbClr val="00FFFF"/>
          </a:solidFill>
        </p:grpSpPr>
        <p:sp>
          <p:nvSpPr>
            <p:cNvPr id="100" name="Oval 96"/>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1" name="Oval 97"/>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2" name="Oval 98"/>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3" name="Oval 99"/>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4" name="Oval 100"/>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5" name="Oval 101"/>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6" name="Oval 102"/>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7" name="Oval 103"/>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8" name="Freeform 10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9" name="Freeform 10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0" name="Freeform 10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sp>
        <p:nvSpPr>
          <p:cNvPr id="111" name="Text Box 107"/>
          <p:cNvSpPr txBox="1">
            <a:spLocks noChangeArrowheads="1"/>
          </p:cNvSpPr>
          <p:nvPr/>
        </p:nvSpPr>
        <p:spPr bwMode="auto">
          <a:xfrm>
            <a:off x="7527530" y="2212867"/>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9</a:t>
            </a:r>
          </a:p>
        </p:txBody>
      </p:sp>
      <p:grpSp>
        <p:nvGrpSpPr>
          <p:cNvPr id="160" name="组合 159"/>
          <p:cNvGrpSpPr/>
          <p:nvPr/>
        </p:nvGrpSpPr>
        <p:grpSpPr>
          <a:xfrm>
            <a:off x="3421861" y="1834351"/>
            <a:ext cx="2567034" cy="1053090"/>
            <a:chOff x="3421861" y="1834351"/>
            <a:chExt cx="2567034" cy="1053090"/>
          </a:xfrm>
        </p:grpSpPr>
        <p:sp>
          <p:nvSpPr>
            <p:cNvPr id="112" name="Text Box 108"/>
            <p:cNvSpPr txBox="1">
              <a:spLocks noChangeArrowheads="1"/>
            </p:cNvSpPr>
            <p:nvPr/>
          </p:nvSpPr>
          <p:spPr bwMode="auto">
            <a:xfrm>
              <a:off x="5605457" y="207810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CC00CC"/>
                  </a:solidFill>
                  <a:latin typeface="微软雅黑" pitchFamily="34" charset="-122"/>
                  <a:ea typeface="微软雅黑" pitchFamily="34" charset="-122"/>
                </a:rPr>
                <a:t>R</a:t>
              </a:r>
              <a:r>
                <a:rPr kumimoji="1" lang="en-US" altLang="zh-CN" sz="1400" b="1" baseline="-25000">
                  <a:solidFill>
                    <a:srgbClr val="CC00CC"/>
                  </a:solidFill>
                  <a:latin typeface="微软雅黑" pitchFamily="34" charset="-122"/>
                  <a:ea typeface="微软雅黑" pitchFamily="34" charset="-122"/>
                </a:rPr>
                <a:t>7</a:t>
              </a:r>
            </a:p>
          </p:txBody>
        </p:sp>
        <p:sp>
          <p:nvSpPr>
            <p:cNvPr id="113" name="Text Box 109"/>
            <p:cNvSpPr txBox="1">
              <a:spLocks noChangeArrowheads="1"/>
            </p:cNvSpPr>
            <p:nvPr/>
          </p:nvSpPr>
          <p:spPr bwMode="auto">
            <a:xfrm>
              <a:off x="5100183" y="183435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CC00CC"/>
                  </a:solidFill>
                  <a:latin typeface="微软雅黑" pitchFamily="34" charset="-122"/>
                  <a:ea typeface="微软雅黑" pitchFamily="34" charset="-122"/>
                </a:rPr>
                <a:t>R</a:t>
              </a:r>
              <a:r>
                <a:rPr kumimoji="1" lang="en-US" altLang="zh-CN" sz="1400" b="1" baseline="-25000">
                  <a:solidFill>
                    <a:srgbClr val="CC00CC"/>
                  </a:solidFill>
                  <a:latin typeface="微软雅黑" pitchFamily="34" charset="-122"/>
                  <a:ea typeface="微软雅黑" pitchFamily="34" charset="-122"/>
                </a:rPr>
                <a:t>6</a:t>
              </a:r>
            </a:p>
          </p:txBody>
        </p:sp>
        <p:sp>
          <p:nvSpPr>
            <p:cNvPr id="114" name="Text Box 110"/>
            <p:cNvSpPr txBox="1">
              <a:spLocks noChangeArrowheads="1"/>
            </p:cNvSpPr>
            <p:nvPr/>
          </p:nvSpPr>
          <p:spPr bwMode="auto">
            <a:xfrm>
              <a:off x="4643151" y="2168336"/>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CC00CC"/>
                  </a:solidFill>
                  <a:latin typeface="微软雅黑" pitchFamily="34" charset="-122"/>
                  <a:ea typeface="微软雅黑" pitchFamily="34" charset="-122"/>
                </a:rPr>
                <a:t>R</a:t>
              </a:r>
              <a:r>
                <a:rPr kumimoji="1" lang="en-US" altLang="zh-CN" sz="1400" b="1" baseline="-25000">
                  <a:solidFill>
                    <a:srgbClr val="CC00CC"/>
                  </a:solidFill>
                  <a:latin typeface="微软雅黑" pitchFamily="34" charset="-122"/>
                  <a:ea typeface="微软雅黑" pitchFamily="34" charset="-122"/>
                </a:rPr>
                <a:t>5</a:t>
              </a:r>
            </a:p>
          </p:txBody>
        </p:sp>
        <p:sp>
          <p:nvSpPr>
            <p:cNvPr id="115" name="Text Box 111"/>
            <p:cNvSpPr txBox="1">
              <a:spLocks noChangeArrowheads="1"/>
            </p:cNvSpPr>
            <p:nvPr/>
          </p:nvSpPr>
          <p:spPr bwMode="auto">
            <a:xfrm>
              <a:off x="4432409" y="2579664"/>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CC00CC"/>
                  </a:solidFill>
                  <a:latin typeface="微软雅黑" pitchFamily="34" charset="-122"/>
                  <a:ea typeface="微软雅黑" pitchFamily="34" charset="-122"/>
                </a:rPr>
                <a:t>R</a:t>
              </a:r>
              <a:r>
                <a:rPr kumimoji="1" lang="en-US" altLang="zh-CN" sz="1400" b="1" baseline="-25000">
                  <a:solidFill>
                    <a:srgbClr val="CC00CC"/>
                  </a:solidFill>
                  <a:latin typeface="微软雅黑" pitchFamily="34" charset="-122"/>
                  <a:ea typeface="微软雅黑" pitchFamily="34" charset="-122"/>
                </a:rPr>
                <a:t>4</a:t>
              </a:r>
            </a:p>
          </p:txBody>
        </p:sp>
        <p:sp>
          <p:nvSpPr>
            <p:cNvPr id="116" name="Text Box 112"/>
            <p:cNvSpPr txBox="1">
              <a:spLocks noChangeArrowheads="1"/>
            </p:cNvSpPr>
            <p:nvPr/>
          </p:nvSpPr>
          <p:spPr bwMode="auto">
            <a:xfrm>
              <a:off x="3421861" y="193396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CC00CC"/>
                  </a:solidFill>
                  <a:latin typeface="微软雅黑" pitchFamily="34" charset="-122"/>
                  <a:ea typeface="微软雅黑" pitchFamily="34" charset="-122"/>
                </a:rPr>
                <a:t>R</a:t>
              </a:r>
              <a:r>
                <a:rPr kumimoji="1" lang="en-US" altLang="zh-CN" sz="1400" b="1" baseline="-25000" dirty="0">
                  <a:solidFill>
                    <a:srgbClr val="CC00CC"/>
                  </a:solidFill>
                  <a:latin typeface="微软雅黑" pitchFamily="34" charset="-122"/>
                  <a:ea typeface="微软雅黑" pitchFamily="34" charset="-122"/>
                </a:rPr>
                <a:t>3</a:t>
              </a:r>
            </a:p>
          </p:txBody>
        </p:sp>
      </p:grpSp>
      <p:sp>
        <p:nvSpPr>
          <p:cNvPr id="117" name="Text Box 113"/>
          <p:cNvSpPr txBox="1">
            <a:spLocks noChangeArrowheads="1"/>
          </p:cNvSpPr>
          <p:nvPr/>
        </p:nvSpPr>
        <p:spPr bwMode="auto">
          <a:xfrm>
            <a:off x="1525179" y="2648805"/>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2</a:t>
            </a:r>
          </a:p>
        </p:txBody>
      </p:sp>
      <p:sp>
        <p:nvSpPr>
          <p:cNvPr id="118" name="Text Box 114"/>
          <p:cNvSpPr txBox="1">
            <a:spLocks noChangeArrowheads="1"/>
          </p:cNvSpPr>
          <p:nvPr/>
        </p:nvSpPr>
        <p:spPr bwMode="auto">
          <a:xfrm>
            <a:off x="2107895" y="1764038"/>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1</a:t>
            </a:r>
          </a:p>
        </p:txBody>
      </p:sp>
      <p:grpSp>
        <p:nvGrpSpPr>
          <p:cNvPr id="119" name="组合 118"/>
          <p:cNvGrpSpPr/>
          <p:nvPr/>
        </p:nvGrpSpPr>
        <p:grpSpPr>
          <a:xfrm>
            <a:off x="3598326" y="3003883"/>
            <a:ext cx="2497171" cy="1046059"/>
            <a:chOff x="3598326" y="3003883"/>
            <a:chExt cx="2497171" cy="1046059"/>
          </a:xfrm>
        </p:grpSpPr>
        <p:sp>
          <p:nvSpPr>
            <p:cNvPr id="120" name="Oval 121"/>
            <p:cNvSpPr>
              <a:spLocks noChangeArrowheads="1"/>
            </p:cNvSpPr>
            <p:nvPr/>
          </p:nvSpPr>
          <p:spPr bwMode="auto">
            <a:xfrm>
              <a:off x="3598326" y="3003883"/>
              <a:ext cx="2497171" cy="767579"/>
            </a:xfrm>
            <a:prstGeom prst="ellipse">
              <a:avLst/>
            </a:prstGeom>
            <a:solidFill>
              <a:srgbClr val="99FFCC"/>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121" name="Text Box 122"/>
            <p:cNvSpPr txBox="1">
              <a:spLocks noChangeArrowheads="1"/>
            </p:cNvSpPr>
            <p:nvPr/>
          </p:nvSpPr>
          <p:spPr bwMode="auto">
            <a:xfrm>
              <a:off x="4305485" y="3742165"/>
              <a:ext cx="11929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区域 </a:t>
              </a:r>
              <a:r>
                <a:rPr kumimoji="1" lang="en-US" altLang="zh-CN" sz="1400" b="1" dirty="0">
                  <a:solidFill>
                    <a:srgbClr val="0000CC"/>
                  </a:solidFill>
                  <a:latin typeface="微软雅黑" pitchFamily="34" charset="-122"/>
                  <a:ea typeface="微软雅黑" pitchFamily="34" charset="-122"/>
                </a:rPr>
                <a:t>0.0.0.2</a:t>
              </a:r>
            </a:p>
          </p:txBody>
        </p:sp>
      </p:grpSp>
      <p:sp>
        <p:nvSpPr>
          <p:cNvPr id="122" name="Line 123"/>
          <p:cNvSpPr>
            <a:spLocks noChangeShapeType="1"/>
          </p:cNvSpPr>
          <p:nvPr/>
        </p:nvSpPr>
        <p:spPr bwMode="auto">
          <a:xfrm>
            <a:off x="4817078" y="2940601"/>
            <a:ext cx="729981" cy="38437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3" name="Line 124"/>
          <p:cNvSpPr>
            <a:spLocks noChangeShapeType="1"/>
          </p:cNvSpPr>
          <p:nvPr/>
        </p:nvSpPr>
        <p:spPr bwMode="auto">
          <a:xfrm flipV="1">
            <a:off x="4938953" y="3388258"/>
            <a:ext cx="669044" cy="19218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124" name="Group 125"/>
          <p:cNvGrpSpPr>
            <a:grpSpLocks/>
          </p:cNvGrpSpPr>
          <p:nvPr/>
        </p:nvGrpSpPr>
        <p:grpSpPr bwMode="auto">
          <a:xfrm>
            <a:off x="5365516" y="3131617"/>
            <a:ext cx="547168" cy="448828"/>
            <a:chOff x="2949" y="196"/>
            <a:chExt cx="941" cy="598"/>
          </a:xfrm>
          <a:solidFill>
            <a:srgbClr val="00FFFF"/>
          </a:solidFill>
        </p:grpSpPr>
        <p:sp>
          <p:nvSpPr>
            <p:cNvPr id="125" name="Oval 126"/>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26" name="Oval 127"/>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27" name="Oval 128"/>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28" name="Oval 129"/>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29" name="Oval 130"/>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30" name="Oval 131"/>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31" name="Oval 132"/>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32" name="Oval 133"/>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33" name="Freeform 13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4" name="Freeform 13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5" name="Freeform 13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sp>
        <p:nvSpPr>
          <p:cNvPr id="136" name="Line 138"/>
          <p:cNvSpPr>
            <a:spLocks noChangeShapeType="1"/>
          </p:cNvSpPr>
          <p:nvPr/>
        </p:nvSpPr>
        <p:spPr bwMode="auto">
          <a:xfrm>
            <a:off x="4084557" y="3450368"/>
            <a:ext cx="732521" cy="13007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137" name="Group 139"/>
          <p:cNvGrpSpPr>
            <a:grpSpLocks/>
          </p:cNvGrpSpPr>
          <p:nvPr/>
        </p:nvGrpSpPr>
        <p:grpSpPr bwMode="auto">
          <a:xfrm>
            <a:off x="3842076" y="3194899"/>
            <a:ext cx="548438" cy="448828"/>
            <a:chOff x="2949" y="196"/>
            <a:chExt cx="941" cy="598"/>
          </a:xfrm>
          <a:solidFill>
            <a:srgbClr val="00FFFF"/>
          </a:solidFill>
        </p:grpSpPr>
        <p:sp>
          <p:nvSpPr>
            <p:cNvPr id="138" name="Oval 140"/>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39" name="Oval 141"/>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0" name="Oval 142"/>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1" name="Oval 143"/>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2" name="Oval 144"/>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3" name="Oval 145"/>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4" name="Oval 146"/>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5" name="Oval 147"/>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6" name="Freeform 14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7" name="Freeform 14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8" name="Freeform 15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pic>
        <p:nvPicPr>
          <p:cNvPr id="149" name="Picture 15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3932" y="3415211"/>
            <a:ext cx="416407" cy="29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0" name="Text Box 153"/>
          <p:cNvSpPr txBox="1">
            <a:spLocks noChangeArrowheads="1"/>
          </p:cNvSpPr>
          <p:nvPr/>
        </p:nvSpPr>
        <p:spPr bwMode="auto">
          <a:xfrm>
            <a:off x="4459070" y="318435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8</a:t>
            </a:r>
          </a:p>
        </p:txBody>
      </p:sp>
      <p:pic>
        <p:nvPicPr>
          <p:cNvPr id="151" name="Picture 15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3151" y="2842164"/>
            <a:ext cx="41640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2" name="Text Box 115"/>
          <p:cNvSpPr txBox="1">
            <a:spLocks noChangeArrowheads="1"/>
          </p:cNvSpPr>
          <p:nvPr/>
        </p:nvSpPr>
        <p:spPr bwMode="auto">
          <a:xfrm>
            <a:off x="6861812" y="3068342"/>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8</a:t>
            </a:r>
          </a:p>
        </p:txBody>
      </p:sp>
      <p:sp>
        <p:nvSpPr>
          <p:cNvPr id="153" name="Text Box 116"/>
          <p:cNvSpPr txBox="1">
            <a:spLocks noChangeArrowheads="1"/>
          </p:cNvSpPr>
          <p:nvPr/>
        </p:nvSpPr>
        <p:spPr bwMode="auto">
          <a:xfrm>
            <a:off x="6915228" y="1904669"/>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6</a:t>
            </a:r>
          </a:p>
        </p:txBody>
      </p:sp>
      <p:sp>
        <p:nvSpPr>
          <p:cNvPr id="154" name="Text Box 117"/>
          <p:cNvSpPr txBox="1">
            <a:spLocks noChangeArrowheads="1"/>
          </p:cNvSpPr>
          <p:nvPr/>
        </p:nvSpPr>
        <p:spPr bwMode="auto">
          <a:xfrm>
            <a:off x="2237984" y="3077712"/>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sp>
        <p:nvSpPr>
          <p:cNvPr id="155" name="Text Box 118"/>
          <p:cNvSpPr txBox="1">
            <a:spLocks noChangeArrowheads="1"/>
          </p:cNvSpPr>
          <p:nvPr/>
        </p:nvSpPr>
        <p:spPr bwMode="auto">
          <a:xfrm>
            <a:off x="2789151" y="2555049"/>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2</a:t>
            </a:r>
          </a:p>
        </p:txBody>
      </p:sp>
      <p:sp>
        <p:nvSpPr>
          <p:cNvPr id="156" name="Text Box 119"/>
          <p:cNvSpPr txBox="1">
            <a:spLocks noChangeArrowheads="1"/>
          </p:cNvSpPr>
          <p:nvPr/>
        </p:nvSpPr>
        <p:spPr bwMode="auto">
          <a:xfrm>
            <a:off x="1505747" y="2201148"/>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1</a:t>
            </a:r>
          </a:p>
        </p:txBody>
      </p:sp>
      <p:sp>
        <p:nvSpPr>
          <p:cNvPr id="157" name="Text Box 120"/>
          <p:cNvSpPr txBox="1">
            <a:spLocks noChangeArrowheads="1"/>
          </p:cNvSpPr>
          <p:nvPr/>
        </p:nvSpPr>
        <p:spPr bwMode="auto">
          <a:xfrm>
            <a:off x="6550398" y="2522248"/>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7</a:t>
            </a:r>
          </a:p>
        </p:txBody>
      </p:sp>
      <p:sp>
        <p:nvSpPr>
          <p:cNvPr id="158" name="Text Box 137"/>
          <p:cNvSpPr txBox="1">
            <a:spLocks noChangeArrowheads="1"/>
          </p:cNvSpPr>
          <p:nvPr/>
        </p:nvSpPr>
        <p:spPr bwMode="auto">
          <a:xfrm>
            <a:off x="5407913" y="3218354"/>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4</a:t>
            </a:r>
          </a:p>
        </p:txBody>
      </p:sp>
      <p:sp>
        <p:nvSpPr>
          <p:cNvPr id="159" name="Text Box 151"/>
          <p:cNvSpPr txBox="1">
            <a:spLocks noChangeArrowheads="1"/>
          </p:cNvSpPr>
          <p:nvPr/>
        </p:nvSpPr>
        <p:spPr bwMode="auto">
          <a:xfrm>
            <a:off x="3872858" y="3278102"/>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5</a:t>
            </a:r>
          </a:p>
        </p:txBody>
      </p:sp>
    </p:spTree>
    <p:extLst>
      <p:ext uri="{BB962C8B-B14F-4D97-AF65-F5344CB8AC3E}">
        <p14:creationId xmlns:p14="http://schemas.microsoft.com/office/powerpoint/2010/main" val="392326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160"/>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61647"/>
            <a:ext cx="1980029" cy="400110"/>
          </a:xfrm>
          <a:prstGeom prst="rect">
            <a:avLst/>
          </a:prstGeom>
        </p:spPr>
        <p:txBody>
          <a:bodyPr wrap="none">
            <a:spAutoFit/>
          </a:bodyPr>
          <a:lstStyle/>
          <a:p>
            <a:r>
              <a:rPr lang="zh-CN" altLang="en-US" sz="2000" b="1" dirty="0">
                <a:latin typeface="微软雅黑" pitchFamily="34" charset="-122"/>
                <a:ea typeface="微软雅黑" pitchFamily="34" charset="-122"/>
              </a:rPr>
              <a:t>区域边界</a:t>
            </a:r>
            <a:r>
              <a:rPr lang="zh-CN" altLang="en-US" sz="2000" b="1" dirty="0" smtClean="0">
                <a:latin typeface="微软雅黑" pitchFamily="34" charset="-122"/>
                <a:ea typeface="微软雅黑" pitchFamily="34" charset="-122"/>
              </a:rPr>
              <a:t>路由器</a:t>
            </a:r>
            <a:endParaRPr lang="zh-CN" altLang="en-US" sz="2000" b="1" dirty="0">
              <a:latin typeface="微软雅黑" pitchFamily="34" charset="-122"/>
              <a:ea typeface="微软雅黑" pitchFamily="34" charset="-122"/>
            </a:endParaRPr>
          </a:p>
        </p:txBody>
      </p:sp>
      <p:sp>
        <p:nvSpPr>
          <p:cNvPr id="5" name="AutoShape 3"/>
          <p:cNvSpPr>
            <a:spLocks noChangeArrowheads="1"/>
          </p:cNvSpPr>
          <p:nvPr/>
        </p:nvSpPr>
        <p:spPr bwMode="auto">
          <a:xfrm>
            <a:off x="1018636" y="1403100"/>
            <a:ext cx="7086532" cy="2764456"/>
          </a:xfrm>
          <a:prstGeom prst="roundRect">
            <a:avLst>
              <a:gd name="adj" fmla="val 16667"/>
            </a:avLst>
          </a:prstGeom>
          <a:solidFill>
            <a:schemeClr val="bg1"/>
          </a:solidFill>
          <a:ln w="12700">
            <a:solidFill>
              <a:srgbClr val="00B0F0"/>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6" name="Text Box 4"/>
          <p:cNvSpPr txBox="1">
            <a:spLocks noChangeArrowheads="1"/>
          </p:cNvSpPr>
          <p:nvPr/>
        </p:nvSpPr>
        <p:spPr bwMode="auto">
          <a:xfrm>
            <a:off x="1231918" y="1479301"/>
            <a:ext cx="1197169" cy="30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自治系统 </a:t>
            </a:r>
            <a:r>
              <a:rPr kumimoji="1" lang="en-US" altLang="zh-CN" sz="1400" b="1" dirty="0">
                <a:latin typeface="微软雅黑" pitchFamily="34" charset="-122"/>
                <a:ea typeface="微软雅黑" pitchFamily="34" charset="-122"/>
              </a:rPr>
              <a:t>AS</a:t>
            </a:r>
          </a:p>
        </p:txBody>
      </p:sp>
      <p:grpSp>
        <p:nvGrpSpPr>
          <p:cNvPr id="7" name="组合 6"/>
          <p:cNvGrpSpPr/>
          <p:nvPr/>
        </p:nvGrpSpPr>
        <p:grpSpPr>
          <a:xfrm>
            <a:off x="1101155" y="1773412"/>
            <a:ext cx="2532718" cy="2064420"/>
            <a:chOff x="1101155" y="1773412"/>
            <a:chExt cx="2532718" cy="2064420"/>
          </a:xfrm>
        </p:grpSpPr>
        <p:sp>
          <p:nvSpPr>
            <p:cNvPr id="8" name="Oval 7"/>
            <p:cNvSpPr>
              <a:spLocks noChangeArrowheads="1"/>
            </p:cNvSpPr>
            <p:nvPr/>
          </p:nvSpPr>
          <p:spPr bwMode="auto">
            <a:xfrm>
              <a:off x="1101155" y="1773412"/>
              <a:ext cx="2532718" cy="1776564"/>
            </a:xfrm>
            <a:prstGeom prst="ellipse">
              <a:avLst/>
            </a:prstGeom>
            <a:solidFill>
              <a:srgbClr val="99FFCC"/>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9" name="Text Box 9"/>
            <p:cNvSpPr txBox="1">
              <a:spLocks noChangeArrowheads="1"/>
            </p:cNvSpPr>
            <p:nvPr/>
          </p:nvSpPr>
          <p:spPr bwMode="auto">
            <a:xfrm>
              <a:off x="1812343" y="3530055"/>
              <a:ext cx="11929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区域 </a:t>
              </a:r>
              <a:r>
                <a:rPr kumimoji="1" lang="en-US" altLang="zh-CN" sz="1400" b="1" dirty="0">
                  <a:solidFill>
                    <a:srgbClr val="0000CC"/>
                  </a:solidFill>
                  <a:latin typeface="微软雅黑" pitchFamily="34" charset="-122"/>
                  <a:ea typeface="微软雅黑" pitchFamily="34" charset="-122"/>
                </a:rPr>
                <a:t>0.0.0.1</a:t>
              </a:r>
            </a:p>
          </p:txBody>
        </p:sp>
      </p:grpSp>
      <p:grpSp>
        <p:nvGrpSpPr>
          <p:cNvPr id="10" name="组合 9"/>
          <p:cNvGrpSpPr/>
          <p:nvPr/>
        </p:nvGrpSpPr>
        <p:grpSpPr>
          <a:xfrm>
            <a:off x="6095497" y="1773412"/>
            <a:ext cx="1923343" cy="2117154"/>
            <a:chOff x="6095497" y="1773412"/>
            <a:chExt cx="1923343" cy="2117154"/>
          </a:xfrm>
        </p:grpSpPr>
        <p:sp>
          <p:nvSpPr>
            <p:cNvPr id="11" name="Oval 8"/>
            <p:cNvSpPr>
              <a:spLocks noChangeArrowheads="1"/>
            </p:cNvSpPr>
            <p:nvPr/>
          </p:nvSpPr>
          <p:spPr bwMode="auto">
            <a:xfrm>
              <a:off x="6095497" y="1773412"/>
              <a:ext cx="1923343" cy="1776564"/>
            </a:xfrm>
            <a:prstGeom prst="ellipse">
              <a:avLst/>
            </a:prstGeom>
            <a:solidFill>
              <a:srgbClr val="99FFCC"/>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12" name="Text Box 10"/>
            <p:cNvSpPr txBox="1">
              <a:spLocks noChangeArrowheads="1"/>
            </p:cNvSpPr>
            <p:nvPr/>
          </p:nvSpPr>
          <p:spPr bwMode="auto">
            <a:xfrm>
              <a:off x="6496859" y="3582789"/>
              <a:ext cx="11929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区域 </a:t>
              </a:r>
              <a:r>
                <a:rPr kumimoji="1" lang="en-US" altLang="zh-CN" sz="1400" b="1" dirty="0">
                  <a:solidFill>
                    <a:srgbClr val="0000CC"/>
                  </a:solidFill>
                  <a:latin typeface="微软雅黑" pitchFamily="34" charset="-122"/>
                  <a:ea typeface="微软雅黑" pitchFamily="34" charset="-122"/>
                </a:rPr>
                <a:t>0.0.0.3</a:t>
              </a:r>
            </a:p>
          </p:txBody>
        </p:sp>
      </p:grpSp>
      <p:grpSp>
        <p:nvGrpSpPr>
          <p:cNvPr id="13" name="组合 12"/>
          <p:cNvGrpSpPr/>
          <p:nvPr/>
        </p:nvGrpSpPr>
        <p:grpSpPr>
          <a:xfrm>
            <a:off x="3720201" y="1518807"/>
            <a:ext cx="2314358" cy="1421794"/>
            <a:chOff x="3720201" y="1518807"/>
            <a:chExt cx="2314358" cy="1421794"/>
          </a:xfrm>
        </p:grpSpPr>
        <p:sp>
          <p:nvSpPr>
            <p:cNvPr id="14" name="Oval 6"/>
            <p:cNvSpPr>
              <a:spLocks noChangeArrowheads="1"/>
            </p:cNvSpPr>
            <p:nvPr/>
          </p:nvSpPr>
          <p:spPr bwMode="auto">
            <a:xfrm>
              <a:off x="3720201" y="1824975"/>
              <a:ext cx="2314358" cy="1115626"/>
            </a:xfrm>
            <a:prstGeom prst="ellipse">
              <a:avLst/>
            </a:prstGeom>
            <a:solidFill>
              <a:srgbClr val="FFCCFF"/>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15" name="Text Box 11"/>
            <p:cNvSpPr txBox="1">
              <a:spLocks noChangeArrowheads="1"/>
            </p:cNvSpPr>
            <p:nvPr/>
          </p:nvSpPr>
          <p:spPr bwMode="auto">
            <a:xfrm>
              <a:off x="3722740" y="1518807"/>
              <a:ext cx="155202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主干区域 </a:t>
              </a:r>
              <a:r>
                <a:rPr kumimoji="1" lang="en-US" altLang="zh-CN" sz="1400" b="1" dirty="0">
                  <a:solidFill>
                    <a:srgbClr val="0000CC"/>
                  </a:solidFill>
                  <a:latin typeface="微软雅黑" pitchFamily="34" charset="-122"/>
                  <a:ea typeface="微软雅黑" pitchFamily="34" charset="-122"/>
                </a:rPr>
                <a:t>0.0.0.0</a:t>
              </a:r>
            </a:p>
          </p:txBody>
        </p:sp>
      </p:grpSp>
      <p:sp>
        <p:nvSpPr>
          <p:cNvPr id="16" name="Line 12"/>
          <p:cNvSpPr>
            <a:spLocks noChangeShapeType="1"/>
          </p:cNvSpPr>
          <p:nvPr/>
        </p:nvSpPr>
        <p:spPr bwMode="auto">
          <a:xfrm flipV="1">
            <a:off x="4878015" y="1317554"/>
            <a:ext cx="851856" cy="710157"/>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Text Box 13"/>
          <p:cNvSpPr txBox="1">
            <a:spLocks noChangeArrowheads="1"/>
          </p:cNvSpPr>
          <p:nvPr/>
        </p:nvSpPr>
        <p:spPr bwMode="auto">
          <a:xfrm>
            <a:off x="5115298" y="1055076"/>
            <a:ext cx="14414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CC00CC"/>
                </a:solidFill>
                <a:latin typeface="微软雅黑" pitchFamily="34" charset="-122"/>
                <a:ea typeface="微软雅黑" pitchFamily="34" charset="-122"/>
              </a:rPr>
              <a:t>至其他自治系统</a:t>
            </a:r>
          </a:p>
        </p:txBody>
      </p:sp>
      <p:sp>
        <p:nvSpPr>
          <p:cNvPr id="18" name="Line 14"/>
          <p:cNvSpPr>
            <a:spLocks noChangeShapeType="1"/>
          </p:cNvSpPr>
          <p:nvPr/>
        </p:nvSpPr>
        <p:spPr bwMode="auto">
          <a:xfrm>
            <a:off x="6095496" y="2433179"/>
            <a:ext cx="670313" cy="20156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9" name="Line 15"/>
          <p:cNvSpPr>
            <a:spLocks noChangeShapeType="1"/>
          </p:cNvSpPr>
          <p:nvPr/>
        </p:nvSpPr>
        <p:spPr bwMode="auto">
          <a:xfrm flipV="1">
            <a:off x="6887685" y="2585524"/>
            <a:ext cx="608107" cy="100781"/>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Line 16"/>
          <p:cNvSpPr>
            <a:spLocks noChangeShapeType="1"/>
          </p:cNvSpPr>
          <p:nvPr/>
        </p:nvSpPr>
        <p:spPr bwMode="auto">
          <a:xfrm>
            <a:off x="7192373" y="2078100"/>
            <a:ext cx="303419" cy="50742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1" name="Line 17"/>
          <p:cNvSpPr>
            <a:spLocks noChangeShapeType="1"/>
          </p:cNvSpPr>
          <p:nvPr/>
        </p:nvSpPr>
        <p:spPr bwMode="auto">
          <a:xfrm flipH="1">
            <a:off x="7130166" y="2634743"/>
            <a:ext cx="365625" cy="55898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2" name="Line 18"/>
          <p:cNvSpPr>
            <a:spLocks noChangeShapeType="1"/>
          </p:cNvSpPr>
          <p:nvPr/>
        </p:nvSpPr>
        <p:spPr bwMode="auto">
          <a:xfrm flipV="1">
            <a:off x="5181433" y="2433179"/>
            <a:ext cx="790920" cy="10195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3" name="Line 19"/>
          <p:cNvSpPr>
            <a:spLocks noChangeShapeType="1"/>
          </p:cNvSpPr>
          <p:nvPr/>
        </p:nvSpPr>
        <p:spPr bwMode="auto">
          <a:xfrm>
            <a:off x="4938953" y="2027710"/>
            <a:ext cx="120605" cy="455860"/>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4" name="Line 20"/>
          <p:cNvSpPr>
            <a:spLocks noChangeShapeType="1"/>
          </p:cNvSpPr>
          <p:nvPr/>
        </p:nvSpPr>
        <p:spPr bwMode="auto">
          <a:xfrm flipH="1">
            <a:off x="4878015" y="2585523"/>
            <a:ext cx="181543" cy="35507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5" name="Line 21"/>
          <p:cNvSpPr>
            <a:spLocks noChangeShapeType="1"/>
          </p:cNvSpPr>
          <p:nvPr/>
        </p:nvSpPr>
        <p:spPr bwMode="auto">
          <a:xfrm>
            <a:off x="3598326" y="2332398"/>
            <a:ext cx="1279689" cy="202734"/>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Line 22"/>
          <p:cNvSpPr>
            <a:spLocks noChangeShapeType="1"/>
          </p:cNvSpPr>
          <p:nvPr/>
        </p:nvSpPr>
        <p:spPr bwMode="auto">
          <a:xfrm flipV="1">
            <a:off x="3659264" y="2078100"/>
            <a:ext cx="1157814" cy="25429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7" name="Line 23"/>
          <p:cNvSpPr>
            <a:spLocks noChangeShapeType="1"/>
          </p:cNvSpPr>
          <p:nvPr/>
        </p:nvSpPr>
        <p:spPr bwMode="auto">
          <a:xfrm flipH="1">
            <a:off x="1710530" y="2078100"/>
            <a:ext cx="912795" cy="25429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8" name="Line 24"/>
          <p:cNvSpPr>
            <a:spLocks noChangeShapeType="1"/>
          </p:cNvSpPr>
          <p:nvPr/>
        </p:nvSpPr>
        <p:spPr bwMode="auto">
          <a:xfrm>
            <a:off x="2623325" y="2127319"/>
            <a:ext cx="366894" cy="55898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Line 25"/>
          <p:cNvSpPr>
            <a:spLocks noChangeShapeType="1"/>
          </p:cNvSpPr>
          <p:nvPr/>
        </p:nvSpPr>
        <p:spPr bwMode="auto">
          <a:xfrm flipV="1">
            <a:off x="3049888" y="2381617"/>
            <a:ext cx="548438" cy="30468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Line 26"/>
          <p:cNvSpPr>
            <a:spLocks noChangeShapeType="1"/>
          </p:cNvSpPr>
          <p:nvPr/>
        </p:nvSpPr>
        <p:spPr bwMode="auto">
          <a:xfrm flipH="1">
            <a:off x="2135824" y="2737867"/>
            <a:ext cx="793457" cy="10195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Line 27"/>
          <p:cNvSpPr>
            <a:spLocks noChangeShapeType="1"/>
          </p:cNvSpPr>
          <p:nvPr/>
        </p:nvSpPr>
        <p:spPr bwMode="auto">
          <a:xfrm>
            <a:off x="2135824" y="2889039"/>
            <a:ext cx="305957" cy="30468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32" name="Group 28"/>
          <p:cNvGrpSpPr>
            <a:grpSpLocks/>
          </p:cNvGrpSpPr>
          <p:nvPr/>
        </p:nvGrpSpPr>
        <p:grpSpPr bwMode="auto">
          <a:xfrm>
            <a:off x="2745200" y="2535133"/>
            <a:ext cx="548438" cy="353907"/>
            <a:chOff x="2949" y="196"/>
            <a:chExt cx="941" cy="598"/>
          </a:xfrm>
          <a:solidFill>
            <a:srgbClr val="00FFFF"/>
          </a:solidFill>
        </p:grpSpPr>
        <p:sp>
          <p:nvSpPr>
            <p:cNvPr id="33" name="Oval 29"/>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4" name="Oval 30"/>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5" name="Oval 31"/>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6" name="Oval 32"/>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7" name="Oval 33"/>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8" name="Oval 34"/>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9" name="Oval 35"/>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0" name="Oval 36"/>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1" name="Freeform 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2" name="Freeform 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3" name="Freeform 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pic>
        <p:nvPicPr>
          <p:cNvPr id="44"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2405" y="2737868"/>
            <a:ext cx="41640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0844" y="1976147"/>
            <a:ext cx="416407" cy="233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5513" y="2230444"/>
            <a:ext cx="41513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3932" y="1925757"/>
            <a:ext cx="41640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8015" y="2433179"/>
            <a:ext cx="41513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4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4248" y="2483570"/>
            <a:ext cx="415137" cy="233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 name="Picture 4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1747" y="2332398"/>
            <a:ext cx="415137" cy="230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1" name="Group 47"/>
          <p:cNvGrpSpPr>
            <a:grpSpLocks/>
          </p:cNvGrpSpPr>
          <p:nvPr/>
        </p:nvGrpSpPr>
        <p:grpSpPr bwMode="auto">
          <a:xfrm>
            <a:off x="2196762" y="3042556"/>
            <a:ext cx="548438" cy="353907"/>
            <a:chOff x="2949" y="196"/>
            <a:chExt cx="941" cy="598"/>
          </a:xfrm>
          <a:solidFill>
            <a:srgbClr val="00FFFF"/>
          </a:solidFill>
        </p:grpSpPr>
        <p:sp>
          <p:nvSpPr>
            <p:cNvPr id="52" name="Oval 48"/>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3" name="Oval 49"/>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4" name="Oval 50"/>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5" name="Oval 51"/>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6" name="Oval 52"/>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7" name="Oval 53"/>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8" name="Oval 54"/>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9" name="Oval 55"/>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0" name="Freeform 5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1" name="Freeform 5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2" name="Freeform 5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63" name="Group 59"/>
          <p:cNvGrpSpPr>
            <a:grpSpLocks/>
          </p:cNvGrpSpPr>
          <p:nvPr/>
        </p:nvGrpSpPr>
        <p:grpSpPr bwMode="auto">
          <a:xfrm>
            <a:off x="1466780" y="2178882"/>
            <a:ext cx="548438" cy="356250"/>
            <a:chOff x="2949" y="196"/>
            <a:chExt cx="941" cy="598"/>
          </a:xfrm>
          <a:solidFill>
            <a:srgbClr val="00FFFF"/>
          </a:solidFill>
        </p:grpSpPr>
        <p:sp>
          <p:nvSpPr>
            <p:cNvPr id="64" name="Oval 60"/>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5" name="Oval 61"/>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6" name="Oval 62"/>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7" name="Oval 63"/>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8" name="Oval 64"/>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9" name="Oval 65"/>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0" name="Oval 66"/>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1" name="Oval 67"/>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2" name="Freeform 6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3" name="Freeform 6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4" name="Freeform 7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75" name="Group 71"/>
          <p:cNvGrpSpPr>
            <a:grpSpLocks/>
          </p:cNvGrpSpPr>
          <p:nvPr/>
        </p:nvGrpSpPr>
        <p:grpSpPr bwMode="auto">
          <a:xfrm>
            <a:off x="6887685" y="1875366"/>
            <a:ext cx="547169" cy="355078"/>
            <a:chOff x="2949" y="196"/>
            <a:chExt cx="941" cy="598"/>
          </a:xfrm>
          <a:solidFill>
            <a:srgbClr val="00FFFF"/>
          </a:solidFill>
        </p:grpSpPr>
        <p:sp>
          <p:nvSpPr>
            <p:cNvPr id="76" name="Oval 72"/>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7" name="Oval 73"/>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8" name="Oval 74"/>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9" name="Oval 75"/>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0" name="Oval 76"/>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1" name="Oval 77"/>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2" name="Oval 78"/>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3" name="Oval 79"/>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4" name="Freeform 8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5" name="Freeform 8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6" name="Freeform 8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87" name="Group 83"/>
          <p:cNvGrpSpPr>
            <a:grpSpLocks/>
          </p:cNvGrpSpPr>
          <p:nvPr/>
        </p:nvGrpSpPr>
        <p:grpSpPr bwMode="auto">
          <a:xfrm>
            <a:off x="6826747" y="3042556"/>
            <a:ext cx="548438" cy="353907"/>
            <a:chOff x="2949" y="196"/>
            <a:chExt cx="941" cy="598"/>
          </a:xfrm>
          <a:solidFill>
            <a:srgbClr val="00FFFF"/>
          </a:solidFill>
        </p:grpSpPr>
        <p:sp>
          <p:nvSpPr>
            <p:cNvPr id="88" name="Oval 84"/>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9" name="Oval 85"/>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0" name="Oval 86"/>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1" name="Oval 87"/>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2" name="Oval 88"/>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3" name="Oval 89"/>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4" name="Oval 90"/>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5" name="Oval 91"/>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6" name="Freeform 9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97" name="Freeform 9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98" name="Freeform 9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99" name="Group 95"/>
          <p:cNvGrpSpPr>
            <a:grpSpLocks/>
          </p:cNvGrpSpPr>
          <p:nvPr/>
        </p:nvGrpSpPr>
        <p:grpSpPr bwMode="auto">
          <a:xfrm>
            <a:off x="6520790" y="2483569"/>
            <a:ext cx="548438" cy="356250"/>
            <a:chOff x="2949" y="196"/>
            <a:chExt cx="941" cy="598"/>
          </a:xfrm>
          <a:solidFill>
            <a:srgbClr val="00FFFF"/>
          </a:solidFill>
        </p:grpSpPr>
        <p:sp>
          <p:nvSpPr>
            <p:cNvPr id="100" name="Oval 96"/>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1" name="Oval 97"/>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2" name="Oval 98"/>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3" name="Oval 99"/>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4" name="Oval 100"/>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5" name="Oval 101"/>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6" name="Oval 102"/>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7" name="Oval 103"/>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8" name="Freeform 10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9" name="Freeform 10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0" name="Freeform 10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sp>
        <p:nvSpPr>
          <p:cNvPr id="111" name="Text Box 107"/>
          <p:cNvSpPr txBox="1">
            <a:spLocks noChangeArrowheads="1"/>
          </p:cNvSpPr>
          <p:nvPr/>
        </p:nvSpPr>
        <p:spPr bwMode="auto">
          <a:xfrm>
            <a:off x="7527530" y="2212867"/>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9</a:t>
            </a:r>
          </a:p>
        </p:txBody>
      </p:sp>
      <p:grpSp>
        <p:nvGrpSpPr>
          <p:cNvPr id="160" name="组合 159"/>
          <p:cNvGrpSpPr/>
          <p:nvPr/>
        </p:nvGrpSpPr>
        <p:grpSpPr>
          <a:xfrm>
            <a:off x="3421861" y="1933961"/>
            <a:ext cx="2567034" cy="953480"/>
            <a:chOff x="3421861" y="1933961"/>
            <a:chExt cx="2567034" cy="953480"/>
          </a:xfrm>
        </p:grpSpPr>
        <p:sp>
          <p:nvSpPr>
            <p:cNvPr id="112" name="Text Box 108"/>
            <p:cNvSpPr txBox="1">
              <a:spLocks noChangeArrowheads="1"/>
            </p:cNvSpPr>
            <p:nvPr/>
          </p:nvSpPr>
          <p:spPr bwMode="auto">
            <a:xfrm>
              <a:off x="5605457" y="207810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CC00CC"/>
                  </a:solidFill>
                  <a:latin typeface="微软雅黑" pitchFamily="34" charset="-122"/>
                  <a:ea typeface="微软雅黑" pitchFamily="34" charset="-122"/>
                </a:rPr>
                <a:t>R</a:t>
              </a:r>
              <a:r>
                <a:rPr kumimoji="1" lang="en-US" altLang="zh-CN" sz="1400" b="1" baseline="-25000">
                  <a:solidFill>
                    <a:srgbClr val="CC00CC"/>
                  </a:solidFill>
                  <a:latin typeface="微软雅黑" pitchFamily="34" charset="-122"/>
                  <a:ea typeface="微软雅黑" pitchFamily="34" charset="-122"/>
                </a:rPr>
                <a:t>7</a:t>
              </a:r>
            </a:p>
          </p:txBody>
        </p:sp>
        <p:sp>
          <p:nvSpPr>
            <p:cNvPr id="115" name="Text Box 111"/>
            <p:cNvSpPr txBox="1">
              <a:spLocks noChangeArrowheads="1"/>
            </p:cNvSpPr>
            <p:nvPr/>
          </p:nvSpPr>
          <p:spPr bwMode="auto">
            <a:xfrm>
              <a:off x="4432409" y="2579664"/>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CC00CC"/>
                  </a:solidFill>
                  <a:latin typeface="微软雅黑" pitchFamily="34" charset="-122"/>
                  <a:ea typeface="微软雅黑" pitchFamily="34" charset="-122"/>
                </a:rPr>
                <a:t>R</a:t>
              </a:r>
              <a:r>
                <a:rPr kumimoji="1" lang="en-US" altLang="zh-CN" sz="1400" b="1" baseline="-25000">
                  <a:solidFill>
                    <a:srgbClr val="CC00CC"/>
                  </a:solidFill>
                  <a:latin typeface="微软雅黑" pitchFamily="34" charset="-122"/>
                  <a:ea typeface="微软雅黑" pitchFamily="34" charset="-122"/>
                </a:rPr>
                <a:t>4</a:t>
              </a:r>
            </a:p>
          </p:txBody>
        </p:sp>
        <p:sp>
          <p:nvSpPr>
            <p:cNvPr id="116" name="Text Box 112"/>
            <p:cNvSpPr txBox="1">
              <a:spLocks noChangeArrowheads="1"/>
            </p:cNvSpPr>
            <p:nvPr/>
          </p:nvSpPr>
          <p:spPr bwMode="auto">
            <a:xfrm>
              <a:off x="3421861" y="193396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CC00CC"/>
                  </a:solidFill>
                  <a:latin typeface="微软雅黑" pitchFamily="34" charset="-122"/>
                  <a:ea typeface="微软雅黑" pitchFamily="34" charset="-122"/>
                </a:rPr>
                <a:t>R</a:t>
              </a:r>
              <a:r>
                <a:rPr kumimoji="1" lang="en-US" altLang="zh-CN" sz="1400" b="1" baseline="-25000" dirty="0">
                  <a:solidFill>
                    <a:srgbClr val="CC00CC"/>
                  </a:solidFill>
                  <a:latin typeface="微软雅黑" pitchFamily="34" charset="-122"/>
                  <a:ea typeface="微软雅黑" pitchFamily="34" charset="-122"/>
                </a:rPr>
                <a:t>3</a:t>
              </a:r>
            </a:p>
          </p:txBody>
        </p:sp>
      </p:grpSp>
      <p:sp>
        <p:nvSpPr>
          <p:cNvPr id="117" name="Text Box 113"/>
          <p:cNvSpPr txBox="1">
            <a:spLocks noChangeArrowheads="1"/>
          </p:cNvSpPr>
          <p:nvPr/>
        </p:nvSpPr>
        <p:spPr bwMode="auto">
          <a:xfrm>
            <a:off x="1525179" y="2648805"/>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2</a:t>
            </a:r>
          </a:p>
        </p:txBody>
      </p:sp>
      <p:sp>
        <p:nvSpPr>
          <p:cNvPr id="118" name="Text Box 114"/>
          <p:cNvSpPr txBox="1">
            <a:spLocks noChangeArrowheads="1"/>
          </p:cNvSpPr>
          <p:nvPr/>
        </p:nvSpPr>
        <p:spPr bwMode="auto">
          <a:xfrm>
            <a:off x="2107895" y="1764038"/>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1</a:t>
            </a:r>
          </a:p>
        </p:txBody>
      </p:sp>
      <p:grpSp>
        <p:nvGrpSpPr>
          <p:cNvPr id="119" name="组合 118"/>
          <p:cNvGrpSpPr/>
          <p:nvPr/>
        </p:nvGrpSpPr>
        <p:grpSpPr>
          <a:xfrm>
            <a:off x="3598326" y="3003883"/>
            <a:ext cx="2497171" cy="1046059"/>
            <a:chOff x="3598326" y="3003883"/>
            <a:chExt cx="2497171" cy="1046059"/>
          </a:xfrm>
        </p:grpSpPr>
        <p:sp>
          <p:nvSpPr>
            <p:cNvPr id="120" name="Oval 121"/>
            <p:cNvSpPr>
              <a:spLocks noChangeArrowheads="1"/>
            </p:cNvSpPr>
            <p:nvPr/>
          </p:nvSpPr>
          <p:spPr bwMode="auto">
            <a:xfrm>
              <a:off x="3598326" y="3003883"/>
              <a:ext cx="2497171" cy="767579"/>
            </a:xfrm>
            <a:prstGeom prst="ellipse">
              <a:avLst/>
            </a:prstGeom>
            <a:solidFill>
              <a:srgbClr val="99FFCC"/>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121" name="Text Box 122"/>
            <p:cNvSpPr txBox="1">
              <a:spLocks noChangeArrowheads="1"/>
            </p:cNvSpPr>
            <p:nvPr/>
          </p:nvSpPr>
          <p:spPr bwMode="auto">
            <a:xfrm>
              <a:off x="4305485" y="3742165"/>
              <a:ext cx="11929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区域 </a:t>
              </a:r>
              <a:r>
                <a:rPr kumimoji="1" lang="en-US" altLang="zh-CN" sz="1400" b="1" dirty="0">
                  <a:solidFill>
                    <a:srgbClr val="0000CC"/>
                  </a:solidFill>
                  <a:latin typeface="微软雅黑" pitchFamily="34" charset="-122"/>
                  <a:ea typeface="微软雅黑" pitchFamily="34" charset="-122"/>
                </a:rPr>
                <a:t>0.0.0.2</a:t>
              </a:r>
            </a:p>
          </p:txBody>
        </p:sp>
      </p:grpSp>
      <p:sp>
        <p:nvSpPr>
          <p:cNvPr id="122" name="Line 123"/>
          <p:cNvSpPr>
            <a:spLocks noChangeShapeType="1"/>
          </p:cNvSpPr>
          <p:nvPr/>
        </p:nvSpPr>
        <p:spPr bwMode="auto">
          <a:xfrm>
            <a:off x="4817078" y="2940601"/>
            <a:ext cx="729981" cy="38437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3" name="Line 124"/>
          <p:cNvSpPr>
            <a:spLocks noChangeShapeType="1"/>
          </p:cNvSpPr>
          <p:nvPr/>
        </p:nvSpPr>
        <p:spPr bwMode="auto">
          <a:xfrm flipV="1">
            <a:off x="4938953" y="3388258"/>
            <a:ext cx="669044" cy="19218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124" name="Group 125"/>
          <p:cNvGrpSpPr>
            <a:grpSpLocks/>
          </p:cNvGrpSpPr>
          <p:nvPr/>
        </p:nvGrpSpPr>
        <p:grpSpPr bwMode="auto">
          <a:xfrm>
            <a:off x="5365516" y="3131617"/>
            <a:ext cx="547168" cy="448828"/>
            <a:chOff x="2949" y="196"/>
            <a:chExt cx="941" cy="598"/>
          </a:xfrm>
          <a:solidFill>
            <a:srgbClr val="00FFFF"/>
          </a:solidFill>
        </p:grpSpPr>
        <p:sp>
          <p:nvSpPr>
            <p:cNvPr id="125" name="Oval 126"/>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26" name="Oval 127"/>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27" name="Oval 128"/>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28" name="Oval 129"/>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29" name="Oval 130"/>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30" name="Oval 131"/>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31" name="Oval 132"/>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32" name="Oval 133"/>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33" name="Freeform 13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4" name="Freeform 13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5" name="Freeform 13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sp>
        <p:nvSpPr>
          <p:cNvPr id="136" name="Line 138"/>
          <p:cNvSpPr>
            <a:spLocks noChangeShapeType="1"/>
          </p:cNvSpPr>
          <p:nvPr/>
        </p:nvSpPr>
        <p:spPr bwMode="auto">
          <a:xfrm>
            <a:off x="4084557" y="3450368"/>
            <a:ext cx="732521" cy="13007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137" name="Group 139"/>
          <p:cNvGrpSpPr>
            <a:grpSpLocks/>
          </p:cNvGrpSpPr>
          <p:nvPr/>
        </p:nvGrpSpPr>
        <p:grpSpPr bwMode="auto">
          <a:xfrm>
            <a:off x="3842076" y="3194899"/>
            <a:ext cx="548438" cy="448828"/>
            <a:chOff x="2949" y="196"/>
            <a:chExt cx="941" cy="598"/>
          </a:xfrm>
          <a:solidFill>
            <a:srgbClr val="00FFFF"/>
          </a:solidFill>
        </p:grpSpPr>
        <p:sp>
          <p:nvSpPr>
            <p:cNvPr id="138" name="Oval 140"/>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39" name="Oval 141"/>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0" name="Oval 142"/>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1" name="Oval 143"/>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2" name="Oval 144"/>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3" name="Oval 145"/>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4" name="Oval 146"/>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5" name="Oval 147"/>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6" name="Freeform 14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7" name="Freeform 14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8" name="Freeform 15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pic>
        <p:nvPicPr>
          <p:cNvPr id="149" name="Picture 15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3932" y="3415211"/>
            <a:ext cx="416407" cy="29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0" name="Text Box 153"/>
          <p:cNvSpPr txBox="1">
            <a:spLocks noChangeArrowheads="1"/>
          </p:cNvSpPr>
          <p:nvPr/>
        </p:nvSpPr>
        <p:spPr bwMode="auto">
          <a:xfrm>
            <a:off x="4459070" y="318435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8</a:t>
            </a:r>
          </a:p>
        </p:txBody>
      </p:sp>
      <p:pic>
        <p:nvPicPr>
          <p:cNvPr id="151" name="Picture 15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3151" y="2842164"/>
            <a:ext cx="41640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2" name="Text Box 115"/>
          <p:cNvSpPr txBox="1">
            <a:spLocks noChangeArrowheads="1"/>
          </p:cNvSpPr>
          <p:nvPr/>
        </p:nvSpPr>
        <p:spPr bwMode="auto">
          <a:xfrm>
            <a:off x="6861812" y="3068342"/>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8</a:t>
            </a:r>
          </a:p>
        </p:txBody>
      </p:sp>
      <p:sp>
        <p:nvSpPr>
          <p:cNvPr id="153" name="Text Box 116"/>
          <p:cNvSpPr txBox="1">
            <a:spLocks noChangeArrowheads="1"/>
          </p:cNvSpPr>
          <p:nvPr/>
        </p:nvSpPr>
        <p:spPr bwMode="auto">
          <a:xfrm>
            <a:off x="6915228" y="1904669"/>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6</a:t>
            </a:r>
          </a:p>
        </p:txBody>
      </p:sp>
      <p:sp>
        <p:nvSpPr>
          <p:cNvPr id="154" name="Text Box 117"/>
          <p:cNvSpPr txBox="1">
            <a:spLocks noChangeArrowheads="1"/>
          </p:cNvSpPr>
          <p:nvPr/>
        </p:nvSpPr>
        <p:spPr bwMode="auto">
          <a:xfrm>
            <a:off x="2237984" y="3077712"/>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sp>
        <p:nvSpPr>
          <p:cNvPr id="155" name="Text Box 118"/>
          <p:cNvSpPr txBox="1">
            <a:spLocks noChangeArrowheads="1"/>
          </p:cNvSpPr>
          <p:nvPr/>
        </p:nvSpPr>
        <p:spPr bwMode="auto">
          <a:xfrm>
            <a:off x="2789151" y="2555049"/>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2</a:t>
            </a:r>
          </a:p>
        </p:txBody>
      </p:sp>
      <p:sp>
        <p:nvSpPr>
          <p:cNvPr id="156" name="Text Box 119"/>
          <p:cNvSpPr txBox="1">
            <a:spLocks noChangeArrowheads="1"/>
          </p:cNvSpPr>
          <p:nvPr/>
        </p:nvSpPr>
        <p:spPr bwMode="auto">
          <a:xfrm>
            <a:off x="1505747" y="2201148"/>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1</a:t>
            </a:r>
          </a:p>
        </p:txBody>
      </p:sp>
      <p:sp>
        <p:nvSpPr>
          <p:cNvPr id="157" name="Text Box 120"/>
          <p:cNvSpPr txBox="1">
            <a:spLocks noChangeArrowheads="1"/>
          </p:cNvSpPr>
          <p:nvPr/>
        </p:nvSpPr>
        <p:spPr bwMode="auto">
          <a:xfrm>
            <a:off x="6550398" y="2522248"/>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7</a:t>
            </a:r>
          </a:p>
        </p:txBody>
      </p:sp>
      <p:sp>
        <p:nvSpPr>
          <p:cNvPr id="158" name="Text Box 137"/>
          <p:cNvSpPr txBox="1">
            <a:spLocks noChangeArrowheads="1"/>
          </p:cNvSpPr>
          <p:nvPr/>
        </p:nvSpPr>
        <p:spPr bwMode="auto">
          <a:xfrm>
            <a:off x="5407913" y="3218354"/>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4</a:t>
            </a:r>
          </a:p>
        </p:txBody>
      </p:sp>
      <p:sp>
        <p:nvSpPr>
          <p:cNvPr id="159" name="Text Box 151"/>
          <p:cNvSpPr txBox="1">
            <a:spLocks noChangeArrowheads="1"/>
          </p:cNvSpPr>
          <p:nvPr/>
        </p:nvSpPr>
        <p:spPr bwMode="auto">
          <a:xfrm>
            <a:off x="3872858" y="3278102"/>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5</a:t>
            </a:r>
          </a:p>
        </p:txBody>
      </p:sp>
      <p:sp>
        <p:nvSpPr>
          <p:cNvPr id="161" name="Text Box 109"/>
          <p:cNvSpPr txBox="1">
            <a:spLocks noChangeArrowheads="1"/>
          </p:cNvSpPr>
          <p:nvPr/>
        </p:nvSpPr>
        <p:spPr bwMode="auto">
          <a:xfrm>
            <a:off x="5100183" y="183435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R</a:t>
            </a:r>
            <a:r>
              <a:rPr kumimoji="1" lang="en-US" altLang="zh-CN" sz="1400" b="1" baseline="-25000" dirty="0">
                <a:latin typeface="微软雅黑" pitchFamily="34" charset="-122"/>
                <a:ea typeface="微软雅黑" pitchFamily="34" charset="-122"/>
              </a:rPr>
              <a:t>6</a:t>
            </a:r>
          </a:p>
        </p:txBody>
      </p:sp>
      <p:sp>
        <p:nvSpPr>
          <p:cNvPr id="162" name="Text Box 110"/>
          <p:cNvSpPr txBox="1">
            <a:spLocks noChangeArrowheads="1"/>
          </p:cNvSpPr>
          <p:nvPr/>
        </p:nvSpPr>
        <p:spPr bwMode="auto">
          <a:xfrm>
            <a:off x="4643151" y="2168336"/>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R</a:t>
            </a:r>
            <a:r>
              <a:rPr kumimoji="1" lang="en-US" altLang="zh-CN" sz="1400" b="1" baseline="-25000" dirty="0">
                <a:latin typeface="微软雅黑" pitchFamily="34" charset="-122"/>
                <a:ea typeface="微软雅黑" pitchFamily="34" charset="-122"/>
              </a:rPr>
              <a:t>5</a:t>
            </a:r>
          </a:p>
        </p:txBody>
      </p:sp>
    </p:spTree>
    <p:extLst>
      <p:ext uri="{BB962C8B-B14F-4D97-AF65-F5344CB8AC3E}">
        <p14:creationId xmlns:p14="http://schemas.microsoft.com/office/powerpoint/2010/main" val="165415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160"/>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231862"/>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181886"/>
            <a:ext cx="3397084" cy="400110"/>
          </a:xfrm>
          <a:prstGeom prst="rect">
            <a:avLst/>
          </a:prstGeom>
        </p:spPr>
        <p:txBody>
          <a:bodyPr wrap="none">
            <a:spAutoFit/>
          </a:bodyPr>
          <a:lstStyle/>
          <a:p>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直接用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a:t>
            </a:r>
            <a:r>
              <a:rPr lang="zh-CN" altLang="en-US" sz="2000" b="1" dirty="0" smtClean="0">
                <a:latin typeface="微软雅黑" pitchFamily="34" charset="-122"/>
                <a:ea typeface="微软雅黑" pitchFamily="34" charset="-122"/>
              </a:rPr>
              <a:t>传送</a:t>
            </a:r>
            <a:endParaRPr lang="zh-CN" altLang="en-US" sz="2000" b="1" dirty="0">
              <a:latin typeface="微软雅黑" pitchFamily="34" charset="-122"/>
              <a:ea typeface="微软雅黑" pitchFamily="34" charset="-122"/>
            </a:endParaRPr>
          </a:p>
        </p:txBody>
      </p:sp>
      <p:sp>
        <p:nvSpPr>
          <p:cNvPr id="4" name="矩形 3"/>
          <p:cNvSpPr/>
          <p:nvPr/>
        </p:nvSpPr>
        <p:spPr>
          <a:xfrm>
            <a:off x="545144" y="1556630"/>
            <a:ext cx="8028487"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OSPF </a:t>
            </a:r>
            <a:r>
              <a:rPr lang="zh-CN" altLang="en-US" sz="2000" b="1" dirty="0">
                <a:solidFill>
                  <a:srgbClr val="0000FF"/>
                </a:solidFill>
                <a:latin typeface="微软雅黑" pitchFamily="34" charset="-122"/>
                <a:ea typeface="微软雅黑" pitchFamily="34" charset="-122"/>
              </a:rPr>
              <a:t>不用 </a:t>
            </a:r>
            <a:r>
              <a:rPr lang="en-US" altLang="zh-CN" sz="2000" b="1" dirty="0">
                <a:solidFill>
                  <a:srgbClr val="0000FF"/>
                </a:solidFill>
                <a:latin typeface="微软雅黑" pitchFamily="34" charset="-122"/>
                <a:ea typeface="微软雅黑" pitchFamily="34" charset="-122"/>
              </a:rPr>
              <a:t>UDP </a:t>
            </a:r>
            <a:r>
              <a:rPr lang="zh-CN" altLang="en-US" sz="2000" b="1" dirty="0">
                <a:solidFill>
                  <a:srgbClr val="0000FF"/>
                </a:solidFill>
                <a:latin typeface="微软雅黑" pitchFamily="34" charset="-122"/>
                <a:ea typeface="微软雅黑" pitchFamily="34" charset="-122"/>
              </a:rPr>
              <a:t>而是直接用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数据报传送。</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构成的数据报很短。这样做可减少路由信息的通信量。</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数据报很短的另一好处是可以不必将长的数据报分片传送。</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但分片传送的数据报只要丢失一个，就无法组装成原来的数据报，而整个数据报就必须重传。 </a:t>
            </a:r>
          </a:p>
        </p:txBody>
      </p:sp>
    </p:spTree>
    <p:extLst>
      <p:ext uri="{BB962C8B-B14F-4D97-AF65-F5344CB8AC3E}">
        <p14:creationId xmlns:p14="http://schemas.microsoft.com/office/powerpoint/2010/main" val="381005672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71390"/>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821414"/>
            <a:ext cx="2218877" cy="400110"/>
          </a:xfrm>
          <a:prstGeom prst="rect">
            <a:avLst/>
          </a:prstGeom>
        </p:spPr>
        <p:txBody>
          <a:bodyPr wrap="none">
            <a:spAutoFit/>
          </a:bodyPr>
          <a:lstStyle/>
          <a:p>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的其他</a:t>
            </a:r>
            <a:r>
              <a:rPr lang="zh-CN" altLang="en-US" sz="2000" b="1" dirty="0" smtClean="0">
                <a:latin typeface="微软雅黑" pitchFamily="34" charset="-122"/>
                <a:ea typeface="微软雅黑" pitchFamily="34" charset="-122"/>
              </a:rPr>
              <a:t>特点</a:t>
            </a:r>
            <a:endParaRPr lang="zh-CN" altLang="en-US" sz="2000" b="1" dirty="0">
              <a:latin typeface="微软雅黑" pitchFamily="34" charset="-122"/>
              <a:ea typeface="微软雅黑" pitchFamily="34" charset="-122"/>
            </a:endParaRPr>
          </a:p>
        </p:txBody>
      </p:sp>
      <p:sp>
        <p:nvSpPr>
          <p:cNvPr id="4" name="矩形 3"/>
          <p:cNvSpPr/>
          <p:nvPr/>
        </p:nvSpPr>
        <p:spPr>
          <a:xfrm>
            <a:off x="545144" y="1196158"/>
            <a:ext cx="8159241"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对不同的链路可根据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分组的不同服务类型 </a:t>
            </a:r>
            <a:r>
              <a:rPr lang="en-US" altLang="zh-CN" sz="2000" b="1" dirty="0">
                <a:latin typeface="微软雅黑" pitchFamily="34" charset="-122"/>
                <a:ea typeface="微软雅黑" pitchFamily="34" charset="-122"/>
              </a:rPr>
              <a:t>TOS </a:t>
            </a:r>
            <a:r>
              <a:rPr lang="zh-CN" altLang="en-US" sz="2000" b="1" dirty="0">
                <a:latin typeface="微软雅黑" pitchFamily="34" charset="-122"/>
                <a:ea typeface="微软雅黑" pitchFamily="34" charset="-122"/>
              </a:rPr>
              <a:t>而设置成不同的代价。因此，</a:t>
            </a:r>
            <a:r>
              <a:rPr lang="en-US" altLang="zh-CN" sz="2000" b="1" dirty="0">
                <a:solidFill>
                  <a:srgbClr val="0000FF"/>
                </a:solidFill>
                <a:latin typeface="微软雅黑" pitchFamily="34" charset="-122"/>
                <a:ea typeface="微软雅黑" pitchFamily="34" charset="-122"/>
              </a:rPr>
              <a:t>OSPF </a:t>
            </a:r>
            <a:r>
              <a:rPr lang="zh-CN" altLang="en-US" sz="2000" b="1" dirty="0">
                <a:solidFill>
                  <a:srgbClr val="0000FF"/>
                </a:solidFill>
                <a:latin typeface="微软雅黑" pitchFamily="34" charset="-122"/>
                <a:ea typeface="微软雅黑" pitchFamily="34" charset="-122"/>
              </a:rPr>
              <a:t>对于不同类型的业务可计算出不同的路由</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如果到同一个目的网络有多条相同代价的路径，那么可以将通信量分配给这几条路径。这叫做</a:t>
            </a:r>
            <a:r>
              <a:rPr lang="zh-CN" altLang="en-US" sz="2000" b="1" dirty="0">
                <a:solidFill>
                  <a:srgbClr val="0000FF"/>
                </a:solidFill>
                <a:latin typeface="微软雅黑" pitchFamily="34" charset="-122"/>
                <a:ea typeface="微软雅黑" pitchFamily="34" charset="-122"/>
              </a:rPr>
              <a:t>多路径间的负载平衡</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所有在 </a:t>
            </a: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路由器之间交换的分组都具有</a:t>
            </a:r>
            <a:r>
              <a:rPr lang="zh-CN" altLang="en-US" sz="2000" b="1" dirty="0">
                <a:solidFill>
                  <a:srgbClr val="0000FF"/>
                </a:solidFill>
                <a:latin typeface="微软雅黑" pitchFamily="34" charset="-122"/>
                <a:ea typeface="微软雅黑" pitchFamily="34" charset="-122"/>
              </a:rPr>
              <a:t>鉴别</a:t>
            </a:r>
            <a:r>
              <a:rPr lang="zh-CN" altLang="en-US" sz="2000" b="1" dirty="0">
                <a:latin typeface="微软雅黑" pitchFamily="34" charset="-122"/>
                <a:ea typeface="微软雅黑" pitchFamily="34" charset="-122"/>
              </a:rPr>
              <a:t>的功能。</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支持可变长度的子网划分和无分类编址 </a:t>
            </a:r>
            <a:r>
              <a:rPr lang="en-US" altLang="zh-CN" sz="2000" b="1" dirty="0">
                <a:solidFill>
                  <a:srgbClr val="0000FF"/>
                </a:solidFill>
                <a:latin typeface="微软雅黑" pitchFamily="34" charset="-122"/>
                <a:ea typeface="微软雅黑" pitchFamily="34" charset="-122"/>
              </a:rPr>
              <a:t>CIDR</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每一个链路状态都带上一个 </a:t>
            </a:r>
            <a:r>
              <a:rPr lang="en-US" altLang="zh-CN" sz="2000" b="1" dirty="0">
                <a:latin typeface="微软雅黑" pitchFamily="34" charset="-122"/>
                <a:ea typeface="微软雅黑" pitchFamily="34" charset="-122"/>
              </a:rPr>
              <a:t>32 </a:t>
            </a:r>
            <a:r>
              <a:rPr lang="zh-CN" altLang="en-US" sz="2000" b="1" dirty="0">
                <a:latin typeface="微软雅黑" pitchFamily="34" charset="-122"/>
                <a:ea typeface="微软雅黑" pitchFamily="34" charset="-122"/>
              </a:rPr>
              <a:t>位的序号，序号越大状态就越新。</a:t>
            </a:r>
          </a:p>
        </p:txBody>
      </p:sp>
    </p:spTree>
    <p:extLst>
      <p:ext uri="{BB962C8B-B14F-4D97-AF65-F5344CB8AC3E}">
        <p14:creationId xmlns:p14="http://schemas.microsoft.com/office/powerpoint/2010/main" val="36374928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545144" y="1020832"/>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矩形 98"/>
          <p:cNvSpPr/>
          <p:nvPr/>
        </p:nvSpPr>
        <p:spPr>
          <a:xfrm>
            <a:off x="616085" y="970856"/>
            <a:ext cx="1619354" cy="400110"/>
          </a:xfrm>
          <a:prstGeom prst="rect">
            <a:avLst/>
          </a:prstGeom>
        </p:spPr>
        <p:txBody>
          <a:bodyPr wrap="none">
            <a:spAutoFit/>
          </a:bodyPr>
          <a:lstStyle/>
          <a:p>
            <a:r>
              <a:rPr lang="zh-CN" altLang="en-US" sz="2000" b="1" dirty="0">
                <a:latin typeface="微软雅黑" pitchFamily="34" charset="-122"/>
                <a:ea typeface="微软雅黑" pitchFamily="34" charset="-122"/>
              </a:rPr>
              <a:t>分类 </a:t>
            </a:r>
            <a:r>
              <a:rPr lang="en-US" altLang="zh-CN" sz="2000" b="1" dirty="0">
                <a:latin typeface="微软雅黑" pitchFamily="34" charset="-122"/>
                <a:ea typeface="微软雅黑" pitchFamily="34" charset="-122"/>
              </a:rPr>
              <a:t>IP </a:t>
            </a:r>
            <a:r>
              <a:rPr lang="zh-CN" altLang="en-US" sz="2000" b="1" dirty="0" smtClean="0">
                <a:latin typeface="微软雅黑" pitchFamily="34" charset="-122"/>
                <a:ea typeface="微软雅黑" pitchFamily="34" charset="-122"/>
              </a:rPr>
              <a:t>地址</a:t>
            </a:r>
            <a:endParaRPr lang="zh-CN" altLang="en-US" sz="2000" b="1" dirty="0">
              <a:latin typeface="微软雅黑" pitchFamily="34" charset="-122"/>
              <a:ea typeface="微软雅黑" pitchFamily="34" charset="-122"/>
            </a:endParaRPr>
          </a:p>
        </p:txBody>
      </p:sp>
      <p:sp>
        <p:nvSpPr>
          <p:cNvPr id="100" name="矩形 99"/>
          <p:cNvSpPr/>
          <p:nvPr/>
        </p:nvSpPr>
        <p:spPr>
          <a:xfrm>
            <a:off x="545144" y="1417241"/>
            <a:ext cx="8053712"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将</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地址划分为若干个固定类。</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每一类地址都由两个固定长度的字段组成，其中一个字段是</a:t>
            </a:r>
            <a:r>
              <a:rPr lang="zh-CN" altLang="en-US" sz="2000" b="1" dirty="0">
                <a:solidFill>
                  <a:srgbClr val="0000FF"/>
                </a:solidFill>
                <a:latin typeface="微软雅黑" pitchFamily="34" charset="-122"/>
                <a:ea typeface="微软雅黑" pitchFamily="34" charset="-122"/>
              </a:rPr>
              <a:t>网络号 </a:t>
            </a:r>
            <a:r>
              <a:rPr lang="en-US" altLang="zh-CN" sz="2000" b="1" dirty="0">
                <a:solidFill>
                  <a:srgbClr val="0000FF"/>
                </a:solidFill>
                <a:latin typeface="微软雅黑" pitchFamily="34" charset="-122"/>
                <a:ea typeface="微软雅黑" pitchFamily="34" charset="-122"/>
              </a:rPr>
              <a:t>net-id</a:t>
            </a:r>
            <a:r>
              <a:rPr lang="zh-CN" altLang="en-US" sz="2000" b="1" dirty="0">
                <a:latin typeface="微软雅黑" pitchFamily="34" charset="-122"/>
                <a:ea typeface="微软雅黑" pitchFamily="34" charset="-122"/>
              </a:rPr>
              <a:t>，它标志主机（或路由器）所连接到的网络，而另一个字段则是</a:t>
            </a:r>
            <a:r>
              <a:rPr lang="zh-CN" altLang="en-US" sz="2000" b="1" dirty="0">
                <a:solidFill>
                  <a:srgbClr val="0000FF"/>
                </a:solidFill>
                <a:latin typeface="微软雅黑" pitchFamily="34" charset="-122"/>
                <a:ea typeface="微软雅黑" pitchFamily="34" charset="-122"/>
              </a:rPr>
              <a:t>主机号 </a:t>
            </a:r>
            <a:r>
              <a:rPr lang="en-US" altLang="zh-CN" sz="2000" b="1" dirty="0">
                <a:solidFill>
                  <a:srgbClr val="0000FF"/>
                </a:solidFill>
                <a:latin typeface="微软雅黑" pitchFamily="34" charset="-122"/>
                <a:ea typeface="微软雅黑" pitchFamily="34" charset="-122"/>
              </a:rPr>
              <a:t>host-id</a:t>
            </a:r>
            <a:r>
              <a:rPr lang="zh-CN" altLang="en-US" sz="2000" b="1" dirty="0">
                <a:latin typeface="微软雅黑" pitchFamily="34" charset="-122"/>
                <a:ea typeface="微软雅黑" pitchFamily="34" charset="-122"/>
              </a:rPr>
              <a:t>，它标志该主机（或路由器）。</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主机号在它前面的网络号所指明的网络范围内必须是唯一的。</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由此可见，</a:t>
            </a:r>
            <a:r>
              <a:rPr lang="zh-CN" altLang="en-US" sz="2000" b="1" dirty="0">
                <a:solidFill>
                  <a:srgbClr val="0000FF"/>
                </a:solidFill>
                <a:latin typeface="微软雅黑" pitchFamily="34" charset="-122"/>
                <a:ea typeface="微软雅黑" pitchFamily="34" charset="-122"/>
              </a:rPr>
              <a:t>一个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地址在整个互联网范围内是唯一的</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196426665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70439"/>
            <a:ext cx="1449436" cy="400110"/>
          </a:xfrm>
          <a:prstGeom prst="rect">
            <a:avLst/>
          </a:prstGeom>
        </p:spPr>
        <p:txBody>
          <a:bodyPr wrap="none">
            <a:spAutoFit/>
          </a:bodyPr>
          <a:lstStyle/>
          <a:p>
            <a:r>
              <a:rPr lang="en-US" altLang="zh-CN" sz="2000" b="1" dirty="0">
                <a:latin typeface="微软雅黑" pitchFamily="34" charset="-122"/>
                <a:ea typeface="微软雅黑" pitchFamily="34" charset="-122"/>
              </a:rPr>
              <a:t>OSPF </a:t>
            </a:r>
            <a:r>
              <a:rPr lang="zh-CN" altLang="en-US" sz="2000" b="1" dirty="0" smtClean="0">
                <a:latin typeface="微软雅黑" pitchFamily="34" charset="-122"/>
                <a:ea typeface="微软雅黑" pitchFamily="34" charset="-122"/>
              </a:rPr>
              <a:t>分组</a:t>
            </a:r>
            <a:endParaRPr lang="zh-CN" altLang="en-US" sz="2000" b="1" dirty="0">
              <a:latin typeface="微软雅黑" pitchFamily="34" charset="-122"/>
              <a:ea typeface="微软雅黑" pitchFamily="34" charset="-122"/>
            </a:endParaRPr>
          </a:p>
        </p:txBody>
      </p:sp>
      <p:sp>
        <p:nvSpPr>
          <p:cNvPr id="160" name="AutoShape 47"/>
          <p:cNvSpPr>
            <a:spLocks noChangeArrowheads="1"/>
          </p:cNvSpPr>
          <p:nvPr/>
        </p:nvSpPr>
        <p:spPr bwMode="auto">
          <a:xfrm>
            <a:off x="2671739" y="3400997"/>
            <a:ext cx="402414" cy="120451"/>
          </a:xfrm>
          <a:prstGeom prst="leftArrow">
            <a:avLst>
              <a:gd name="adj1" fmla="val 50000"/>
              <a:gd name="adj2" fmla="val 77098"/>
            </a:avLst>
          </a:prstGeom>
          <a:solidFill>
            <a:srgbClr val="CC00CC"/>
          </a:solidFill>
          <a:ln w="9525">
            <a:solidFill>
              <a:srgbClr val="C00000"/>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61" name="Line 2"/>
          <p:cNvSpPr>
            <a:spLocks noChangeShapeType="1"/>
          </p:cNvSpPr>
          <p:nvPr/>
        </p:nvSpPr>
        <p:spPr bwMode="auto">
          <a:xfrm>
            <a:off x="3031265" y="3783405"/>
            <a:ext cx="3296871" cy="0"/>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2" name="Text Box 3"/>
          <p:cNvSpPr txBox="1">
            <a:spLocks noChangeArrowheads="1"/>
          </p:cNvSpPr>
          <p:nvPr/>
        </p:nvSpPr>
        <p:spPr bwMode="auto">
          <a:xfrm>
            <a:off x="4316069" y="3648637"/>
            <a:ext cx="845103"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IP </a:t>
            </a:r>
            <a:r>
              <a:rPr kumimoji="1" lang="zh-CN" altLang="en-US" sz="1200" b="1">
                <a:latin typeface="微软雅黑" pitchFamily="34" charset="-122"/>
                <a:ea typeface="微软雅黑" pitchFamily="34" charset="-122"/>
              </a:rPr>
              <a:t>数据报</a:t>
            </a:r>
          </a:p>
        </p:txBody>
      </p:sp>
      <p:sp>
        <p:nvSpPr>
          <p:cNvPr id="163" name="Freeform 5"/>
          <p:cNvSpPr>
            <a:spLocks/>
          </p:cNvSpPr>
          <p:nvPr/>
        </p:nvSpPr>
        <p:spPr bwMode="auto">
          <a:xfrm>
            <a:off x="2208189" y="2437560"/>
            <a:ext cx="4652849" cy="339972"/>
          </a:xfrm>
          <a:custGeom>
            <a:avLst/>
            <a:gdLst>
              <a:gd name="T0" fmla="*/ 48 w 4608"/>
              <a:gd name="T1" fmla="*/ 0 h 576"/>
              <a:gd name="T2" fmla="*/ 4608 w 4608"/>
              <a:gd name="T3" fmla="*/ 0 h 576"/>
              <a:gd name="T4" fmla="*/ 2208 w 4608"/>
              <a:gd name="T5" fmla="*/ 576 h 576"/>
              <a:gd name="T6" fmla="*/ 1152 w 4608"/>
              <a:gd name="T7" fmla="*/ 576 h 576"/>
              <a:gd name="T8" fmla="*/ 0 w 4608"/>
              <a:gd name="T9" fmla="*/ 0 h 576"/>
            </a:gdLst>
            <a:ahLst/>
            <a:cxnLst>
              <a:cxn ang="0">
                <a:pos x="T0" y="T1"/>
              </a:cxn>
              <a:cxn ang="0">
                <a:pos x="T2" y="T3"/>
              </a:cxn>
              <a:cxn ang="0">
                <a:pos x="T4" y="T5"/>
              </a:cxn>
              <a:cxn ang="0">
                <a:pos x="T6" y="T7"/>
              </a:cxn>
              <a:cxn ang="0">
                <a:pos x="T8" y="T9"/>
              </a:cxn>
            </a:cxnLst>
            <a:rect l="0" t="0" r="r" b="b"/>
            <a:pathLst>
              <a:path w="4608" h="576">
                <a:moveTo>
                  <a:pt x="48" y="0"/>
                </a:moveTo>
                <a:lnTo>
                  <a:pt x="4608" y="0"/>
                </a:lnTo>
                <a:lnTo>
                  <a:pt x="2208" y="576"/>
                </a:lnTo>
                <a:lnTo>
                  <a:pt x="1152" y="576"/>
                </a:lnTo>
                <a:lnTo>
                  <a:pt x="0" y="0"/>
                </a:lnTo>
              </a:path>
            </a:pathLst>
          </a:custGeom>
          <a:gradFill rotWithShape="1">
            <a:gsLst>
              <a:gs pos="0">
                <a:srgbClr val="99FFCC"/>
              </a:gs>
              <a:gs pos="100000">
                <a:srgbClr val="00B0F0"/>
              </a:gs>
            </a:gsLst>
            <a:lin ang="5400000" scaled="1"/>
          </a:gradFill>
          <a:ln>
            <a:noFill/>
          </a:ln>
          <a:effectLst/>
          <a:extLst/>
        </p:spPr>
        <p:txBody>
          <a:bodyPr/>
          <a:lstStyle/>
          <a:p>
            <a:endParaRPr lang="zh-CN" altLang="en-US" sz="1200" b="1">
              <a:latin typeface="微软雅黑" pitchFamily="34" charset="-122"/>
              <a:ea typeface="微软雅黑" pitchFamily="34" charset="-122"/>
            </a:endParaRPr>
          </a:p>
        </p:txBody>
      </p:sp>
      <p:sp>
        <p:nvSpPr>
          <p:cNvPr id="164" name="Freeform 6"/>
          <p:cNvSpPr>
            <a:spLocks/>
          </p:cNvSpPr>
          <p:nvPr/>
        </p:nvSpPr>
        <p:spPr bwMode="auto">
          <a:xfrm>
            <a:off x="3396266" y="3097609"/>
            <a:ext cx="3271321" cy="216631"/>
          </a:xfrm>
          <a:custGeom>
            <a:avLst/>
            <a:gdLst>
              <a:gd name="T0" fmla="*/ 0 w 3240"/>
              <a:gd name="T1" fmla="*/ 0 h 369"/>
              <a:gd name="T2" fmla="*/ 564 w 3240"/>
              <a:gd name="T3" fmla="*/ 369 h 369"/>
              <a:gd name="T4" fmla="*/ 2922 w 3240"/>
              <a:gd name="T5" fmla="*/ 363 h 369"/>
              <a:gd name="T6" fmla="*/ 3240 w 3240"/>
              <a:gd name="T7" fmla="*/ 9 h 369"/>
              <a:gd name="T8" fmla="*/ 0 w 3240"/>
              <a:gd name="T9" fmla="*/ 3 h 369"/>
            </a:gdLst>
            <a:ahLst/>
            <a:cxnLst>
              <a:cxn ang="0">
                <a:pos x="T0" y="T1"/>
              </a:cxn>
              <a:cxn ang="0">
                <a:pos x="T2" y="T3"/>
              </a:cxn>
              <a:cxn ang="0">
                <a:pos x="T4" y="T5"/>
              </a:cxn>
              <a:cxn ang="0">
                <a:pos x="T6" y="T7"/>
              </a:cxn>
              <a:cxn ang="0">
                <a:pos x="T8" y="T9"/>
              </a:cxn>
            </a:cxnLst>
            <a:rect l="0" t="0" r="r" b="b"/>
            <a:pathLst>
              <a:path w="3240" h="369">
                <a:moveTo>
                  <a:pt x="0" y="0"/>
                </a:moveTo>
                <a:lnTo>
                  <a:pt x="564" y="369"/>
                </a:lnTo>
                <a:lnTo>
                  <a:pt x="2922" y="363"/>
                </a:lnTo>
                <a:lnTo>
                  <a:pt x="3240" y="9"/>
                </a:lnTo>
                <a:lnTo>
                  <a:pt x="0" y="3"/>
                </a:lnTo>
              </a:path>
            </a:pathLst>
          </a:custGeom>
          <a:gradFill rotWithShape="1">
            <a:gsLst>
              <a:gs pos="0">
                <a:srgbClr val="00B0F0"/>
              </a:gs>
              <a:gs pos="100000">
                <a:srgbClr val="99FFCC"/>
              </a:gs>
            </a:gsLst>
            <a:lin ang="5400000" scaled="1"/>
          </a:gradFill>
          <a:ln>
            <a:noFill/>
          </a:ln>
          <a:effectLst/>
          <a:extLst/>
        </p:spPr>
        <p:txBody>
          <a:bodyPr/>
          <a:lstStyle/>
          <a:p>
            <a:endParaRPr lang="zh-CN" altLang="en-US" sz="1200" b="1">
              <a:latin typeface="微软雅黑" pitchFamily="34" charset="-122"/>
              <a:ea typeface="微软雅黑" pitchFamily="34" charset="-122"/>
            </a:endParaRPr>
          </a:p>
        </p:txBody>
      </p:sp>
      <p:sp>
        <p:nvSpPr>
          <p:cNvPr id="165" name="Rectangle 7"/>
          <p:cNvSpPr>
            <a:spLocks noChangeArrowheads="1"/>
          </p:cNvSpPr>
          <p:nvPr/>
        </p:nvSpPr>
        <p:spPr bwMode="auto">
          <a:xfrm>
            <a:off x="3031265" y="3314239"/>
            <a:ext cx="3296871" cy="313339"/>
          </a:xfrm>
          <a:prstGeom prst="rect">
            <a:avLst/>
          </a:prstGeom>
          <a:solidFill>
            <a:srgbClr val="00B050"/>
          </a:solidFill>
          <a:ln w="19050">
            <a:solidFill>
              <a:srgbClr val="333399"/>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66" name="Rectangle 8"/>
          <p:cNvSpPr>
            <a:spLocks noChangeArrowheads="1"/>
          </p:cNvSpPr>
          <p:nvPr/>
        </p:nvSpPr>
        <p:spPr bwMode="auto">
          <a:xfrm>
            <a:off x="3957456" y="3323504"/>
            <a:ext cx="2366118" cy="307443"/>
          </a:xfrm>
          <a:prstGeom prst="rect">
            <a:avLst/>
          </a:prstGeom>
          <a:solidFill>
            <a:srgbClr val="00FF99"/>
          </a:solidFill>
          <a:ln>
            <a:noFill/>
          </a:ln>
          <a:effectLst/>
          <a:extLst/>
        </p:spPr>
        <p:txBody>
          <a:bodyPr wrap="none" anchor="ctr"/>
          <a:lstStyle/>
          <a:p>
            <a:endParaRPr lang="zh-CN" altLang="en-US" sz="1200" b="1">
              <a:latin typeface="微软雅黑" pitchFamily="34" charset="-122"/>
              <a:ea typeface="微软雅黑" pitchFamily="34" charset="-122"/>
            </a:endParaRPr>
          </a:p>
        </p:txBody>
      </p:sp>
      <p:sp>
        <p:nvSpPr>
          <p:cNvPr id="167" name="Line 9"/>
          <p:cNvSpPr>
            <a:spLocks noChangeShapeType="1"/>
          </p:cNvSpPr>
          <p:nvPr/>
        </p:nvSpPr>
        <p:spPr bwMode="auto">
          <a:xfrm>
            <a:off x="3952893" y="3314239"/>
            <a:ext cx="0" cy="31333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8" name="Text Box 10"/>
          <p:cNvSpPr txBox="1">
            <a:spLocks noChangeArrowheads="1"/>
          </p:cNvSpPr>
          <p:nvPr/>
        </p:nvSpPr>
        <p:spPr bwMode="auto">
          <a:xfrm>
            <a:off x="2989798" y="3352562"/>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chemeClr val="bg1"/>
                </a:solidFill>
                <a:latin typeface="微软雅黑" pitchFamily="34" charset="-122"/>
                <a:ea typeface="微软雅黑" pitchFamily="34" charset="-122"/>
              </a:rPr>
              <a:t>IP</a:t>
            </a:r>
            <a:r>
              <a:rPr kumimoji="1" lang="zh-CN" altLang="zh-CN" sz="1100" b="1" dirty="0">
                <a:solidFill>
                  <a:schemeClr val="bg1"/>
                </a:solidFill>
                <a:latin typeface="微软雅黑" pitchFamily="34" charset="-122"/>
                <a:ea typeface="微软雅黑" pitchFamily="34" charset="-122"/>
              </a:rPr>
              <a:t>数据报首部</a:t>
            </a:r>
            <a:endParaRPr kumimoji="1" lang="zh-CN" altLang="en-US" sz="1100" b="1" dirty="0">
              <a:solidFill>
                <a:schemeClr val="bg1"/>
              </a:solidFill>
              <a:latin typeface="微软雅黑" pitchFamily="34" charset="-122"/>
              <a:ea typeface="微软雅黑" pitchFamily="34" charset="-122"/>
            </a:endParaRPr>
          </a:p>
        </p:txBody>
      </p:sp>
      <p:sp>
        <p:nvSpPr>
          <p:cNvPr id="169" name="Text Box 11"/>
          <p:cNvSpPr txBox="1">
            <a:spLocks noChangeArrowheads="1"/>
          </p:cNvSpPr>
          <p:nvPr/>
        </p:nvSpPr>
        <p:spPr bwMode="auto">
          <a:xfrm>
            <a:off x="4602054" y="3340500"/>
            <a:ext cx="94609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OSPF </a:t>
            </a:r>
            <a:r>
              <a:rPr kumimoji="1" lang="zh-CN" altLang="en-US" sz="1200" b="1" dirty="0">
                <a:latin typeface="微软雅黑" pitchFamily="34" charset="-122"/>
                <a:ea typeface="微软雅黑" pitchFamily="34" charset="-122"/>
              </a:rPr>
              <a:t>分组</a:t>
            </a:r>
          </a:p>
        </p:txBody>
      </p:sp>
      <p:sp>
        <p:nvSpPr>
          <p:cNvPr id="170" name="Rectangle 12"/>
          <p:cNvSpPr>
            <a:spLocks noChangeArrowheads="1"/>
          </p:cNvSpPr>
          <p:nvPr/>
        </p:nvSpPr>
        <p:spPr bwMode="auto">
          <a:xfrm>
            <a:off x="3371629" y="2777530"/>
            <a:ext cx="3295958" cy="313339"/>
          </a:xfrm>
          <a:prstGeom prst="rect">
            <a:avLst/>
          </a:prstGeom>
          <a:solidFill>
            <a:srgbClr val="0000FF"/>
          </a:solidFill>
          <a:ln w="19050">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71" name="Line 13"/>
          <p:cNvSpPr>
            <a:spLocks noChangeShapeType="1"/>
          </p:cNvSpPr>
          <p:nvPr/>
        </p:nvSpPr>
        <p:spPr bwMode="auto">
          <a:xfrm>
            <a:off x="6328136" y="3627579"/>
            <a:ext cx="0" cy="1962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2" name="Rectangle 14"/>
          <p:cNvSpPr>
            <a:spLocks noChangeArrowheads="1"/>
          </p:cNvSpPr>
          <p:nvPr/>
        </p:nvSpPr>
        <p:spPr bwMode="auto">
          <a:xfrm>
            <a:off x="4443819" y="2792692"/>
            <a:ext cx="2219205" cy="296493"/>
          </a:xfrm>
          <a:prstGeom prst="rect">
            <a:avLst/>
          </a:prstGeom>
          <a:solidFill>
            <a:srgbClr val="00FFFF"/>
          </a:solidFill>
          <a:ln>
            <a:noFill/>
          </a:ln>
          <a:effectLst/>
          <a:extLst/>
        </p:spPr>
        <p:txBody>
          <a:bodyPr wrap="none" anchor="ctr"/>
          <a:lstStyle/>
          <a:p>
            <a:endParaRPr lang="zh-CN" altLang="en-US" sz="1200" b="1">
              <a:latin typeface="微软雅黑" pitchFamily="34" charset="-122"/>
              <a:ea typeface="微软雅黑" pitchFamily="34" charset="-122"/>
            </a:endParaRPr>
          </a:p>
        </p:txBody>
      </p:sp>
      <p:sp>
        <p:nvSpPr>
          <p:cNvPr id="173" name="Line 15"/>
          <p:cNvSpPr>
            <a:spLocks noChangeShapeType="1"/>
          </p:cNvSpPr>
          <p:nvPr/>
        </p:nvSpPr>
        <p:spPr bwMode="auto">
          <a:xfrm>
            <a:off x="4438344" y="2777530"/>
            <a:ext cx="0" cy="31333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4" name="Text Box 16"/>
          <p:cNvSpPr txBox="1">
            <a:spLocks noChangeArrowheads="1"/>
          </p:cNvSpPr>
          <p:nvPr/>
        </p:nvSpPr>
        <p:spPr bwMode="auto">
          <a:xfrm>
            <a:off x="3327695" y="2817405"/>
            <a:ext cx="116249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chemeClr val="bg1"/>
                </a:solidFill>
                <a:latin typeface="微软雅黑" pitchFamily="34" charset="-122"/>
                <a:ea typeface="微软雅黑" pitchFamily="34" charset="-122"/>
              </a:rPr>
              <a:t>OSPF </a:t>
            </a:r>
            <a:r>
              <a:rPr kumimoji="1" lang="zh-CN" altLang="en-US" sz="1100" b="1" dirty="0">
                <a:solidFill>
                  <a:schemeClr val="bg1"/>
                </a:solidFill>
                <a:latin typeface="微软雅黑" pitchFamily="34" charset="-122"/>
                <a:ea typeface="微软雅黑" pitchFamily="34" charset="-122"/>
              </a:rPr>
              <a:t>分组首部</a:t>
            </a:r>
          </a:p>
        </p:txBody>
      </p:sp>
      <p:sp>
        <p:nvSpPr>
          <p:cNvPr id="176" name="Line 18"/>
          <p:cNvSpPr>
            <a:spLocks noChangeShapeType="1"/>
          </p:cNvSpPr>
          <p:nvPr/>
        </p:nvSpPr>
        <p:spPr bwMode="auto">
          <a:xfrm>
            <a:off x="3031265" y="3666325"/>
            <a:ext cx="0" cy="1575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7" name="Line 19"/>
          <p:cNvSpPr>
            <a:spLocks noChangeShapeType="1"/>
          </p:cNvSpPr>
          <p:nvPr/>
        </p:nvSpPr>
        <p:spPr bwMode="auto">
          <a:xfrm>
            <a:off x="3371629" y="2602330"/>
            <a:ext cx="0" cy="1566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8" name="Line 20"/>
          <p:cNvSpPr>
            <a:spLocks noChangeShapeType="1"/>
          </p:cNvSpPr>
          <p:nvPr/>
        </p:nvSpPr>
        <p:spPr bwMode="auto">
          <a:xfrm>
            <a:off x="4438344" y="2602330"/>
            <a:ext cx="0" cy="1566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9" name="Line 21"/>
          <p:cNvSpPr>
            <a:spLocks noChangeShapeType="1"/>
          </p:cNvSpPr>
          <p:nvPr/>
        </p:nvSpPr>
        <p:spPr bwMode="auto">
          <a:xfrm flipV="1">
            <a:off x="4146343" y="2677295"/>
            <a:ext cx="288351" cy="0"/>
          </a:xfrm>
          <a:prstGeom prst="line">
            <a:avLst/>
          </a:prstGeom>
          <a:noFill/>
          <a:ln w="9525">
            <a:solidFill>
              <a:schemeClr val="tx1"/>
            </a:solidFill>
            <a:round/>
            <a:headEnd type="none" w="sm" len="lg"/>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0" name="Text Box 22"/>
          <p:cNvSpPr txBox="1">
            <a:spLocks noChangeArrowheads="1"/>
          </p:cNvSpPr>
          <p:nvPr/>
        </p:nvSpPr>
        <p:spPr bwMode="auto">
          <a:xfrm>
            <a:off x="3579782" y="2550106"/>
            <a:ext cx="681597" cy="261610"/>
          </a:xfrm>
          <a:prstGeom prst="rect">
            <a:avLst/>
          </a:prstGeom>
          <a:noFill/>
          <a:ln>
            <a:noFill/>
          </a:ln>
          <a:effectLst/>
          <a:extLst>
            <a:ext uri="{909E8E84-426E-40DD-AFC4-6F175D3DCCD1}">
              <a14:hiddenFill xmlns:a14="http://schemas.microsoft.com/office/drawing/2010/main">
                <a:gradFill rotWithShape="0">
                  <a:gsLst>
                    <a:gs pos="0">
                      <a:srgbClr val="EAEAEA">
                        <a:gamma/>
                        <a:tint val="69804"/>
                        <a:invGamma/>
                      </a:srgbClr>
                    </a:gs>
                    <a:gs pos="100000">
                      <a:srgbClr val="EAEAEA"/>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latin typeface="微软雅黑" pitchFamily="34" charset="-122"/>
                <a:ea typeface="微软雅黑" pitchFamily="34" charset="-122"/>
              </a:rPr>
              <a:t>24 </a:t>
            </a:r>
            <a:r>
              <a:rPr kumimoji="1" lang="zh-CN" altLang="en-US" sz="1050" b="1" dirty="0">
                <a:latin typeface="微软雅黑" pitchFamily="34" charset="-122"/>
                <a:ea typeface="微软雅黑" pitchFamily="34" charset="-122"/>
              </a:rPr>
              <a:t>字节</a:t>
            </a:r>
          </a:p>
        </p:txBody>
      </p:sp>
      <p:sp>
        <p:nvSpPr>
          <p:cNvPr id="181" name="Rectangle 23"/>
          <p:cNvSpPr>
            <a:spLocks noChangeArrowheads="1"/>
          </p:cNvSpPr>
          <p:nvPr/>
        </p:nvSpPr>
        <p:spPr bwMode="auto">
          <a:xfrm>
            <a:off x="2217313" y="1253272"/>
            <a:ext cx="4643724" cy="1184287"/>
          </a:xfrm>
          <a:prstGeom prst="rect">
            <a:avLst/>
          </a:prstGeom>
          <a:solidFill>
            <a:srgbClr val="99FFCC"/>
          </a:solidFill>
          <a:ln w="9525">
            <a:solidFill>
              <a:srgbClr val="333399"/>
            </a:solidFill>
            <a:miter lim="800000"/>
            <a:headEnd/>
            <a:tailEnd/>
          </a:ln>
          <a:effectLst/>
        </p:spPr>
        <p:txBody>
          <a:bodyPr wrap="none" anchor="ctr"/>
          <a:lstStyle/>
          <a:p>
            <a:endParaRPr lang="zh-CN" altLang="en-US" sz="1100" b="1">
              <a:latin typeface="微软雅黑" pitchFamily="34" charset="-122"/>
              <a:ea typeface="微软雅黑" pitchFamily="34" charset="-122"/>
            </a:endParaRPr>
          </a:p>
        </p:txBody>
      </p:sp>
      <p:sp>
        <p:nvSpPr>
          <p:cNvPr id="182" name="Line 24"/>
          <p:cNvSpPr>
            <a:spLocks noChangeShapeType="1"/>
          </p:cNvSpPr>
          <p:nvPr/>
        </p:nvSpPr>
        <p:spPr bwMode="auto">
          <a:xfrm>
            <a:off x="2212751" y="1483486"/>
            <a:ext cx="465193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3" name="Line 25"/>
          <p:cNvSpPr>
            <a:spLocks noChangeShapeType="1"/>
          </p:cNvSpPr>
          <p:nvPr/>
        </p:nvSpPr>
        <p:spPr bwMode="auto">
          <a:xfrm>
            <a:off x="2212751" y="1678902"/>
            <a:ext cx="465193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4" name="Line 26"/>
          <p:cNvSpPr>
            <a:spLocks noChangeShapeType="1"/>
          </p:cNvSpPr>
          <p:nvPr/>
        </p:nvSpPr>
        <p:spPr bwMode="auto">
          <a:xfrm>
            <a:off x="2212751" y="1876002"/>
            <a:ext cx="465193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5" name="Line 27"/>
          <p:cNvSpPr>
            <a:spLocks noChangeShapeType="1"/>
          </p:cNvSpPr>
          <p:nvPr/>
        </p:nvSpPr>
        <p:spPr bwMode="auto">
          <a:xfrm>
            <a:off x="2212751" y="2071418"/>
            <a:ext cx="465193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6" name="Line 28"/>
          <p:cNvSpPr>
            <a:spLocks noChangeShapeType="1"/>
          </p:cNvSpPr>
          <p:nvPr/>
        </p:nvSpPr>
        <p:spPr bwMode="auto">
          <a:xfrm>
            <a:off x="2212751" y="2268519"/>
            <a:ext cx="465193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7" name="Line 29"/>
          <p:cNvSpPr>
            <a:spLocks noChangeShapeType="1"/>
          </p:cNvSpPr>
          <p:nvPr/>
        </p:nvSpPr>
        <p:spPr bwMode="auto">
          <a:xfrm>
            <a:off x="3371629" y="1253272"/>
            <a:ext cx="0" cy="2302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8" name="Line 30"/>
          <p:cNvSpPr>
            <a:spLocks noChangeShapeType="1"/>
          </p:cNvSpPr>
          <p:nvPr/>
        </p:nvSpPr>
        <p:spPr bwMode="auto">
          <a:xfrm>
            <a:off x="4535069" y="1252429"/>
            <a:ext cx="0" cy="23105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9" name="Rectangle 31"/>
          <p:cNvSpPr>
            <a:spLocks noChangeArrowheads="1"/>
          </p:cNvSpPr>
          <p:nvPr/>
        </p:nvSpPr>
        <p:spPr bwMode="auto">
          <a:xfrm>
            <a:off x="2105335" y="1067385"/>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0</a:t>
            </a:r>
          </a:p>
        </p:txBody>
      </p:sp>
      <p:sp>
        <p:nvSpPr>
          <p:cNvPr id="190" name="Rectangle 32"/>
          <p:cNvSpPr>
            <a:spLocks noChangeArrowheads="1"/>
          </p:cNvSpPr>
          <p:nvPr/>
        </p:nvSpPr>
        <p:spPr bwMode="auto">
          <a:xfrm>
            <a:off x="3244138" y="1067385"/>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8</a:t>
            </a:r>
          </a:p>
        </p:txBody>
      </p:sp>
      <p:sp>
        <p:nvSpPr>
          <p:cNvPr id="191" name="Rectangle 33"/>
          <p:cNvSpPr>
            <a:spLocks noChangeArrowheads="1"/>
          </p:cNvSpPr>
          <p:nvPr/>
        </p:nvSpPr>
        <p:spPr bwMode="auto">
          <a:xfrm>
            <a:off x="4394804" y="1067385"/>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16</a:t>
            </a:r>
          </a:p>
        </p:txBody>
      </p:sp>
      <p:sp>
        <p:nvSpPr>
          <p:cNvPr id="192" name="Rectangle 34"/>
          <p:cNvSpPr>
            <a:spLocks noChangeArrowheads="1"/>
          </p:cNvSpPr>
          <p:nvPr/>
        </p:nvSpPr>
        <p:spPr bwMode="auto">
          <a:xfrm>
            <a:off x="6630840" y="1067385"/>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rgbClr val="0000CC"/>
                </a:solidFill>
                <a:latin typeface="微软雅黑" pitchFamily="34" charset="-122"/>
                <a:ea typeface="微软雅黑" pitchFamily="34" charset="-122"/>
              </a:rPr>
              <a:t>31</a:t>
            </a:r>
          </a:p>
        </p:txBody>
      </p:sp>
      <p:sp>
        <p:nvSpPr>
          <p:cNvPr id="193" name="Rectangle 35"/>
          <p:cNvSpPr>
            <a:spLocks noChangeArrowheads="1"/>
          </p:cNvSpPr>
          <p:nvPr/>
        </p:nvSpPr>
        <p:spPr bwMode="auto">
          <a:xfrm>
            <a:off x="2545815" y="127880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版    本</a:t>
            </a:r>
          </a:p>
        </p:txBody>
      </p:sp>
      <p:sp>
        <p:nvSpPr>
          <p:cNvPr id="194" name="Rectangle 36"/>
          <p:cNvSpPr>
            <a:spLocks noChangeArrowheads="1"/>
          </p:cNvSpPr>
          <p:nvPr/>
        </p:nvSpPr>
        <p:spPr bwMode="auto">
          <a:xfrm>
            <a:off x="3662717" y="1466376"/>
            <a:ext cx="186269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a:latin typeface="微软雅黑" pitchFamily="34" charset="-122"/>
                <a:ea typeface="微软雅黑" pitchFamily="34" charset="-122"/>
              </a:rPr>
              <a:t>路    由    器    标    识    符</a:t>
            </a:r>
          </a:p>
        </p:txBody>
      </p:sp>
      <p:sp>
        <p:nvSpPr>
          <p:cNvPr id="195" name="Rectangle 37"/>
          <p:cNvSpPr>
            <a:spLocks noChangeArrowheads="1"/>
          </p:cNvSpPr>
          <p:nvPr/>
        </p:nvSpPr>
        <p:spPr bwMode="auto">
          <a:xfrm>
            <a:off x="3728417" y="1252429"/>
            <a:ext cx="63158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latin typeface="微软雅黑" pitchFamily="34" charset="-122"/>
                <a:ea typeface="微软雅黑" pitchFamily="34" charset="-122"/>
              </a:rPr>
              <a:t>类    型</a:t>
            </a:r>
          </a:p>
        </p:txBody>
      </p:sp>
      <p:sp>
        <p:nvSpPr>
          <p:cNvPr id="196" name="Rectangle 38"/>
          <p:cNvSpPr>
            <a:spLocks noChangeArrowheads="1"/>
          </p:cNvSpPr>
          <p:nvPr/>
        </p:nvSpPr>
        <p:spPr bwMode="auto">
          <a:xfrm>
            <a:off x="5133671" y="1252429"/>
            <a:ext cx="1247137"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a:latin typeface="微软雅黑" pitchFamily="34" charset="-122"/>
                <a:ea typeface="微软雅黑" pitchFamily="34" charset="-122"/>
              </a:rPr>
              <a:t>分    组    长    度</a:t>
            </a:r>
          </a:p>
        </p:txBody>
      </p:sp>
      <p:sp>
        <p:nvSpPr>
          <p:cNvPr id="197" name="Rectangle 39"/>
          <p:cNvSpPr>
            <a:spLocks noChangeArrowheads="1"/>
          </p:cNvSpPr>
          <p:nvPr/>
        </p:nvSpPr>
        <p:spPr bwMode="auto">
          <a:xfrm>
            <a:off x="2990203" y="1858892"/>
            <a:ext cx="856005"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a:latin typeface="微软雅黑" pitchFamily="34" charset="-122"/>
                <a:ea typeface="微软雅黑" pitchFamily="34" charset="-122"/>
              </a:rPr>
              <a:t>检   验   和</a:t>
            </a:r>
          </a:p>
        </p:txBody>
      </p:sp>
      <p:sp>
        <p:nvSpPr>
          <p:cNvPr id="198" name="Rectangle 40"/>
          <p:cNvSpPr>
            <a:spLocks noChangeArrowheads="1"/>
          </p:cNvSpPr>
          <p:nvPr/>
        </p:nvSpPr>
        <p:spPr bwMode="auto">
          <a:xfrm>
            <a:off x="4129006" y="2045885"/>
            <a:ext cx="965009"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a:latin typeface="微软雅黑" pitchFamily="34" charset="-122"/>
                <a:ea typeface="微软雅黑" pitchFamily="34" charset="-122"/>
              </a:rPr>
              <a:t>鉴            别</a:t>
            </a:r>
          </a:p>
        </p:txBody>
      </p:sp>
      <p:sp>
        <p:nvSpPr>
          <p:cNvPr id="199" name="Rectangle 41"/>
          <p:cNvSpPr>
            <a:spLocks noChangeArrowheads="1"/>
          </p:cNvSpPr>
          <p:nvPr/>
        </p:nvSpPr>
        <p:spPr bwMode="auto">
          <a:xfrm>
            <a:off x="1804210" y="1058962"/>
            <a:ext cx="32380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0000CC"/>
                </a:solidFill>
                <a:latin typeface="微软雅黑" pitchFamily="34" charset="-122"/>
                <a:ea typeface="微软雅黑" pitchFamily="34" charset="-122"/>
              </a:rPr>
              <a:t>位</a:t>
            </a:r>
          </a:p>
        </p:txBody>
      </p:sp>
      <p:sp>
        <p:nvSpPr>
          <p:cNvPr id="200" name="Rectangle 42"/>
          <p:cNvSpPr>
            <a:spLocks noChangeArrowheads="1"/>
          </p:cNvSpPr>
          <p:nvPr/>
        </p:nvSpPr>
        <p:spPr bwMode="auto">
          <a:xfrm>
            <a:off x="4129006" y="2242143"/>
            <a:ext cx="965009"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a:latin typeface="微软雅黑" pitchFamily="34" charset="-122"/>
                <a:ea typeface="微软雅黑" pitchFamily="34" charset="-122"/>
              </a:rPr>
              <a:t>鉴            别</a:t>
            </a:r>
          </a:p>
        </p:txBody>
      </p:sp>
      <p:sp>
        <p:nvSpPr>
          <p:cNvPr id="201" name="Rectangle 43"/>
          <p:cNvSpPr>
            <a:spLocks noChangeArrowheads="1"/>
          </p:cNvSpPr>
          <p:nvPr/>
        </p:nvSpPr>
        <p:spPr bwMode="auto">
          <a:xfrm>
            <a:off x="3838831" y="1661791"/>
            <a:ext cx="155491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a:latin typeface="微软雅黑" pitchFamily="34" charset="-122"/>
                <a:ea typeface="微软雅黑" pitchFamily="34" charset="-122"/>
              </a:rPr>
              <a:t>区    域    标    识    符</a:t>
            </a:r>
          </a:p>
        </p:txBody>
      </p:sp>
      <p:sp>
        <p:nvSpPr>
          <p:cNvPr id="202" name="Rectangle 44"/>
          <p:cNvSpPr>
            <a:spLocks noChangeArrowheads="1"/>
          </p:cNvSpPr>
          <p:nvPr/>
        </p:nvSpPr>
        <p:spPr bwMode="auto">
          <a:xfrm>
            <a:off x="5146446" y="1858892"/>
            <a:ext cx="1247137"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a:latin typeface="微软雅黑" pitchFamily="34" charset="-122"/>
                <a:ea typeface="微软雅黑" pitchFamily="34" charset="-122"/>
              </a:rPr>
              <a:t>鉴    别    类    型</a:t>
            </a:r>
          </a:p>
        </p:txBody>
      </p:sp>
      <p:sp>
        <p:nvSpPr>
          <p:cNvPr id="203" name="Line 45"/>
          <p:cNvSpPr>
            <a:spLocks noChangeShapeType="1"/>
          </p:cNvSpPr>
          <p:nvPr/>
        </p:nvSpPr>
        <p:spPr bwMode="auto">
          <a:xfrm flipH="1">
            <a:off x="4537807" y="1876002"/>
            <a:ext cx="0" cy="1954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04" name="Line 46"/>
          <p:cNvSpPr>
            <a:spLocks noChangeShapeType="1"/>
          </p:cNvSpPr>
          <p:nvPr/>
        </p:nvSpPr>
        <p:spPr bwMode="auto">
          <a:xfrm flipH="1" flipV="1">
            <a:off x="3371629" y="2683191"/>
            <a:ext cx="287438" cy="843"/>
          </a:xfrm>
          <a:prstGeom prst="line">
            <a:avLst/>
          </a:prstGeom>
          <a:noFill/>
          <a:ln w="9525">
            <a:solidFill>
              <a:schemeClr val="tx1"/>
            </a:solidFill>
            <a:round/>
            <a:headEnd type="none" w="sm" len="lg"/>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06" name="矩形 205"/>
          <p:cNvSpPr/>
          <p:nvPr/>
        </p:nvSpPr>
        <p:spPr>
          <a:xfrm>
            <a:off x="3355159" y="4027002"/>
            <a:ext cx="2433680" cy="307777"/>
          </a:xfrm>
          <a:prstGeom prst="rect">
            <a:avLst/>
          </a:prstGeom>
        </p:spPr>
        <p:txBody>
          <a:bodyPr wrap="none">
            <a:spAutoFit/>
          </a:bodyPr>
          <a:lstStyle/>
          <a:p>
            <a:pPr algn="ctr"/>
            <a:r>
              <a:rPr lang="en-US" altLang="zh-CN" sz="1400" b="1" dirty="0">
                <a:latin typeface="微软雅黑" pitchFamily="34" charset="-122"/>
                <a:ea typeface="微软雅黑" pitchFamily="34" charset="-122"/>
              </a:rPr>
              <a:t>OSPF </a:t>
            </a:r>
            <a:r>
              <a:rPr lang="zh-CN" altLang="zh-CN" sz="1400" b="1" dirty="0">
                <a:latin typeface="微软雅黑" pitchFamily="34" charset="-122"/>
                <a:ea typeface="微软雅黑" pitchFamily="34" charset="-122"/>
              </a:rPr>
              <a:t>分组用</a:t>
            </a:r>
            <a:r>
              <a:rPr lang="en-US" altLang="zh-CN" sz="1400" b="1" dirty="0">
                <a:latin typeface="微软雅黑" pitchFamily="34" charset="-122"/>
                <a:ea typeface="微软雅黑" pitchFamily="34" charset="-122"/>
              </a:rPr>
              <a:t> IP </a:t>
            </a:r>
            <a:r>
              <a:rPr lang="zh-CN" altLang="zh-CN" sz="1400" b="1" dirty="0">
                <a:latin typeface="微软雅黑" pitchFamily="34" charset="-122"/>
                <a:ea typeface="微软雅黑" pitchFamily="34" charset="-122"/>
              </a:rPr>
              <a:t>数据报传送</a:t>
            </a:r>
            <a:endParaRPr lang="zh-CN" altLang="en-US" sz="1400" b="1" dirty="0">
              <a:latin typeface="微软雅黑" pitchFamily="34" charset="-122"/>
              <a:ea typeface="微软雅黑" pitchFamily="34" charset="-122"/>
            </a:endParaRPr>
          </a:p>
        </p:txBody>
      </p:sp>
      <p:sp>
        <p:nvSpPr>
          <p:cNvPr id="207" name="Text Box 17"/>
          <p:cNvSpPr txBox="1">
            <a:spLocks noChangeArrowheads="1"/>
          </p:cNvSpPr>
          <p:nvPr/>
        </p:nvSpPr>
        <p:spPr bwMode="auto">
          <a:xfrm>
            <a:off x="4421957" y="2806185"/>
            <a:ext cx="229101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类型 </a:t>
            </a:r>
            <a:r>
              <a:rPr kumimoji="1" lang="en-US" altLang="zh-CN" sz="1200" b="1" dirty="0">
                <a:latin typeface="微软雅黑" pitchFamily="34" charset="-122"/>
                <a:ea typeface="微软雅黑" pitchFamily="34" charset="-122"/>
              </a:rPr>
              <a:t>1 </a:t>
            </a:r>
            <a:r>
              <a:rPr kumimoji="1" lang="zh-CN" altLang="en-US" sz="1200" b="1" dirty="0">
                <a:latin typeface="微软雅黑" pitchFamily="34" charset="-122"/>
                <a:ea typeface="微软雅黑" pitchFamily="34" charset="-122"/>
              </a:rPr>
              <a:t>至类型 </a:t>
            </a:r>
            <a:r>
              <a:rPr kumimoji="1" lang="en-US" altLang="zh-CN" sz="1200" b="1" dirty="0">
                <a:latin typeface="微软雅黑" pitchFamily="34" charset="-122"/>
                <a:ea typeface="微软雅黑" pitchFamily="34" charset="-122"/>
              </a:rPr>
              <a:t>5 </a:t>
            </a:r>
            <a:r>
              <a:rPr kumimoji="1" lang="zh-CN" altLang="en-US" sz="1200" b="1" dirty="0">
                <a:latin typeface="微软雅黑" pitchFamily="34" charset="-122"/>
                <a:ea typeface="微软雅黑" pitchFamily="34" charset="-122"/>
              </a:rPr>
              <a:t>的 </a:t>
            </a:r>
            <a:r>
              <a:rPr kumimoji="1" lang="en-US" altLang="zh-CN" sz="1200" b="1" dirty="0">
                <a:latin typeface="微软雅黑" pitchFamily="34" charset="-122"/>
                <a:ea typeface="微软雅黑" pitchFamily="34" charset="-122"/>
              </a:rPr>
              <a:t>OSPF </a:t>
            </a:r>
            <a:r>
              <a:rPr kumimoji="1" lang="zh-CN" altLang="en-US" sz="1200" b="1" dirty="0">
                <a:latin typeface="微软雅黑" pitchFamily="34" charset="-122"/>
                <a:ea typeface="微软雅黑" pitchFamily="34" charset="-122"/>
              </a:rPr>
              <a:t>分组</a:t>
            </a:r>
          </a:p>
        </p:txBody>
      </p:sp>
    </p:spTree>
    <p:extLst>
      <p:ext uri="{BB962C8B-B14F-4D97-AF65-F5344CB8AC3E}">
        <p14:creationId xmlns:p14="http://schemas.microsoft.com/office/powerpoint/2010/main" val="639269691"/>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3" y="1360861"/>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类型</a:t>
            </a:r>
            <a:r>
              <a:rPr lang="en-US" altLang="zh-CN" sz="2000" b="1" dirty="0">
                <a:solidFill>
                  <a:srgbClr val="0000FF"/>
                </a:solidFill>
                <a:latin typeface="微软雅黑" pitchFamily="34" charset="-122"/>
                <a:ea typeface="微软雅黑" pitchFamily="34" charset="-122"/>
              </a:rPr>
              <a:t>1</a:t>
            </a:r>
            <a:r>
              <a:rPr lang="zh-CN" altLang="en-US" sz="2000" b="1" dirty="0">
                <a:latin typeface="微软雅黑" pitchFamily="34" charset="-122"/>
                <a:ea typeface="微软雅黑" pitchFamily="34" charset="-122"/>
              </a:rPr>
              <a:t>，问候 </a:t>
            </a:r>
            <a:r>
              <a:rPr lang="en-US" altLang="zh-CN" sz="2000" b="1" dirty="0">
                <a:latin typeface="微软雅黑" pitchFamily="34" charset="-122"/>
                <a:ea typeface="微软雅黑" pitchFamily="34" charset="-122"/>
              </a:rPr>
              <a:t>(Hello) </a:t>
            </a:r>
            <a:r>
              <a:rPr lang="zh-CN" altLang="en-US" sz="2000" b="1" dirty="0">
                <a:latin typeface="微软雅黑" pitchFamily="34" charset="-122"/>
                <a:ea typeface="微软雅黑" pitchFamily="34" charset="-122"/>
              </a:rPr>
              <a:t>分组。</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类型</a:t>
            </a:r>
            <a:r>
              <a:rPr lang="en-US" altLang="zh-CN" sz="2000" b="1" dirty="0">
                <a:solidFill>
                  <a:srgbClr val="0000FF"/>
                </a:solidFill>
                <a:latin typeface="微软雅黑" pitchFamily="34" charset="-122"/>
                <a:ea typeface="微软雅黑" pitchFamily="34" charset="-122"/>
              </a:rPr>
              <a:t>2</a:t>
            </a:r>
            <a:r>
              <a:rPr lang="zh-CN" altLang="en-US" sz="2000" b="1" dirty="0">
                <a:latin typeface="微软雅黑" pitchFamily="34" charset="-122"/>
                <a:ea typeface="微软雅黑" pitchFamily="34" charset="-122"/>
              </a:rPr>
              <a:t>，数据库描述 </a:t>
            </a:r>
            <a:r>
              <a:rPr lang="en-US" altLang="zh-CN" sz="2000" b="1" dirty="0">
                <a:latin typeface="微软雅黑" pitchFamily="34" charset="-122"/>
                <a:ea typeface="微软雅黑" pitchFamily="34" charset="-122"/>
              </a:rPr>
              <a:t>(Database Description) </a:t>
            </a:r>
            <a:r>
              <a:rPr lang="zh-CN" altLang="en-US" sz="2000" b="1" dirty="0">
                <a:latin typeface="微软雅黑" pitchFamily="34" charset="-122"/>
                <a:ea typeface="微软雅黑" pitchFamily="34" charset="-122"/>
              </a:rPr>
              <a:t>分组。</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类型</a:t>
            </a:r>
            <a:r>
              <a:rPr lang="en-US" altLang="zh-CN" sz="2000" b="1" dirty="0">
                <a:solidFill>
                  <a:srgbClr val="0000FF"/>
                </a:solidFill>
                <a:latin typeface="微软雅黑" pitchFamily="34" charset="-122"/>
                <a:ea typeface="微软雅黑" pitchFamily="34" charset="-122"/>
              </a:rPr>
              <a:t>3</a:t>
            </a:r>
            <a:r>
              <a:rPr lang="zh-CN" altLang="en-US" sz="2000" b="1" dirty="0">
                <a:latin typeface="微软雅黑" pitchFamily="34" charset="-122"/>
                <a:ea typeface="微软雅黑" pitchFamily="34" charset="-122"/>
              </a:rPr>
              <a:t>，链路状态请求 </a:t>
            </a:r>
            <a:r>
              <a:rPr lang="en-US" altLang="zh-CN" sz="2000" b="1" dirty="0">
                <a:latin typeface="微软雅黑" pitchFamily="34" charset="-122"/>
                <a:ea typeface="微软雅黑" pitchFamily="34" charset="-122"/>
              </a:rPr>
              <a:t>(Link State Request) </a:t>
            </a:r>
            <a:r>
              <a:rPr lang="zh-CN" altLang="en-US" sz="2000" b="1" dirty="0">
                <a:latin typeface="微软雅黑" pitchFamily="34" charset="-122"/>
                <a:ea typeface="微软雅黑" pitchFamily="34" charset="-122"/>
              </a:rPr>
              <a:t>分组。</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类型</a:t>
            </a:r>
            <a:r>
              <a:rPr lang="en-US" altLang="zh-CN" sz="2000" b="1" dirty="0">
                <a:solidFill>
                  <a:srgbClr val="0000FF"/>
                </a:solidFill>
                <a:latin typeface="微软雅黑" pitchFamily="34" charset="-122"/>
                <a:ea typeface="微软雅黑" pitchFamily="34" charset="-122"/>
              </a:rPr>
              <a:t>4</a:t>
            </a:r>
            <a:r>
              <a:rPr lang="zh-CN" altLang="en-US" sz="2000" b="1" dirty="0">
                <a:latin typeface="微软雅黑" pitchFamily="34" charset="-122"/>
                <a:ea typeface="微软雅黑" pitchFamily="34" charset="-122"/>
              </a:rPr>
              <a:t>，链路状态更新 </a:t>
            </a:r>
            <a:r>
              <a:rPr lang="en-US" altLang="zh-CN" sz="2000" b="1" dirty="0">
                <a:latin typeface="微软雅黑" pitchFamily="34" charset="-122"/>
                <a:ea typeface="微软雅黑" pitchFamily="34" charset="-122"/>
              </a:rPr>
              <a:t>(Link State Update) </a:t>
            </a:r>
            <a:r>
              <a:rPr lang="zh-CN" altLang="en-US" sz="2000" b="1" dirty="0">
                <a:latin typeface="微软雅黑" pitchFamily="34" charset="-122"/>
                <a:ea typeface="微软雅黑" pitchFamily="34" charset="-122"/>
              </a:rPr>
              <a:t>分组</a:t>
            </a:r>
            <a:r>
              <a:rPr lang="zh-CN" altLang="en-US" sz="2000" b="1" dirty="0" smtClean="0">
                <a:latin typeface="微软雅黑" pitchFamily="34" charset="-122"/>
                <a:ea typeface="微软雅黑" pitchFamily="34" charset="-122"/>
              </a:rPr>
              <a:t>，用</a:t>
            </a:r>
            <a:r>
              <a:rPr lang="zh-CN" altLang="en-US" sz="2000" b="1" dirty="0">
                <a:latin typeface="微软雅黑" pitchFamily="34" charset="-122"/>
                <a:ea typeface="微软雅黑" pitchFamily="34" charset="-122"/>
              </a:rPr>
              <a:t>洪泛法对全网更新链路状态。</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类型</a:t>
            </a:r>
            <a:r>
              <a:rPr lang="en-US" altLang="zh-CN" sz="2000" b="1" dirty="0">
                <a:solidFill>
                  <a:srgbClr val="0000FF"/>
                </a:solidFill>
                <a:latin typeface="微软雅黑" pitchFamily="34" charset="-122"/>
                <a:ea typeface="微软雅黑" pitchFamily="34" charset="-122"/>
              </a:rPr>
              <a:t>5</a:t>
            </a:r>
            <a:r>
              <a:rPr lang="zh-CN" altLang="en-US" sz="2000" b="1" dirty="0">
                <a:latin typeface="微软雅黑" pitchFamily="34" charset="-122"/>
                <a:ea typeface="微软雅黑" pitchFamily="34" charset="-122"/>
              </a:rPr>
              <a:t>，链路状态确认 </a:t>
            </a:r>
            <a:r>
              <a:rPr lang="en-US" altLang="zh-CN" sz="2000" b="1" dirty="0">
                <a:latin typeface="微软雅黑" pitchFamily="34" charset="-122"/>
                <a:ea typeface="微软雅黑" pitchFamily="34" charset="-122"/>
              </a:rPr>
              <a:t>(Link State Acknowledgment</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分组</a:t>
            </a:r>
            <a:r>
              <a:rPr lang="zh-CN" altLang="en-US" sz="2000" b="1" dirty="0">
                <a:latin typeface="微软雅黑" pitchFamily="34" charset="-122"/>
                <a:ea typeface="微软雅黑" pitchFamily="34" charset="-122"/>
              </a:rPr>
              <a:t>。 </a:t>
            </a:r>
          </a:p>
        </p:txBody>
      </p:sp>
      <p:sp>
        <p:nvSpPr>
          <p:cNvPr id="3" name="AutoShape 5"/>
          <p:cNvSpPr>
            <a:spLocks noChangeArrowheads="1"/>
          </p:cNvSpPr>
          <p:nvPr/>
        </p:nvSpPr>
        <p:spPr bwMode="auto">
          <a:xfrm>
            <a:off x="545144" y="973836"/>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940625"/>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OSPF </a:t>
            </a:r>
            <a:r>
              <a:rPr lang="zh-CN" altLang="en-US" sz="2000" b="1" dirty="0">
                <a:solidFill>
                  <a:schemeClr val="bg1"/>
                </a:solidFill>
                <a:latin typeface="微软雅黑" pitchFamily="34" charset="-122"/>
                <a:ea typeface="微软雅黑" pitchFamily="34" charset="-122"/>
              </a:rPr>
              <a:t>的五种分组</a:t>
            </a:r>
            <a:r>
              <a:rPr lang="zh-CN" altLang="en-US" sz="2000" b="1" dirty="0" smtClean="0">
                <a:solidFill>
                  <a:schemeClr val="bg1"/>
                </a:solidFill>
                <a:latin typeface="微软雅黑" pitchFamily="34" charset="-122"/>
                <a:ea typeface="微软雅黑" pitchFamily="34" charset="-122"/>
              </a:rPr>
              <a:t>类型</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070405858"/>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70439"/>
            <a:ext cx="2218877" cy="400110"/>
          </a:xfrm>
          <a:prstGeom prst="rect">
            <a:avLst/>
          </a:prstGeom>
        </p:spPr>
        <p:txBody>
          <a:bodyPr wrap="none">
            <a:spAutoFit/>
          </a:bodyPr>
          <a:lstStyle/>
          <a:p>
            <a:r>
              <a:rPr lang="en-US" altLang="zh-CN" sz="2000" b="1" dirty="0" smtClean="0">
                <a:latin typeface="微软雅黑" pitchFamily="34" charset="-122"/>
                <a:ea typeface="微软雅黑" pitchFamily="34" charset="-122"/>
              </a:rPr>
              <a:t>OSPF </a:t>
            </a:r>
            <a:r>
              <a:rPr lang="zh-CN" altLang="zh-CN" sz="2000" b="1" dirty="0">
                <a:latin typeface="微软雅黑" pitchFamily="34" charset="-122"/>
                <a:ea typeface="微软雅黑" pitchFamily="34" charset="-122"/>
              </a:rPr>
              <a:t>的基本操作</a:t>
            </a:r>
            <a:endParaRPr lang="zh-CN" altLang="en-US" sz="2000" b="1" dirty="0">
              <a:latin typeface="微软雅黑" pitchFamily="34" charset="-122"/>
              <a:ea typeface="微软雅黑" pitchFamily="34" charset="-122"/>
            </a:endParaRPr>
          </a:p>
        </p:txBody>
      </p:sp>
      <p:sp>
        <p:nvSpPr>
          <p:cNvPr id="5" name="Rectangle 2"/>
          <p:cNvSpPr>
            <a:spLocks noChangeArrowheads="1"/>
          </p:cNvSpPr>
          <p:nvPr/>
        </p:nvSpPr>
        <p:spPr bwMode="auto">
          <a:xfrm>
            <a:off x="1345098" y="2013851"/>
            <a:ext cx="6644146" cy="1209846"/>
          </a:xfrm>
          <a:prstGeom prst="rect">
            <a:avLst/>
          </a:prstGeom>
          <a:solidFill>
            <a:srgbClr val="FF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8" name="AutoShape 6"/>
          <p:cNvSpPr>
            <a:spLocks noChangeArrowheads="1"/>
          </p:cNvSpPr>
          <p:nvPr/>
        </p:nvSpPr>
        <p:spPr bwMode="auto">
          <a:xfrm rot="16200000">
            <a:off x="5132802" y="-156253"/>
            <a:ext cx="66788" cy="2904817"/>
          </a:xfrm>
          <a:prstGeom prst="can">
            <a:avLst>
              <a:gd name="adj" fmla="val 105945"/>
            </a:avLst>
          </a:prstGeom>
          <a:solidFill>
            <a:srgbClr val="CC00CC"/>
          </a:solidFill>
          <a:ln w="9525">
            <a:noFill/>
            <a:round/>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pic>
        <p:nvPicPr>
          <p:cNvPr id="9"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117" y="1153273"/>
            <a:ext cx="568153" cy="272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 name="Picture 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6270" y="1153273"/>
            <a:ext cx="566967" cy="272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1" name="Group 9"/>
          <p:cNvGrpSpPr>
            <a:grpSpLocks/>
          </p:cNvGrpSpPr>
          <p:nvPr/>
        </p:nvGrpSpPr>
        <p:grpSpPr bwMode="auto">
          <a:xfrm>
            <a:off x="3783768" y="1371158"/>
            <a:ext cx="2906003" cy="307663"/>
            <a:chOff x="2056" y="1482"/>
            <a:chExt cx="2450" cy="281"/>
          </a:xfrm>
        </p:grpSpPr>
        <p:sp>
          <p:nvSpPr>
            <p:cNvPr id="12" name="Text Box 10"/>
            <p:cNvSpPr txBox="1">
              <a:spLocks noChangeArrowheads="1"/>
            </p:cNvSpPr>
            <p:nvPr/>
          </p:nvSpPr>
          <p:spPr bwMode="auto">
            <a:xfrm>
              <a:off x="2991" y="1482"/>
              <a:ext cx="458"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问候</a:t>
              </a:r>
            </a:p>
          </p:txBody>
        </p:sp>
        <p:sp>
          <p:nvSpPr>
            <p:cNvPr id="13" name="Line 11"/>
            <p:cNvSpPr>
              <a:spLocks noChangeShapeType="1"/>
            </p:cNvSpPr>
            <p:nvPr/>
          </p:nvSpPr>
          <p:spPr bwMode="auto">
            <a:xfrm>
              <a:off x="2056" y="1731"/>
              <a:ext cx="245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grpSp>
      <p:grpSp>
        <p:nvGrpSpPr>
          <p:cNvPr id="14" name="Group 12"/>
          <p:cNvGrpSpPr>
            <a:grpSpLocks/>
          </p:cNvGrpSpPr>
          <p:nvPr/>
        </p:nvGrpSpPr>
        <p:grpSpPr bwMode="auto">
          <a:xfrm>
            <a:off x="3783768" y="1635022"/>
            <a:ext cx="2906003" cy="307662"/>
            <a:chOff x="2056" y="1723"/>
            <a:chExt cx="2450" cy="281"/>
          </a:xfrm>
        </p:grpSpPr>
        <p:sp>
          <p:nvSpPr>
            <p:cNvPr id="15" name="Line 13"/>
            <p:cNvSpPr>
              <a:spLocks noChangeShapeType="1"/>
            </p:cNvSpPr>
            <p:nvPr/>
          </p:nvSpPr>
          <p:spPr bwMode="auto">
            <a:xfrm flipH="1">
              <a:off x="2056" y="1980"/>
              <a:ext cx="245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6" name="Text Box 14"/>
            <p:cNvSpPr txBox="1">
              <a:spLocks noChangeArrowheads="1"/>
            </p:cNvSpPr>
            <p:nvPr/>
          </p:nvSpPr>
          <p:spPr bwMode="auto">
            <a:xfrm>
              <a:off x="2987" y="1723"/>
              <a:ext cx="458"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问候</a:t>
              </a:r>
            </a:p>
          </p:txBody>
        </p:sp>
      </p:grpSp>
      <p:grpSp>
        <p:nvGrpSpPr>
          <p:cNvPr id="17" name="Group 15"/>
          <p:cNvGrpSpPr>
            <a:grpSpLocks/>
          </p:cNvGrpSpPr>
          <p:nvPr/>
        </p:nvGrpSpPr>
        <p:grpSpPr bwMode="auto">
          <a:xfrm>
            <a:off x="3783768" y="2023708"/>
            <a:ext cx="2906003" cy="307663"/>
            <a:chOff x="2056" y="2078"/>
            <a:chExt cx="2450" cy="281"/>
          </a:xfrm>
        </p:grpSpPr>
        <p:sp>
          <p:nvSpPr>
            <p:cNvPr id="18" name="Line 16"/>
            <p:cNvSpPr>
              <a:spLocks noChangeShapeType="1"/>
            </p:cNvSpPr>
            <p:nvPr/>
          </p:nvSpPr>
          <p:spPr bwMode="auto">
            <a:xfrm>
              <a:off x="2056" y="2328"/>
              <a:ext cx="245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9" name="Text Box 17"/>
            <p:cNvSpPr txBox="1">
              <a:spLocks noChangeArrowheads="1"/>
            </p:cNvSpPr>
            <p:nvPr/>
          </p:nvSpPr>
          <p:spPr bwMode="auto">
            <a:xfrm>
              <a:off x="2713" y="2078"/>
              <a:ext cx="913"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数据库描述</a:t>
              </a:r>
            </a:p>
          </p:txBody>
        </p:sp>
      </p:grpSp>
      <p:grpSp>
        <p:nvGrpSpPr>
          <p:cNvPr id="20" name="Group 18"/>
          <p:cNvGrpSpPr>
            <a:grpSpLocks/>
          </p:cNvGrpSpPr>
          <p:nvPr/>
        </p:nvGrpSpPr>
        <p:grpSpPr bwMode="auto">
          <a:xfrm>
            <a:off x="3783768" y="2288666"/>
            <a:ext cx="2906003" cy="307663"/>
            <a:chOff x="2056" y="2320"/>
            <a:chExt cx="2450" cy="281"/>
          </a:xfrm>
        </p:grpSpPr>
        <p:sp>
          <p:nvSpPr>
            <p:cNvPr id="21" name="Line 19"/>
            <p:cNvSpPr>
              <a:spLocks noChangeShapeType="1"/>
            </p:cNvSpPr>
            <p:nvPr/>
          </p:nvSpPr>
          <p:spPr bwMode="auto">
            <a:xfrm flipH="1">
              <a:off x="2056" y="2577"/>
              <a:ext cx="245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2" name="Text Box 20"/>
            <p:cNvSpPr txBox="1">
              <a:spLocks noChangeArrowheads="1"/>
            </p:cNvSpPr>
            <p:nvPr/>
          </p:nvSpPr>
          <p:spPr bwMode="auto">
            <a:xfrm>
              <a:off x="2713" y="2320"/>
              <a:ext cx="913"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数据库描述</a:t>
              </a:r>
            </a:p>
          </p:txBody>
        </p:sp>
      </p:grpSp>
      <p:grpSp>
        <p:nvGrpSpPr>
          <p:cNvPr id="23" name="Group 21"/>
          <p:cNvGrpSpPr>
            <a:grpSpLocks/>
          </p:cNvGrpSpPr>
          <p:nvPr/>
        </p:nvGrpSpPr>
        <p:grpSpPr bwMode="auto">
          <a:xfrm>
            <a:off x="3783768" y="2561296"/>
            <a:ext cx="2906003" cy="307663"/>
            <a:chOff x="2056" y="2569"/>
            <a:chExt cx="2450" cy="281"/>
          </a:xfrm>
        </p:grpSpPr>
        <p:sp>
          <p:nvSpPr>
            <p:cNvPr id="24" name="Line 22"/>
            <p:cNvSpPr>
              <a:spLocks noChangeShapeType="1"/>
            </p:cNvSpPr>
            <p:nvPr/>
          </p:nvSpPr>
          <p:spPr bwMode="auto">
            <a:xfrm>
              <a:off x="2056" y="2825"/>
              <a:ext cx="245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5" name="Text Box 23"/>
            <p:cNvSpPr txBox="1">
              <a:spLocks noChangeArrowheads="1"/>
            </p:cNvSpPr>
            <p:nvPr/>
          </p:nvSpPr>
          <p:spPr bwMode="auto">
            <a:xfrm>
              <a:off x="2713" y="2569"/>
              <a:ext cx="913"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数据库描述</a:t>
              </a:r>
            </a:p>
          </p:txBody>
        </p:sp>
      </p:grpSp>
      <p:grpSp>
        <p:nvGrpSpPr>
          <p:cNvPr id="26" name="Group 24"/>
          <p:cNvGrpSpPr>
            <a:grpSpLocks/>
          </p:cNvGrpSpPr>
          <p:nvPr/>
        </p:nvGrpSpPr>
        <p:grpSpPr bwMode="auto">
          <a:xfrm>
            <a:off x="3783768" y="2827349"/>
            <a:ext cx="2906003" cy="307663"/>
            <a:chOff x="2056" y="2812"/>
            <a:chExt cx="2450" cy="281"/>
          </a:xfrm>
        </p:grpSpPr>
        <p:sp>
          <p:nvSpPr>
            <p:cNvPr id="27" name="Line 25"/>
            <p:cNvSpPr>
              <a:spLocks noChangeShapeType="1"/>
            </p:cNvSpPr>
            <p:nvPr/>
          </p:nvSpPr>
          <p:spPr bwMode="auto">
            <a:xfrm flipH="1">
              <a:off x="2056" y="3075"/>
              <a:ext cx="245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8" name="Text Box 26"/>
            <p:cNvSpPr txBox="1">
              <a:spLocks noChangeArrowheads="1"/>
            </p:cNvSpPr>
            <p:nvPr/>
          </p:nvSpPr>
          <p:spPr bwMode="auto">
            <a:xfrm>
              <a:off x="2713" y="2812"/>
              <a:ext cx="913"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数据库描述</a:t>
              </a:r>
            </a:p>
          </p:txBody>
        </p:sp>
      </p:grpSp>
      <p:grpSp>
        <p:nvGrpSpPr>
          <p:cNvPr id="29" name="Group 27"/>
          <p:cNvGrpSpPr>
            <a:grpSpLocks/>
          </p:cNvGrpSpPr>
          <p:nvPr/>
        </p:nvGrpSpPr>
        <p:grpSpPr bwMode="auto">
          <a:xfrm>
            <a:off x="3783768" y="3232459"/>
            <a:ext cx="2906003" cy="307663"/>
            <a:chOff x="2056" y="3182"/>
            <a:chExt cx="2450" cy="281"/>
          </a:xfrm>
        </p:grpSpPr>
        <p:sp>
          <p:nvSpPr>
            <p:cNvPr id="30" name="Line 28"/>
            <p:cNvSpPr>
              <a:spLocks noChangeShapeType="1"/>
            </p:cNvSpPr>
            <p:nvPr/>
          </p:nvSpPr>
          <p:spPr bwMode="auto">
            <a:xfrm>
              <a:off x="2056" y="3423"/>
              <a:ext cx="245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1" name="Text Box 29"/>
            <p:cNvSpPr txBox="1">
              <a:spLocks noChangeArrowheads="1"/>
            </p:cNvSpPr>
            <p:nvPr/>
          </p:nvSpPr>
          <p:spPr bwMode="auto">
            <a:xfrm>
              <a:off x="2624" y="3182"/>
              <a:ext cx="1064"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链路状态请求</a:t>
              </a:r>
            </a:p>
          </p:txBody>
        </p:sp>
      </p:grpSp>
      <p:grpSp>
        <p:nvGrpSpPr>
          <p:cNvPr id="32" name="Group 30"/>
          <p:cNvGrpSpPr>
            <a:grpSpLocks/>
          </p:cNvGrpSpPr>
          <p:nvPr/>
        </p:nvGrpSpPr>
        <p:grpSpPr bwMode="auto">
          <a:xfrm>
            <a:off x="3783768" y="3506184"/>
            <a:ext cx="2906003" cy="307663"/>
            <a:chOff x="2056" y="3432"/>
            <a:chExt cx="2450" cy="281"/>
          </a:xfrm>
        </p:grpSpPr>
        <p:sp>
          <p:nvSpPr>
            <p:cNvPr id="33" name="Line 31"/>
            <p:cNvSpPr>
              <a:spLocks noChangeShapeType="1"/>
            </p:cNvSpPr>
            <p:nvPr/>
          </p:nvSpPr>
          <p:spPr bwMode="auto">
            <a:xfrm flipH="1">
              <a:off x="2056" y="3672"/>
              <a:ext cx="245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4" name="Text Box 32"/>
            <p:cNvSpPr txBox="1">
              <a:spLocks noChangeArrowheads="1"/>
            </p:cNvSpPr>
            <p:nvPr/>
          </p:nvSpPr>
          <p:spPr bwMode="auto">
            <a:xfrm>
              <a:off x="2629" y="3432"/>
              <a:ext cx="1064"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链路状态更新</a:t>
              </a:r>
            </a:p>
          </p:txBody>
        </p:sp>
      </p:grpSp>
      <p:sp>
        <p:nvSpPr>
          <p:cNvPr id="35" name="Line 33"/>
          <p:cNvSpPr>
            <a:spLocks noChangeShapeType="1"/>
          </p:cNvSpPr>
          <p:nvPr/>
        </p:nvSpPr>
        <p:spPr bwMode="auto">
          <a:xfrm>
            <a:off x="1633326" y="3232455"/>
            <a:ext cx="5764562" cy="0"/>
          </a:xfrm>
          <a:prstGeom prst="line">
            <a:avLst/>
          </a:prstGeom>
          <a:noFill/>
          <a:ln w="19050">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6" name="Line 34"/>
          <p:cNvSpPr>
            <a:spLocks noChangeShapeType="1"/>
          </p:cNvSpPr>
          <p:nvPr/>
        </p:nvSpPr>
        <p:spPr bwMode="auto">
          <a:xfrm>
            <a:off x="1657048" y="2025894"/>
            <a:ext cx="5740839" cy="0"/>
          </a:xfrm>
          <a:prstGeom prst="line">
            <a:avLst/>
          </a:prstGeom>
          <a:noFill/>
          <a:ln w="19050">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grpSp>
        <p:nvGrpSpPr>
          <p:cNvPr id="37" name="Group 35"/>
          <p:cNvGrpSpPr>
            <a:grpSpLocks/>
          </p:cNvGrpSpPr>
          <p:nvPr/>
        </p:nvGrpSpPr>
        <p:grpSpPr bwMode="auto">
          <a:xfrm>
            <a:off x="3783768" y="3777716"/>
            <a:ext cx="2906003" cy="307663"/>
            <a:chOff x="2056" y="3680"/>
            <a:chExt cx="2450" cy="281"/>
          </a:xfrm>
        </p:grpSpPr>
        <p:sp>
          <p:nvSpPr>
            <p:cNvPr id="38" name="Line 36"/>
            <p:cNvSpPr>
              <a:spLocks noChangeShapeType="1"/>
            </p:cNvSpPr>
            <p:nvPr/>
          </p:nvSpPr>
          <p:spPr bwMode="auto">
            <a:xfrm>
              <a:off x="2056" y="3920"/>
              <a:ext cx="245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9" name="Text Box 37"/>
            <p:cNvSpPr txBox="1">
              <a:spLocks noChangeArrowheads="1"/>
            </p:cNvSpPr>
            <p:nvPr/>
          </p:nvSpPr>
          <p:spPr bwMode="auto">
            <a:xfrm>
              <a:off x="2629" y="3680"/>
              <a:ext cx="1064"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链路状态确认</a:t>
              </a:r>
            </a:p>
          </p:txBody>
        </p:sp>
      </p:grpSp>
      <p:grpSp>
        <p:nvGrpSpPr>
          <p:cNvPr id="52" name="组合 51"/>
          <p:cNvGrpSpPr/>
          <p:nvPr/>
        </p:nvGrpSpPr>
        <p:grpSpPr>
          <a:xfrm>
            <a:off x="1899017" y="1317505"/>
            <a:ext cx="1087676" cy="708389"/>
            <a:chOff x="1899017" y="1317505"/>
            <a:chExt cx="1087676" cy="708389"/>
          </a:xfrm>
        </p:grpSpPr>
        <p:sp>
          <p:nvSpPr>
            <p:cNvPr id="6" name="Line 4"/>
            <p:cNvSpPr>
              <a:spLocks noChangeShapeType="1"/>
            </p:cNvSpPr>
            <p:nvPr/>
          </p:nvSpPr>
          <p:spPr bwMode="auto">
            <a:xfrm>
              <a:off x="2437518" y="1317505"/>
              <a:ext cx="0" cy="708389"/>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 name="Rectangle 5"/>
            <p:cNvSpPr>
              <a:spLocks noChangeArrowheads="1"/>
            </p:cNvSpPr>
            <p:nvPr/>
          </p:nvSpPr>
          <p:spPr bwMode="auto">
            <a:xfrm>
              <a:off x="1919181" y="1527723"/>
              <a:ext cx="1067512" cy="2244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0" name="Text Box 38"/>
            <p:cNvSpPr txBox="1">
              <a:spLocks noChangeArrowheads="1"/>
            </p:cNvSpPr>
            <p:nvPr/>
          </p:nvSpPr>
          <p:spPr bwMode="auto">
            <a:xfrm>
              <a:off x="1899017" y="1490496"/>
              <a:ext cx="1082348"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确定可达性</a:t>
              </a:r>
            </a:p>
          </p:txBody>
        </p:sp>
      </p:grpSp>
      <p:grpSp>
        <p:nvGrpSpPr>
          <p:cNvPr id="41" name="Group 39"/>
          <p:cNvGrpSpPr>
            <a:grpSpLocks/>
          </p:cNvGrpSpPr>
          <p:nvPr/>
        </p:nvGrpSpPr>
        <p:grpSpPr bwMode="auto">
          <a:xfrm>
            <a:off x="1600114" y="2025895"/>
            <a:ext cx="1621431" cy="1198897"/>
            <a:chOff x="215" y="2080"/>
            <a:chExt cx="1367" cy="1095"/>
          </a:xfrm>
        </p:grpSpPr>
        <p:sp>
          <p:nvSpPr>
            <p:cNvPr id="42" name="Line 40"/>
            <p:cNvSpPr>
              <a:spLocks noChangeShapeType="1"/>
            </p:cNvSpPr>
            <p:nvPr/>
          </p:nvSpPr>
          <p:spPr bwMode="auto">
            <a:xfrm>
              <a:off x="921" y="2080"/>
              <a:ext cx="0" cy="1095"/>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3" name="Text Box 41"/>
            <p:cNvSpPr txBox="1">
              <a:spLocks noChangeArrowheads="1"/>
            </p:cNvSpPr>
            <p:nvPr/>
          </p:nvSpPr>
          <p:spPr bwMode="auto">
            <a:xfrm>
              <a:off x="215" y="2469"/>
              <a:ext cx="1367" cy="281"/>
            </a:xfrm>
            <a:prstGeom prst="rect">
              <a:avLst/>
            </a:prstGeom>
            <a:solidFill>
              <a:srgbClr val="FF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达到数据库的同步</a:t>
              </a:r>
            </a:p>
          </p:txBody>
        </p:sp>
      </p:grpSp>
      <p:sp>
        <p:nvSpPr>
          <p:cNvPr id="44" name="Line 42"/>
          <p:cNvSpPr>
            <a:spLocks noChangeShapeType="1"/>
          </p:cNvSpPr>
          <p:nvPr/>
        </p:nvSpPr>
        <p:spPr bwMode="auto">
          <a:xfrm>
            <a:off x="1657048" y="4149967"/>
            <a:ext cx="5740839" cy="0"/>
          </a:xfrm>
          <a:prstGeom prst="line">
            <a:avLst/>
          </a:prstGeom>
          <a:noFill/>
          <a:ln w="19050">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5" name="Line 43"/>
          <p:cNvSpPr>
            <a:spLocks noChangeShapeType="1"/>
          </p:cNvSpPr>
          <p:nvPr/>
        </p:nvSpPr>
        <p:spPr bwMode="auto">
          <a:xfrm>
            <a:off x="1657048" y="1317505"/>
            <a:ext cx="1702088" cy="0"/>
          </a:xfrm>
          <a:prstGeom prst="line">
            <a:avLst/>
          </a:prstGeom>
          <a:noFill/>
          <a:ln w="19050">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grpSp>
        <p:nvGrpSpPr>
          <p:cNvPr id="46" name="Group 44"/>
          <p:cNvGrpSpPr>
            <a:grpSpLocks/>
          </p:cNvGrpSpPr>
          <p:nvPr/>
        </p:nvGrpSpPr>
        <p:grpSpPr bwMode="auto">
          <a:xfrm>
            <a:off x="1736519" y="3224792"/>
            <a:ext cx="1441140" cy="925176"/>
            <a:chOff x="330" y="3175"/>
            <a:chExt cx="1215" cy="845"/>
          </a:xfrm>
        </p:grpSpPr>
        <p:sp>
          <p:nvSpPr>
            <p:cNvPr id="47" name="Line 45"/>
            <p:cNvSpPr>
              <a:spLocks noChangeShapeType="1"/>
            </p:cNvSpPr>
            <p:nvPr/>
          </p:nvSpPr>
          <p:spPr bwMode="auto">
            <a:xfrm>
              <a:off x="921" y="3175"/>
              <a:ext cx="0" cy="845"/>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8" name="Text Box 46"/>
            <p:cNvSpPr txBox="1">
              <a:spLocks noChangeArrowheads="1"/>
            </p:cNvSpPr>
            <p:nvPr/>
          </p:nvSpPr>
          <p:spPr bwMode="auto">
            <a:xfrm>
              <a:off x="330" y="3414"/>
              <a:ext cx="1215" cy="2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新情况下的同步</a:t>
              </a:r>
            </a:p>
          </p:txBody>
        </p:sp>
      </p:grpSp>
    </p:spTree>
    <p:extLst>
      <p:ext uri="{BB962C8B-B14F-4D97-AF65-F5344CB8AC3E}">
        <p14:creationId xmlns:p14="http://schemas.microsoft.com/office/powerpoint/2010/main" val="202530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2000"/>
                                        <p:tgtEl>
                                          <p:spTgt spid="11"/>
                                        </p:tgtEl>
                                      </p:cBhvr>
                                    </p:animEffect>
                                  </p:childTnLst>
                                </p:cTn>
                              </p:par>
                            </p:childTnLst>
                          </p:cTn>
                        </p:par>
                        <p:par>
                          <p:cTn id="11" fill="hold">
                            <p:stCondLst>
                              <p:cond delay="2000"/>
                            </p:stCondLst>
                            <p:childTnLst>
                              <p:par>
                                <p:cTn id="12" presetID="22" presetClass="entr" presetSubtype="2"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right)">
                                      <p:cBhvr>
                                        <p:cTn id="14" dur="2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2000"/>
                                        <p:tgtEl>
                                          <p:spTgt spid="17"/>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right)">
                                      <p:cBhvr>
                                        <p:cTn id="26" dur="2000"/>
                                        <p:tgtEl>
                                          <p:spTgt spid="20"/>
                                        </p:tgtEl>
                                      </p:cBhvr>
                                    </p:animEffect>
                                  </p:childTnLst>
                                </p:cTn>
                              </p:par>
                            </p:childTnLst>
                          </p:cTn>
                        </p:par>
                        <p:par>
                          <p:cTn id="27" fill="hold">
                            <p:stCondLst>
                              <p:cond delay="4000"/>
                            </p:stCondLst>
                            <p:childTnLst>
                              <p:par>
                                <p:cTn id="28" presetID="22" presetClass="entr" presetSubtype="8"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2000"/>
                                        <p:tgtEl>
                                          <p:spTgt spid="23"/>
                                        </p:tgtEl>
                                      </p:cBhvr>
                                    </p:animEffect>
                                  </p:childTnLst>
                                </p:cTn>
                              </p:par>
                            </p:childTnLst>
                          </p:cTn>
                        </p:par>
                        <p:par>
                          <p:cTn id="31" fill="hold">
                            <p:stCondLst>
                              <p:cond delay="6000"/>
                            </p:stCondLst>
                            <p:childTnLst>
                              <p:par>
                                <p:cTn id="32" presetID="22" presetClass="entr" presetSubtype="2"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right)">
                                      <p:cBhvr>
                                        <p:cTn id="34" dur="20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par>
                          <p:cTn id="39" fill="hold">
                            <p:stCondLst>
                              <p:cond delay="0"/>
                            </p:stCondLst>
                            <p:childTnLst>
                              <p:par>
                                <p:cTn id="40" presetID="22" presetClass="entr" presetSubtype="8"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2000"/>
                                        <p:tgtEl>
                                          <p:spTgt spid="29"/>
                                        </p:tgtEl>
                                      </p:cBhvr>
                                    </p:animEffect>
                                  </p:childTnLst>
                                </p:cTn>
                              </p:par>
                            </p:childTnLst>
                          </p:cTn>
                        </p:par>
                        <p:par>
                          <p:cTn id="43" fill="hold">
                            <p:stCondLst>
                              <p:cond delay="2000"/>
                            </p:stCondLst>
                            <p:childTnLst>
                              <p:par>
                                <p:cTn id="44" presetID="22" presetClass="entr" presetSubtype="2" fill="hold" nodeType="after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right)">
                                      <p:cBhvr>
                                        <p:cTn id="46" dur="2000"/>
                                        <p:tgtEl>
                                          <p:spTgt spid="32"/>
                                        </p:tgtEl>
                                      </p:cBhvr>
                                    </p:animEffect>
                                  </p:childTnLst>
                                </p:cTn>
                              </p:par>
                            </p:childTnLst>
                          </p:cTn>
                        </p:par>
                        <p:par>
                          <p:cTn id="47" fill="hold">
                            <p:stCondLst>
                              <p:cond delay="4000"/>
                            </p:stCondLst>
                            <p:childTnLst>
                              <p:par>
                                <p:cTn id="48" presetID="22" presetClass="entr" presetSubtype="8" fill="hold"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3"/>
          <p:cNvSpPr>
            <a:spLocks noChangeArrowheads="1"/>
          </p:cNvSpPr>
          <p:nvPr/>
        </p:nvSpPr>
        <p:spPr bwMode="auto">
          <a:xfrm>
            <a:off x="2398604" y="2548603"/>
            <a:ext cx="4169250" cy="880265"/>
          </a:xfrm>
          <a:prstGeom prst="rect">
            <a:avLst/>
          </a:prstGeom>
          <a:solidFill>
            <a:srgbClr val="99FFCC"/>
          </a:solidFill>
          <a:ln>
            <a:solidFill>
              <a:schemeClr val="tx1"/>
            </a:solidFill>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 name="Rectangle 4"/>
          <p:cNvSpPr>
            <a:spLocks noChangeArrowheads="1"/>
          </p:cNvSpPr>
          <p:nvPr/>
        </p:nvSpPr>
        <p:spPr bwMode="auto">
          <a:xfrm>
            <a:off x="2398604" y="800842"/>
            <a:ext cx="4169250" cy="880265"/>
          </a:xfrm>
          <a:prstGeom prst="rect">
            <a:avLst/>
          </a:prstGeom>
          <a:solidFill>
            <a:srgbClr val="99FFCC"/>
          </a:solidFill>
          <a:ln>
            <a:solidFill>
              <a:schemeClr val="tx1"/>
            </a:solidFill>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 name="Text Box 39"/>
          <p:cNvSpPr txBox="1">
            <a:spLocks noChangeArrowheads="1"/>
          </p:cNvSpPr>
          <p:nvPr/>
        </p:nvSpPr>
        <p:spPr bwMode="auto">
          <a:xfrm>
            <a:off x="4057806" y="113561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更新报文</a:t>
            </a:r>
          </a:p>
        </p:txBody>
      </p:sp>
      <p:sp>
        <p:nvSpPr>
          <p:cNvPr id="6" name="Line 5"/>
          <p:cNvSpPr>
            <a:spLocks noChangeShapeType="1"/>
          </p:cNvSpPr>
          <p:nvPr/>
        </p:nvSpPr>
        <p:spPr bwMode="auto">
          <a:xfrm>
            <a:off x="2935200" y="955002"/>
            <a:ext cx="3217606"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7" name="Freeform 6"/>
          <p:cNvSpPr>
            <a:spLocks/>
          </p:cNvSpPr>
          <p:nvPr/>
        </p:nvSpPr>
        <p:spPr bwMode="auto">
          <a:xfrm>
            <a:off x="2935200" y="955002"/>
            <a:ext cx="3217606" cy="567384"/>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8" name="Line 7"/>
          <p:cNvSpPr>
            <a:spLocks noChangeShapeType="1"/>
          </p:cNvSpPr>
          <p:nvPr/>
        </p:nvSpPr>
        <p:spPr bwMode="auto">
          <a:xfrm>
            <a:off x="3948114" y="955002"/>
            <a:ext cx="0" cy="56738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9" name="Line 8"/>
          <p:cNvSpPr>
            <a:spLocks noChangeShapeType="1"/>
          </p:cNvSpPr>
          <p:nvPr/>
        </p:nvSpPr>
        <p:spPr bwMode="auto">
          <a:xfrm>
            <a:off x="5139893" y="955002"/>
            <a:ext cx="0" cy="56738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0" name="Line 9"/>
          <p:cNvSpPr>
            <a:spLocks noChangeShapeType="1"/>
          </p:cNvSpPr>
          <p:nvPr/>
        </p:nvSpPr>
        <p:spPr bwMode="auto">
          <a:xfrm>
            <a:off x="4146744" y="1462181"/>
            <a:ext cx="298439" cy="0"/>
          </a:xfrm>
          <a:prstGeom prst="line">
            <a:avLst/>
          </a:prstGeom>
          <a:noFill/>
          <a:ln w="38100">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1" name="Line 10"/>
          <p:cNvSpPr>
            <a:spLocks noChangeShapeType="1"/>
          </p:cNvSpPr>
          <p:nvPr/>
        </p:nvSpPr>
        <p:spPr bwMode="auto">
          <a:xfrm rot="12726376">
            <a:off x="3494527" y="1256938"/>
            <a:ext cx="298439" cy="912"/>
          </a:xfrm>
          <a:prstGeom prst="line">
            <a:avLst/>
          </a:prstGeom>
          <a:noFill/>
          <a:ln w="38100">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2" name="Line 11"/>
          <p:cNvSpPr>
            <a:spLocks noChangeShapeType="1"/>
          </p:cNvSpPr>
          <p:nvPr/>
        </p:nvSpPr>
        <p:spPr bwMode="auto">
          <a:xfrm rot="16200000">
            <a:off x="3901516" y="1219538"/>
            <a:ext cx="257238" cy="0"/>
          </a:xfrm>
          <a:prstGeom prst="line">
            <a:avLst/>
          </a:prstGeom>
          <a:noFill/>
          <a:ln w="38100">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3" name="Line 12"/>
          <p:cNvSpPr>
            <a:spLocks noChangeShapeType="1"/>
          </p:cNvSpPr>
          <p:nvPr/>
        </p:nvSpPr>
        <p:spPr bwMode="auto">
          <a:xfrm>
            <a:off x="2935200" y="1838004"/>
            <a:ext cx="3217606"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4" name="Freeform 13"/>
          <p:cNvSpPr>
            <a:spLocks/>
          </p:cNvSpPr>
          <p:nvPr/>
        </p:nvSpPr>
        <p:spPr bwMode="auto">
          <a:xfrm>
            <a:off x="2935200" y="1838004"/>
            <a:ext cx="3217606" cy="566472"/>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3948114" y="1838004"/>
            <a:ext cx="0" cy="56647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5139893" y="1838004"/>
            <a:ext cx="0" cy="56647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nvGrpSpPr>
          <p:cNvPr id="17" name="Group 71"/>
          <p:cNvGrpSpPr>
            <a:grpSpLocks/>
          </p:cNvGrpSpPr>
          <p:nvPr/>
        </p:nvGrpSpPr>
        <p:grpSpPr bwMode="auto">
          <a:xfrm>
            <a:off x="5219938" y="1960238"/>
            <a:ext cx="666053" cy="258151"/>
            <a:chOff x="3648" y="1798"/>
            <a:chExt cx="674" cy="283"/>
          </a:xfrm>
        </p:grpSpPr>
        <p:sp>
          <p:nvSpPr>
            <p:cNvPr id="18" name="Line 17"/>
            <p:cNvSpPr>
              <a:spLocks noChangeShapeType="1"/>
            </p:cNvSpPr>
            <p:nvPr/>
          </p:nvSpPr>
          <p:spPr bwMode="auto">
            <a:xfrm rot="-2260875">
              <a:off x="4021" y="2023"/>
              <a:ext cx="301" cy="1"/>
            </a:xfrm>
            <a:prstGeom prst="line">
              <a:avLst/>
            </a:prstGeom>
            <a:noFill/>
            <a:ln w="38100">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rot="-5400000">
              <a:off x="3506" y="1940"/>
              <a:ext cx="283" cy="0"/>
            </a:xfrm>
            <a:prstGeom prst="line">
              <a:avLst/>
            </a:prstGeom>
            <a:noFill/>
            <a:ln w="38100">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sp>
        <p:nvSpPr>
          <p:cNvPr id="20" name="Line 19"/>
          <p:cNvSpPr>
            <a:spLocks noChangeShapeType="1"/>
          </p:cNvSpPr>
          <p:nvPr/>
        </p:nvSpPr>
        <p:spPr bwMode="auto">
          <a:xfrm>
            <a:off x="2935201" y="2720095"/>
            <a:ext cx="3207724" cy="912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1" name="Freeform 20"/>
          <p:cNvSpPr>
            <a:spLocks/>
          </p:cNvSpPr>
          <p:nvPr/>
        </p:nvSpPr>
        <p:spPr bwMode="auto">
          <a:xfrm>
            <a:off x="2935200" y="2720095"/>
            <a:ext cx="3217606" cy="567384"/>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2" name="Line 21"/>
          <p:cNvSpPr>
            <a:spLocks noChangeShapeType="1"/>
          </p:cNvSpPr>
          <p:nvPr/>
        </p:nvSpPr>
        <p:spPr bwMode="auto">
          <a:xfrm>
            <a:off x="3948114" y="2720095"/>
            <a:ext cx="0" cy="56738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3" name="Line 22"/>
          <p:cNvSpPr>
            <a:spLocks noChangeShapeType="1"/>
          </p:cNvSpPr>
          <p:nvPr/>
        </p:nvSpPr>
        <p:spPr bwMode="auto">
          <a:xfrm>
            <a:off x="5139893" y="2720095"/>
            <a:ext cx="0" cy="56738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4" name="Line 24"/>
          <p:cNvSpPr>
            <a:spLocks noChangeShapeType="1"/>
          </p:cNvSpPr>
          <p:nvPr/>
        </p:nvSpPr>
        <p:spPr bwMode="auto">
          <a:xfrm>
            <a:off x="2935200" y="3603096"/>
            <a:ext cx="3217606"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5" name="Freeform 25"/>
          <p:cNvSpPr>
            <a:spLocks/>
          </p:cNvSpPr>
          <p:nvPr/>
        </p:nvSpPr>
        <p:spPr bwMode="auto">
          <a:xfrm>
            <a:off x="2927295" y="3603097"/>
            <a:ext cx="3218594" cy="566471"/>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6" name="Line 26"/>
          <p:cNvSpPr>
            <a:spLocks noChangeShapeType="1"/>
          </p:cNvSpPr>
          <p:nvPr/>
        </p:nvSpPr>
        <p:spPr bwMode="auto">
          <a:xfrm>
            <a:off x="3948114" y="3603097"/>
            <a:ext cx="0" cy="566471"/>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7" name="Line 27"/>
          <p:cNvSpPr>
            <a:spLocks noChangeShapeType="1"/>
          </p:cNvSpPr>
          <p:nvPr/>
        </p:nvSpPr>
        <p:spPr bwMode="auto">
          <a:xfrm>
            <a:off x="5139893" y="3603097"/>
            <a:ext cx="0" cy="566471"/>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nvGrpSpPr>
          <p:cNvPr id="28" name="Group 70"/>
          <p:cNvGrpSpPr>
            <a:grpSpLocks/>
          </p:cNvGrpSpPr>
          <p:nvPr/>
        </p:nvGrpSpPr>
        <p:grpSpPr bwMode="auto">
          <a:xfrm>
            <a:off x="3282062" y="1771414"/>
            <a:ext cx="1361751" cy="137741"/>
            <a:chOff x="1687" y="1591"/>
            <a:chExt cx="1378" cy="151"/>
          </a:xfrm>
        </p:grpSpPr>
        <p:sp>
          <p:nvSpPr>
            <p:cNvPr id="29" name="Line 16"/>
            <p:cNvSpPr>
              <a:spLocks noChangeShapeType="1"/>
            </p:cNvSpPr>
            <p:nvPr/>
          </p:nvSpPr>
          <p:spPr bwMode="auto">
            <a:xfrm flipH="1">
              <a:off x="1687" y="1591"/>
              <a:ext cx="302" cy="0"/>
            </a:xfrm>
            <a:prstGeom prst="line">
              <a:avLst/>
            </a:prstGeom>
            <a:noFill/>
            <a:ln w="38100">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0" name="Line 28"/>
            <p:cNvSpPr>
              <a:spLocks noChangeShapeType="1"/>
            </p:cNvSpPr>
            <p:nvPr/>
          </p:nvSpPr>
          <p:spPr bwMode="auto">
            <a:xfrm>
              <a:off x="2763" y="1742"/>
              <a:ext cx="302" cy="0"/>
            </a:xfrm>
            <a:prstGeom prst="line">
              <a:avLst/>
            </a:prstGeom>
            <a:noFill/>
            <a:ln w="38100">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sp>
        <p:nvSpPr>
          <p:cNvPr id="31" name="Line 29"/>
          <p:cNvSpPr>
            <a:spLocks noChangeShapeType="1"/>
          </p:cNvSpPr>
          <p:nvPr/>
        </p:nvSpPr>
        <p:spPr bwMode="auto">
          <a:xfrm>
            <a:off x="3312696" y="1909155"/>
            <a:ext cx="297451" cy="0"/>
          </a:xfrm>
          <a:prstGeom prst="line">
            <a:avLst/>
          </a:prstGeom>
          <a:noFill/>
          <a:ln w="38100">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nvGrpSpPr>
          <p:cNvPr id="32" name="Group 72"/>
          <p:cNvGrpSpPr>
            <a:grpSpLocks/>
          </p:cNvGrpSpPr>
          <p:nvPr/>
        </p:nvGrpSpPr>
        <p:grpSpPr bwMode="auto">
          <a:xfrm>
            <a:off x="4365138" y="2656241"/>
            <a:ext cx="1340998" cy="0"/>
            <a:chOff x="2783" y="2561"/>
            <a:chExt cx="1357" cy="0"/>
          </a:xfrm>
        </p:grpSpPr>
        <p:sp>
          <p:nvSpPr>
            <p:cNvPr id="33" name="Line 23"/>
            <p:cNvSpPr>
              <a:spLocks noChangeShapeType="1"/>
            </p:cNvSpPr>
            <p:nvPr/>
          </p:nvSpPr>
          <p:spPr bwMode="auto">
            <a:xfrm flipH="1">
              <a:off x="2783" y="2561"/>
              <a:ext cx="302" cy="0"/>
            </a:xfrm>
            <a:prstGeom prst="line">
              <a:avLst/>
            </a:prstGeom>
            <a:noFill/>
            <a:ln w="38100">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4" name="Line 30"/>
            <p:cNvSpPr>
              <a:spLocks noChangeShapeType="1"/>
            </p:cNvSpPr>
            <p:nvPr/>
          </p:nvSpPr>
          <p:spPr bwMode="auto">
            <a:xfrm>
              <a:off x="3838" y="2561"/>
              <a:ext cx="302" cy="0"/>
            </a:xfrm>
            <a:prstGeom prst="line">
              <a:avLst/>
            </a:prstGeom>
            <a:noFill/>
            <a:ln w="38100">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sp>
        <p:nvSpPr>
          <p:cNvPr id="35" name="Line 31"/>
          <p:cNvSpPr>
            <a:spLocks noChangeShapeType="1"/>
          </p:cNvSpPr>
          <p:nvPr/>
        </p:nvSpPr>
        <p:spPr bwMode="auto">
          <a:xfrm flipH="1">
            <a:off x="5438333" y="2793070"/>
            <a:ext cx="297451" cy="0"/>
          </a:xfrm>
          <a:prstGeom prst="line">
            <a:avLst/>
          </a:prstGeom>
          <a:noFill/>
          <a:ln w="38100">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nvGrpSpPr>
          <p:cNvPr id="36" name="Group 73"/>
          <p:cNvGrpSpPr>
            <a:grpSpLocks/>
          </p:cNvGrpSpPr>
          <p:nvPr/>
        </p:nvGrpSpPr>
        <p:grpSpPr bwMode="auto">
          <a:xfrm>
            <a:off x="3396694" y="3712560"/>
            <a:ext cx="2344030" cy="410487"/>
            <a:chOff x="1803" y="3719"/>
            <a:chExt cx="2372" cy="450"/>
          </a:xfrm>
        </p:grpSpPr>
        <p:sp>
          <p:nvSpPr>
            <p:cNvPr id="37" name="AutoShape 32"/>
            <p:cNvSpPr>
              <a:spLocks noChangeArrowheads="1"/>
            </p:cNvSpPr>
            <p:nvPr/>
          </p:nvSpPr>
          <p:spPr bwMode="auto">
            <a:xfrm>
              <a:off x="2399" y="3726"/>
              <a:ext cx="120" cy="292"/>
            </a:xfrm>
            <a:prstGeom prst="downArrow">
              <a:avLst>
                <a:gd name="adj1" fmla="val 50000"/>
                <a:gd name="adj2" fmla="val 80458"/>
              </a:avLst>
            </a:prstGeom>
            <a:solidFill>
              <a:srgbClr val="00FF99"/>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srgbClr val="0000CC"/>
                </a:solidFill>
                <a:latin typeface="微软雅黑" pitchFamily="34" charset="-122"/>
                <a:ea typeface="微软雅黑" pitchFamily="34" charset="-122"/>
              </a:endParaRPr>
            </a:p>
          </p:txBody>
        </p:sp>
        <p:sp>
          <p:nvSpPr>
            <p:cNvPr id="38" name="AutoShape 33"/>
            <p:cNvSpPr>
              <a:spLocks noChangeArrowheads="1"/>
            </p:cNvSpPr>
            <p:nvPr/>
          </p:nvSpPr>
          <p:spPr bwMode="auto">
            <a:xfrm>
              <a:off x="3627" y="3719"/>
              <a:ext cx="121" cy="292"/>
            </a:xfrm>
            <a:prstGeom prst="downArrow">
              <a:avLst>
                <a:gd name="adj1" fmla="val 50000"/>
                <a:gd name="adj2" fmla="val 79793"/>
              </a:avLst>
            </a:prstGeom>
            <a:solidFill>
              <a:srgbClr val="00FF99"/>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srgbClr val="0000CC"/>
                </a:solidFill>
                <a:latin typeface="微软雅黑" pitchFamily="34" charset="-122"/>
                <a:ea typeface="微软雅黑" pitchFamily="34" charset="-122"/>
              </a:endParaRPr>
            </a:p>
          </p:txBody>
        </p:sp>
        <p:sp>
          <p:nvSpPr>
            <p:cNvPr id="39" name="AutoShape 34"/>
            <p:cNvSpPr>
              <a:spLocks noChangeArrowheads="1"/>
            </p:cNvSpPr>
            <p:nvPr/>
          </p:nvSpPr>
          <p:spPr bwMode="auto">
            <a:xfrm rot="5400000">
              <a:off x="2862" y="3957"/>
              <a:ext cx="113" cy="312"/>
            </a:xfrm>
            <a:prstGeom prst="downArrow">
              <a:avLst>
                <a:gd name="adj1" fmla="val 50000"/>
                <a:gd name="adj2" fmla="val 91294"/>
              </a:avLst>
            </a:prstGeom>
            <a:solidFill>
              <a:srgbClr val="00FF99"/>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srgbClr val="0000CC"/>
                </a:solidFill>
                <a:latin typeface="微软雅黑" pitchFamily="34" charset="-122"/>
                <a:ea typeface="微软雅黑" pitchFamily="34" charset="-122"/>
              </a:endParaRPr>
            </a:p>
          </p:txBody>
        </p:sp>
        <p:sp>
          <p:nvSpPr>
            <p:cNvPr id="40" name="AutoShape 35"/>
            <p:cNvSpPr>
              <a:spLocks noChangeArrowheads="1"/>
            </p:cNvSpPr>
            <p:nvPr/>
          </p:nvSpPr>
          <p:spPr bwMode="auto">
            <a:xfrm rot="3308442">
              <a:off x="3963" y="3674"/>
              <a:ext cx="113" cy="311"/>
            </a:xfrm>
            <a:prstGeom prst="downArrow">
              <a:avLst>
                <a:gd name="adj1" fmla="val 50000"/>
                <a:gd name="adj2" fmla="val 91001"/>
              </a:avLst>
            </a:prstGeom>
            <a:solidFill>
              <a:srgbClr val="00FF99"/>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srgbClr val="0000CC"/>
                </a:solidFill>
                <a:latin typeface="微软雅黑" pitchFamily="34" charset="-122"/>
                <a:ea typeface="微软雅黑" pitchFamily="34" charset="-122"/>
              </a:endParaRPr>
            </a:p>
          </p:txBody>
        </p:sp>
        <p:sp>
          <p:nvSpPr>
            <p:cNvPr id="41" name="AutoShape 36"/>
            <p:cNvSpPr>
              <a:spLocks noChangeArrowheads="1"/>
            </p:cNvSpPr>
            <p:nvPr/>
          </p:nvSpPr>
          <p:spPr bwMode="auto">
            <a:xfrm rot="-3458995">
              <a:off x="1902" y="3702"/>
              <a:ext cx="113" cy="312"/>
            </a:xfrm>
            <a:prstGeom prst="downArrow">
              <a:avLst>
                <a:gd name="adj1" fmla="val 50000"/>
                <a:gd name="adj2" fmla="val 91294"/>
              </a:avLst>
            </a:prstGeom>
            <a:solidFill>
              <a:srgbClr val="00FF99"/>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srgbClr val="0000CC"/>
                </a:solidFill>
                <a:latin typeface="微软雅黑" pitchFamily="34" charset="-122"/>
                <a:ea typeface="微软雅黑" pitchFamily="34" charset="-122"/>
              </a:endParaRPr>
            </a:p>
          </p:txBody>
        </p:sp>
      </p:grpSp>
      <p:sp>
        <p:nvSpPr>
          <p:cNvPr id="42" name="Line 37"/>
          <p:cNvSpPr>
            <a:spLocks noChangeShapeType="1"/>
          </p:cNvSpPr>
          <p:nvPr/>
        </p:nvSpPr>
        <p:spPr bwMode="auto">
          <a:xfrm>
            <a:off x="2215132" y="903919"/>
            <a:ext cx="0" cy="3149801"/>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3" name="Text Box 38"/>
          <p:cNvSpPr txBox="1">
            <a:spLocks noChangeArrowheads="1"/>
          </p:cNvSpPr>
          <p:nvPr/>
        </p:nvSpPr>
        <p:spPr bwMode="auto">
          <a:xfrm>
            <a:off x="2122944" y="4005239"/>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t</a:t>
            </a:r>
          </a:p>
        </p:txBody>
      </p:sp>
      <p:sp>
        <p:nvSpPr>
          <p:cNvPr id="44" name="Text Box 40"/>
          <p:cNvSpPr txBox="1">
            <a:spLocks noChangeArrowheads="1"/>
          </p:cNvSpPr>
          <p:nvPr/>
        </p:nvSpPr>
        <p:spPr bwMode="auto">
          <a:xfrm>
            <a:off x="4119074" y="3733539"/>
            <a:ext cx="92076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ACK</a:t>
            </a:r>
            <a:r>
              <a:rPr kumimoji="1" lang="zh-CN" altLang="en-US" sz="1400" b="1">
                <a:latin typeface="微软雅黑" pitchFamily="34" charset="-122"/>
                <a:ea typeface="微软雅黑" pitchFamily="34" charset="-122"/>
              </a:rPr>
              <a:t>报文</a:t>
            </a:r>
          </a:p>
        </p:txBody>
      </p:sp>
      <p:pic>
        <p:nvPicPr>
          <p:cNvPr id="45"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1028" y="4047334"/>
            <a:ext cx="335003"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9248" y="2604245"/>
            <a:ext cx="335003"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5627" y="2604245"/>
            <a:ext cx="335002"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1028" y="2295013"/>
            <a:ext cx="335003" cy="20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4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9248" y="2295013"/>
            <a:ext cx="335003" cy="20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 name="Picture 4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7377" y="1728541"/>
            <a:ext cx="335003"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1"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1028" y="1728541"/>
            <a:ext cx="335003"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9248" y="1728541"/>
            <a:ext cx="335003"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4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38357" y="1728541"/>
            <a:ext cx="335003"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5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9248" y="1419308"/>
            <a:ext cx="335003" cy="20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5" name="Picture 5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1028" y="1419308"/>
            <a:ext cx="335003" cy="20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6" name="Picture 5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3941" y="851924"/>
            <a:ext cx="335991" cy="207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5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1028" y="851924"/>
            <a:ext cx="335003" cy="207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5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9248" y="851924"/>
            <a:ext cx="335003" cy="207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 name="Picture 5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38357" y="851924"/>
            <a:ext cx="335003" cy="207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 name="Picture 5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3941" y="3480863"/>
            <a:ext cx="335991" cy="20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1" name="Picture 5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1028" y="3480863"/>
            <a:ext cx="335003" cy="20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2" name="Picture 5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9248" y="3480863"/>
            <a:ext cx="335003" cy="20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3" name="Picture 5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8076" y="3480863"/>
            <a:ext cx="335991" cy="20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4" name="Picture 6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9248" y="3171630"/>
            <a:ext cx="335003"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5" name="Picture 6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1028" y="3171630"/>
            <a:ext cx="335003"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 name="Picture 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3941" y="2604245"/>
            <a:ext cx="335991"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1028" y="2604245"/>
            <a:ext cx="335003"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8" name="Picture 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9248" y="4047334"/>
            <a:ext cx="335003"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9" name="Text Box 65"/>
          <p:cNvSpPr txBox="1">
            <a:spLocks noChangeArrowheads="1"/>
          </p:cNvSpPr>
          <p:nvPr/>
        </p:nvSpPr>
        <p:spPr bwMode="auto">
          <a:xfrm>
            <a:off x="3506793" y="1365488"/>
            <a:ext cx="3097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p>
        </p:txBody>
      </p:sp>
      <p:sp>
        <p:nvSpPr>
          <p:cNvPr id="70" name="Text Box 66"/>
          <p:cNvSpPr txBox="1">
            <a:spLocks noChangeArrowheads="1"/>
          </p:cNvSpPr>
          <p:nvPr/>
        </p:nvSpPr>
        <p:spPr bwMode="auto">
          <a:xfrm>
            <a:off x="3506793" y="4001725"/>
            <a:ext cx="3097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R</a:t>
            </a:r>
          </a:p>
        </p:txBody>
      </p:sp>
      <p:sp>
        <p:nvSpPr>
          <p:cNvPr id="71" name="Text Box 67"/>
          <p:cNvSpPr txBox="1">
            <a:spLocks noChangeArrowheads="1"/>
          </p:cNvSpPr>
          <p:nvPr/>
        </p:nvSpPr>
        <p:spPr bwMode="auto">
          <a:xfrm>
            <a:off x="3495922" y="3105951"/>
            <a:ext cx="3097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p>
        </p:txBody>
      </p:sp>
      <p:sp>
        <p:nvSpPr>
          <p:cNvPr id="72" name="Text Box 68"/>
          <p:cNvSpPr txBox="1">
            <a:spLocks noChangeArrowheads="1"/>
          </p:cNvSpPr>
          <p:nvPr/>
        </p:nvSpPr>
        <p:spPr bwMode="auto">
          <a:xfrm>
            <a:off x="3506793" y="2239369"/>
            <a:ext cx="3097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p>
        </p:txBody>
      </p:sp>
      <p:sp>
        <p:nvSpPr>
          <p:cNvPr id="73" name="Text Box 69"/>
          <p:cNvSpPr txBox="1">
            <a:spLocks noChangeArrowheads="1"/>
          </p:cNvSpPr>
          <p:nvPr/>
        </p:nvSpPr>
        <p:spPr bwMode="auto">
          <a:xfrm>
            <a:off x="2518177" y="1051695"/>
            <a:ext cx="332142" cy="303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5000"/>
              </a:lnSpc>
            </a:pPr>
            <a:r>
              <a:rPr kumimoji="1" lang="en-US" altLang="zh-CN" sz="1400" b="1" dirty="0">
                <a:latin typeface="微软雅黑" pitchFamily="34" charset="-122"/>
                <a:ea typeface="微软雅黑" pitchFamily="34" charset="-122"/>
              </a:rPr>
              <a:t>t</a:t>
            </a:r>
            <a:r>
              <a:rPr kumimoji="1" lang="en-US" altLang="zh-CN" sz="1400" b="1" baseline="-25000" dirty="0">
                <a:latin typeface="微软雅黑" pitchFamily="34" charset="-122"/>
                <a:ea typeface="微软雅黑" pitchFamily="34" charset="-122"/>
              </a:rPr>
              <a:t>1</a:t>
            </a:r>
            <a:endParaRPr kumimoji="1" lang="en-US" altLang="zh-CN" sz="1400" b="1" dirty="0">
              <a:latin typeface="微软雅黑" pitchFamily="34" charset="-122"/>
              <a:ea typeface="微软雅黑" pitchFamily="34" charset="-122"/>
            </a:endParaRPr>
          </a:p>
          <a:p>
            <a:pPr>
              <a:lnSpc>
                <a:spcPct val="105000"/>
              </a:lnSpc>
            </a:pPr>
            <a:endParaRPr kumimoji="1" lang="en-US" altLang="zh-CN" sz="1400" b="1" dirty="0">
              <a:latin typeface="微软雅黑" pitchFamily="34" charset="-122"/>
              <a:ea typeface="微软雅黑" pitchFamily="34" charset="-122"/>
            </a:endParaRPr>
          </a:p>
          <a:p>
            <a:pPr>
              <a:lnSpc>
                <a:spcPct val="105000"/>
              </a:lnSpc>
            </a:pPr>
            <a:endParaRPr kumimoji="1" lang="en-US" altLang="zh-CN" sz="1400" b="1" dirty="0">
              <a:latin typeface="微软雅黑" pitchFamily="34" charset="-122"/>
              <a:ea typeface="微软雅黑" pitchFamily="34" charset="-122"/>
            </a:endParaRPr>
          </a:p>
          <a:p>
            <a:pPr>
              <a:lnSpc>
                <a:spcPct val="105000"/>
              </a:lnSpc>
            </a:pPr>
            <a:endParaRPr kumimoji="1" lang="en-US" altLang="zh-CN" sz="1400" b="1" dirty="0">
              <a:latin typeface="微软雅黑" pitchFamily="34" charset="-122"/>
              <a:ea typeface="微软雅黑" pitchFamily="34" charset="-122"/>
            </a:endParaRPr>
          </a:p>
          <a:p>
            <a:pPr>
              <a:lnSpc>
                <a:spcPct val="105000"/>
              </a:lnSpc>
            </a:pPr>
            <a:r>
              <a:rPr kumimoji="1" lang="en-US" altLang="zh-CN" sz="1400" b="1" dirty="0">
                <a:latin typeface="微软雅黑" pitchFamily="34" charset="-122"/>
                <a:ea typeface="微软雅黑" pitchFamily="34" charset="-122"/>
              </a:rPr>
              <a:t>t</a:t>
            </a:r>
            <a:r>
              <a:rPr kumimoji="1" lang="en-US" altLang="zh-CN" sz="1400" b="1" baseline="-25000" dirty="0">
                <a:latin typeface="微软雅黑" pitchFamily="34" charset="-122"/>
                <a:ea typeface="微软雅黑" pitchFamily="34" charset="-122"/>
              </a:rPr>
              <a:t>2</a:t>
            </a:r>
            <a:endParaRPr kumimoji="1" lang="en-US" altLang="zh-CN" sz="1400" b="1" dirty="0">
              <a:latin typeface="微软雅黑" pitchFamily="34" charset="-122"/>
              <a:ea typeface="微软雅黑" pitchFamily="34" charset="-122"/>
            </a:endParaRPr>
          </a:p>
          <a:p>
            <a:pPr>
              <a:lnSpc>
                <a:spcPct val="105000"/>
              </a:lnSpc>
            </a:pPr>
            <a:endParaRPr kumimoji="1" lang="en-US" altLang="zh-CN" sz="1400" b="1" dirty="0">
              <a:latin typeface="微软雅黑" pitchFamily="34" charset="-122"/>
              <a:ea typeface="微软雅黑" pitchFamily="34" charset="-122"/>
            </a:endParaRPr>
          </a:p>
          <a:p>
            <a:pPr>
              <a:lnSpc>
                <a:spcPct val="105000"/>
              </a:lnSpc>
            </a:pPr>
            <a:endParaRPr kumimoji="1" lang="en-US" altLang="zh-CN" sz="1400" b="1" dirty="0">
              <a:latin typeface="微软雅黑" pitchFamily="34" charset="-122"/>
              <a:ea typeface="微软雅黑" pitchFamily="34" charset="-122"/>
            </a:endParaRPr>
          </a:p>
          <a:p>
            <a:pPr>
              <a:lnSpc>
                <a:spcPct val="105000"/>
              </a:lnSpc>
            </a:pPr>
            <a:endParaRPr kumimoji="1" lang="en-US" altLang="zh-CN" sz="1400" b="1" dirty="0">
              <a:latin typeface="微软雅黑" pitchFamily="34" charset="-122"/>
              <a:ea typeface="微软雅黑" pitchFamily="34" charset="-122"/>
            </a:endParaRPr>
          </a:p>
          <a:p>
            <a:pPr>
              <a:lnSpc>
                <a:spcPct val="105000"/>
              </a:lnSpc>
            </a:pPr>
            <a:r>
              <a:rPr kumimoji="1" lang="en-US" altLang="zh-CN" sz="1400" b="1" dirty="0">
                <a:latin typeface="微软雅黑" pitchFamily="34" charset="-122"/>
                <a:ea typeface="微软雅黑" pitchFamily="34" charset="-122"/>
              </a:rPr>
              <a:t>t</a:t>
            </a:r>
            <a:r>
              <a:rPr kumimoji="1" lang="en-US" altLang="zh-CN" sz="1400" b="1" baseline="-25000" dirty="0">
                <a:latin typeface="微软雅黑" pitchFamily="34" charset="-122"/>
                <a:ea typeface="微软雅黑" pitchFamily="34" charset="-122"/>
              </a:rPr>
              <a:t>3</a:t>
            </a:r>
            <a:endParaRPr kumimoji="1" lang="en-US" altLang="zh-CN" sz="1400" b="1" dirty="0">
              <a:latin typeface="微软雅黑" pitchFamily="34" charset="-122"/>
              <a:ea typeface="微软雅黑" pitchFamily="34" charset="-122"/>
            </a:endParaRPr>
          </a:p>
          <a:p>
            <a:pPr>
              <a:lnSpc>
                <a:spcPct val="105000"/>
              </a:lnSpc>
            </a:pPr>
            <a:endParaRPr kumimoji="1" lang="en-US" altLang="zh-CN" sz="1400" b="1" dirty="0">
              <a:latin typeface="微软雅黑" pitchFamily="34" charset="-122"/>
              <a:ea typeface="微软雅黑" pitchFamily="34" charset="-122"/>
            </a:endParaRPr>
          </a:p>
          <a:p>
            <a:pPr>
              <a:lnSpc>
                <a:spcPct val="105000"/>
              </a:lnSpc>
            </a:pPr>
            <a:endParaRPr kumimoji="1" lang="en-US" altLang="zh-CN" sz="1400" b="1" dirty="0">
              <a:latin typeface="微软雅黑" pitchFamily="34" charset="-122"/>
              <a:ea typeface="微软雅黑" pitchFamily="34" charset="-122"/>
            </a:endParaRPr>
          </a:p>
          <a:p>
            <a:pPr>
              <a:lnSpc>
                <a:spcPct val="105000"/>
              </a:lnSpc>
            </a:pPr>
            <a:endParaRPr kumimoji="1" lang="en-US" altLang="zh-CN" sz="1400" b="1" dirty="0">
              <a:latin typeface="微软雅黑" pitchFamily="34" charset="-122"/>
              <a:ea typeface="微软雅黑" pitchFamily="34" charset="-122"/>
            </a:endParaRPr>
          </a:p>
          <a:p>
            <a:pPr>
              <a:lnSpc>
                <a:spcPct val="105000"/>
              </a:lnSpc>
            </a:pPr>
            <a:r>
              <a:rPr kumimoji="1" lang="en-US" altLang="zh-CN" sz="1400" b="1" dirty="0">
                <a:latin typeface="微软雅黑" pitchFamily="34" charset="-122"/>
                <a:ea typeface="微软雅黑" pitchFamily="34" charset="-122"/>
              </a:rPr>
              <a:t>t</a:t>
            </a:r>
            <a:r>
              <a:rPr kumimoji="1" lang="en-US" altLang="zh-CN" sz="1400" b="1" baseline="-25000" dirty="0">
                <a:latin typeface="微软雅黑" pitchFamily="34" charset="-122"/>
                <a:ea typeface="微软雅黑" pitchFamily="34" charset="-122"/>
              </a:rPr>
              <a:t>4</a:t>
            </a:r>
            <a:endParaRPr kumimoji="1" lang="en-US" altLang="zh-CN" sz="1400" b="1" dirty="0">
              <a:latin typeface="微软雅黑" pitchFamily="34" charset="-122"/>
              <a:ea typeface="微软雅黑" pitchFamily="34" charset="-122"/>
            </a:endParaRPr>
          </a:p>
        </p:txBody>
      </p:sp>
      <p:sp>
        <p:nvSpPr>
          <p:cNvPr id="75" name="Text Box 155"/>
          <p:cNvSpPr txBox="1">
            <a:spLocks noChangeArrowheads="1"/>
          </p:cNvSpPr>
          <p:nvPr/>
        </p:nvSpPr>
        <p:spPr bwMode="auto">
          <a:xfrm>
            <a:off x="6705505" y="1888854"/>
            <a:ext cx="1535447" cy="904863"/>
          </a:xfrm>
          <a:prstGeom prst="rect">
            <a:avLst/>
          </a:prstGeom>
          <a:solidFill>
            <a:srgbClr val="0000FF"/>
          </a:solidFill>
          <a:ln w="9525">
            <a:noFill/>
            <a:miter lim="800000"/>
            <a:headEnd/>
            <a:tailEnd/>
          </a:ln>
          <a:effectLst/>
          <a:extLst/>
        </p:spPr>
        <p:txBody>
          <a:bodyPr wrap="square">
            <a:spAutoFit/>
          </a:bodyPr>
          <a:lstStyle/>
          <a:p>
            <a:pPr algn="ctr">
              <a:lnSpc>
                <a:spcPct val="110000"/>
              </a:lnSpc>
            </a:pPr>
            <a:r>
              <a:rPr lang="en-US" altLang="zh-CN" sz="1600" b="1" dirty="0">
                <a:solidFill>
                  <a:schemeClr val="bg1"/>
                </a:solidFill>
                <a:latin typeface="微软雅黑" pitchFamily="34" charset="-122"/>
                <a:ea typeface="微软雅黑" pitchFamily="34" charset="-122"/>
              </a:rPr>
              <a:t>OSPF </a:t>
            </a:r>
            <a:r>
              <a:rPr lang="zh-CN" altLang="en-US" sz="1600" b="1" dirty="0">
                <a:solidFill>
                  <a:schemeClr val="bg1"/>
                </a:solidFill>
                <a:latin typeface="微软雅黑" pitchFamily="34" charset="-122"/>
                <a:ea typeface="微软雅黑" pitchFamily="34" charset="-122"/>
              </a:rPr>
              <a:t>使用可靠的洪泛法发送更新分组 </a:t>
            </a:r>
          </a:p>
        </p:txBody>
      </p:sp>
    </p:spTree>
    <p:extLst>
      <p:ext uri="{BB962C8B-B14F-4D97-AF65-F5344CB8AC3E}">
        <p14:creationId xmlns:p14="http://schemas.microsoft.com/office/powerpoint/2010/main" val="422837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31"/>
                                        </p:tgtEl>
                                        <p:attrNameLst>
                                          <p:attrName>style.visibility</p:attrName>
                                        </p:attrNameLst>
                                      </p:cBhvr>
                                      <p:to>
                                        <p:strVal val="visible"/>
                                      </p:to>
                                    </p:set>
                                  </p:childTnLst>
                                </p:cTn>
                              </p:par>
                            </p:childTnLst>
                          </p:cTn>
                        </p:par>
                        <p:par>
                          <p:cTn id="10" fill="hold">
                            <p:stCondLst>
                              <p:cond delay="2000"/>
                            </p:stCondLst>
                            <p:childTnLst>
                              <p:par>
                                <p:cTn id="11" presetID="10" presetClass="entr" presetSubtype="0" fill="hold" grpId="0" nodeType="after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3500"/>
                            </p:stCondLst>
                            <p:childTnLst>
                              <p:par>
                                <p:cTn id="15" presetID="1" presetClass="entr" presetSubtype="0" fill="hold" nodeType="afterEffect">
                                  <p:stCondLst>
                                    <p:cond delay="1000"/>
                                  </p:stCondLst>
                                  <p:childTnLst>
                                    <p:set>
                                      <p:cBhvr>
                                        <p:cTn id="16" dur="1" fill="hold">
                                          <p:stCondLst>
                                            <p:cond delay="0"/>
                                          </p:stCondLst>
                                        </p:cTn>
                                        <p:tgtEl>
                                          <p:spTgt spid="28"/>
                                        </p:tgtEl>
                                        <p:attrNameLst>
                                          <p:attrName>style.visibility</p:attrName>
                                        </p:attrNameLst>
                                      </p:cBhvr>
                                      <p:to>
                                        <p:strVal val="visible"/>
                                      </p:to>
                                    </p:set>
                                  </p:childTnLst>
                                </p:cTn>
                              </p:par>
                            </p:childTnLst>
                          </p:cTn>
                        </p:par>
                        <p:par>
                          <p:cTn id="17" fill="hold">
                            <p:stCondLst>
                              <p:cond delay="4500"/>
                            </p:stCondLst>
                            <p:childTnLst>
                              <p:par>
                                <p:cTn id="18" presetID="1" presetClass="entr" presetSubtype="0" fill="hold" nodeType="afterEffect">
                                  <p:stCondLst>
                                    <p:cond delay="1000"/>
                                  </p:stCondLst>
                                  <p:childTnLst>
                                    <p:set>
                                      <p:cBhvr>
                                        <p:cTn id="19" dur="1" fill="hold">
                                          <p:stCondLst>
                                            <p:cond delay="0"/>
                                          </p:stCondLst>
                                        </p:cTn>
                                        <p:tgtEl>
                                          <p:spTgt spid="32"/>
                                        </p:tgtEl>
                                        <p:attrNameLst>
                                          <p:attrName>style.visibility</p:attrName>
                                        </p:attrNameLst>
                                      </p:cBhvr>
                                      <p:to>
                                        <p:strVal val="visible"/>
                                      </p:to>
                                    </p:set>
                                  </p:childTnLst>
                                </p:cTn>
                              </p:par>
                            </p:childTnLst>
                          </p:cTn>
                        </p:par>
                        <p:par>
                          <p:cTn id="20" fill="hold">
                            <p:stCondLst>
                              <p:cond delay="5500"/>
                            </p:stCondLst>
                            <p:childTnLst>
                              <p:par>
                                <p:cTn id="21" presetID="1" presetClass="entr" presetSubtype="0" fill="hold" grpId="0" nodeType="afterEffect">
                                  <p:stCondLst>
                                    <p:cond delay="1000"/>
                                  </p:stCondLst>
                                  <p:childTnLst>
                                    <p:set>
                                      <p:cBhvr>
                                        <p:cTn id="22" dur="1" fill="hold">
                                          <p:stCondLst>
                                            <p:cond delay="0"/>
                                          </p:stCondLst>
                                        </p:cTn>
                                        <p:tgtEl>
                                          <p:spTgt spid="10"/>
                                        </p:tgtEl>
                                        <p:attrNameLst>
                                          <p:attrName>style.visibility</p:attrName>
                                        </p:attrNameLst>
                                      </p:cBhvr>
                                      <p:to>
                                        <p:strVal val="visible"/>
                                      </p:to>
                                    </p:set>
                                  </p:childTnLst>
                                </p:cTn>
                              </p:par>
                            </p:childTnLst>
                          </p:cTn>
                        </p:par>
                        <p:par>
                          <p:cTn id="23" fill="hold">
                            <p:stCondLst>
                              <p:cond delay="6500"/>
                            </p:stCondLst>
                            <p:childTnLst>
                              <p:par>
                                <p:cTn id="24" presetID="1" presetClass="entr" presetSubtype="0" fill="hold" nodeType="afterEffect">
                                  <p:stCondLst>
                                    <p:cond delay="1000"/>
                                  </p:stCondLst>
                                  <p:childTnLst>
                                    <p:set>
                                      <p:cBhvr>
                                        <p:cTn id="25" dur="1" fill="hold">
                                          <p:stCondLst>
                                            <p:cond delay="0"/>
                                          </p:stCondLst>
                                        </p:cTn>
                                        <p:tgtEl>
                                          <p:spTgt spid="17"/>
                                        </p:tgtEl>
                                        <p:attrNameLst>
                                          <p:attrName>style.visibility</p:attrName>
                                        </p:attrNameLst>
                                      </p:cBhvr>
                                      <p:to>
                                        <p:strVal val="visible"/>
                                      </p:to>
                                    </p:set>
                                  </p:childTnLst>
                                </p:cTn>
                              </p:par>
                            </p:childTnLst>
                          </p:cTn>
                        </p:par>
                        <p:par>
                          <p:cTn id="26" fill="hold">
                            <p:stCondLst>
                              <p:cond delay="7500"/>
                            </p:stCondLst>
                            <p:childTnLst>
                              <p:par>
                                <p:cTn id="27" presetID="1" presetClass="entr" presetSubtype="0" fill="hold" grpId="0" nodeType="afterEffect">
                                  <p:stCondLst>
                                    <p:cond delay="1000"/>
                                  </p:stCondLst>
                                  <p:childTnLst>
                                    <p:set>
                                      <p:cBhvr>
                                        <p:cTn id="28" dur="1" fill="hold">
                                          <p:stCondLst>
                                            <p:cond delay="0"/>
                                          </p:stCondLst>
                                        </p:cTn>
                                        <p:tgtEl>
                                          <p:spTgt spid="35"/>
                                        </p:tgtEl>
                                        <p:attrNameLst>
                                          <p:attrName>style.visibility</p:attrName>
                                        </p:attrNameLst>
                                      </p:cBhvr>
                                      <p:to>
                                        <p:strVal val="visible"/>
                                      </p:to>
                                    </p:set>
                                  </p:childTnLst>
                                </p:cTn>
                              </p:par>
                            </p:childTnLst>
                          </p:cTn>
                        </p:par>
                        <p:par>
                          <p:cTn id="29" fill="hold">
                            <p:stCondLst>
                              <p:cond delay="8500"/>
                            </p:stCondLst>
                            <p:childTnLst>
                              <p:par>
                                <p:cTn id="30" presetID="1" presetClass="entr" presetSubtype="0" fill="hold" nodeType="afterEffect">
                                  <p:stCondLst>
                                    <p:cond delay="1250"/>
                                  </p:stCondLst>
                                  <p:childTnLst>
                                    <p:set>
                                      <p:cBhvr>
                                        <p:cTn id="31"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31" grpId="0" animBg="1"/>
      <p:bldP spid="35"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6259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812622"/>
            <a:ext cx="2218877" cy="400110"/>
          </a:xfrm>
          <a:prstGeom prst="rect">
            <a:avLst/>
          </a:prstGeom>
        </p:spPr>
        <p:txBody>
          <a:bodyPr wrap="none">
            <a:spAutoFit/>
          </a:bodyPr>
          <a:lstStyle/>
          <a:p>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的其他</a:t>
            </a:r>
            <a:r>
              <a:rPr lang="zh-CN" altLang="en-US" sz="2000" b="1" dirty="0" smtClean="0">
                <a:latin typeface="微软雅黑" pitchFamily="34" charset="-122"/>
                <a:ea typeface="微软雅黑" pitchFamily="34" charset="-122"/>
              </a:rPr>
              <a:t>特点</a:t>
            </a:r>
            <a:endParaRPr lang="zh-CN" altLang="en-US" sz="2000" b="1" dirty="0">
              <a:latin typeface="微软雅黑" pitchFamily="34" charset="-122"/>
              <a:ea typeface="微软雅黑" pitchFamily="34" charset="-122"/>
            </a:endParaRPr>
          </a:p>
        </p:txBody>
      </p:sp>
      <p:sp>
        <p:nvSpPr>
          <p:cNvPr id="4" name="矩形 3"/>
          <p:cNvSpPr/>
          <p:nvPr/>
        </p:nvSpPr>
        <p:spPr>
          <a:xfrm>
            <a:off x="545144" y="1160990"/>
            <a:ext cx="8053712"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还规定每隔一段时间，如 </a:t>
            </a:r>
            <a:r>
              <a:rPr lang="en-US" altLang="zh-CN" sz="2000" b="1" dirty="0">
                <a:latin typeface="微软雅黑" pitchFamily="34" charset="-122"/>
                <a:ea typeface="微软雅黑" pitchFamily="34" charset="-122"/>
              </a:rPr>
              <a:t>30 </a:t>
            </a:r>
            <a:r>
              <a:rPr lang="zh-CN" altLang="en-US" sz="2000" b="1" dirty="0">
                <a:latin typeface="微软雅黑" pitchFamily="34" charset="-122"/>
                <a:ea typeface="微软雅黑" pitchFamily="34" charset="-122"/>
              </a:rPr>
              <a:t>分钟，要刷新一次数据库中的链路状态。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由于一个路由器的链路状态只涉及到与相邻路由器的连通状态，因而与整个互联网的规模并无直接关系。因此</a:t>
            </a:r>
            <a:r>
              <a:rPr lang="zh-CN" altLang="en-US" sz="2000" b="1" dirty="0">
                <a:solidFill>
                  <a:srgbClr val="0000FF"/>
                </a:solidFill>
                <a:latin typeface="微软雅黑" pitchFamily="34" charset="-122"/>
                <a:ea typeface="微软雅黑" pitchFamily="34" charset="-122"/>
              </a:rPr>
              <a:t>当互联网规模很大时，</a:t>
            </a:r>
            <a:r>
              <a:rPr lang="en-US" altLang="zh-CN" sz="2000" b="1" dirty="0">
                <a:solidFill>
                  <a:srgbClr val="0000FF"/>
                </a:solidFill>
                <a:latin typeface="微软雅黑" pitchFamily="34" charset="-122"/>
                <a:ea typeface="微软雅黑" pitchFamily="34" charset="-122"/>
              </a:rPr>
              <a:t>OSPF  </a:t>
            </a:r>
            <a:r>
              <a:rPr lang="zh-CN" altLang="en-US" sz="2000" b="1" dirty="0">
                <a:solidFill>
                  <a:srgbClr val="0000FF"/>
                </a:solidFill>
                <a:latin typeface="微软雅黑" pitchFamily="34" charset="-122"/>
                <a:ea typeface="微软雅黑" pitchFamily="34" charset="-122"/>
              </a:rPr>
              <a:t>协议要比距离向量协议 </a:t>
            </a:r>
            <a:r>
              <a:rPr lang="en-US" altLang="zh-CN" sz="2000" b="1" dirty="0">
                <a:solidFill>
                  <a:srgbClr val="0000FF"/>
                </a:solidFill>
                <a:latin typeface="微软雅黑" pitchFamily="34" charset="-122"/>
                <a:ea typeface="微软雅黑" pitchFamily="34" charset="-122"/>
              </a:rPr>
              <a:t>RIP </a:t>
            </a:r>
            <a:r>
              <a:rPr lang="zh-CN" altLang="en-US" sz="2000" b="1" dirty="0">
                <a:solidFill>
                  <a:srgbClr val="0000FF"/>
                </a:solidFill>
                <a:latin typeface="微软雅黑" pitchFamily="34" charset="-122"/>
                <a:ea typeface="微软雅黑" pitchFamily="34" charset="-122"/>
              </a:rPr>
              <a:t>好得多。 </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OSPF </a:t>
            </a:r>
            <a:r>
              <a:rPr lang="zh-CN" altLang="en-US" sz="2000" b="1" dirty="0">
                <a:solidFill>
                  <a:srgbClr val="0000FF"/>
                </a:solidFill>
                <a:latin typeface="微软雅黑" pitchFamily="34" charset="-122"/>
                <a:ea typeface="微软雅黑" pitchFamily="34" charset="-122"/>
              </a:rPr>
              <a:t>没有“坏消息传播得慢”的问题，</a:t>
            </a:r>
            <a:r>
              <a:rPr lang="zh-CN" altLang="en-US" sz="2000" b="1" dirty="0">
                <a:latin typeface="微软雅黑" pitchFamily="34" charset="-122"/>
                <a:ea typeface="微软雅黑" pitchFamily="34" charset="-122"/>
              </a:rPr>
              <a:t>据统计，其响应网络变化的时间小于 </a:t>
            </a:r>
            <a:r>
              <a:rPr lang="en-US" altLang="zh-CN" sz="2000" b="1" dirty="0">
                <a:latin typeface="微软雅黑" pitchFamily="34" charset="-122"/>
                <a:ea typeface="微软雅黑" pitchFamily="34" charset="-122"/>
              </a:rPr>
              <a:t>100 </a:t>
            </a:r>
            <a:r>
              <a:rPr lang="en-US" altLang="zh-CN" sz="2000" b="1" dirty="0" err="1">
                <a:latin typeface="微软雅黑" pitchFamily="34" charset="-122"/>
                <a:ea typeface="微软雅黑" pitchFamily="34" charset="-122"/>
              </a:rPr>
              <a:t>ms</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2006055185"/>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41649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357726"/>
            <a:ext cx="1723549" cy="400110"/>
          </a:xfrm>
          <a:prstGeom prst="rect">
            <a:avLst/>
          </a:prstGeom>
        </p:spPr>
        <p:txBody>
          <a:bodyPr wrap="none">
            <a:spAutoFit/>
          </a:bodyPr>
          <a:lstStyle/>
          <a:p>
            <a:r>
              <a:rPr lang="zh-CN" altLang="en-US" sz="2000" b="1" dirty="0">
                <a:latin typeface="微软雅黑" pitchFamily="34" charset="-122"/>
                <a:ea typeface="微软雅黑" pitchFamily="34" charset="-122"/>
              </a:rPr>
              <a:t>指定的路由器</a:t>
            </a:r>
          </a:p>
        </p:txBody>
      </p:sp>
      <p:sp>
        <p:nvSpPr>
          <p:cNvPr id="4" name="矩形 3"/>
          <p:cNvSpPr/>
          <p:nvPr/>
        </p:nvSpPr>
        <p:spPr>
          <a:xfrm>
            <a:off x="545143" y="1741262"/>
            <a:ext cx="8159241" cy="1785104"/>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多点接入的局域网采用了</a:t>
            </a:r>
            <a:r>
              <a:rPr lang="zh-CN" altLang="en-US" sz="2000" b="1" dirty="0">
                <a:solidFill>
                  <a:srgbClr val="0000FF"/>
                </a:solidFill>
                <a:latin typeface="微软雅黑" pitchFamily="34" charset="-122"/>
                <a:ea typeface="微软雅黑" pitchFamily="34" charset="-122"/>
              </a:rPr>
              <a:t>指定的路由器 </a:t>
            </a:r>
            <a:r>
              <a:rPr lang="en-US" altLang="zh-CN" sz="2000" b="1" dirty="0">
                <a:latin typeface="微软雅黑" pitchFamily="34" charset="-122"/>
                <a:ea typeface="微软雅黑" pitchFamily="34" charset="-122"/>
              </a:rPr>
              <a:t>(designated router) </a:t>
            </a:r>
            <a:r>
              <a:rPr lang="zh-CN" altLang="en-US" sz="2000" b="1" dirty="0">
                <a:latin typeface="微软雅黑" pitchFamily="34" charset="-122"/>
                <a:ea typeface="微软雅黑" pitchFamily="34" charset="-122"/>
              </a:rPr>
              <a:t>的方法，</a:t>
            </a:r>
            <a:r>
              <a:rPr lang="zh-CN" altLang="en-US" sz="2000" b="1" dirty="0">
                <a:solidFill>
                  <a:srgbClr val="0000FF"/>
                </a:solidFill>
                <a:latin typeface="微软雅黑" pitchFamily="34" charset="-122"/>
                <a:ea typeface="微软雅黑" pitchFamily="34" charset="-122"/>
              </a:rPr>
              <a:t>使广播的信息量大大减少</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指定的路由器</a:t>
            </a:r>
            <a:r>
              <a:rPr lang="zh-CN" altLang="en-US" sz="2000" b="1" dirty="0">
                <a:solidFill>
                  <a:srgbClr val="0000FF"/>
                </a:solidFill>
                <a:latin typeface="微软雅黑" pitchFamily="34" charset="-122"/>
                <a:ea typeface="微软雅黑" pitchFamily="34" charset="-122"/>
              </a:rPr>
              <a:t>代表</a:t>
            </a:r>
            <a:r>
              <a:rPr lang="zh-CN" altLang="en-US" sz="2000" b="1" dirty="0">
                <a:latin typeface="微软雅黑" pitchFamily="34" charset="-122"/>
                <a:ea typeface="微软雅黑" pitchFamily="34" charset="-122"/>
              </a:rPr>
              <a:t>该局域网上所有的链路向连接到该网络上的各路由器发送状态信息。 </a:t>
            </a:r>
          </a:p>
        </p:txBody>
      </p:sp>
    </p:spTree>
    <p:extLst>
      <p:ext uri="{BB962C8B-B14F-4D97-AF65-F5344CB8AC3E}">
        <p14:creationId xmlns:p14="http://schemas.microsoft.com/office/powerpoint/2010/main" val="219434803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73" y="93906"/>
            <a:ext cx="6288809" cy="5049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2438" y="764874"/>
            <a:ext cx="6341562" cy="2170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577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497" y="816652"/>
            <a:ext cx="8453050" cy="3378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072309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294505"/>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749954" y="1253642"/>
            <a:ext cx="36968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4.5.4  </a:t>
            </a:r>
            <a:r>
              <a:rPr lang="zh-CN" altLang="en-US" sz="2400" b="1" dirty="0">
                <a:solidFill>
                  <a:schemeClr val="bg1"/>
                </a:solidFill>
                <a:latin typeface="微软雅黑" pitchFamily="34" charset="-122"/>
                <a:ea typeface="微软雅黑" pitchFamily="34" charset="-122"/>
              </a:rPr>
              <a:t>外部网关协议 </a:t>
            </a:r>
            <a:r>
              <a:rPr lang="en-US" altLang="zh-CN" sz="2400" b="1" dirty="0">
                <a:solidFill>
                  <a:schemeClr val="bg1"/>
                </a:solidFill>
                <a:latin typeface="微软雅黑" pitchFamily="34" charset="-122"/>
                <a:ea typeface="微软雅黑" pitchFamily="34" charset="-122"/>
              </a:rPr>
              <a:t>BGP</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45144" y="1747692"/>
            <a:ext cx="805371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是</a:t>
            </a:r>
            <a:r>
              <a:rPr lang="zh-CN" altLang="en-US" sz="2000" b="1" dirty="0">
                <a:solidFill>
                  <a:srgbClr val="0000FF"/>
                </a:solidFill>
                <a:latin typeface="微软雅黑" pitchFamily="34" charset="-122"/>
                <a:ea typeface="微软雅黑" pitchFamily="34" charset="-122"/>
              </a:rPr>
              <a:t>不同自治系统的路由器之间</a:t>
            </a:r>
            <a:r>
              <a:rPr lang="zh-CN" altLang="en-US" sz="2000" b="1" dirty="0">
                <a:latin typeface="微软雅黑" pitchFamily="34" charset="-122"/>
                <a:ea typeface="微软雅黑" pitchFamily="34" charset="-122"/>
              </a:rPr>
              <a:t>交换路由信息的协议。 </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较新版本是 </a:t>
            </a:r>
            <a:r>
              <a:rPr lang="en-US" altLang="zh-CN" sz="2000" b="1" dirty="0">
                <a:latin typeface="微软雅黑" pitchFamily="34" charset="-122"/>
                <a:ea typeface="微软雅黑" pitchFamily="34" charset="-122"/>
              </a:rPr>
              <a:t>2006 </a:t>
            </a:r>
            <a:r>
              <a:rPr lang="zh-CN" altLang="en-US" sz="2000" b="1" dirty="0">
                <a:latin typeface="微软雅黑" pitchFamily="34" charset="-122"/>
                <a:ea typeface="微软雅黑" pitchFamily="34" charset="-122"/>
              </a:rPr>
              <a:t>年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月发表的 </a:t>
            </a:r>
            <a:r>
              <a:rPr lang="en-US" altLang="zh-CN" sz="2000" b="1" dirty="0">
                <a:latin typeface="微软雅黑" pitchFamily="34" charset="-122"/>
                <a:ea typeface="微软雅黑" pitchFamily="34" charset="-122"/>
              </a:rPr>
              <a:t>BGP-4</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第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个版本），即 </a:t>
            </a:r>
            <a:r>
              <a:rPr lang="en-US" altLang="zh-CN" sz="2000" b="1" dirty="0">
                <a:latin typeface="微软雅黑" pitchFamily="34" charset="-122"/>
                <a:ea typeface="微软雅黑" pitchFamily="34" charset="-122"/>
              </a:rPr>
              <a:t>RFC 4271 ~ 4278</a:t>
            </a:r>
            <a:r>
              <a:rPr lang="zh-CN" altLang="en-US" sz="2000" b="1" dirty="0">
                <a:latin typeface="微软雅黑" pitchFamily="34" charset="-122"/>
                <a:ea typeface="微软雅黑" pitchFamily="34" charset="-122"/>
              </a:rPr>
              <a:t>。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可以将 </a:t>
            </a:r>
            <a:r>
              <a:rPr lang="en-US" altLang="zh-CN" sz="2000" b="1" dirty="0">
                <a:latin typeface="微软雅黑" pitchFamily="34" charset="-122"/>
                <a:ea typeface="微软雅黑" pitchFamily="34" charset="-122"/>
              </a:rPr>
              <a:t>BGP-4 </a:t>
            </a:r>
            <a:r>
              <a:rPr lang="zh-CN" altLang="en-US" sz="2000" b="1" dirty="0">
                <a:latin typeface="微软雅黑" pitchFamily="34" charset="-122"/>
                <a:ea typeface="微软雅黑" pitchFamily="34" charset="-122"/>
              </a:rPr>
              <a:t>简写为 </a:t>
            </a:r>
            <a:r>
              <a:rPr lang="en-US" altLang="zh-CN" sz="2000" b="1" dirty="0">
                <a:latin typeface="微软雅黑" pitchFamily="34" charset="-122"/>
                <a:ea typeface="微软雅黑" pitchFamily="34" charset="-122"/>
              </a:rPr>
              <a:t>BGP</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965133900"/>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4" y="1017973"/>
            <a:ext cx="8053712"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互联网的规模太大，使得自治系统之间路由选择非常困难。对于自治系统之间的路由选择，要寻找最佳路由是很不现实的。</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当一条路径通过几个不同 </a:t>
            </a:r>
            <a:r>
              <a:rPr lang="en-US" altLang="zh-CN" sz="2000" b="1" dirty="0">
                <a:latin typeface="微软雅黑" pitchFamily="34" charset="-122"/>
                <a:ea typeface="微软雅黑" pitchFamily="34" charset="-122"/>
              </a:rPr>
              <a:t>AS </a:t>
            </a:r>
            <a:r>
              <a:rPr lang="zh-CN" altLang="en-US" sz="2000" b="1" dirty="0">
                <a:latin typeface="微软雅黑" pitchFamily="34" charset="-122"/>
                <a:ea typeface="微软雅黑" pitchFamily="34" charset="-122"/>
              </a:rPr>
              <a:t>时，要想对这样的路径计算出有意义的代价是不太可能的。</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比较合理的做法是在 </a:t>
            </a:r>
            <a:r>
              <a:rPr lang="en-US" altLang="zh-CN" sz="2000" b="1" dirty="0">
                <a:solidFill>
                  <a:srgbClr val="0000FF"/>
                </a:solidFill>
                <a:latin typeface="微软雅黑" pitchFamily="34" charset="-122"/>
                <a:ea typeface="微软雅黑" pitchFamily="34" charset="-122"/>
              </a:rPr>
              <a:t>AS </a:t>
            </a:r>
            <a:r>
              <a:rPr lang="zh-CN" altLang="en-US" sz="2000" b="1" dirty="0">
                <a:solidFill>
                  <a:srgbClr val="0000FF"/>
                </a:solidFill>
                <a:latin typeface="微软雅黑" pitchFamily="34" charset="-122"/>
                <a:ea typeface="微软雅黑" pitchFamily="34" charset="-122"/>
              </a:rPr>
              <a:t>之间交换“可达性”信息。</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自治系统之间的路由选择必须考虑有关</a:t>
            </a:r>
            <a:r>
              <a:rPr lang="zh-CN" altLang="en-US" sz="2000" b="1" dirty="0">
                <a:solidFill>
                  <a:srgbClr val="0000FF"/>
                </a:solidFill>
                <a:latin typeface="微软雅黑" pitchFamily="34" charset="-122"/>
                <a:ea typeface="微软雅黑" pitchFamily="34" charset="-122"/>
              </a:rPr>
              <a:t>策略</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因此，边界网关协议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只能是力求寻找一条能够到达目的网络且</a:t>
            </a:r>
            <a:r>
              <a:rPr lang="zh-CN" altLang="en-US" sz="2000" b="1" dirty="0">
                <a:solidFill>
                  <a:srgbClr val="0000FF"/>
                </a:solidFill>
                <a:latin typeface="微软雅黑" pitchFamily="34" charset="-122"/>
                <a:ea typeface="微软雅黑" pitchFamily="34" charset="-122"/>
              </a:rPr>
              <a:t>比较好的路由</a:t>
            </a:r>
            <a:r>
              <a:rPr lang="zh-CN" altLang="en-US" sz="2000" b="1" dirty="0">
                <a:latin typeface="微软雅黑" pitchFamily="34" charset="-122"/>
                <a:ea typeface="微软雅黑" pitchFamily="34" charset="-122"/>
              </a:rPr>
              <a:t>（不能兜圈子），而</a:t>
            </a:r>
            <a:r>
              <a:rPr lang="zh-CN" altLang="en-US" sz="2000" b="1" dirty="0">
                <a:solidFill>
                  <a:srgbClr val="0000FF"/>
                </a:solidFill>
                <a:latin typeface="微软雅黑" pitchFamily="34" charset="-122"/>
                <a:ea typeface="微软雅黑" pitchFamily="34" charset="-122"/>
              </a:rPr>
              <a:t>并非要寻找一条最佳路由</a:t>
            </a:r>
            <a:r>
              <a:rPr lang="zh-CN" altLang="en-US" sz="2000" b="1" dirty="0">
                <a:latin typeface="微软雅黑" pitchFamily="34" charset="-122"/>
                <a:ea typeface="微软雅黑" pitchFamily="34" charset="-122"/>
              </a:rPr>
              <a:t>。 </a:t>
            </a:r>
          </a:p>
        </p:txBody>
      </p:sp>
      <p:sp>
        <p:nvSpPr>
          <p:cNvPr id="3" name="AutoShape 5"/>
          <p:cNvSpPr>
            <a:spLocks noChangeArrowheads="1"/>
          </p:cNvSpPr>
          <p:nvPr/>
        </p:nvSpPr>
        <p:spPr bwMode="auto">
          <a:xfrm>
            <a:off x="545144" y="630948"/>
            <a:ext cx="8053712"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597737"/>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BGP </a:t>
            </a:r>
            <a:r>
              <a:rPr lang="zh-CN" altLang="en-US" sz="2000" b="1" dirty="0">
                <a:solidFill>
                  <a:schemeClr val="bg1"/>
                </a:solidFill>
                <a:latin typeface="微软雅黑" pitchFamily="34" charset="-122"/>
                <a:ea typeface="微软雅黑" pitchFamily="34" charset="-122"/>
              </a:rPr>
              <a:t>使用环境不同</a:t>
            </a:r>
          </a:p>
        </p:txBody>
      </p:sp>
    </p:spTree>
    <p:extLst>
      <p:ext uri="{BB962C8B-B14F-4D97-AF65-F5344CB8AC3E}">
        <p14:creationId xmlns:p14="http://schemas.microsoft.com/office/powerpoint/2010/main" val="42588867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88834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838372"/>
            <a:ext cx="1619354" cy="400110"/>
          </a:xfrm>
          <a:prstGeom prst="rect">
            <a:avLst/>
          </a:prstGeom>
        </p:spPr>
        <p:txBody>
          <a:bodyPr wrap="none">
            <a:spAutoFit/>
          </a:bodyPr>
          <a:lstStyle/>
          <a:p>
            <a:r>
              <a:rPr lang="zh-CN" altLang="en-US" sz="2000" b="1" dirty="0">
                <a:latin typeface="微软雅黑" pitchFamily="34" charset="-122"/>
                <a:ea typeface="微软雅黑" pitchFamily="34" charset="-122"/>
              </a:rPr>
              <a:t>分类 </a:t>
            </a:r>
            <a:r>
              <a:rPr lang="en-US" altLang="zh-CN" sz="2000" b="1" dirty="0">
                <a:latin typeface="微软雅黑" pitchFamily="34" charset="-122"/>
                <a:ea typeface="微软雅黑" pitchFamily="34" charset="-122"/>
              </a:rPr>
              <a:t>IP </a:t>
            </a:r>
            <a:r>
              <a:rPr lang="zh-CN" altLang="en-US" sz="2000" b="1" dirty="0" smtClean="0">
                <a:latin typeface="微软雅黑" pitchFamily="34" charset="-122"/>
                <a:ea typeface="微软雅黑" pitchFamily="34" charset="-122"/>
              </a:rPr>
              <a:t>地址</a:t>
            </a:r>
            <a:endParaRPr lang="zh-CN" altLang="en-US" sz="2000" b="1" dirty="0">
              <a:latin typeface="微软雅黑" pitchFamily="34" charset="-122"/>
              <a:ea typeface="微软雅黑" pitchFamily="34" charset="-122"/>
            </a:endParaRPr>
          </a:p>
        </p:txBody>
      </p:sp>
      <p:sp>
        <p:nvSpPr>
          <p:cNvPr id="7" name="矩形 6"/>
          <p:cNvSpPr/>
          <p:nvPr/>
        </p:nvSpPr>
        <p:spPr>
          <a:xfrm>
            <a:off x="545144" y="1284757"/>
            <a:ext cx="8028487" cy="1823576"/>
          </a:xfrm>
          <a:prstGeom prst="rect">
            <a:avLst/>
          </a:prstGeom>
        </p:spPr>
        <p:txBody>
          <a:bodyPr wrap="square">
            <a:spAutoFit/>
          </a:bodyPr>
          <a:lstStyle/>
          <a:p>
            <a:pPr marL="285750" indent="-28575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这种两级的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地址结构如下：</a:t>
            </a:r>
          </a:p>
          <a:p>
            <a:pPr marL="285750" indent="-285750">
              <a:lnSpc>
                <a:spcPts val="2700"/>
              </a:lnSpc>
              <a:buClr>
                <a:srgbClr val="0070C0"/>
              </a:buClr>
              <a:buFont typeface="Wingdings" pitchFamily="2" charset="2"/>
              <a:buChar char="l"/>
            </a:pPr>
            <a:endParaRPr lang="zh-CN" altLang="en-US" sz="2000" b="1" dirty="0">
              <a:latin typeface="微软雅黑" pitchFamily="34" charset="-122"/>
              <a:ea typeface="微软雅黑" pitchFamily="34" charset="-122"/>
            </a:endParaRPr>
          </a:p>
          <a:p>
            <a:pPr marL="285750" indent="-285750">
              <a:lnSpc>
                <a:spcPts val="2700"/>
              </a:lnSpc>
              <a:buClr>
                <a:srgbClr val="0070C0"/>
              </a:buClr>
              <a:buFont typeface="Wingdings" pitchFamily="2" charset="2"/>
              <a:buChar char="l"/>
            </a:pPr>
            <a:endParaRPr lang="zh-CN" altLang="en-US" sz="2000" b="1" dirty="0">
              <a:latin typeface="微软雅黑" pitchFamily="34" charset="-122"/>
              <a:ea typeface="微软雅黑" pitchFamily="34" charset="-122"/>
            </a:endParaRPr>
          </a:p>
          <a:p>
            <a:pPr marL="285750" indent="-285750">
              <a:lnSpc>
                <a:spcPts val="2700"/>
              </a:lnSpc>
              <a:buClr>
                <a:srgbClr val="0070C0"/>
              </a:buClr>
              <a:buFont typeface="Wingdings" pitchFamily="2" charset="2"/>
              <a:buChar char="l"/>
            </a:pPr>
            <a:endParaRPr lang="zh-CN" altLang="en-US" sz="2000" b="1" dirty="0">
              <a:latin typeface="微软雅黑" pitchFamily="34" charset="-122"/>
              <a:ea typeface="微软雅黑" pitchFamily="34" charset="-122"/>
            </a:endParaRPr>
          </a:p>
          <a:p>
            <a:pPr marL="285750" indent="-28575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这种两级的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地址可以记为：</a:t>
            </a:r>
          </a:p>
        </p:txBody>
      </p:sp>
      <p:grpSp>
        <p:nvGrpSpPr>
          <p:cNvPr id="8" name="Group 14"/>
          <p:cNvGrpSpPr>
            <a:grpSpLocks/>
          </p:cNvGrpSpPr>
          <p:nvPr/>
        </p:nvGrpSpPr>
        <p:grpSpPr bwMode="auto">
          <a:xfrm>
            <a:off x="2794888" y="1849575"/>
            <a:ext cx="3565913" cy="786456"/>
            <a:chOff x="1107" y="2388"/>
            <a:chExt cx="3405" cy="845"/>
          </a:xfrm>
        </p:grpSpPr>
        <p:sp>
          <p:nvSpPr>
            <p:cNvPr id="9" name="Line 10"/>
            <p:cNvSpPr>
              <a:spLocks noChangeShapeType="1"/>
            </p:cNvSpPr>
            <p:nvPr/>
          </p:nvSpPr>
          <p:spPr bwMode="auto">
            <a:xfrm>
              <a:off x="1109" y="2736"/>
              <a:ext cx="0" cy="48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0" name="Line 11"/>
            <p:cNvSpPr>
              <a:spLocks noChangeShapeType="1"/>
            </p:cNvSpPr>
            <p:nvPr/>
          </p:nvSpPr>
          <p:spPr bwMode="auto">
            <a:xfrm>
              <a:off x="4512" y="2753"/>
              <a:ext cx="0" cy="48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1" name="Line 12"/>
            <p:cNvSpPr>
              <a:spLocks noChangeShapeType="1"/>
            </p:cNvSpPr>
            <p:nvPr/>
          </p:nvSpPr>
          <p:spPr bwMode="auto">
            <a:xfrm>
              <a:off x="1126" y="3006"/>
              <a:ext cx="3369" cy="0"/>
            </a:xfrm>
            <a:prstGeom prst="line">
              <a:avLst/>
            </a:prstGeom>
            <a:noFill/>
            <a:ln w="1905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2" name="Text Box 13"/>
            <p:cNvSpPr txBox="1">
              <a:spLocks noChangeArrowheads="1"/>
            </p:cNvSpPr>
            <p:nvPr/>
          </p:nvSpPr>
          <p:spPr bwMode="auto">
            <a:xfrm>
              <a:off x="2473" y="2864"/>
              <a:ext cx="672" cy="364"/>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32 </a:t>
              </a:r>
              <a:r>
                <a:rPr kumimoji="0" lang="zh-CN" altLang="en-US" sz="16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位</a:t>
              </a:r>
              <a:endParaRPr kumimoji="0" lang="zh-CN" altLang="en-US" sz="1600" b="1" i="0" u="none" strike="noStrike" kern="0" cap="none" spc="0" normalizeH="0" baseline="0" noProof="0" dirty="0">
                <a:ln>
                  <a:noFill/>
                </a:ln>
                <a:solidFill>
                  <a:srgbClr val="0000FF"/>
                </a:solidFill>
                <a:effectLst/>
                <a:uLnTx/>
                <a:uFillTx/>
                <a:latin typeface="微软雅黑" pitchFamily="34" charset="-122"/>
                <a:ea typeface="微软雅黑" pitchFamily="34" charset="-122"/>
              </a:endParaRPr>
            </a:p>
          </p:txBody>
        </p:sp>
        <p:grpSp>
          <p:nvGrpSpPr>
            <p:cNvPr id="13" name="Group 7"/>
            <p:cNvGrpSpPr>
              <a:grpSpLocks/>
            </p:cNvGrpSpPr>
            <p:nvPr/>
          </p:nvGrpSpPr>
          <p:grpSpPr bwMode="auto">
            <a:xfrm>
              <a:off x="1107" y="2388"/>
              <a:ext cx="3404" cy="396"/>
              <a:chOff x="1205" y="3011"/>
              <a:chExt cx="3072" cy="437"/>
            </a:xfrm>
          </p:grpSpPr>
          <p:sp>
            <p:nvSpPr>
              <p:cNvPr id="14" name="Rectangle 8"/>
              <p:cNvSpPr>
                <a:spLocks noChangeArrowheads="1"/>
              </p:cNvSpPr>
              <p:nvPr/>
            </p:nvSpPr>
            <p:spPr bwMode="auto">
              <a:xfrm>
                <a:off x="1205" y="3011"/>
                <a:ext cx="1536" cy="436"/>
              </a:xfrm>
              <a:prstGeom prst="rect">
                <a:avLst/>
              </a:prstGeom>
              <a:solidFill>
                <a:srgbClr val="00FFFF"/>
              </a:solidFill>
              <a:ln w="19050" algn="ctr">
                <a:solidFill>
                  <a:schemeClr val="tx1"/>
                </a:solidFill>
                <a:miter lim="800000"/>
                <a:headEnd/>
                <a:tailEnd/>
              </a:ln>
              <a:effectLs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网络号</a:t>
                </a:r>
                <a:endParaRPr kumimoji="0" lang="en-US" altLang="zh-CN" sz="16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5" name="Rectangle 9"/>
              <p:cNvSpPr>
                <a:spLocks noChangeArrowheads="1"/>
              </p:cNvSpPr>
              <p:nvPr/>
            </p:nvSpPr>
            <p:spPr bwMode="auto">
              <a:xfrm>
                <a:off x="2741" y="3012"/>
                <a:ext cx="1536" cy="436"/>
              </a:xfrm>
              <a:prstGeom prst="rect">
                <a:avLst/>
              </a:prstGeom>
              <a:solidFill>
                <a:srgbClr val="0000FF"/>
              </a:solidFill>
              <a:ln w="19050" algn="ctr">
                <a:solidFill>
                  <a:schemeClr val="tx1"/>
                </a:solidFill>
                <a:miter lim="800000"/>
                <a:headEnd/>
                <a:tailEnd/>
              </a:ln>
              <a:effectLs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主机号</a:t>
                </a:r>
                <a:endParaRPr kumimoji="0" lang="en-US" altLang="zh-CN" sz="1600"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grpSp>
      </p:grpSp>
      <p:grpSp>
        <p:nvGrpSpPr>
          <p:cNvPr id="18" name="组合 17"/>
          <p:cNvGrpSpPr/>
          <p:nvPr/>
        </p:nvGrpSpPr>
        <p:grpSpPr>
          <a:xfrm>
            <a:off x="2254668" y="3314496"/>
            <a:ext cx="4813076" cy="836011"/>
            <a:chOff x="845778" y="4437603"/>
            <a:chExt cx="8355694" cy="1451348"/>
          </a:xfrm>
        </p:grpSpPr>
        <p:sp>
          <p:nvSpPr>
            <p:cNvPr id="16" name="Rectangle 2"/>
            <p:cNvSpPr>
              <a:spLocks noChangeArrowheads="1"/>
            </p:cNvSpPr>
            <p:nvPr/>
          </p:nvSpPr>
          <p:spPr bwMode="auto">
            <a:xfrm>
              <a:off x="845778" y="4437603"/>
              <a:ext cx="8355694" cy="685801"/>
            </a:xfrm>
            <a:prstGeom prst="rect">
              <a:avLst/>
            </a:prstGeom>
            <a:solidFill>
              <a:srgbClr val="99FFCC"/>
            </a:solidFill>
            <a:ln w="19050">
              <a:solidFill>
                <a:srgbClr val="000000"/>
              </a:solidFill>
              <a:miter lim="800000"/>
              <a:headEnd/>
              <a:tailEnd/>
            </a:ln>
            <a:effectLst/>
          </p:spPr>
          <p:txBody>
            <a:bodyPr wrap="none" anchor="ctr"/>
            <a:lstStyle/>
            <a:p>
              <a:pPr marL="0" marR="0" lvl="0" indent="0" algn="ctr" defTabSz="914400" eaLnBrk="1" fontAlgn="auto" latinLnBrk="0" hangingPunct="1">
                <a:lnSpc>
                  <a:spcPct val="100000"/>
                </a:lnSpc>
                <a:spcBef>
                  <a:spcPct val="50000"/>
                </a:spcBef>
                <a:spcAft>
                  <a:spcPts val="0"/>
                </a:spcAft>
                <a:buClr>
                  <a:srgbClr val="3333CC"/>
                </a:buClr>
                <a:buSzPct val="60000"/>
                <a:buFont typeface="Wingdings" pitchFamily="2" charset="2"/>
                <a:buNone/>
                <a:tabLst/>
                <a:defRPr/>
              </a:pP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IP </a:t>
              </a: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地址 </a:t>
              </a: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 { &lt;</a:t>
              </a: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网络号</a:t>
              </a: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&gt;, &lt;</a:t>
              </a: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主机号</a:t>
              </a: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&gt;}      </a:t>
              </a:r>
              <a:r>
                <a:rPr kumimoji="0" lang="en-US" altLang="zh-CN" sz="1600" b="1" i="0" u="none" strike="noStrike" kern="0" cap="none" spc="0" normalizeH="0" baseline="0" noProof="0" dirty="0" smtClean="0">
                  <a:ln>
                    <a:noFill/>
                  </a:ln>
                  <a:effectLst/>
                  <a:uLnTx/>
                  <a:uFillTx/>
                  <a:latin typeface="微软雅黑" pitchFamily="34" charset="-122"/>
                  <a:ea typeface="微软雅黑" pitchFamily="34" charset="-122"/>
                </a:rPr>
                <a:t>  </a:t>
              </a: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(4-1)</a:t>
              </a:r>
            </a:p>
          </p:txBody>
        </p:sp>
        <p:sp>
          <p:nvSpPr>
            <p:cNvPr id="17" name="Text Box 5"/>
            <p:cNvSpPr txBox="1">
              <a:spLocks noChangeArrowheads="1"/>
            </p:cNvSpPr>
            <p:nvPr/>
          </p:nvSpPr>
          <p:spPr bwMode="auto">
            <a:xfrm>
              <a:off x="3234816" y="5301208"/>
              <a:ext cx="3501418" cy="58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 </a:t>
              </a:r>
              <a:r>
                <a:rPr kumimoji="0" lang="en-US" altLang="zh-CN" sz="1600" b="1" i="0" u="none" strike="noStrike" kern="0" cap="none" spc="0" normalizeH="0" baseline="0" noProof="0" dirty="0" smtClean="0">
                  <a:ln>
                    <a:noFill/>
                  </a:ln>
                  <a:effectLst/>
                  <a:uLnTx/>
                  <a:uFillTx/>
                  <a:latin typeface="微软雅黑" pitchFamily="34" charset="-122"/>
                  <a:ea typeface="微软雅黑" pitchFamily="34" charset="-122"/>
                </a:rPr>
                <a:t> </a:t>
              </a:r>
              <a:r>
                <a:rPr kumimoji="0" lang="zh-CN" altLang="en-US" sz="1600" b="1" i="0" u="none" strike="noStrike" kern="0" cap="none" spc="0" normalizeH="0" baseline="0" noProof="0" dirty="0" smtClean="0">
                  <a:ln>
                    <a:noFill/>
                  </a:ln>
                  <a:effectLst/>
                  <a:uLnTx/>
                  <a:uFillTx/>
                  <a:latin typeface="微软雅黑" pitchFamily="34" charset="-122"/>
                  <a:ea typeface="微软雅黑" pitchFamily="34" charset="-122"/>
                </a:rPr>
                <a:t>代表</a:t>
              </a: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a:t>
              </a:r>
              <a:r>
                <a:rPr kumimoji="0" lang="zh-CN" altLang="en-US" sz="16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定义为</a:t>
              </a: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a:t>
              </a:r>
            </a:p>
          </p:txBody>
        </p:sp>
      </p:grpSp>
    </p:spTree>
    <p:extLst>
      <p:ext uri="{BB962C8B-B14F-4D97-AF65-F5344CB8AC3E}">
        <p14:creationId xmlns:p14="http://schemas.microsoft.com/office/powerpoint/2010/main" val="64816386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3" y="1580661"/>
            <a:ext cx="8053711"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每一个自治系统的管理员要选择至少一个路由器作为该自治系统的“ </a:t>
            </a:r>
            <a:r>
              <a:rPr lang="en-US" altLang="zh-CN" sz="2000" b="1" dirty="0">
                <a:solidFill>
                  <a:srgbClr val="0000FF"/>
                </a:solidFill>
                <a:latin typeface="微软雅黑" pitchFamily="34" charset="-122"/>
                <a:ea typeface="微软雅黑" pitchFamily="34" charset="-122"/>
              </a:rPr>
              <a:t>BGP </a:t>
            </a:r>
            <a:r>
              <a:rPr lang="zh-CN" altLang="en-US" sz="2000" b="1" dirty="0">
                <a:solidFill>
                  <a:srgbClr val="0000FF"/>
                </a:solidFill>
                <a:latin typeface="微软雅黑" pitchFamily="34" charset="-122"/>
                <a:ea typeface="微软雅黑" pitchFamily="34" charset="-122"/>
              </a:rPr>
              <a:t>发言人</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(BGP speaker) </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一般说来，两个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发言人都是通过一个共享网络连接在一起的，而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发言人往往就是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边界路由器，但也可以不是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边界路由器。 </a:t>
            </a:r>
          </a:p>
        </p:txBody>
      </p:sp>
      <p:sp>
        <p:nvSpPr>
          <p:cNvPr id="3" name="AutoShape 5"/>
          <p:cNvSpPr>
            <a:spLocks noChangeArrowheads="1"/>
          </p:cNvSpPr>
          <p:nvPr/>
        </p:nvSpPr>
        <p:spPr bwMode="auto">
          <a:xfrm>
            <a:off x="545144" y="1193636"/>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1160425"/>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BGP </a:t>
            </a:r>
            <a:r>
              <a:rPr lang="zh-CN" altLang="en-US" sz="2000" b="1" dirty="0">
                <a:solidFill>
                  <a:schemeClr val="bg1"/>
                </a:solidFill>
                <a:latin typeface="微软雅黑" pitchFamily="34" charset="-122"/>
                <a:ea typeface="微软雅黑" pitchFamily="34" charset="-122"/>
              </a:rPr>
              <a:t>发言人</a:t>
            </a:r>
          </a:p>
        </p:txBody>
      </p:sp>
    </p:spTree>
    <p:extLst>
      <p:ext uri="{BB962C8B-B14F-4D97-AF65-F5344CB8AC3E}">
        <p14:creationId xmlns:p14="http://schemas.microsoft.com/office/powerpoint/2010/main" val="128196365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3" y="1316901"/>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发言人与其他自治系统中的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发言人要交换路由信息，就要先建立 </a:t>
            </a:r>
            <a:r>
              <a:rPr lang="en-US" altLang="zh-CN" sz="2000" b="1" dirty="0">
                <a:solidFill>
                  <a:srgbClr val="0000FF"/>
                </a:solidFill>
                <a:latin typeface="微软雅黑" pitchFamily="34" charset="-122"/>
                <a:ea typeface="微软雅黑" pitchFamily="34" charset="-122"/>
              </a:rPr>
              <a:t>TCP </a:t>
            </a:r>
            <a:r>
              <a:rPr lang="zh-CN" altLang="en-US" sz="2000" b="1" dirty="0">
                <a:solidFill>
                  <a:srgbClr val="0000FF"/>
                </a:solidFill>
                <a:latin typeface="微软雅黑" pitchFamily="34" charset="-122"/>
                <a:ea typeface="微软雅黑" pitchFamily="34" charset="-122"/>
              </a:rPr>
              <a:t>连接</a:t>
            </a:r>
            <a:r>
              <a:rPr lang="zh-CN" altLang="en-US" sz="2000" b="1" dirty="0">
                <a:latin typeface="微软雅黑" pitchFamily="34" charset="-122"/>
                <a:ea typeface="微软雅黑" pitchFamily="34" charset="-122"/>
              </a:rPr>
              <a:t>，然后在此连接上交换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报文以建立 </a:t>
            </a:r>
            <a:r>
              <a:rPr lang="en-US" altLang="zh-CN" sz="2000" b="1" dirty="0">
                <a:latin typeface="微软雅黑" pitchFamily="34" charset="-122"/>
                <a:ea typeface="微软雅黑" pitchFamily="34" charset="-122"/>
              </a:rPr>
              <a:t>BGP </a:t>
            </a:r>
            <a:r>
              <a:rPr lang="zh-CN" altLang="en-US" sz="2000" b="1" dirty="0">
                <a:solidFill>
                  <a:srgbClr val="0000FF"/>
                </a:solidFill>
                <a:latin typeface="微软雅黑" pitchFamily="34" charset="-122"/>
                <a:ea typeface="微软雅黑" pitchFamily="34" charset="-122"/>
              </a:rPr>
              <a:t>会话</a:t>
            </a:r>
            <a:r>
              <a:rPr lang="en-US" altLang="zh-CN" sz="2000" b="1" dirty="0">
                <a:latin typeface="微软雅黑" pitchFamily="34" charset="-122"/>
                <a:ea typeface="微软雅黑" pitchFamily="34" charset="-122"/>
              </a:rPr>
              <a:t>(session)</a:t>
            </a:r>
            <a:r>
              <a:rPr lang="zh-CN" altLang="en-US" sz="2000" b="1" dirty="0">
                <a:latin typeface="微软雅黑" pitchFamily="34" charset="-122"/>
                <a:ea typeface="微软雅黑" pitchFamily="34" charset="-122"/>
              </a:rPr>
              <a:t>，利用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会话交换路由信息。</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连接能提供可靠的服务，也简化了路由选择协议。</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连接交换路由信息的两个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发言人，彼此成为对方的</a:t>
            </a:r>
            <a:r>
              <a:rPr lang="zh-CN" altLang="en-US" sz="2000" b="1" dirty="0">
                <a:solidFill>
                  <a:srgbClr val="0000FF"/>
                </a:solidFill>
                <a:latin typeface="微软雅黑" pitchFamily="34" charset="-122"/>
                <a:ea typeface="微软雅黑" pitchFamily="34" charset="-122"/>
              </a:rPr>
              <a:t>邻站</a:t>
            </a:r>
            <a:r>
              <a:rPr lang="en-US" altLang="zh-CN" sz="2000" b="1" dirty="0">
                <a:latin typeface="微软雅黑" pitchFamily="34" charset="-122"/>
                <a:ea typeface="微软雅黑" pitchFamily="34" charset="-122"/>
              </a:rPr>
              <a:t>(neighbor)</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对等站</a:t>
            </a:r>
            <a:r>
              <a:rPr lang="en-US" altLang="zh-CN" sz="2000" b="1" dirty="0">
                <a:latin typeface="微软雅黑" pitchFamily="34" charset="-122"/>
                <a:ea typeface="微软雅黑" pitchFamily="34" charset="-122"/>
              </a:rPr>
              <a:t>(peer) </a:t>
            </a:r>
            <a:r>
              <a:rPr lang="zh-CN" altLang="en-US" sz="2000" b="1" dirty="0">
                <a:latin typeface="微软雅黑" pitchFamily="34" charset="-122"/>
                <a:ea typeface="微软雅黑" pitchFamily="34" charset="-122"/>
              </a:rPr>
              <a:t>。</a:t>
            </a:r>
          </a:p>
        </p:txBody>
      </p:sp>
      <p:sp>
        <p:nvSpPr>
          <p:cNvPr id="3" name="AutoShape 5"/>
          <p:cNvSpPr>
            <a:spLocks noChangeArrowheads="1"/>
          </p:cNvSpPr>
          <p:nvPr/>
        </p:nvSpPr>
        <p:spPr bwMode="auto">
          <a:xfrm>
            <a:off x="545144" y="929876"/>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896665"/>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BGP </a:t>
            </a:r>
            <a:r>
              <a:rPr lang="zh-CN" altLang="en-US" sz="2000" b="1" dirty="0">
                <a:solidFill>
                  <a:schemeClr val="bg1"/>
                </a:solidFill>
                <a:latin typeface="微软雅黑" pitchFamily="34" charset="-122"/>
                <a:ea typeface="微软雅黑" pitchFamily="34" charset="-122"/>
              </a:rPr>
              <a:t>交换路由信息</a:t>
            </a:r>
          </a:p>
        </p:txBody>
      </p:sp>
    </p:spTree>
    <p:extLst>
      <p:ext uri="{BB962C8B-B14F-4D97-AF65-F5344CB8AC3E}">
        <p14:creationId xmlns:p14="http://schemas.microsoft.com/office/powerpoint/2010/main" val="2878994213"/>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641303"/>
            <a:ext cx="8053712"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BGP </a:t>
            </a:r>
            <a:r>
              <a:rPr lang="zh-CN" altLang="en-US" sz="2000" b="1" dirty="0">
                <a:solidFill>
                  <a:schemeClr val="bg1"/>
                </a:solidFill>
                <a:latin typeface="微软雅黑" pitchFamily="34" charset="-122"/>
                <a:ea typeface="微软雅黑" pitchFamily="34" charset="-122"/>
              </a:rPr>
              <a:t>发言人和自治系统 </a:t>
            </a:r>
            <a:r>
              <a:rPr lang="en-US" altLang="zh-CN" sz="2000" b="1" dirty="0">
                <a:solidFill>
                  <a:schemeClr val="bg1"/>
                </a:solidFill>
                <a:latin typeface="微软雅黑" pitchFamily="34" charset="-122"/>
                <a:ea typeface="微软雅黑" pitchFamily="34" charset="-122"/>
              </a:rPr>
              <a:t>AS </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关系</a:t>
            </a:r>
            <a:endParaRPr lang="zh-CN" altLang="en-US" sz="2000" b="1" dirty="0">
              <a:solidFill>
                <a:schemeClr val="bg1"/>
              </a:solidFill>
              <a:latin typeface="微软雅黑" pitchFamily="34" charset="-122"/>
              <a:ea typeface="微软雅黑" pitchFamily="34" charset="-122"/>
            </a:endParaRPr>
          </a:p>
        </p:txBody>
      </p:sp>
      <p:sp>
        <p:nvSpPr>
          <p:cNvPr id="4" name="圆角矩形 3"/>
          <p:cNvSpPr/>
          <p:nvPr/>
        </p:nvSpPr>
        <p:spPr>
          <a:xfrm>
            <a:off x="545145" y="1099038"/>
            <a:ext cx="8053712"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 name="Oval 3"/>
          <p:cNvSpPr>
            <a:spLocks noChangeArrowheads="1"/>
          </p:cNvSpPr>
          <p:nvPr/>
        </p:nvSpPr>
        <p:spPr bwMode="auto">
          <a:xfrm>
            <a:off x="5002042" y="1337680"/>
            <a:ext cx="2731123" cy="1339201"/>
          </a:xfrm>
          <a:prstGeom prst="ellipse">
            <a:avLst/>
          </a:prstGeom>
          <a:solidFill>
            <a:srgbClr val="99FFCC"/>
          </a:solidFill>
          <a:ln w="9525">
            <a:solidFill>
              <a:schemeClr val="tx1"/>
            </a:solidFill>
            <a:round/>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6" name="Oval 4"/>
          <p:cNvSpPr>
            <a:spLocks noChangeArrowheads="1"/>
          </p:cNvSpPr>
          <p:nvPr/>
        </p:nvSpPr>
        <p:spPr bwMode="auto">
          <a:xfrm>
            <a:off x="1419689" y="1337680"/>
            <a:ext cx="2212732" cy="1339201"/>
          </a:xfrm>
          <a:prstGeom prst="ellipse">
            <a:avLst/>
          </a:prstGeom>
          <a:solidFill>
            <a:srgbClr val="99FFCC"/>
          </a:solidFill>
          <a:ln w="9525">
            <a:solidFill>
              <a:schemeClr val="tx1"/>
            </a:solidFill>
            <a:round/>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7" name="Line 5"/>
          <p:cNvSpPr>
            <a:spLocks noChangeShapeType="1"/>
          </p:cNvSpPr>
          <p:nvPr/>
        </p:nvSpPr>
        <p:spPr bwMode="auto">
          <a:xfrm flipV="1">
            <a:off x="5098298" y="1810843"/>
            <a:ext cx="244700" cy="32008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 name="Oval 6"/>
          <p:cNvSpPr>
            <a:spLocks noChangeArrowheads="1"/>
          </p:cNvSpPr>
          <p:nvPr/>
        </p:nvSpPr>
        <p:spPr bwMode="auto">
          <a:xfrm>
            <a:off x="1604084" y="3037640"/>
            <a:ext cx="489399" cy="488150"/>
          </a:xfrm>
          <a:prstGeom prst="ellipse">
            <a:avLst/>
          </a:prstGeom>
          <a:solidFill>
            <a:srgbClr val="FFFF66"/>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sz="1200" b="1">
              <a:latin typeface="微软雅黑" pitchFamily="34" charset="-122"/>
              <a:ea typeface="微软雅黑" pitchFamily="34" charset="-122"/>
            </a:endParaRPr>
          </a:p>
        </p:txBody>
      </p:sp>
      <p:sp>
        <p:nvSpPr>
          <p:cNvPr id="9" name="Oval 7"/>
          <p:cNvSpPr>
            <a:spLocks noChangeArrowheads="1"/>
          </p:cNvSpPr>
          <p:nvPr/>
        </p:nvSpPr>
        <p:spPr bwMode="auto">
          <a:xfrm>
            <a:off x="6325274" y="3461560"/>
            <a:ext cx="489399" cy="488150"/>
          </a:xfrm>
          <a:prstGeom prst="ellipse">
            <a:avLst/>
          </a:prstGeom>
          <a:solidFill>
            <a:srgbClr val="99FFCC"/>
          </a:solidFill>
          <a:ln w="9525">
            <a:solidFill>
              <a:schemeClr val="tx1"/>
            </a:solidFill>
            <a:round/>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0" name="Line 8"/>
          <p:cNvSpPr>
            <a:spLocks noChangeShapeType="1"/>
          </p:cNvSpPr>
          <p:nvPr/>
        </p:nvSpPr>
        <p:spPr bwMode="auto">
          <a:xfrm>
            <a:off x="3632421" y="2226198"/>
            <a:ext cx="489399" cy="450683"/>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1" name="Line 9"/>
          <p:cNvSpPr>
            <a:spLocks noChangeShapeType="1"/>
          </p:cNvSpPr>
          <p:nvPr/>
        </p:nvSpPr>
        <p:spPr bwMode="auto">
          <a:xfrm flipH="1">
            <a:off x="4414068" y="2226198"/>
            <a:ext cx="587975" cy="450683"/>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 name="Line 10"/>
          <p:cNvSpPr>
            <a:spLocks noChangeShapeType="1"/>
          </p:cNvSpPr>
          <p:nvPr/>
        </p:nvSpPr>
        <p:spPr bwMode="auto">
          <a:xfrm flipH="1">
            <a:off x="1971712" y="2753957"/>
            <a:ext cx="429094" cy="322221"/>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3" name="Line 11"/>
          <p:cNvSpPr>
            <a:spLocks noChangeShapeType="1"/>
          </p:cNvSpPr>
          <p:nvPr/>
        </p:nvSpPr>
        <p:spPr bwMode="auto">
          <a:xfrm>
            <a:off x="3706642" y="2152333"/>
            <a:ext cx="1187546" cy="0"/>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4" name="Line 12"/>
          <p:cNvSpPr>
            <a:spLocks noChangeShapeType="1"/>
          </p:cNvSpPr>
          <p:nvPr/>
        </p:nvSpPr>
        <p:spPr bwMode="auto">
          <a:xfrm>
            <a:off x="5772091" y="3461560"/>
            <a:ext cx="552023" cy="129531"/>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 name="Line 13"/>
          <p:cNvSpPr>
            <a:spLocks noChangeShapeType="1"/>
          </p:cNvSpPr>
          <p:nvPr/>
        </p:nvSpPr>
        <p:spPr bwMode="auto">
          <a:xfrm>
            <a:off x="2094642" y="3333099"/>
            <a:ext cx="550864" cy="450683"/>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6" name="Line 14"/>
          <p:cNvSpPr>
            <a:spLocks noChangeShapeType="1"/>
          </p:cNvSpPr>
          <p:nvPr/>
        </p:nvSpPr>
        <p:spPr bwMode="auto">
          <a:xfrm flipH="1">
            <a:off x="1362674" y="3523399"/>
            <a:ext cx="446490" cy="484938"/>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7" name="Line 15"/>
          <p:cNvSpPr>
            <a:spLocks noChangeShapeType="1"/>
          </p:cNvSpPr>
          <p:nvPr/>
        </p:nvSpPr>
        <p:spPr bwMode="auto">
          <a:xfrm flipV="1">
            <a:off x="5893860" y="3848012"/>
            <a:ext cx="477802" cy="256921"/>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 name="Line 16"/>
          <p:cNvSpPr>
            <a:spLocks noChangeShapeType="1"/>
          </p:cNvSpPr>
          <p:nvPr/>
        </p:nvSpPr>
        <p:spPr bwMode="auto">
          <a:xfrm>
            <a:off x="6814673" y="3718481"/>
            <a:ext cx="550864" cy="129531"/>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 name="Text Box 17"/>
          <p:cNvSpPr txBox="1">
            <a:spLocks noChangeArrowheads="1"/>
          </p:cNvSpPr>
          <p:nvPr/>
        </p:nvSpPr>
        <p:spPr bwMode="auto">
          <a:xfrm>
            <a:off x="2367175" y="2746463"/>
            <a:ext cx="10166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BGP </a:t>
            </a:r>
            <a:r>
              <a:rPr kumimoji="1" lang="zh-CN" altLang="en-US" sz="1200" b="1">
                <a:latin typeface="微软雅黑" pitchFamily="34" charset="-122"/>
                <a:ea typeface="微软雅黑" pitchFamily="34" charset="-122"/>
              </a:rPr>
              <a:t>发言人</a:t>
            </a:r>
          </a:p>
        </p:txBody>
      </p:sp>
      <p:sp>
        <p:nvSpPr>
          <p:cNvPr id="20" name="Text Box 18"/>
          <p:cNvSpPr txBox="1">
            <a:spLocks noChangeArrowheads="1"/>
          </p:cNvSpPr>
          <p:nvPr/>
        </p:nvSpPr>
        <p:spPr bwMode="auto">
          <a:xfrm>
            <a:off x="3697178" y="1682382"/>
            <a:ext cx="64633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a:latin typeface="微软雅黑" pitchFamily="34" charset="-122"/>
                <a:ea typeface="微软雅黑" pitchFamily="34" charset="-122"/>
              </a:rPr>
              <a:t>BGP</a:t>
            </a:r>
          </a:p>
          <a:p>
            <a:pPr algn="ctr">
              <a:lnSpc>
                <a:spcPct val="90000"/>
              </a:lnSpc>
            </a:pPr>
            <a:r>
              <a:rPr kumimoji="1" lang="zh-CN" altLang="en-US" sz="1200" b="1">
                <a:latin typeface="微软雅黑" pitchFamily="34" charset="-122"/>
                <a:ea typeface="微软雅黑" pitchFamily="34" charset="-122"/>
              </a:rPr>
              <a:t>发言人</a:t>
            </a:r>
          </a:p>
        </p:txBody>
      </p:sp>
      <p:sp>
        <p:nvSpPr>
          <p:cNvPr id="21" name="Text Box 19"/>
          <p:cNvSpPr txBox="1">
            <a:spLocks noChangeArrowheads="1"/>
          </p:cNvSpPr>
          <p:nvPr/>
        </p:nvSpPr>
        <p:spPr bwMode="auto">
          <a:xfrm>
            <a:off x="4545116" y="2503459"/>
            <a:ext cx="1016625" cy="276999"/>
          </a:xfrm>
          <a:prstGeom prst="rect">
            <a:avLst/>
          </a:prstGeom>
          <a:noFill/>
          <a:ln>
            <a:noFill/>
          </a:ln>
          <a:effectLst/>
        </p:spPr>
        <p:txBody>
          <a:bodyPr wrap="none">
            <a:spAutoFit/>
          </a:bodyPr>
          <a:lstStyle/>
          <a:p>
            <a:r>
              <a:rPr kumimoji="1" lang="en-US" altLang="zh-CN" sz="1200" b="1" dirty="0">
                <a:latin typeface="微软雅黑" pitchFamily="34" charset="-122"/>
                <a:ea typeface="微软雅黑" pitchFamily="34" charset="-122"/>
              </a:rPr>
              <a:t>BGP </a:t>
            </a:r>
            <a:r>
              <a:rPr kumimoji="1" lang="zh-CN" altLang="en-US" sz="1200" b="1" dirty="0">
                <a:latin typeface="微软雅黑" pitchFamily="34" charset="-122"/>
                <a:ea typeface="微软雅黑" pitchFamily="34" charset="-122"/>
              </a:rPr>
              <a:t>发言人</a:t>
            </a:r>
          </a:p>
        </p:txBody>
      </p:sp>
      <p:sp>
        <p:nvSpPr>
          <p:cNvPr id="22" name="Text Box 20"/>
          <p:cNvSpPr txBox="1">
            <a:spLocks noChangeArrowheads="1"/>
          </p:cNvSpPr>
          <p:nvPr/>
        </p:nvSpPr>
        <p:spPr bwMode="auto">
          <a:xfrm>
            <a:off x="5628287" y="3037641"/>
            <a:ext cx="10166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BGP </a:t>
            </a:r>
            <a:r>
              <a:rPr kumimoji="1" lang="zh-CN" altLang="en-US" sz="1200" b="1">
                <a:latin typeface="微软雅黑" pitchFamily="34" charset="-122"/>
                <a:ea typeface="微软雅黑" pitchFamily="34" charset="-122"/>
              </a:rPr>
              <a:t>发言人</a:t>
            </a:r>
          </a:p>
        </p:txBody>
      </p:sp>
      <p:sp>
        <p:nvSpPr>
          <p:cNvPr id="23" name="Text Box 21"/>
          <p:cNvSpPr txBox="1">
            <a:spLocks noChangeArrowheads="1"/>
          </p:cNvSpPr>
          <p:nvPr/>
        </p:nvSpPr>
        <p:spPr bwMode="auto">
          <a:xfrm>
            <a:off x="4370392" y="1586037"/>
            <a:ext cx="64633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dirty="0">
                <a:latin typeface="微软雅黑" pitchFamily="34" charset="-122"/>
                <a:ea typeface="微软雅黑" pitchFamily="34" charset="-122"/>
              </a:rPr>
              <a:t>BGP</a:t>
            </a:r>
          </a:p>
          <a:p>
            <a:pPr algn="ctr">
              <a:lnSpc>
                <a:spcPct val="90000"/>
              </a:lnSpc>
            </a:pPr>
            <a:r>
              <a:rPr kumimoji="1" lang="zh-CN" altLang="en-US" sz="1200" b="1" dirty="0">
                <a:latin typeface="微软雅黑" pitchFamily="34" charset="-122"/>
                <a:ea typeface="微软雅黑" pitchFamily="34" charset="-122"/>
              </a:rPr>
              <a:t>发言人</a:t>
            </a:r>
          </a:p>
        </p:txBody>
      </p:sp>
      <p:sp>
        <p:nvSpPr>
          <p:cNvPr id="24" name="Line 22"/>
          <p:cNvSpPr>
            <a:spLocks noChangeShapeType="1"/>
          </p:cNvSpPr>
          <p:nvPr/>
        </p:nvSpPr>
        <p:spPr bwMode="auto">
          <a:xfrm>
            <a:off x="5149326" y="2146980"/>
            <a:ext cx="684230" cy="241934"/>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5" name="Line 23"/>
          <p:cNvSpPr>
            <a:spLocks noChangeShapeType="1"/>
          </p:cNvSpPr>
          <p:nvPr/>
        </p:nvSpPr>
        <p:spPr bwMode="auto">
          <a:xfrm>
            <a:off x="4317811" y="2777508"/>
            <a:ext cx="292248" cy="4517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6" name="Oval 24"/>
          <p:cNvSpPr>
            <a:spLocks noChangeArrowheads="1"/>
          </p:cNvSpPr>
          <p:nvPr/>
        </p:nvSpPr>
        <p:spPr bwMode="auto">
          <a:xfrm>
            <a:off x="3136064" y="2728265"/>
            <a:ext cx="2513098" cy="1377738"/>
          </a:xfrm>
          <a:prstGeom prst="ellipse">
            <a:avLst/>
          </a:prstGeom>
          <a:solidFill>
            <a:srgbClr val="99FFCC"/>
          </a:solidFill>
          <a:ln w="9525">
            <a:solidFill>
              <a:schemeClr val="tx1"/>
            </a:solidFill>
            <a:round/>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27" name="Line 25"/>
          <p:cNvSpPr>
            <a:spLocks noChangeShapeType="1"/>
          </p:cNvSpPr>
          <p:nvPr/>
        </p:nvSpPr>
        <p:spPr bwMode="auto">
          <a:xfrm>
            <a:off x="4975368" y="3076178"/>
            <a:ext cx="612328" cy="25692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8" name="Line 26"/>
          <p:cNvSpPr>
            <a:spLocks noChangeShapeType="1"/>
          </p:cNvSpPr>
          <p:nvPr/>
        </p:nvSpPr>
        <p:spPr bwMode="auto">
          <a:xfrm flipH="1">
            <a:off x="4975369" y="3333099"/>
            <a:ext cx="735258" cy="5149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9" name="Line 27"/>
          <p:cNvSpPr>
            <a:spLocks noChangeShapeType="1"/>
          </p:cNvSpPr>
          <p:nvPr/>
        </p:nvSpPr>
        <p:spPr bwMode="auto">
          <a:xfrm>
            <a:off x="4361880" y="3268869"/>
            <a:ext cx="490558" cy="4496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0" name="Line 28"/>
          <p:cNvSpPr>
            <a:spLocks noChangeShapeType="1"/>
          </p:cNvSpPr>
          <p:nvPr/>
        </p:nvSpPr>
        <p:spPr bwMode="auto">
          <a:xfrm flipV="1">
            <a:off x="4424505" y="3139339"/>
            <a:ext cx="488239" cy="1295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1" name="Line 29"/>
          <p:cNvSpPr>
            <a:spLocks noChangeShapeType="1"/>
          </p:cNvSpPr>
          <p:nvPr/>
        </p:nvSpPr>
        <p:spPr bwMode="auto">
          <a:xfrm flipH="1">
            <a:off x="3566318" y="3268869"/>
            <a:ext cx="795563" cy="10062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2" name="Line 30"/>
          <p:cNvSpPr>
            <a:spLocks noChangeShapeType="1"/>
          </p:cNvSpPr>
          <p:nvPr/>
        </p:nvSpPr>
        <p:spPr bwMode="auto">
          <a:xfrm>
            <a:off x="3566318" y="3398401"/>
            <a:ext cx="488239" cy="5149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3" name="Line 31"/>
          <p:cNvSpPr>
            <a:spLocks noChangeShapeType="1"/>
          </p:cNvSpPr>
          <p:nvPr/>
        </p:nvSpPr>
        <p:spPr bwMode="auto">
          <a:xfrm flipV="1">
            <a:off x="4117181" y="3848013"/>
            <a:ext cx="735258" cy="653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4" name="Line 32"/>
          <p:cNvSpPr>
            <a:spLocks noChangeShapeType="1"/>
          </p:cNvSpPr>
          <p:nvPr/>
        </p:nvSpPr>
        <p:spPr bwMode="auto">
          <a:xfrm>
            <a:off x="6324115" y="1681312"/>
            <a:ext cx="279490" cy="815724"/>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5" name="Line 33"/>
          <p:cNvSpPr>
            <a:spLocks noChangeShapeType="1"/>
          </p:cNvSpPr>
          <p:nvPr/>
        </p:nvSpPr>
        <p:spPr bwMode="auto">
          <a:xfrm>
            <a:off x="5893861" y="2388914"/>
            <a:ext cx="674953" cy="1295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6" name="Line 34"/>
          <p:cNvSpPr>
            <a:spLocks noChangeShapeType="1"/>
          </p:cNvSpPr>
          <p:nvPr/>
        </p:nvSpPr>
        <p:spPr bwMode="auto">
          <a:xfrm>
            <a:off x="6384420" y="1530370"/>
            <a:ext cx="552023" cy="6530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7" name="Line 35"/>
          <p:cNvSpPr>
            <a:spLocks noChangeShapeType="1"/>
          </p:cNvSpPr>
          <p:nvPr/>
        </p:nvSpPr>
        <p:spPr bwMode="auto">
          <a:xfrm>
            <a:off x="3197529" y="1724132"/>
            <a:ext cx="287609" cy="30081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8" name="Line 36"/>
          <p:cNvSpPr>
            <a:spLocks noChangeShapeType="1"/>
          </p:cNvSpPr>
          <p:nvPr/>
        </p:nvSpPr>
        <p:spPr bwMode="auto">
          <a:xfrm flipV="1">
            <a:off x="2768436" y="2125571"/>
            <a:ext cx="716702" cy="241934"/>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9" name="Line 37"/>
          <p:cNvSpPr>
            <a:spLocks noChangeShapeType="1"/>
          </p:cNvSpPr>
          <p:nvPr/>
        </p:nvSpPr>
        <p:spPr bwMode="auto">
          <a:xfrm flipH="1">
            <a:off x="2523736" y="2367504"/>
            <a:ext cx="244700" cy="3222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0" name="Line 38"/>
          <p:cNvSpPr>
            <a:spLocks noChangeShapeType="1"/>
          </p:cNvSpPr>
          <p:nvPr/>
        </p:nvSpPr>
        <p:spPr bwMode="auto">
          <a:xfrm flipV="1">
            <a:off x="1910247" y="2367504"/>
            <a:ext cx="797883"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1" name="Line 39"/>
          <p:cNvSpPr>
            <a:spLocks noChangeShapeType="1"/>
          </p:cNvSpPr>
          <p:nvPr/>
        </p:nvSpPr>
        <p:spPr bwMode="auto">
          <a:xfrm>
            <a:off x="1787318" y="1916822"/>
            <a:ext cx="97416" cy="401439"/>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2" name="Line 40"/>
          <p:cNvSpPr>
            <a:spLocks noChangeShapeType="1"/>
          </p:cNvSpPr>
          <p:nvPr/>
        </p:nvSpPr>
        <p:spPr bwMode="auto">
          <a:xfrm flipV="1">
            <a:off x="1787319" y="1530370"/>
            <a:ext cx="674953" cy="32222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3" name="Line 41"/>
          <p:cNvSpPr>
            <a:spLocks noChangeShapeType="1"/>
          </p:cNvSpPr>
          <p:nvPr/>
        </p:nvSpPr>
        <p:spPr bwMode="auto">
          <a:xfrm>
            <a:off x="2462271" y="1530370"/>
            <a:ext cx="613487" cy="1937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4" name="Line 42"/>
          <p:cNvSpPr>
            <a:spLocks noChangeShapeType="1"/>
          </p:cNvSpPr>
          <p:nvPr/>
        </p:nvSpPr>
        <p:spPr bwMode="auto">
          <a:xfrm flipV="1">
            <a:off x="5710626" y="1551780"/>
            <a:ext cx="550864" cy="1295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5" name="Line 43"/>
          <p:cNvSpPr>
            <a:spLocks noChangeShapeType="1"/>
          </p:cNvSpPr>
          <p:nvPr/>
        </p:nvSpPr>
        <p:spPr bwMode="auto">
          <a:xfrm>
            <a:off x="5710626" y="1745542"/>
            <a:ext cx="245859" cy="5802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pic>
        <p:nvPicPr>
          <p:cNvPr id="46" name="Picture 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9342" y="2561266"/>
            <a:ext cx="335156" cy="22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 name="Picture 4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4626" y="2024943"/>
            <a:ext cx="333997" cy="231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4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7722" y="2024943"/>
            <a:ext cx="333997" cy="231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3946" y="3848013"/>
            <a:ext cx="252818" cy="147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7319" y="2304346"/>
            <a:ext cx="252818" cy="1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1" name="Group 49"/>
          <p:cNvGrpSpPr>
            <a:grpSpLocks/>
          </p:cNvGrpSpPr>
          <p:nvPr/>
        </p:nvGrpSpPr>
        <p:grpSpPr bwMode="auto">
          <a:xfrm>
            <a:off x="2891365" y="1530370"/>
            <a:ext cx="440691" cy="352196"/>
            <a:chOff x="2949" y="196"/>
            <a:chExt cx="941" cy="598"/>
          </a:xfrm>
          <a:solidFill>
            <a:srgbClr val="00B0F0"/>
          </a:solidFill>
        </p:grpSpPr>
        <p:sp>
          <p:nvSpPr>
            <p:cNvPr id="52" name="Oval 50"/>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3" name="Oval 51"/>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4" name="Oval 52"/>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5" name="Oval 53"/>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6" name="Oval 54"/>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7" name="Oval 55"/>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8" name="Oval 56"/>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9" name="Oval 57"/>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0" name="Freeform 5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1" name="Freeform 5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2" name="Freeform 6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grpSp>
        <p:nvGrpSpPr>
          <p:cNvPr id="63" name="Group 61"/>
          <p:cNvGrpSpPr>
            <a:grpSpLocks/>
          </p:cNvGrpSpPr>
          <p:nvPr/>
        </p:nvGrpSpPr>
        <p:grpSpPr bwMode="auto">
          <a:xfrm>
            <a:off x="1542618" y="1724132"/>
            <a:ext cx="440691" cy="351125"/>
            <a:chOff x="2949" y="196"/>
            <a:chExt cx="941" cy="598"/>
          </a:xfrm>
          <a:solidFill>
            <a:srgbClr val="00B0F0"/>
          </a:solidFill>
        </p:grpSpPr>
        <p:sp>
          <p:nvSpPr>
            <p:cNvPr id="64" name="Oval 62"/>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5" name="Oval 63"/>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6" name="Oval 64"/>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7" name="Oval 65"/>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8" name="Oval 66"/>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9" name="Oval 67"/>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0" name="Oval 68"/>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1" name="Oval 69"/>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2" name="Freeform 7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3" name="Freeform 7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4" name="Freeform 7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grpSp>
        <p:nvGrpSpPr>
          <p:cNvPr id="75" name="Group 73"/>
          <p:cNvGrpSpPr>
            <a:grpSpLocks/>
          </p:cNvGrpSpPr>
          <p:nvPr/>
        </p:nvGrpSpPr>
        <p:grpSpPr bwMode="auto">
          <a:xfrm>
            <a:off x="4668045" y="3654250"/>
            <a:ext cx="441850" cy="352196"/>
            <a:chOff x="2949" y="196"/>
            <a:chExt cx="941" cy="598"/>
          </a:xfrm>
          <a:solidFill>
            <a:srgbClr val="00B0F0"/>
          </a:solidFill>
        </p:grpSpPr>
        <p:sp>
          <p:nvSpPr>
            <p:cNvPr id="76" name="Oval 74"/>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7" name="Oval 75"/>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8" name="Oval 76"/>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9" name="Oval 77"/>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0" name="Oval 78"/>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1" name="Oval 79"/>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2" name="Oval 80"/>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3" name="Oval 81"/>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4" name="Freeform 8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5" name="Freeform 8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6" name="Freeform 8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grpSp>
        <p:nvGrpSpPr>
          <p:cNvPr id="87" name="Group 85"/>
          <p:cNvGrpSpPr>
            <a:grpSpLocks/>
          </p:cNvGrpSpPr>
          <p:nvPr/>
        </p:nvGrpSpPr>
        <p:grpSpPr bwMode="auto">
          <a:xfrm>
            <a:off x="6078255" y="1402981"/>
            <a:ext cx="440691" cy="352196"/>
            <a:chOff x="2949" y="196"/>
            <a:chExt cx="941" cy="598"/>
          </a:xfrm>
          <a:solidFill>
            <a:srgbClr val="00B0F0"/>
          </a:solidFill>
        </p:grpSpPr>
        <p:sp>
          <p:nvSpPr>
            <p:cNvPr id="88" name="Oval 86"/>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9" name="Oval 87"/>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0" name="Oval 88"/>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1" name="Oval 89"/>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2" name="Oval 90"/>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3" name="Oval 91"/>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4" name="Oval 92"/>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5" name="Oval 93"/>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6" name="Freeform 9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97" name="Freeform 9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98" name="Freeform 9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grpSp>
        <p:nvGrpSpPr>
          <p:cNvPr id="99" name="Group 97"/>
          <p:cNvGrpSpPr>
            <a:grpSpLocks/>
          </p:cNvGrpSpPr>
          <p:nvPr/>
        </p:nvGrpSpPr>
        <p:grpSpPr bwMode="auto">
          <a:xfrm>
            <a:off x="5710626" y="2174814"/>
            <a:ext cx="440691" cy="352196"/>
            <a:chOff x="2949" y="196"/>
            <a:chExt cx="941" cy="598"/>
          </a:xfrm>
          <a:solidFill>
            <a:srgbClr val="00B0F0"/>
          </a:solidFill>
        </p:grpSpPr>
        <p:sp>
          <p:nvSpPr>
            <p:cNvPr id="100" name="Oval 98"/>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1" name="Oval 99"/>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2" name="Oval 100"/>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3" name="Oval 101"/>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4" name="Oval 102"/>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5" name="Oval 103"/>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6" name="Oval 104"/>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7" name="Oval 105"/>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8" name="Freeform 10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09" name="Freeform 10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10" name="Freeform 10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111" name="Text Box 109"/>
          <p:cNvSpPr txBox="1">
            <a:spLocks noChangeArrowheads="1"/>
          </p:cNvSpPr>
          <p:nvPr/>
        </p:nvSpPr>
        <p:spPr bwMode="auto">
          <a:xfrm>
            <a:off x="2094642" y="1711286"/>
            <a:ext cx="4555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1</a:t>
            </a:r>
          </a:p>
        </p:txBody>
      </p:sp>
      <p:sp>
        <p:nvSpPr>
          <p:cNvPr id="112" name="Text Box 110"/>
          <p:cNvSpPr txBox="1">
            <a:spLocks noChangeArrowheads="1"/>
          </p:cNvSpPr>
          <p:nvPr/>
        </p:nvSpPr>
        <p:spPr bwMode="auto">
          <a:xfrm>
            <a:off x="3864363" y="2933802"/>
            <a:ext cx="4555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3</a:t>
            </a:r>
          </a:p>
        </p:txBody>
      </p:sp>
      <p:sp>
        <p:nvSpPr>
          <p:cNvPr id="113" name="Text Box 111"/>
          <p:cNvSpPr txBox="1">
            <a:spLocks noChangeArrowheads="1"/>
          </p:cNvSpPr>
          <p:nvPr/>
        </p:nvSpPr>
        <p:spPr bwMode="auto">
          <a:xfrm>
            <a:off x="6507349" y="1755177"/>
            <a:ext cx="4555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2</a:t>
            </a:r>
          </a:p>
        </p:txBody>
      </p:sp>
      <p:sp>
        <p:nvSpPr>
          <p:cNvPr id="114" name="Text Box 112"/>
          <p:cNvSpPr txBox="1">
            <a:spLocks noChangeArrowheads="1"/>
          </p:cNvSpPr>
          <p:nvPr/>
        </p:nvSpPr>
        <p:spPr bwMode="auto">
          <a:xfrm>
            <a:off x="6387898" y="3571822"/>
            <a:ext cx="4555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5</a:t>
            </a:r>
          </a:p>
        </p:txBody>
      </p:sp>
      <p:sp>
        <p:nvSpPr>
          <p:cNvPr id="115" name="Text Box 113"/>
          <p:cNvSpPr txBox="1">
            <a:spLocks noChangeArrowheads="1"/>
          </p:cNvSpPr>
          <p:nvPr/>
        </p:nvSpPr>
        <p:spPr bwMode="auto">
          <a:xfrm>
            <a:off x="1652792" y="3159677"/>
            <a:ext cx="4555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4</a:t>
            </a:r>
          </a:p>
        </p:txBody>
      </p:sp>
      <p:pic>
        <p:nvPicPr>
          <p:cNvPr id="116" name="Picture 11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65927" y="3268869"/>
            <a:ext cx="335156" cy="230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17" name="Line 115"/>
          <p:cNvSpPr>
            <a:spLocks noChangeShapeType="1"/>
          </p:cNvSpPr>
          <p:nvPr/>
        </p:nvSpPr>
        <p:spPr bwMode="auto">
          <a:xfrm>
            <a:off x="4317811" y="2777508"/>
            <a:ext cx="597252" cy="23337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118" name="Group 116"/>
          <p:cNvGrpSpPr>
            <a:grpSpLocks/>
          </p:cNvGrpSpPr>
          <p:nvPr/>
        </p:nvGrpSpPr>
        <p:grpSpPr bwMode="auto">
          <a:xfrm>
            <a:off x="4729509" y="2882417"/>
            <a:ext cx="440691" cy="351125"/>
            <a:chOff x="2949" y="196"/>
            <a:chExt cx="941" cy="598"/>
          </a:xfrm>
          <a:solidFill>
            <a:srgbClr val="00B0F0"/>
          </a:solidFill>
        </p:grpSpPr>
        <p:sp>
          <p:nvSpPr>
            <p:cNvPr id="119" name="Oval 11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0" name="Oval 11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1" name="Oval 11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2" name="Oval 12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3" name="Oval 12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4" name="Oval 12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5" name="Oval 12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6" name="Oval 12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7" name="Freeform 1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8" name="Freeform 1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9" name="Freeform 1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pic>
        <p:nvPicPr>
          <p:cNvPr id="130" name="Picture 12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1820" y="2627637"/>
            <a:ext cx="335157" cy="230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1" name="Picture 12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0111" y="3204639"/>
            <a:ext cx="252818" cy="1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32" name="Group 130"/>
          <p:cNvGrpSpPr>
            <a:grpSpLocks/>
          </p:cNvGrpSpPr>
          <p:nvPr/>
        </p:nvGrpSpPr>
        <p:grpSpPr bwMode="auto">
          <a:xfrm>
            <a:off x="3258994" y="3204639"/>
            <a:ext cx="440691" cy="352196"/>
            <a:chOff x="2949" y="196"/>
            <a:chExt cx="941" cy="598"/>
          </a:xfrm>
          <a:solidFill>
            <a:srgbClr val="00B0F0"/>
          </a:solidFill>
        </p:grpSpPr>
        <p:sp>
          <p:nvSpPr>
            <p:cNvPr id="133" name="Oval 131"/>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4" name="Oval 132"/>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5" name="Oval 133"/>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6" name="Oval 134"/>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7" name="Oval 135"/>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8" name="Oval 136"/>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9" name="Oval 137"/>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0" name="Oval 138"/>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1" name="Freeform 13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42" name="Freeform 14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43" name="Freeform 14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144" name="Line 142"/>
          <p:cNvSpPr>
            <a:spLocks noChangeShapeType="1"/>
          </p:cNvSpPr>
          <p:nvPr/>
        </p:nvSpPr>
        <p:spPr bwMode="auto">
          <a:xfrm>
            <a:off x="2462271" y="1530371"/>
            <a:ext cx="367628" cy="7739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pic>
        <p:nvPicPr>
          <p:cNvPr id="145" name="Picture 1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9342" y="1467211"/>
            <a:ext cx="252818" cy="1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46" name="Group 144"/>
          <p:cNvGrpSpPr>
            <a:grpSpLocks/>
          </p:cNvGrpSpPr>
          <p:nvPr/>
        </p:nvGrpSpPr>
        <p:grpSpPr bwMode="auto">
          <a:xfrm>
            <a:off x="2585200" y="2174814"/>
            <a:ext cx="440691" cy="350055"/>
            <a:chOff x="2949" y="196"/>
            <a:chExt cx="941" cy="598"/>
          </a:xfrm>
          <a:solidFill>
            <a:srgbClr val="00B0F0"/>
          </a:solidFill>
        </p:grpSpPr>
        <p:sp>
          <p:nvSpPr>
            <p:cNvPr id="147" name="Oval 145"/>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8" name="Oval 146"/>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9" name="Oval 147"/>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0" name="Oval 148"/>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1" name="Oval 149"/>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2" name="Oval 150"/>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3" name="Oval 151"/>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4" name="Oval 152"/>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5" name="Freeform 1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6" name="Freeform 1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7" name="Freeform 1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158" name="Line 156"/>
          <p:cNvSpPr>
            <a:spLocks noChangeShapeType="1"/>
          </p:cNvSpPr>
          <p:nvPr/>
        </p:nvSpPr>
        <p:spPr bwMode="auto">
          <a:xfrm>
            <a:off x="6997908" y="1659901"/>
            <a:ext cx="429094" cy="38538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9" name="Line 157"/>
          <p:cNvSpPr>
            <a:spLocks noChangeShapeType="1"/>
          </p:cNvSpPr>
          <p:nvPr/>
        </p:nvSpPr>
        <p:spPr bwMode="auto">
          <a:xfrm flipH="1">
            <a:off x="6627960" y="2066693"/>
            <a:ext cx="735258" cy="45175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60" name="Line 158"/>
          <p:cNvSpPr>
            <a:spLocks noChangeShapeType="1"/>
          </p:cNvSpPr>
          <p:nvPr/>
        </p:nvSpPr>
        <p:spPr bwMode="auto">
          <a:xfrm flipV="1">
            <a:off x="5403303" y="1681312"/>
            <a:ext cx="307323" cy="1295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pic>
        <p:nvPicPr>
          <p:cNvPr id="161" name="Picture 15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926" y="2431735"/>
            <a:ext cx="252818" cy="147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2" name="Picture 16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4673" y="1530371"/>
            <a:ext cx="253978" cy="147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63" name="Group 161"/>
          <p:cNvGrpSpPr>
            <a:grpSpLocks/>
          </p:cNvGrpSpPr>
          <p:nvPr/>
        </p:nvGrpSpPr>
        <p:grpSpPr bwMode="auto">
          <a:xfrm>
            <a:off x="7182301" y="1852592"/>
            <a:ext cx="439531" cy="351125"/>
            <a:chOff x="2949" y="196"/>
            <a:chExt cx="941" cy="598"/>
          </a:xfrm>
          <a:solidFill>
            <a:srgbClr val="00B0F0"/>
          </a:solidFill>
        </p:grpSpPr>
        <p:sp>
          <p:nvSpPr>
            <p:cNvPr id="164" name="Oval 162"/>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5" name="Oval 163"/>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6" name="Oval 164"/>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7" name="Oval 165"/>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8" name="Oval 166"/>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9" name="Oval 167"/>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0" name="Oval 168"/>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1" name="Oval 169"/>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2" name="Freeform 17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73" name="Freeform 17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74" name="Freeform 17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grpSp>
        <p:nvGrpSpPr>
          <p:cNvPr id="175" name="Group 173"/>
          <p:cNvGrpSpPr>
            <a:grpSpLocks/>
          </p:cNvGrpSpPr>
          <p:nvPr/>
        </p:nvGrpSpPr>
        <p:grpSpPr bwMode="auto">
          <a:xfrm>
            <a:off x="5098297" y="1595672"/>
            <a:ext cx="440691" cy="352196"/>
            <a:chOff x="2949" y="196"/>
            <a:chExt cx="941" cy="598"/>
          </a:xfrm>
          <a:solidFill>
            <a:srgbClr val="00B0F0"/>
          </a:solidFill>
        </p:grpSpPr>
        <p:sp>
          <p:nvSpPr>
            <p:cNvPr id="176" name="Oval 174"/>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7" name="Oval 175"/>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8" name="Oval 176"/>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9" name="Oval 177"/>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0" name="Oval 178"/>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1" name="Oval 179"/>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2" name="Oval 180"/>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3" name="Oval 181"/>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4" name="Freeform 18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5" name="Freeform 18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6" name="Freeform 18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pic>
        <p:nvPicPr>
          <p:cNvPr id="187" name="Picture 18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7697" y="1595672"/>
            <a:ext cx="252818" cy="147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Tree>
    <p:extLst>
      <p:ext uri="{BB962C8B-B14F-4D97-AF65-F5344CB8AC3E}">
        <p14:creationId xmlns:p14="http://schemas.microsoft.com/office/powerpoint/2010/main" val="4277358208"/>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545145" y="2504074"/>
            <a:ext cx="8053712" cy="183950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Rectangle 8"/>
          <p:cNvSpPr>
            <a:spLocks noChangeArrowheads="1"/>
          </p:cNvSpPr>
          <p:nvPr/>
        </p:nvSpPr>
        <p:spPr bwMode="auto">
          <a:xfrm>
            <a:off x="545145" y="1026747"/>
            <a:ext cx="805371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buClr>
                <a:srgbClr val="0070C0"/>
              </a:buClr>
              <a:buFont typeface="Wingdings" pitchFamily="2" charset="2"/>
              <a:buChar char="l"/>
            </a:pP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所交换的网络可达性的信息就是</a:t>
            </a:r>
            <a:r>
              <a:rPr lang="zh-CN" altLang="en-US" sz="2000" b="1" dirty="0">
                <a:solidFill>
                  <a:srgbClr val="0000FF"/>
                </a:solidFill>
                <a:latin typeface="微软雅黑" pitchFamily="34" charset="-122"/>
                <a:ea typeface="微软雅黑" pitchFamily="34" charset="-122"/>
              </a:rPr>
              <a:t>要到达某个网络所要经过的一系列 </a:t>
            </a:r>
            <a:r>
              <a:rPr lang="en-US" altLang="zh-CN" sz="2000" b="1" dirty="0">
                <a:solidFill>
                  <a:srgbClr val="0000FF"/>
                </a:solidFill>
                <a:latin typeface="微软雅黑" pitchFamily="34" charset="-122"/>
                <a:ea typeface="微软雅黑" pitchFamily="34" charset="-122"/>
              </a:rPr>
              <a:t>AS</a:t>
            </a:r>
            <a:r>
              <a:rPr lang="zh-CN" altLang="en-US" sz="2000" b="1" dirty="0">
                <a:latin typeface="微软雅黑" pitchFamily="34" charset="-122"/>
                <a:ea typeface="微软雅黑" pitchFamily="34" charset="-122"/>
              </a:rPr>
              <a:t>。</a:t>
            </a:r>
          </a:p>
          <a:p>
            <a:pPr marL="285750" indent="-28575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当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发言人互相交换了网络可达性的信息后，各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发言人就根据所采用的策略从收到的路由信息中找出到达各 </a:t>
            </a:r>
            <a:r>
              <a:rPr lang="en-US" altLang="zh-CN" sz="2000" b="1" dirty="0">
                <a:latin typeface="微软雅黑" pitchFamily="34" charset="-122"/>
                <a:ea typeface="微软雅黑" pitchFamily="34" charset="-122"/>
              </a:rPr>
              <a:t>AS </a:t>
            </a:r>
            <a:r>
              <a:rPr lang="zh-CN" altLang="en-US" sz="2000" b="1" dirty="0">
                <a:latin typeface="微软雅黑" pitchFamily="34" charset="-122"/>
                <a:ea typeface="微软雅黑" pitchFamily="34" charset="-122"/>
              </a:rPr>
              <a:t>的较好路由。 </a:t>
            </a:r>
          </a:p>
        </p:txBody>
      </p:sp>
      <p:sp>
        <p:nvSpPr>
          <p:cNvPr id="3" name="AutoShape 5"/>
          <p:cNvSpPr>
            <a:spLocks noChangeArrowheads="1"/>
          </p:cNvSpPr>
          <p:nvPr/>
        </p:nvSpPr>
        <p:spPr bwMode="auto">
          <a:xfrm>
            <a:off x="545145" y="639722"/>
            <a:ext cx="8053712"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606511"/>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AS </a:t>
            </a:r>
            <a:r>
              <a:rPr lang="zh-CN" altLang="en-US" sz="2000" b="1" dirty="0">
                <a:solidFill>
                  <a:schemeClr val="bg1"/>
                </a:solidFill>
                <a:latin typeface="微软雅黑" pitchFamily="34" charset="-122"/>
                <a:ea typeface="微软雅黑" pitchFamily="34" charset="-122"/>
              </a:rPr>
              <a:t>的连通图</a:t>
            </a:r>
            <a:r>
              <a:rPr lang="zh-CN" altLang="en-US" sz="2000" b="1" dirty="0" smtClean="0">
                <a:solidFill>
                  <a:schemeClr val="bg1"/>
                </a:solidFill>
                <a:latin typeface="微软雅黑" pitchFamily="34" charset="-122"/>
                <a:ea typeface="微软雅黑" pitchFamily="34" charset="-122"/>
              </a:rPr>
              <a:t>举例</a:t>
            </a:r>
            <a:endParaRPr lang="zh-CN" altLang="en-US" sz="2000" b="1" dirty="0">
              <a:solidFill>
                <a:schemeClr val="bg1"/>
              </a:solidFill>
              <a:latin typeface="微软雅黑" pitchFamily="34" charset="-122"/>
              <a:ea typeface="微软雅黑" pitchFamily="34" charset="-122"/>
            </a:endParaRPr>
          </a:p>
        </p:txBody>
      </p:sp>
      <p:grpSp>
        <p:nvGrpSpPr>
          <p:cNvPr id="5" name="Group 33"/>
          <p:cNvGrpSpPr>
            <a:grpSpLocks/>
          </p:cNvGrpSpPr>
          <p:nvPr/>
        </p:nvGrpSpPr>
        <p:grpSpPr bwMode="auto">
          <a:xfrm>
            <a:off x="2657694" y="2630848"/>
            <a:ext cx="3935871" cy="1548425"/>
            <a:chOff x="1791" y="2822"/>
            <a:chExt cx="2495" cy="1062"/>
          </a:xfrm>
          <a:solidFill>
            <a:srgbClr val="FF66FF"/>
          </a:solidFill>
        </p:grpSpPr>
        <p:sp>
          <p:nvSpPr>
            <p:cNvPr id="6" name="Line 19"/>
            <p:cNvSpPr>
              <a:spLocks noChangeShapeType="1"/>
            </p:cNvSpPr>
            <p:nvPr/>
          </p:nvSpPr>
          <p:spPr bwMode="auto">
            <a:xfrm>
              <a:off x="2154" y="3566"/>
              <a:ext cx="363" cy="227"/>
            </a:xfrm>
            <a:prstGeom prst="line">
              <a:avLst/>
            </a:prstGeom>
            <a:grp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 name="Line 20"/>
            <p:cNvSpPr>
              <a:spLocks noChangeShapeType="1"/>
            </p:cNvSpPr>
            <p:nvPr/>
          </p:nvSpPr>
          <p:spPr bwMode="auto">
            <a:xfrm flipH="1">
              <a:off x="1791" y="3612"/>
              <a:ext cx="273" cy="227"/>
            </a:xfrm>
            <a:prstGeom prst="line">
              <a:avLst/>
            </a:prstGeom>
            <a:grp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 name="Line 21"/>
            <p:cNvSpPr>
              <a:spLocks noChangeShapeType="1"/>
            </p:cNvSpPr>
            <p:nvPr/>
          </p:nvSpPr>
          <p:spPr bwMode="auto">
            <a:xfrm flipH="1">
              <a:off x="3469" y="3657"/>
              <a:ext cx="273" cy="227"/>
            </a:xfrm>
            <a:prstGeom prst="line">
              <a:avLst/>
            </a:prstGeom>
            <a:grp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9" name="Line 22"/>
            <p:cNvSpPr>
              <a:spLocks noChangeShapeType="1"/>
            </p:cNvSpPr>
            <p:nvPr/>
          </p:nvSpPr>
          <p:spPr bwMode="auto">
            <a:xfrm flipV="1">
              <a:off x="2410" y="2977"/>
              <a:ext cx="1059" cy="36"/>
            </a:xfrm>
            <a:prstGeom prst="line">
              <a:avLst/>
            </a:prstGeom>
            <a:grp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 name="Line 23"/>
            <p:cNvSpPr>
              <a:spLocks noChangeShapeType="1"/>
            </p:cNvSpPr>
            <p:nvPr/>
          </p:nvSpPr>
          <p:spPr bwMode="auto">
            <a:xfrm>
              <a:off x="3560" y="2977"/>
              <a:ext cx="544" cy="181"/>
            </a:xfrm>
            <a:prstGeom prst="line">
              <a:avLst/>
            </a:prstGeom>
            <a:grp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 name="Line 24"/>
            <p:cNvSpPr>
              <a:spLocks noChangeShapeType="1"/>
            </p:cNvSpPr>
            <p:nvPr/>
          </p:nvSpPr>
          <p:spPr bwMode="auto">
            <a:xfrm>
              <a:off x="2387" y="3044"/>
              <a:ext cx="538" cy="295"/>
            </a:xfrm>
            <a:prstGeom prst="line">
              <a:avLst/>
            </a:prstGeom>
            <a:grp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 name="Line 25"/>
            <p:cNvSpPr>
              <a:spLocks noChangeShapeType="1"/>
            </p:cNvSpPr>
            <p:nvPr/>
          </p:nvSpPr>
          <p:spPr bwMode="auto">
            <a:xfrm>
              <a:off x="3016" y="3385"/>
              <a:ext cx="726" cy="227"/>
            </a:xfrm>
            <a:prstGeom prst="line">
              <a:avLst/>
            </a:prstGeom>
            <a:grp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 name="Line 26"/>
            <p:cNvSpPr>
              <a:spLocks noChangeShapeType="1"/>
            </p:cNvSpPr>
            <p:nvPr/>
          </p:nvSpPr>
          <p:spPr bwMode="auto">
            <a:xfrm>
              <a:off x="3878" y="3612"/>
              <a:ext cx="408" cy="46"/>
            </a:xfrm>
            <a:prstGeom prst="line">
              <a:avLst/>
            </a:prstGeom>
            <a:grp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 name="Line 27"/>
            <p:cNvSpPr>
              <a:spLocks noChangeShapeType="1"/>
            </p:cNvSpPr>
            <p:nvPr/>
          </p:nvSpPr>
          <p:spPr bwMode="auto">
            <a:xfrm flipV="1">
              <a:off x="2109" y="3067"/>
              <a:ext cx="226" cy="454"/>
            </a:xfrm>
            <a:prstGeom prst="line">
              <a:avLst/>
            </a:prstGeom>
            <a:grp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Oval 28"/>
            <p:cNvSpPr>
              <a:spLocks noChangeArrowheads="1"/>
            </p:cNvSpPr>
            <p:nvPr/>
          </p:nvSpPr>
          <p:spPr bwMode="auto">
            <a:xfrm>
              <a:off x="2193" y="2841"/>
              <a:ext cx="336" cy="336"/>
            </a:xfrm>
            <a:prstGeom prst="ellipse">
              <a:avLst/>
            </a:prstGeom>
            <a:solidFill>
              <a:srgbClr val="99FFCC"/>
            </a:solidFill>
            <a:ln w="19050">
              <a:solidFill>
                <a:schemeClr val="tx1"/>
              </a:solidFill>
              <a:round/>
              <a:headEnd/>
              <a:tailEnd/>
            </a:ln>
            <a:effectLst/>
          </p:spPr>
          <p:txBody>
            <a:bodyPr wrap="none" anchor="ctr"/>
            <a:lstStyle/>
            <a:p>
              <a:pPr algn="ctr"/>
              <a:r>
                <a:rPr kumimoji="1" lang="en-US" altLang="zh-CN" sz="1400" b="1">
                  <a:latin typeface="微软雅黑" pitchFamily="34" charset="-122"/>
                  <a:ea typeface="微软雅黑" pitchFamily="34" charset="-122"/>
                </a:rPr>
                <a:t>AS</a:t>
              </a:r>
              <a:r>
                <a:rPr kumimoji="1" lang="en-US" altLang="zh-CN" sz="1400" b="1" baseline="-25000">
                  <a:latin typeface="微软雅黑" pitchFamily="34" charset="-122"/>
                  <a:ea typeface="微软雅黑" pitchFamily="34" charset="-122"/>
                </a:rPr>
                <a:t>1</a:t>
              </a:r>
            </a:p>
          </p:txBody>
        </p:sp>
        <p:sp>
          <p:nvSpPr>
            <p:cNvPr id="16" name="Oval 29"/>
            <p:cNvSpPr>
              <a:spLocks noChangeArrowheads="1"/>
            </p:cNvSpPr>
            <p:nvPr/>
          </p:nvSpPr>
          <p:spPr bwMode="auto">
            <a:xfrm>
              <a:off x="3354" y="2822"/>
              <a:ext cx="336" cy="336"/>
            </a:xfrm>
            <a:prstGeom prst="ellipse">
              <a:avLst/>
            </a:prstGeom>
            <a:solidFill>
              <a:srgbClr val="99FFCC"/>
            </a:solidFill>
            <a:ln w="19050">
              <a:solidFill>
                <a:schemeClr val="tx1"/>
              </a:solidFill>
              <a:round/>
              <a:headEnd/>
              <a:tailEnd/>
            </a:ln>
            <a:effectLst/>
          </p:spPr>
          <p:txBody>
            <a:bodyPr wrap="none" anchor="ctr"/>
            <a:lstStyle/>
            <a:p>
              <a:pPr algn="ctr"/>
              <a:r>
                <a:rPr kumimoji="1" lang="en-US" altLang="zh-CN" sz="1400" b="1" dirty="0">
                  <a:latin typeface="微软雅黑" pitchFamily="34" charset="-122"/>
                  <a:ea typeface="微软雅黑" pitchFamily="34" charset="-122"/>
                </a:rPr>
                <a:t>AS</a:t>
              </a:r>
              <a:r>
                <a:rPr kumimoji="1" lang="en-US" altLang="zh-CN" sz="1400" b="1" baseline="-25000" dirty="0">
                  <a:latin typeface="微软雅黑" pitchFamily="34" charset="-122"/>
                  <a:ea typeface="微软雅黑" pitchFamily="34" charset="-122"/>
                </a:rPr>
                <a:t>2</a:t>
              </a:r>
            </a:p>
          </p:txBody>
        </p:sp>
        <p:sp>
          <p:nvSpPr>
            <p:cNvPr id="17" name="Oval 30"/>
            <p:cNvSpPr>
              <a:spLocks noChangeArrowheads="1"/>
            </p:cNvSpPr>
            <p:nvPr/>
          </p:nvSpPr>
          <p:spPr bwMode="auto">
            <a:xfrm>
              <a:off x="2813" y="3203"/>
              <a:ext cx="336" cy="336"/>
            </a:xfrm>
            <a:prstGeom prst="ellipse">
              <a:avLst/>
            </a:prstGeom>
            <a:solidFill>
              <a:srgbClr val="99FFCC"/>
            </a:solidFill>
            <a:ln w="19050">
              <a:solidFill>
                <a:schemeClr val="tx1"/>
              </a:solidFill>
              <a:round/>
              <a:headEnd/>
              <a:tailEnd/>
            </a:ln>
            <a:effectLst/>
          </p:spPr>
          <p:txBody>
            <a:bodyPr wrap="none" anchor="ctr"/>
            <a:lstStyle/>
            <a:p>
              <a:pPr algn="ctr"/>
              <a:r>
                <a:rPr kumimoji="1" lang="en-US" altLang="zh-CN" sz="1400" b="1">
                  <a:latin typeface="微软雅黑" pitchFamily="34" charset="-122"/>
                  <a:ea typeface="微软雅黑" pitchFamily="34" charset="-122"/>
                </a:rPr>
                <a:t>AS</a:t>
              </a:r>
              <a:r>
                <a:rPr kumimoji="1" lang="en-US" altLang="zh-CN" sz="1400" b="1" baseline="-25000">
                  <a:latin typeface="微软雅黑" pitchFamily="34" charset="-122"/>
                  <a:ea typeface="微软雅黑" pitchFamily="34" charset="-122"/>
                </a:rPr>
                <a:t>3</a:t>
              </a:r>
            </a:p>
          </p:txBody>
        </p:sp>
        <p:sp>
          <p:nvSpPr>
            <p:cNvPr id="18" name="Oval 31"/>
            <p:cNvSpPr>
              <a:spLocks noChangeArrowheads="1"/>
            </p:cNvSpPr>
            <p:nvPr/>
          </p:nvSpPr>
          <p:spPr bwMode="auto">
            <a:xfrm>
              <a:off x="1921" y="3385"/>
              <a:ext cx="336" cy="336"/>
            </a:xfrm>
            <a:prstGeom prst="ellipse">
              <a:avLst/>
            </a:prstGeom>
            <a:solidFill>
              <a:srgbClr val="99FFCC"/>
            </a:solidFill>
            <a:ln w="19050">
              <a:solidFill>
                <a:schemeClr val="tx1"/>
              </a:solidFill>
              <a:round/>
              <a:headEnd/>
              <a:tailEnd/>
            </a:ln>
            <a:effectLst/>
          </p:spPr>
          <p:txBody>
            <a:bodyPr wrap="none" anchor="ctr"/>
            <a:lstStyle/>
            <a:p>
              <a:pPr algn="ctr"/>
              <a:r>
                <a:rPr kumimoji="1" lang="en-US" altLang="zh-CN" sz="1400" b="1">
                  <a:latin typeface="微软雅黑" pitchFamily="34" charset="-122"/>
                  <a:ea typeface="微软雅黑" pitchFamily="34" charset="-122"/>
                </a:rPr>
                <a:t>AS</a:t>
              </a:r>
              <a:r>
                <a:rPr kumimoji="1" lang="en-US" altLang="zh-CN" sz="1400" b="1" baseline="-25000">
                  <a:latin typeface="微软雅黑" pitchFamily="34" charset="-122"/>
                  <a:ea typeface="微软雅黑" pitchFamily="34" charset="-122"/>
                </a:rPr>
                <a:t>4</a:t>
              </a:r>
            </a:p>
          </p:txBody>
        </p:sp>
        <p:sp>
          <p:nvSpPr>
            <p:cNvPr id="19" name="Oval 32"/>
            <p:cNvSpPr>
              <a:spLocks noChangeArrowheads="1"/>
            </p:cNvSpPr>
            <p:nvPr/>
          </p:nvSpPr>
          <p:spPr bwMode="auto">
            <a:xfrm>
              <a:off x="3626" y="3430"/>
              <a:ext cx="336" cy="336"/>
            </a:xfrm>
            <a:prstGeom prst="ellipse">
              <a:avLst/>
            </a:prstGeom>
            <a:solidFill>
              <a:srgbClr val="99FFCC"/>
            </a:solidFill>
            <a:ln w="19050">
              <a:solidFill>
                <a:schemeClr val="tx1"/>
              </a:solidFill>
              <a:round/>
              <a:headEnd/>
              <a:tailEnd/>
            </a:ln>
            <a:effectLst/>
          </p:spPr>
          <p:txBody>
            <a:bodyPr wrap="none" anchor="ctr"/>
            <a:lstStyle/>
            <a:p>
              <a:pPr algn="ctr"/>
              <a:r>
                <a:rPr kumimoji="1" lang="en-US" altLang="zh-CN" sz="1400" b="1" dirty="0">
                  <a:latin typeface="微软雅黑" pitchFamily="34" charset="-122"/>
                  <a:ea typeface="微软雅黑" pitchFamily="34" charset="-122"/>
                </a:rPr>
                <a:t>AS</a:t>
              </a:r>
              <a:r>
                <a:rPr kumimoji="1" lang="en-US" altLang="zh-CN" sz="1400" b="1" baseline="-25000" dirty="0">
                  <a:latin typeface="微软雅黑" pitchFamily="34" charset="-122"/>
                  <a:ea typeface="微软雅黑" pitchFamily="34" charset="-122"/>
                </a:rPr>
                <a:t>5</a:t>
              </a:r>
            </a:p>
          </p:txBody>
        </p:sp>
      </p:grpSp>
    </p:spTree>
    <p:extLst>
      <p:ext uri="{BB962C8B-B14F-4D97-AF65-F5344CB8AC3E}">
        <p14:creationId xmlns:p14="http://schemas.microsoft.com/office/powerpoint/2010/main" val="3974141044"/>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41303"/>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BGP </a:t>
            </a:r>
            <a:r>
              <a:rPr lang="zh-CN" altLang="en-US" sz="2000" b="1" dirty="0">
                <a:solidFill>
                  <a:schemeClr val="bg1"/>
                </a:solidFill>
                <a:latin typeface="微软雅黑" pitchFamily="34" charset="-122"/>
                <a:ea typeface="微软雅黑" pitchFamily="34" charset="-122"/>
              </a:rPr>
              <a:t>发言人交换路径</a:t>
            </a:r>
            <a:r>
              <a:rPr lang="zh-CN" altLang="en-US" sz="2000" b="1" dirty="0" smtClean="0">
                <a:solidFill>
                  <a:schemeClr val="bg1"/>
                </a:solidFill>
                <a:latin typeface="微软雅黑" pitchFamily="34" charset="-122"/>
                <a:ea typeface="微软雅黑" pitchFamily="34" charset="-122"/>
              </a:rPr>
              <a:t>向量</a:t>
            </a:r>
            <a:endParaRPr lang="zh-CN" altLang="en-US" sz="2000" b="1" dirty="0">
              <a:solidFill>
                <a:schemeClr val="bg1"/>
              </a:solidFill>
              <a:latin typeface="微软雅黑" pitchFamily="34" charset="-122"/>
              <a:ea typeface="微软雅黑" pitchFamily="34" charset="-122"/>
            </a:endParaRPr>
          </a:p>
        </p:txBody>
      </p:sp>
      <p:sp>
        <p:nvSpPr>
          <p:cNvPr id="4" name="圆角矩形 3"/>
          <p:cNvSpPr/>
          <p:nvPr/>
        </p:nvSpPr>
        <p:spPr>
          <a:xfrm>
            <a:off x="545144" y="1099038"/>
            <a:ext cx="8053711"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88" name="Line 3"/>
          <p:cNvSpPr>
            <a:spLocks noChangeShapeType="1"/>
          </p:cNvSpPr>
          <p:nvPr/>
        </p:nvSpPr>
        <p:spPr bwMode="auto">
          <a:xfrm flipV="1">
            <a:off x="2835545" y="1675009"/>
            <a:ext cx="589762" cy="478576"/>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9" name="Line 4"/>
          <p:cNvSpPr>
            <a:spLocks noChangeShapeType="1"/>
          </p:cNvSpPr>
          <p:nvPr/>
        </p:nvSpPr>
        <p:spPr bwMode="auto">
          <a:xfrm>
            <a:off x="2757568" y="2332847"/>
            <a:ext cx="684628" cy="422478"/>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0" name="Line 5"/>
          <p:cNvSpPr>
            <a:spLocks noChangeShapeType="1"/>
          </p:cNvSpPr>
          <p:nvPr/>
        </p:nvSpPr>
        <p:spPr bwMode="auto">
          <a:xfrm flipV="1">
            <a:off x="4516141" y="1444942"/>
            <a:ext cx="635251" cy="211239"/>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1" name="Line 6"/>
          <p:cNvSpPr>
            <a:spLocks noChangeShapeType="1"/>
          </p:cNvSpPr>
          <p:nvPr/>
        </p:nvSpPr>
        <p:spPr bwMode="auto">
          <a:xfrm>
            <a:off x="4467714" y="1740326"/>
            <a:ext cx="635251" cy="254188"/>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2" name="Line 7"/>
          <p:cNvSpPr>
            <a:spLocks noChangeShapeType="1"/>
          </p:cNvSpPr>
          <p:nvPr/>
        </p:nvSpPr>
        <p:spPr bwMode="auto">
          <a:xfrm flipV="1">
            <a:off x="4516141" y="2501137"/>
            <a:ext cx="635251" cy="211239"/>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3" name="Line 8"/>
          <p:cNvSpPr>
            <a:spLocks noChangeShapeType="1"/>
          </p:cNvSpPr>
          <p:nvPr/>
        </p:nvSpPr>
        <p:spPr bwMode="auto">
          <a:xfrm>
            <a:off x="4613946" y="2796521"/>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4" name="Line 9"/>
          <p:cNvSpPr>
            <a:spLocks noChangeShapeType="1"/>
          </p:cNvSpPr>
          <p:nvPr/>
        </p:nvSpPr>
        <p:spPr bwMode="auto">
          <a:xfrm>
            <a:off x="4516141" y="2882419"/>
            <a:ext cx="635251" cy="168290"/>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5" name="Oval 10"/>
          <p:cNvSpPr>
            <a:spLocks noChangeArrowheads="1"/>
          </p:cNvSpPr>
          <p:nvPr/>
        </p:nvSpPr>
        <p:spPr bwMode="auto">
          <a:xfrm>
            <a:off x="3147835" y="1491397"/>
            <a:ext cx="1564864" cy="380406"/>
          </a:xfrm>
          <a:prstGeom prst="ellipse">
            <a:avLst/>
          </a:prstGeom>
          <a:solidFill>
            <a:srgbClr val="66FFFF"/>
          </a:solidFill>
          <a:ln w="9525">
            <a:solidFill>
              <a:schemeClr val="tx1"/>
            </a:solidFill>
            <a:round/>
            <a:headEnd/>
            <a:tailEnd/>
          </a:ln>
          <a:effectLst/>
        </p:spPr>
        <p:txBody>
          <a:bodyPr wrap="none" anchor="ctr"/>
          <a:lstStyle/>
          <a:p>
            <a:pPr algn="ctr"/>
            <a:endParaRPr kumimoji="1" lang="zh-CN" altLang="zh-CN" sz="1200" b="1">
              <a:latin typeface="微软雅黑" pitchFamily="34" charset="-122"/>
              <a:ea typeface="微软雅黑" pitchFamily="34" charset="-122"/>
            </a:endParaRPr>
          </a:p>
        </p:txBody>
      </p:sp>
      <p:sp>
        <p:nvSpPr>
          <p:cNvPr id="196" name="Oval 11"/>
          <p:cNvSpPr>
            <a:spLocks noChangeArrowheads="1"/>
          </p:cNvSpPr>
          <p:nvPr/>
        </p:nvSpPr>
        <p:spPr bwMode="auto">
          <a:xfrm>
            <a:off x="3147835" y="2582653"/>
            <a:ext cx="1564864" cy="380406"/>
          </a:xfrm>
          <a:prstGeom prst="ellipse">
            <a:avLst/>
          </a:prstGeom>
          <a:solidFill>
            <a:srgbClr val="66FFFF"/>
          </a:solidFill>
          <a:ln w="9525">
            <a:solidFill>
              <a:schemeClr val="tx1"/>
            </a:solidFill>
            <a:round/>
            <a:headEnd/>
            <a:tailEnd/>
          </a:ln>
          <a:effectLst/>
        </p:spPr>
        <p:txBody>
          <a:bodyPr wrap="none" anchor="ctr"/>
          <a:lstStyle/>
          <a:p>
            <a:pPr algn="ctr"/>
            <a:endParaRPr kumimoji="1" lang="zh-CN" altLang="zh-CN" sz="1200" b="1">
              <a:latin typeface="微软雅黑" pitchFamily="34" charset="-122"/>
              <a:ea typeface="微软雅黑" pitchFamily="34" charset="-122"/>
            </a:endParaRPr>
          </a:p>
        </p:txBody>
      </p:sp>
      <p:sp>
        <p:nvSpPr>
          <p:cNvPr id="197" name="Oval 12"/>
          <p:cNvSpPr>
            <a:spLocks noChangeArrowheads="1"/>
          </p:cNvSpPr>
          <p:nvPr/>
        </p:nvSpPr>
        <p:spPr bwMode="auto">
          <a:xfrm>
            <a:off x="1779528" y="1910369"/>
            <a:ext cx="1416734" cy="633717"/>
          </a:xfrm>
          <a:prstGeom prst="ellipse">
            <a:avLst/>
          </a:prstGeom>
          <a:solidFill>
            <a:srgbClr val="00FF99"/>
          </a:solidFill>
          <a:ln w="9525">
            <a:solidFill>
              <a:schemeClr val="tx1"/>
            </a:solidFill>
            <a:round/>
            <a:headEnd/>
            <a:tailEnd/>
          </a:ln>
          <a:effectLst/>
        </p:spPr>
        <p:txBody>
          <a:bodyPr wrap="none" anchor="ctr"/>
          <a:lstStyle/>
          <a:p>
            <a:pPr algn="ctr"/>
            <a:endParaRPr kumimoji="1" lang="zh-CN" altLang="zh-CN" sz="1200" b="1">
              <a:latin typeface="微软雅黑" pitchFamily="34" charset="-122"/>
              <a:ea typeface="微软雅黑" pitchFamily="34" charset="-122"/>
            </a:endParaRPr>
          </a:p>
        </p:txBody>
      </p:sp>
      <p:sp>
        <p:nvSpPr>
          <p:cNvPr id="198" name="Oval 13"/>
          <p:cNvSpPr>
            <a:spLocks noChangeArrowheads="1"/>
          </p:cNvSpPr>
          <p:nvPr/>
        </p:nvSpPr>
        <p:spPr bwMode="auto">
          <a:xfrm>
            <a:off x="4920651" y="1233703"/>
            <a:ext cx="1955131" cy="465427"/>
          </a:xfrm>
          <a:prstGeom prst="ellipse">
            <a:avLst/>
          </a:prstGeom>
          <a:solidFill>
            <a:srgbClr val="99FFCC"/>
          </a:solidFill>
          <a:ln w="9525">
            <a:solidFill>
              <a:schemeClr val="tx1"/>
            </a:solidFill>
            <a:round/>
            <a:headEnd/>
            <a:tailEnd/>
          </a:ln>
          <a:effectLst/>
        </p:spPr>
        <p:txBody>
          <a:bodyPr wrap="none" anchor="ctr"/>
          <a:lstStyle/>
          <a:p>
            <a:pPr algn="ctr"/>
            <a:endParaRPr kumimoji="1" lang="zh-CN" altLang="zh-CN" sz="1200" b="1" baseline="-25000">
              <a:latin typeface="微软雅黑" pitchFamily="34" charset="-122"/>
              <a:ea typeface="微软雅黑" pitchFamily="34" charset="-122"/>
            </a:endParaRPr>
          </a:p>
        </p:txBody>
      </p:sp>
      <p:sp>
        <p:nvSpPr>
          <p:cNvPr id="199" name="Oval 14"/>
          <p:cNvSpPr>
            <a:spLocks noChangeArrowheads="1"/>
          </p:cNvSpPr>
          <p:nvPr/>
        </p:nvSpPr>
        <p:spPr bwMode="auto">
          <a:xfrm>
            <a:off x="4907357" y="1755227"/>
            <a:ext cx="1955131" cy="463674"/>
          </a:xfrm>
          <a:prstGeom prst="ellipse">
            <a:avLst/>
          </a:prstGeom>
          <a:solidFill>
            <a:srgbClr val="99FFCC"/>
          </a:solidFill>
          <a:ln w="9525">
            <a:solidFill>
              <a:schemeClr val="tx1"/>
            </a:solidFill>
            <a:round/>
            <a:headEnd/>
            <a:tailEnd/>
          </a:ln>
          <a:effectLst/>
        </p:spPr>
        <p:txBody>
          <a:bodyPr wrap="none" anchor="ctr"/>
          <a:lstStyle/>
          <a:p>
            <a:pPr algn="ctr"/>
            <a:endParaRPr kumimoji="1" lang="zh-CN" altLang="zh-CN" sz="1200" b="1" baseline="-25000">
              <a:latin typeface="微软雅黑" pitchFamily="34" charset="-122"/>
              <a:ea typeface="微软雅黑" pitchFamily="34" charset="-122"/>
            </a:endParaRPr>
          </a:p>
        </p:txBody>
      </p:sp>
      <p:sp>
        <p:nvSpPr>
          <p:cNvPr id="200" name="Oval 15"/>
          <p:cNvSpPr>
            <a:spLocks noChangeArrowheads="1"/>
          </p:cNvSpPr>
          <p:nvPr/>
        </p:nvSpPr>
        <p:spPr bwMode="auto">
          <a:xfrm>
            <a:off x="4907357" y="2276750"/>
            <a:ext cx="1955131" cy="463674"/>
          </a:xfrm>
          <a:prstGeom prst="ellipse">
            <a:avLst/>
          </a:prstGeom>
          <a:solidFill>
            <a:srgbClr val="99FFCC"/>
          </a:solidFill>
          <a:ln w="9525">
            <a:solidFill>
              <a:schemeClr val="tx1"/>
            </a:solidFill>
            <a:round/>
            <a:headEnd/>
            <a:tailEnd/>
          </a:ln>
          <a:effectLst/>
        </p:spPr>
        <p:txBody>
          <a:bodyPr wrap="none" anchor="ctr"/>
          <a:lstStyle/>
          <a:p>
            <a:pPr algn="ctr"/>
            <a:endParaRPr kumimoji="1" lang="zh-CN" altLang="zh-CN" sz="1200" b="1">
              <a:latin typeface="微软雅黑" pitchFamily="34" charset="-122"/>
              <a:ea typeface="微软雅黑" pitchFamily="34" charset="-122"/>
            </a:endParaRPr>
          </a:p>
        </p:txBody>
      </p:sp>
      <p:sp>
        <p:nvSpPr>
          <p:cNvPr id="201" name="Oval 16"/>
          <p:cNvSpPr>
            <a:spLocks noChangeArrowheads="1"/>
          </p:cNvSpPr>
          <p:nvPr/>
        </p:nvSpPr>
        <p:spPr bwMode="auto">
          <a:xfrm>
            <a:off x="4907357" y="2796521"/>
            <a:ext cx="1955131" cy="465427"/>
          </a:xfrm>
          <a:prstGeom prst="ellipse">
            <a:avLst/>
          </a:prstGeom>
          <a:solidFill>
            <a:srgbClr val="99FFCC"/>
          </a:solidFill>
          <a:ln w="9525">
            <a:solidFill>
              <a:schemeClr val="tx1"/>
            </a:solidFill>
            <a:round/>
            <a:headEnd/>
            <a:tailEnd/>
          </a:ln>
          <a:effectLst/>
        </p:spPr>
        <p:txBody>
          <a:bodyPr wrap="none" anchor="ctr"/>
          <a:lstStyle/>
          <a:p>
            <a:pPr algn="ctr"/>
            <a:endParaRPr kumimoji="1" lang="zh-CN" altLang="zh-CN" sz="1200" b="1">
              <a:latin typeface="微软雅黑" pitchFamily="34" charset="-122"/>
              <a:ea typeface="微软雅黑" pitchFamily="34" charset="-122"/>
            </a:endParaRPr>
          </a:p>
        </p:txBody>
      </p:sp>
      <p:sp>
        <p:nvSpPr>
          <p:cNvPr id="202" name="Text Box 17"/>
          <p:cNvSpPr txBox="1">
            <a:spLocks noChangeArrowheads="1"/>
          </p:cNvSpPr>
          <p:nvPr/>
        </p:nvSpPr>
        <p:spPr bwMode="auto">
          <a:xfrm>
            <a:off x="2137510" y="2029575"/>
            <a:ext cx="7633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主干网</a:t>
            </a:r>
          </a:p>
          <a:p>
            <a:r>
              <a:rPr kumimoji="1" lang="zh-CN" altLang="en-US" sz="1200" b="1">
                <a:latin typeface="微软雅黑" pitchFamily="34" charset="-122"/>
                <a:ea typeface="微软雅黑" pitchFamily="34" charset="-122"/>
              </a:rPr>
              <a:t>（</a:t>
            </a:r>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1</a:t>
            </a:r>
            <a:r>
              <a:rPr kumimoji="1" lang="zh-CN" altLang="en-US" sz="1200" b="1">
                <a:latin typeface="微软雅黑" pitchFamily="34" charset="-122"/>
                <a:ea typeface="微软雅黑" pitchFamily="34" charset="-122"/>
              </a:rPr>
              <a:t>）</a:t>
            </a:r>
          </a:p>
        </p:txBody>
      </p:sp>
      <p:sp>
        <p:nvSpPr>
          <p:cNvPr id="203" name="Text Box 18"/>
          <p:cNvSpPr txBox="1">
            <a:spLocks noChangeArrowheads="1"/>
          </p:cNvSpPr>
          <p:nvPr/>
        </p:nvSpPr>
        <p:spPr bwMode="auto">
          <a:xfrm>
            <a:off x="3540547" y="1461515"/>
            <a:ext cx="7841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latin typeface="微软雅黑" pitchFamily="34" charset="-122"/>
                <a:ea typeface="微软雅黑" pitchFamily="34" charset="-122"/>
              </a:rPr>
              <a:t>地区 </a:t>
            </a:r>
            <a:r>
              <a:rPr kumimoji="1" lang="en-US" altLang="zh-CN" sz="1200" b="1">
                <a:latin typeface="微软雅黑" pitchFamily="34" charset="-122"/>
                <a:ea typeface="微软雅黑" pitchFamily="34" charset="-122"/>
              </a:rPr>
              <a:t>ISP</a:t>
            </a:r>
          </a:p>
          <a:p>
            <a:pPr algn="ctr"/>
            <a:r>
              <a:rPr kumimoji="1" lang="zh-CN" altLang="en-US" sz="1200" b="1">
                <a:latin typeface="微软雅黑" pitchFamily="34" charset="-122"/>
                <a:ea typeface="微软雅黑" pitchFamily="34" charset="-122"/>
              </a:rPr>
              <a:t>（</a:t>
            </a:r>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2</a:t>
            </a:r>
            <a:r>
              <a:rPr kumimoji="1" lang="zh-CN" altLang="en-US" sz="1200" b="1">
                <a:latin typeface="微软雅黑" pitchFamily="34" charset="-122"/>
                <a:ea typeface="微软雅黑" pitchFamily="34" charset="-122"/>
              </a:rPr>
              <a:t>）</a:t>
            </a:r>
          </a:p>
        </p:txBody>
      </p:sp>
      <p:sp>
        <p:nvSpPr>
          <p:cNvPr id="204" name="Text Box 19"/>
          <p:cNvSpPr txBox="1">
            <a:spLocks noChangeArrowheads="1"/>
          </p:cNvSpPr>
          <p:nvPr/>
        </p:nvSpPr>
        <p:spPr bwMode="auto">
          <a:xfrm>
            <a:off x="3540547" y="2552771"/>
            <a:ext cx="7841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地区 </a:t>
            </a:r>
            <a:r>
              <a:rPr kumimoji="1" lang="en-US" altLang="zh-CN" sz="1200" b="1" dirty="0">
                <a:latin typeface="微软雅黑" pitchFamily="34" charset="-122"/>
                <a:ea typeface="微软雅黑" pitchFamily="34" charset="-122"/>
              </a:rPr>
              <a:t>ISP</a:t>
            </a:r>
          </a:p>
          <a:p>
            <a:pPr algn="ctr"/>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AS</a:t>
            </a:r>
            <a:r>
              <a:rPr kumimoji="1" lang="en-US" altLang="zh-CN" sz="1200" b="1" baseline="-25000" dirty="0">
                <a:latin typeface="微软雅黑" pitchFamily="34" charset="-122"/>
                <a:ea typeface="微软雅黑" pitchFamily="34" charset="-122"/>
              </a:rPr>
              <a:t>3</a:t>
            </a:r>
            <a:r>
              <a:rPr kumimoji="1" lang="zh-CN" altLang="en-US" sz="1200" b="1" dirty="0">
                <a:latin typeface="微软雅黑" pitchFamily="34" charset="-122"/>
                <a:ea typeface="微软雅黑" pitchFamily="34" charset="-122"/>
              </a:rPr>
              <a:t>）</a:t>
            </a:r>
          </a:p>
        </p:txBody>
      </p:sp>
      <p:grpSp>
        <p:nvGrpSpPr>
          <p:cNvPr id="205" name="Group 20"/>
          <p:cNvGrpSpPr>
            <a:grpSpLocks/>
          </p:cNvGrpSpPr>
          <p:nvPr/>
        </p:nvGrpSpPr>
        <p:grpSpPr bwMode="auto">
          <a:xfrm>
            <a:off x="5203619" y="1263505"/>
            <a:ext cx="1376852" cy="991334"/>
            <a:chOff x="3750" y="1740"/>
            <a:chExt cx="1450" cy="1131"/>
          </a:xfrm>
        </p:grpSpPr>
        <p:sp>
          <p:nvSpPr>
            <p:cNvPr id="206" name="Text Box 21"/>
            <p:cNvSpPr txBox="1">
              <a:spLocks noChangeArrowheads="1"/>
            </p:cNvSpPr>
            <p:nvPr/>
          </p:nvSpPr>
          <p:spPr bwMode="auto">
            <a:xfrm>
              <a:off x="3765" y="1740"/>
              <a:ext cx="1435" cy="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本地 </a:t>
              </a:r>
              <a:r>
                <a:rPr kumimoji="1" lang="en-US" altLang="zh-CN" sz="1200" b="1" dirty="0">
                  <a:latin typeface="微软雅黑" pitchFamily="34" charset="-122"/>
                  <a:ea typeface="微软雅黑" pitchFamily="34" charset="-122"/>
                </a:rPr>
                <a:t>ISP</a:t>
              </a:r>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AS</a:t>
              </a:r>
              <a:r>
                <a:rPr kumimoji="1" lang="en-US" altLang="zh-CN" sz="1200" b="1" baseline="-25000" dirty="0">
                  <a:latin typeface="微软雅黑" pitchFamily="34" charset="-122"/>
                  <a:ea typeface="微软雅黑" pitchFamily="34" charset="-122"/>
                </a:rPr>
                <a:t>4</a:t>
              </a:r>
              <a:r>
                <a:rPr kumimoji="1" lang="zh-CN" altLang="en-US" sz="1200" b="1" dirty="0">
                  <a:latin typeface="微软雅黑" pitchFamily="34" charset="-122"/>
                  <a:ea typeface="微软雅黑" pitchFamily="34" charset="-122"/>
                </a:rPr>
                <a:t>）</a:t>
              </a:r>
            </a:p>
            <a:p>
              <a:pPr algn="ctr"/>
              <a:r>
                <a:rPr kumimoji="1" lang="en-US" altLang="zh-CN" sz="1200" b="1" dirty="0">
                  <a:latin typeface="微软雅黑" pitchFamily="34" charset="-122"/>
                  <a:ea typeface="微软雅黑" pitchFamily="34" charset="-122"/>
                </a:rPr>
                <a:t>N</a:t>
              </a:r>
              <a:r>
                <a:rPr kumimoji="1" lang="en-US" altLang="zh-CN" sz="1200" b="1" baseline="-25000" dirty="0">
                  <a:latin typeface="微软雅黑" pitchFamily="34" charset="-122"/>
                  <a:ea typeface="微软雅黑" pitchFamily="34" charset="-122"/>
                </a:rPr>
                <a:t>1</a:t>
              </a:r>
              <a:r>
                <a:rPr kumimoji="1" lang="zh-CN" altLang="en-US" sz="1200" b="1" dirty="0">
                  <a:latin typeface="微软雅黑" pitchFamily="34" charset="-122"/>
                  <a:ea typeface="微软雅黑" pitchFamily="34" charset="-122"/>
                </a:rPr>
                <a:t>， </a:t>
              </a:r>
              <a:r>
                <a:rPr kumimoji="1" lang="en-US" altLang="zh-CN" sz="1200" b="1" dirty="0">
                  <a:latin typeface="微软雅黑" pitchFamily="34" charset="-122"/>
                  <a:ea typeface="微软雅黑" pitchFamily="34" charset="-122"/>
                </a:rPr>
                <a:t>N</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207" name="Text Box 22"/>
            <p:cNvSpPr txBox="1">
              <a:spLocks noChangeArrowheads="1"/>
            </p:cNvSpPr>
            <p:nvPr/>
          </p:nvSpPr>
          <p:spPr bwMode="auto">
            <a:xfrm>
              <a:off x="3750" y="2344"/>
              <a:ext cx="1435" cy="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latin typeface="微软雅黑" pitchFamily="34" charset="-122"/>
                  <a:ea typeface="微软雅黑" pitchFamily="34" charset="-122"/>
                </a:rPr>
                <a:t>本地 </a:t>
              </a:r>
              <a:r>
                <a:rPr kumimoji="1" lang="en-US" altLang="zh-CN" sz="1200" b="1">
                  <a:latin typeface="微软雅黑" pitchFamily="34" charset="-122"/>
                  <a:ea typeface="微软雅黑" pitchFamily="34" charset="-122"/>
                </a:rPr>
                <a:t>ISP</a:t>
              </a:r>
              <a:r>
                <a:rPr kumimoji="1" lang="zh-CN" altLang="en-US" sz="1200" b="1">
                  <a:latin typeface="微软雅黑" pitchFamily="34" charset="-122"/>
                  <a:ea typeface="微软雅黑" pitchFamily="34" charset="-122"/>
                </a:rPr>
                <a:t>（</a:t>
              </a:r>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5</a:t>
              </a:r>
              <a:r>
                <a:rPr kumimoji="1" lang="zh-CN" altLang="en-US" sz="1200" b="1">
                  <a:latin typeface="微软雅黑" pitchFamily="34" charset="-122"/>
                  <a:ea typeface="微软雅黑" pitchFamily="34" charset="-122"/>
                </a:rPr>
                <a:t>）</a:t>
              </a:r>
            </a:p>
            <a:p>
              <a:pPr algn="ctr"/>
              <a:r>
                <a:rPr kumimoji="1" lang="en-US" altLang="zh-CN" sz="1200" b="1">
                  <a:latin typeface="微软雅黑" pitchFamily="34" charset="-122"/>
                  <a:ea typeface="微软雅黑" pitchFamily="34" charset="-122"/>
                </a:rPr>
                <a:t>N</a:t>
              </a:r>
              <a:r>
                <a:rPr kumimoji="1" lang="en-US" altLang="zh-CN" sz="1200" b="1" baseline="-25000">
                  <a:latin typeface="微软雅黑" pitchFamily="34" charset="-122"/>
                  <a:ea typeface="微软雅黑" pitchFamily="34" charset="-122"/>
                </a:rPr>
                <a:t>3</a:t>
              </a:r>
              <a:r>
                <a:rPr kumimoji="1" lang="zh-CN" altLang="en-US" sz="1200" b="1">
                  <a:latin typeface="微软雅黑" pitchFamily="34" charset="-122"/>
                  <a:ea typeface="微软雅黑" pitchFamily="34" charset="-122"/>
                </a:rPr>
                <a:t>， </a:t>
              </a:r>
              <a:r>
                <a:rPr kumimoji="1" lang="en-US" altLang="zh-CN" sz="1200" b="1">
                  <a:latin typeface="微软雅黑" pitchFamily="34" charset="-122"/>
                  <a:ea typeface="微软雅黑" pitchFamily="34" charset="-122"/>
                </a:rPr>
                <a:t>N</a:t>
              </a:r>
              <a:r>
                <a:rPr kumimoji="1" lang="en-US" altLang="zh-CN" sz="1200" b="1" baseline="-25000">
                  <a:latin typeface="微软雅黑" pitchFamily="34" charset="-122"/>
                  <a:ea typeface="微软雅黑" pitchFamily="34" charset="-122"/>
                </a:rPr>
                <a:t>4</a:t>
              </a:r>
              <a:endParaRPr kumimoji="1" lang="en-US" altLang="zh-CN" sz="1200" b="1">
                <a:latin typeface="微软雅黑" pitchFamily="34" charset="-122"/>
                <a:ea typeface="微软雅黑" pitchFamily="34" charset="-122"/>
              </a:endParaRPr>
            </a:p>
          </p:txBody>
        </p:sp>
      </p:grpSp>
      <p:sp>
        <p:nvSpPr>
          <p:cNvPr id="208" name="Text Box 23"/>
          <p:cNvSpPr txBox="1">
            <a:spLocks noChangeArrowheads="1"/>
          </p:cNvSpPr>
          <p:nvPr/>
        </p:nvSpPr>
        <p:spPr bwMode="auto">
          <a:xfrm>
            <a:off x="5203486" y="2303923"/>
            <a:ext cx="13628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latin typeface="微软雅黑" pitchFamily="34" charset="-122"/>
                <a:ea typeface="微软雅黑" pitchFamily="34" charset="-122"/>
              </a:rPr>
              <a:t>本地 </a:t>
            </a:r>
            <a:r>
              <a:rPr kumimoji="1" lang="en-US" altLang="zh-CN" sz="1200" b="1">
                <a:latin typeface="微软雅黑" pitchFamily="34" charset="-122"/>
                <a:ea typeface="微软雅黑" pitchFamily="34" charset="-122"/>
              </a:rPr>
              <a:t>ISP</a:t>
            </a:r>
            <a:r>
              <a:rPr kumimoji="1" lang="zh-CN" altLang="en-US" sz="1200" b="1">
                <a:latin typeface="微软雅黑" pitchFamily="34" charset="-122"/>
                <a:ea typeface="微软雅黑" pitchFamily="34" charset="-122"/>
              </a:rPr>
              <a:t>（</a:t>
            </a:r>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6</a:t>
            </a:r>
            <a:r>
              <a:rPr kumimoji="1" lang="zh-CN" altLang="en-US" sz="1200" b="1">
                <a:latin typeface="微软雅黑" pitchFamily="34" charset="-122"/>
                <a:ea typeface="微软雅黑" pitchFamily="34" charset="-122"/>
              </a:rPr>
              <a:t>）</a:t>
            </a:r>
          </a:p>
          <a:p>
            <a:pPr algn="ctr"/>
            <a:r>
              <a:rPr kumimoji="1" lang="en-US" altLang="zh-CN" sz="1200" b="1">
                <a:latin typeface="微软雅黑" pitchFamily="34" charset="-122"/>
                <a:ea typeface="微软雅黑" pitchFamily="34" charset="-122"/>
              </a:rPr>
              <a:t>N</a:t>
            </a:r>
            <a:r>
              <a:rPr kumimoji="1" lang="en-US" altLang="zh-CN" sz="1200" b="1" baseline="-25000">
                <a:latin typeface="微软雅黑" pitchFamily="34" charset="-122"/>
                <a:ea typeface="微软雅黑" pitchFamily="34" charset="-122"/>
              </a:rPr>
              <a:t>5</a:t>
            </a:r>
            <a:endParaRPr kumimoji="1" lang="en-US" altLang="zh-CN" sz="1200" b="1">
              <a:latin typeface="微软雅黑" pitchFamily="34" charset="-122"/>
              <a:ea typeface="微软雅黑" pitchFamily="34" charset="-122"/>
            </a:endParaRPr>
          </a:p>
        </p:txBody>
      </p:sp>
      <p:sp>
        <p:nvSpPr>
          <p:cNvPr id="209" name="Text Box 24"/>
          <p:cNvSpPr txBox="1">
            <a:spLocks noChangeArrowheads="1"/>
          </p:cNvSpPr>
          <p:nvPr/>
        </p:nvSpPr>
        <p:spPr bwMode="auto">
          <a:xfrm>
            <a:off x="5213931" y="2845606"/>
            <a:ext cx="13628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latin typeface="微软雅黑" pitchFamily="34" charset="-122"/>
                <a:ea typeface="微软雅黑" pitchFamily="34" charset="-122"/>
              </a:rPr>
              <a:t>本地 </a:t>
            </a:r>
            <a:r>
              <a:rPr kumimoji="1" lang="en-US" altLang="zh-CN" sz="1200" b="1">
                <a:latin typeface="微软雅黑" pitchFamily="34" charset="-122"/>
                <a:ea typeface="微软雅黑" pitchFamily="34" charset="-122"/>
              </a:rPr>
              <a:t>ISP</a:t>
            </a:r>
            <a:r>
              <a:rPr kumimoji="1" lang="zh-CN" altLang="en-US" sz="1200" b="1">
                <a:latin typeface="微软雅黑" pitchFamily="34" charset="-122"/>
                <a:ea typeface="微软雅黑" pitchFamily="34" charset="-122"/>
              </a:rPr>
              <a:t>（</a:t>
            </a:r>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7</a:t>
            </a:r>
            <a:r>
              <a:rPr kumimoji="1" lang="zh-CN" altLang="en-US" sz="1200" b="1">
                <a:latin typeface="微软雅黑" pitchFamily="34" charset="-122"/>
                <a:ea typeface="微软雅黑" pitchFamily="34" charset="-122"/>
              </a:rPr>
              <a:t>）</a:t>
            </a:r>
          </a:p>
          <a:p>
            <a:pPr algn="ctr"/>
            <a:r>
              <a:rPr kumimoji="1" lang="en-US" altLang="zh-CN" sz="1200" b="1">
                <a:latin typeface="微软雅黑" pitchFamily="34" charset="-122"/>
                <a:ea typeface="微软雅黑" pitchFamily="34" charset="-122"/>
              </a:rPr>
              <a:t>N</a:t>
            </a:r>
            <a:r>
              <a:rPr kumimoji="1" lang="en-US" altLang="zh-CN" sz="1200" b="1" baseline="-25000">
                <a:latin typeface="微软雅黑" pitchFamily="34" charset="-122"/>
                <a:ea typeface="微软雅黑" pitchFamily="34" charset="-122"/>
              </a:rPr>
              <a:t>6</a:t>
            </a:r>
            <a:r>
              <a:rPr kumimoji="1" lang="zh-CN" altLang="en-US" sz="1200" b="1">
                <a:latin typeface="微软雅黑" pitchFamily="34" charset="-122"/>
                <a:ea typeface="微软雅黑" pitchFamily="34" charset="-122"/>
              </a:rPr>
              <a:t>， </a:t>
            </a:r>
            <a:r>
              <a:rPr kumimoji="1" lang="en-US" altLang="zh-CN" sz="1200" b="1">
                <a:latin typeface="微软雅黑" pitchFamily="34" charset="-122"/>
                <a:ea typeface="微软雅黑" pitchFamily="34" charset="-122"/>
              </a:rPr>
              <a:t>N</a:t>
            </a:r>
            <a:r>
              <a:rPr kumimoji="1" lang="en-US" altLang="zh-CN" sz="1200" b="1" baseline="-25000">
                <a:latin typeface="微软雅黑" pitchFamily="34" charset="-122"/>
                <a:ea typeface="微软雅黑" pitchFamily="34" charset="-122"/>
              </a:rPr>
              <a:t>7</a:t>
            </a:r>
            <a:endParaRPr kumimoji="1" lang="en-US" altLang="zh-CN" sz="1200" b="1">
              <a:latin typeface="微软雅黑" pitchFamily="34" charset="-122"/>
              <a:ea typeface="微软雅黑" pitchFamily="34" charset="-122"/>
            </a:endParaRPr>
          </a:p>
        </p:txBody>
      </p:sp>
      <p:sp>
        <p:nvSpPr>
          <p:cNvPr id="212" name="对角圆角矩形 211"/>
          <p:cNvSpPr/>
          <p:nvPr/>
        </p:nvSpPr>
        <p:spPr>
          <a:xfrm>
            <a:off x="933855" y="3476531"/>
            <a:ext cx="7276291" cy="876103"/>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a:off x="1340751" y="3519993"/>
            <a:ext cx="6658746" cy="784830"/>
          </a:xfrm>
          <a:prstGeom prst="rect">
            <a:avLst/>
          </a:prstGeom>
        </p:spPr>
        <p:txBody>
          <a:bodyPr wrap="square">
            <a:spAutoFit/>
          </a:bodyPr>
          <a:lstStyle/>
          <a:p>
            <a:pPr>
              <a:lnSpc>
                <a:spcPts val="2700"/>
              </a:lnSpc>
            </a:pPr>
            <a:r>
              <a:rPr lang="zh-CN" altLang="en-US" b="1" dirty="0">
                <a:solidFill>
                  <a:schemeClr val="bg1"/>
                </a:solidFill>
                <a:latin typeface="微软雅黑" pitchFamily="34" charset="-122"/>
                <a:ea typeface="微软雅黑" pitchFamily="34" charset="-122"/>
              </a:rPr>
              <a:t>自治系统 </a:t>
            </a:r>
            <a:r>
              <a:rPr lang="en-US" altLang="zh-CN" b="1" dirty="0">
                <a:solidFill>
                  <a:schemeClr val="bg1"/>
                </a:solidFill>
                <a:latin typeface="微软雅黑" pitchFamily="34" charset="-122"/>
                <a:ea typeface="微软雅黑" pitchFamily="34" charset="-122"/>
              </a:rPr>
              <a:t>AS</a:t>
            </a:r>
            <a:r>
              <a:rPr lang="en-US" altLang="zh-CN" b="1" baseline="-25000" dirty="0">
                <a:solidFill>
                  <a:schemeClr val="bg1"/>
                </a:solidFill>
                <a:latin typeface="微软雅黑" pitchFamily="34" charset="-122"/>
                <a:ea typeface="微软雅黑" pitchFamily="34" charset="-122"/>
              </a:rPr>
              <a:t>2</a:t>
            </a:r>
            <a:r>
              <a:rPr lang="en-US" altLang="zh-CN" b="1" dirty="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的 </a:t>
            </a:r>
            <a:r>
              <a:rPr lang="en-US" altLang="zh-CN" b="1" dirty="0">
                <a:solidFill>
                  <a:schemeClr val="bg1"/>
                </a:solidFill>
                <a:latin typeface="微软雅黑" pitchFamily="34" charset="-122"/>
                <a:ea typeface="微软雅黑" pitchFamily="34" charset="-122"/>
              </a:rPr>
              <a:t>BGP </a:t>
            </a:r>
            <a:r>
              <a:rPr lang="zh-CN" altLang="en-US" b="1" dirty="0">
                <a:solidFill>
                  <a:schemeClr val="bg1"/>
                </a:solidFill>
                <a:latin typeface="微软雅黑" pitchFamily="34" charset="-122"/>
                <a:ea typeface="微软雅黑" pitchFamily="34" charset="-122"/>
              </a:rPr>
              <a:t>发言人通知主干网 </a:t>
            </a:r>
            <a:r>
              <a:rPr lang="en-US" altLang="zh-CN" b="1" dirty="0" smtClean="0">
                <a:solidFill>
                  <a:schemeClr val="bg1"/>
                </a:solidFill>
                <a:latin typeface="微软雅黑" pitchFamily="34" charset="-122"/>
                <a:ea typeface="微软雅黑" pitchFamily="34" charset="-122"/>
              </a:rPr>
              <a:t>AS</a:t>
            </a:r>
            <a:r>
              <a:rPr lang="en-US" altLang="zh-CN" b="1" baseline="-25000" dirty="0" smtClean="0">
                <a:solidFill>
                  <a:schemeClr val="bg1"/>
                </a:solidFill>
                <a:latin typeface="微软雅黑" pitchFamily="34" charset="-122"/>
                <a:ea typeface="微软雅黑" pitchFamily="34" charset="-122"/>
              </a:rPr>
              <a:t>1</a:t>
            </a:r>
            <a:r>
              <a:rPr lang="en-US" altLang="zh-CN" b="1" dirty="0" smtClean="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的 </a:t>
            </a:r>
            <a:r>
              <a:rPr lang="en-US" altLang="zh-CN" b="1" dirty="0">
                <a:solidFill>
                  <a:schemeClr val="bg1"/>
                </a:solidFill>
                <a:latin typeface="微软雅黑" pitchFamily="34" charset="-122"/>
                <a:ea typeface="微软雅黑" pitchFamily="34" charset="-122"/>
              </a:rPr>
              <a:t>BGP </a:t>
            </a:r>
            <a:r>
              <a:rPr lang="zh-CN" altLang="en-US" b="1" dirty="0">
                <a:solidFill>
                  <a:schemeClr val="bg1"/>
                </a:solidFill>
                <a:latin typeface="微软雅黑" pitchFamily="34" charset="-122"/>
                <a:ea typeface="微软雅黑" pitchFamily="34" charset="-122"/>
              </a:rPr>
              <a:t>发言人：“要到达网络 </a:t>
            </a:r>
            <a:r>
              <a:rPr lang="en-US" altLang="zh-CN" b="1" dirty="0">
                <a:solidFill>
                  <a:schemeClr val="bg1"/>
                </a:solidFill>
                <a:latin typeface="微软雅黑" pitchFamily="34" charset="-122"/>
                <a:ea typeface="微软雅黑" pitchFamily="34" charset="-122"/>
              </a:rPr>
              <a:t>N</a:t>
            </a:r>
            <a:r>
              <a:rPr lang="en-US" altLang="zh-CN" b="1" baseline="-25000" dirty="0">
                <a:solidFill>
                  <a:schemeClr val="bg1"/>
                </a:solidFill>
                <a:latin typeface="微软雅黑" pitchFamily="34" charset="-122"/>
                <a:ea typeface="微软雅黑" pitchFamily="34" charset="-122"/>
              </a:rPr>
              <a:t>1</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N</a:t>
            </a:r>
            <a:r>
              <a:rPr lang="en-US" altLang="zh-CN" b="1" baseline="-25000" dirty="0">
                <a:solidFill>
                  <a:schemeClr val="bg1"/>
                </a:solidFill>
                <a:latin typeface="微软雅黑" pitchFamily="34" charset="-122"/>
                <a:ea typeface="微软雅黑" pitchFamily="34" charset="-122"/>
              </a:rPr>
              <a:t>2</a:t>
            </a:r>
            <a:r>
              <a:rPr lang="zh-CN" altLang="en-US" b="1" dirty="0">
                <a:solidFill>
                  <a:schemeClr val="bg1"/>
                </a:solidFill>
                <a:latin typeface="微软雅黑" pitchFamily="34" charset="-122"/>
                <a:ea typeface="微软雅黑" pitchFamily="34" charset="-122"/>
              </a:rPr>
              <a:t>、</a:t>
            </a:r>
            <a:r>
              <a:rPr lang="en-US" altLang="zh-CN" b="1" dirty="0">
                <a:solidFill>
                  <a:schemeClr val="bg1"/>
                </a:solidFill>
                <a:latin typeface="微软雅黑" pitchFamily="34" charset="-122"/>
                <a:ea typeface="微软雅黑" pitchFamily="34" charset="-122"/>
              </a:rPr>
              <a:t>N</a:t>
            </a:r>
            <a:r>
              <a:rPr lang="en-US" altLang="zh-CN" b="1" baseline="-25000" dirty="0">
                <a:solidFill>
                  <a:schemeClr val="bg1"/>
                </a:solidFill>
                <a:latin typeface="微软雅黑" pitchFamily="34" charset="-122"/>
                <a:ea typeface="微软雅黑" pitchFamily="34" charset="-122"/>
              </a:rPr>
              <a:t>3</a:t>
            </a:r>
            <a:r>
              <a:rPr lang="en-US" altLang="zh-CN" b="1" dirty="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和 </a:t>
            </a:r>
            <a:r>
              <a:rPr lang="en-US" altLang="zh-CN" b="1" dirty="0">
                <a:solidFill>
                  <a:schemeClr val="bg1"/>
                </a:solidFill>
                <a:latin typeface="微软雅黑" pitchFamily="34" charset="-122"/>
                <a:ea typeface="微软雅黑" pitchFamily="34" charset="-122"/>
              </a:rPr>
              <a:t>N</a:t>
            </a:r>
            <a:r>
              <a:rPr lang="en-US" altLang="zh-CN" b="1" baseline="-25000" dirty="0">
                <a:solidFill>
                  <a:schemeClr val="bg1"/>
                </a:solidFill>
                <a:latin typeface="微软雅黑" pitchFamily="34" charset="-122"/>
                <a:ea typeface="微软雅黑" pitchFamily="34" charset="-122"/>
              </a:rPr>
              <a:t>4</a:t>
            </a:r>
            <a:r>
              <a:rPr lang="en-US" altLang="zh-CN" b="1" dirty="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可经过 </a:t>
            </a:r>
            <a:r>
              <a:rPr lang="en-US" altLang="zh-CN" b="1" dirty="0">
                <a:solidFill>
                  <a:schemeClr val="bg1"/>
                </a:solidFill>
                <a:latin typeface="微软雅黑" pitchFamily="34" charset="-122"/>
                <a:ea typeface="微软雅黑" pitchFamily="34" charset="-122"/>
              </a:rPr>
              <a:t>AS</a:t>
            </a:r>
            <a:r>
              <a:rPr lang="en-US" altLang="zh-CN" b="1" baseline="-25000" dirty="0">
                <a:solidFill>
                  <a:schemeClr val="bg1"/>
                </a:solidFill>
                <a:latin typeface="微软雅黑" pitchFamily="34" charset="-122"/>
                <a:ea typeface="微软雅黑" pitchFamily="34" charset="-122"/>
              </a:rPr>
              <a:t>2</a:t>
            </a:r>
            <a:r>
              <a:rPr lang="zh-CN" altLang="en-US" b="1" dirty="0">
                <a:solidFill>
                  <a:schemeClr val="bg1"/>
                </a:solidFill>
                <a:latin typeface="微软雅黑" pitchFamily="34" charset="-122"/>
                <a:ea typeface="微软雅黑" pitchFamily="34" charset="-122"/>
              </a:rPr>
              <a:t>。” </a:t>
            </a:r>
          </a:p>
        </p:txBody>
      </p:sp>
      <p:sp>
        <p:nvSpPr>
          <p:cNvPr id="215" name="AutoShape 27"/>
          <p:cNvSpPr>
            <a:spLocks noChangeArrowheads="1"/>
          </p:cNvSpPr>
          <p:nvPr/>
        </p:nvSpPr>
        <p:spPr bwMode="auto">
          <a:xfrm rot="9031697">
            <a:off x="2764228" y="1734764"/>
            <a:ext cx="855086" cy="343573"/>
          </a:xfrm>
          <a:custGeom>
            <a:avLst/>
            <a:gdLst>
              <a:gd name="G0" fmla="+- 13627 0 0"/>
              <a:gd name="G1" fmla="+- 4853 0 0"/>
              <a:gd name="G2" fmla="+- 21600 0 4853"/>
              <a:gd name="G3" fmla="+- 10800 0 4853"/>
              <a:gd name="G4" fmla="+- 21600 0 13627"/>
              <a:gd name="G5" fmla="*/ G4 G3 10800"/>
              <a:gd name="G6" fmla="+- 21600 0 G5"/>
              <a:gd name="T0" fmla="*/ 13627 w 21600"/>
              <a:gd name="T1" fmla="*/ 0 h 21600"/>
              <a:gd name="T2" fmla="*/ 0 w 21600"/>
              <a:gd name="T3" fmla="*/ 10800 h 21600"/>
              <a:gd name="T4" fmla="*/ 13627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3627" y="0"/>
                </a:moveTo>
                <a:lnTo>
                  <a:pt x="13627" y="4853"/>
                </a:lnTo>
                <a:lnTo>
                  <a:pt x="3375" y="4853"/>
                </a:lnTo>
                <a:lnTo>
                  <a:pt x="3375" y="16747"/>
                </a:lnTo>
                <a:lnTo>
                  <a:pt x="13627" y="16747"/>
                </a:lnTo>
                <a:lnTo>
                  <a:pt x="13627" y="21600"/>
                </a:lnTo>
                <a:lnTo>
                  <a:pt x="21600" y="10800"/>
                </a:lnTo>
                <a:close/>
              </a:path>
              <a:path w="21600" h="21600">
                <a:moveTo>
                  <a:pt x="1350" y="4853"/>
                </a:moveTo>
                <a:lnTo>
                  <a:pt x="1350" y="16747"/>
                </a:lnTo>
                <a:lnTo>
                  <a:pt x="2700" y="16747"/>
                </a:lnTo>
                <a:lnTo>
                  <a:pt x="2700" y="4853"/>
                </a:lnTo>
                <a:close/>
              </a:path>
              <a:path w="21600" h="21600">
                <a:moveTo>
                  <a:pt x="0" y="4853"/>
                </a:moveTo>
                <a:lnTo>
                  <a:pt x="0" y="16747"/>
                </a:lnTo>
                <a:lnTo>
                  <a:pt x="675" y="16747"/>
                </a:lnTo>
                <a:lnTo>
                  <a:pt x="675" y="4853"/>
                </a:lnTo>
                <a:close/>
              </a:path>
            </a:pathLst>
          </a:custGeom>
          <a:solidFill>
            <a:srgbClr val="CC00CC"/>
          </a:solidFill>
          <a:ln w="9525">
            <a:noFill/>
            <a:miter lim="800000"/>
            <a:headEnd/>
            <a:tailEnd/>
          </a:ln>
          <a:effectLst/>
          <a:extLst/>
        </p:spPr>
        <p:txBody>
          <a:bodyPr wrap="none" anchor="ctr"/>
          <a:lstStyle/>
          <a:p>
            <a:endParaRPr lang="zh-CN" altLang="en-US" b="1">
              <a:solidFill>
                <a:srgbClr val="0000CC"/>
              </a:solidFill>
              <a:latin typeface="+mn-lt"/>
              <a:ea typeface="黑体" pitchFamily="2" charset="-122"/>
            </a:endParaRPr>
          </a:p>
        </p:txBody>
      </p:sp>
    </p:spTree>
    <p:extLst>
      <p:ext uri="{BB962C8B-B14F-4D97-AF65-F5344CB8AC3E}">
        <p14:creationId xmlns:p14="http://schemas.microsoft.com/office/powerpoint/2010/main" val="306116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205"/>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22" presetClass="entr" presetSubtype="2" repeatCount="3000" fill="hold" grpId="0" nodeType="after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wipe(right)">
                                      <p:cBhvr>
                                        <p:cTn id="10" dur="10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41303"/>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BGP </a:t>
            </a:r>
            <a:r>
              <a:rPr lang="zh-CN" altLang="en-US" sz="2000" b="1" dirty="0">
                <a:solidFill>
                  <a:schemeClr val="bg1"/>
                </a:solidFill>
                <a:latin typeface="微软雅黑" pitchFamily="34" charset="-122"/>
                <a:ea typeface="微软雅黑" pitchFamily="34" charset="-122"/>
              </a:rPr>
              <a:t>发言人交换路径</a:t>
            </a:r>
            <a:r>
              <a:rPr lang="zh-CN" altLang="en-US" sz="2000" b="1" dirty="0" smtClean="0">
                <a:solidFill>
                  <a:schemeClr val="bg1"/>
                </a:solidFill>
                <a:latin typeface="微软雅黑" pitchFamily="34" charset="-122"/>
                <a:ea typeface="微软雅黑" pitchFamily="34" charset="-122"/>
              </a:rPr>
              <a:t>向量</a:t>
            </a:r>
            <a:endParaRPr lang="zh-CN" altLang="en-US" sz="2000" b="1" dirty="0">
              <a:solidFill>
                <a:schemeClr val="bg1"/>
              </a:solidFill>
              <a:latin typeface="微软雅黑" pitchFamily="34" charset="-122"/>
              <a:ea typeface="微软雅黑" pitchFamily="34" charset="-122"/>
            </a:endParaRPr>
          </a:p>
        </p:txBody>
      </p:sp>
      <p:sp>
        <p:nvSpPr>
          <p:cNvPr id="4" name="圆角矩形 3"/>
          <p:cNvSpPr/>
          <p:nvPr/>
        </p:nvSpPr>
        <p:spPr>
          <a:xfrm>
            <a:off x="545144" y="1099038"/>
            <a:ext cx="8053711"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 name="Line 3"/>
          <p:cNvSpPr>
            <a:spLocks noChangeShapeType="1"/>
          </p:cNvSpPr>
          <p:nvPr/>
        </p:nvSpPr>
        <p:spPr bwMode="auto">
          <a:xfrm flipV="1">
            <a:off x="2835545" y="1675009"/>
            <a:ext cx="589762" cy="478576"/>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 name="Line 4"/>
          <p:cNvSpPr>
            <a:spLocks noChangeShapeType="1"/>
          </p:cNvSpPr>
          <p:nvPr/>
        </p:nvSpPr>
        <p:spPr bwMode="auto">
          <a:xfrm>
            <a:off x="2757568" y="2332847"/>
            <a:ext cx="684628" cy="422478"/>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 name="Line 5"/>
          <p:cNvSpPr>
            <a:spLocks noChangeShapeType="1"/>
          </p:cNvSpPr>
          <p:nvPr/>
        </p:nvSpPr>
        <p:spPr bwMode="auto">
          <a:xfrm flipV="1">
            <a:off x="4516141" y="1444942"/>
            <a:ext cx="635251" cy="211239"/>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 name="Line 6"/>
          <p:cNvSpPr>
            <a:spLocks noChangeShapeType="1"/>
          </p:cNvSpPr>
          <p:nvPr/>
        </p:nvSpPr>
        <p:spPr bwMode="auto">
          <a:xfrm>
            <a:off x="4467714" y="1740326"/>
            <a:ext cx="635251" cy="254188"/>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9" name="Line 7"/>
          <p:cNvSpPr>
            <a:spLocks noChangeShapeType="1"/>
          </p:cNvSpPr>
          <p:nvPr/>
        </p:nvSpPr>
        <p:spPr bwMode="auto">
          <a:xfrm flipV="1">
            <a:off x="4516141" y="2501137"/>
            <a:ext cx="635251" cy="211239"/>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0" name="Line 8"/>
          <p:cNvSpPr>
            <a:spLocks noChangeShapeType="1"/>
          </p:cNvSpPr>
          <p:nvPr/>
        </p:nvSpPr>
        <p:spPr bwMode="auto">
          <a:xfrm>
            <a:off x="4613946" y="2796521"/>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1" name="Line 9"/>
          <p:cNvSpPr>
            <a:spLocks noChangeShapeType="1"/>
          </p:cNvSpPr>
          <p:nvPr/>
        </p:nvSpPr>
        <p:spPr bwMode="auto">
          <a:xfrm>
            <a:off x="4516141" y="2882419"/>
            <a:ext cx="635251" cy="168290"/>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 name="Oval 10"/>
          <p:cNvSpPr>
            <a:spLocks noChangeArrowheads="1"/>
          </p:cNvSpPr>
          <p:nvPr/>
        </p:nvSpPr>
        <p:spPr bwMode="auto">
          <a:xfrm>
            <a:off x="3147835" y="1491397"/>
            <a:ext cx="1564864" cy="380406"/>
          </a:xfrm>
          <a:prstGeom prst="ellipse">
            <a:avLst/>
          </a:prstGeom>
          <a:solidFill>
            <a:srgbClr val="66FFFF"/>
          </a:solidFill>
          <a:ln w="9525">
            <a:solidFill>
              <a:schemeClr val="tx1"/>
            </a:solidFill>
            <a:round/>
            <a:headEnd/>
            <a:tailEnd/>
          </a:ln>
          <a:effectLst/>
        </p:spPr>
        <p:txBody>
          <a:bodyPr wrap="none" anchor="ctr"/>
          <a:lstStyle/>
          <a:p>
            <a:pPr algn="ctr"/>
            <a:endParaRPr kumimoji="1" lang="zh-CN" altLang="zh-CN" sz="1200" b="1">
              <a:latin typeface="微软雅黑" pitchFamily="34" charset="-122"/>
              <a:ea typeface="微软雅黑" pitchFamily="34" charset="-122"/>
            </a:endParaRPr>
          </a:p>
        </p:txBody>
      </p:sp>
      <p:sp>
        <p:nvSpPr>
          <p:cNvPr id="13" name="Oval 11"/>
          <p:cNvSpPr>
            <a:spLocks noChangeArrowheads="1"/>
          </p:cNvSpPr>
          <p:nvPr/>
        </p:nvSpPr>
        <p:spPr bwMode="auto">
          <a:xfrm>
            <a:off x="3147835" y="2582653"/>
            <a:ext cx="1564864" cy="380406"/>
          </a:xfrm>
          <a:prstGeom prst="ellipse">
            <a:avLst/>
          </a:prstGeom>
          <a:solidFill>
            <a:srgbClr val="66FFFF"/>
          </a:solidFill>
          <a:ln w="9525">
            <a:solidFill>
              <a:schemeClr val="tx1"/>
            </a:solidFill>
            <a:round/>
            <a:headEnd/>
            <a:tailEnd/>
          </a:ln>
          <a:effectLst/>
        </p:spPr>
        <p:txBody>
          <a:bodyPr wrap="none" anchor="ctr"/>
          <a:lstStyle/>
          <a:p>
            <a:pPr algn="ctr"/>
            <a:endParaRPr kumimoji="1" lang="zh-CN" altLang="zh-CN" sz="1200" b="1">
              <a:latin typeface="微软雅黑" pitchFamily="34" charset="-122"/>
              <a:ea typeface="微软雅黑" pitchFamily="34" charset="-122"/>
            </a:endParaRPr>
          </a:p>
        </p:txBody>
      </p:sp>
      <p:sp>
        <p:nvSpPr>
          <p:cNvPr id="14" name="Oval 12"/>
          <p:cNvSpPr>
            <a:spLocks noChangeArrowheads="1"/>
          </p:cNvSpPr>
          <p:nvPr/>
        </p:nvSpPr>
        <p:spPr bwMode="auto">
          <a:xfrm>
            <a:off x="1779528" y="1910369"/>
            <a:ext cx="1416734" cy="633717"/>
          </a:xfrm>
          <a:prstGeom prst="ellipse">
            <a:avLst/>
          </a:prstGeom>
          <a:solidFill>
            <a:srgbClr val="00FF99"/>
          </a:solidFill>
          <a:ln w="9525">
            <a:solidFill>
              <a:schemeClr val="tx1"/>
            </a:solidFill>
            <a:round/>
            <a:headEnd/>
            <a:tailEnd/>
          </a:ln>
          <a:effectLst/>
        </p:spPr>
        <p:txBody>
          <a:bodyPr wrap="none" anchor="ctr"/>
          <a:lstStyle/>
          <a:p>
            <a:pPr algn="ctr"/>
            <a:endParaRPr kumimoji="1" lang="zh-CN" altLang="zh-CN" sz="1200" b="1">
              <a:latin typeface="微软雅黑" pitchFamily="34" charset="-122"/>
              <a:ea typeface="微软雅黑" pitchFamily="34" charset="-122"/>
            </a:endParaRPr>
          </a:p>
        </p:txBody>
      </p:sp>
      <p:sp>
        <p:nvSpPr>
          <p:cNvPr id="15" name="Oval 13"/>
          <p:cNvSpPr>
            <a:spLocks noChangeArrowheads="1"/>
          </p:cNvSpPr>
          <p:nvPr/>
        </p:nvSpPr>
        <p:spPr bwMode="auto">
          <a:xfrm>
            <a:off x="4920651" y="1233703"/>
            <a:ext cx="1955131" cy="465427"/>
          </a:xfrm>
          <a:prstGeom prst="ellipse">
            <a:avLst/>
          </a:prstGeom>
          <a:solidFill>
            <a:srgbClr val="99FFCC"/>
          </a:solidFill>
          <a:ln w="9525">
            <a:solidFill>
              <a:schemeClr val="tx1"/>
            </a:solidFill>
            <a:round/>
            <a:headEnd/>
            <a:tailEnd/>
          </a:ln>
          <a:effectLst/>
        </p:spPr>
        <p:txBody>
          <a:bodyPr wrap="none" anchor="ctr"/>
          <a:lstStyle/>
          <a:p>
            <a:pPr algn="ctr"/>
            <a:endParaRPr kumimoji="1" lang="zh-CN" altLang="zh-CN" sz="1200" b="1" baseline="-25000">
              <a:latin typeface="微软雅黑" pitchFamily="34" charset="-122"/>
              <a:ea typeface="微软雅黑" pitchFamily="34" charset="-122"/>
            </a:endParaRPr>
          </a:p>
        </p:txBody>
      </p:sp>
      <p:sp>
        <p:nvSpPr>
          <p:cNvPr id="16" name="Oval 14"/>
          <p:cNvSpPr>
            <a:spLocks noChangeArrowheads="1"/>
          </p:cNvSpPr>
          <p:nvPr/>
        </p:nvSpPr>
        <p:spPr bwMode="auto">
          <a:xfrm>
            <a:off x="4907357" y="1755227"/>
            <a:ext cx="1955131" cy="463674"/>
          </a:xfrm>
          <a:prstGeom prst="ellipse">
            <a:avLst/>
          </a:prstGeom>
          <a:solidFill>
            <a:srgbClr val="99FFCC"/>
          </a:solidFill>
          <a:ln w="9525">
            <a:solidFill>
              <a:schemeClr val="tx1"/>
            </a:solidFill>
            <a:round/>
            <a:headEnd/>
            <a:tailEnd/>
          </a:ln>
          <a:effectLst/>
        </p:spPr>
        <p:txBody>
          <a:bodyPr wrap="none" anchor="ctr"/>
          <a:lstStyle/>
          <a:p>
            <a:pPr algn="ctr"/>
            <a:endParaRPr kumimoji="1" lang="zh-CN" altLang="zh-CN" sz="1200" b="1" baseline="-25000">
              <a:latin typeface="微软雅黑" pitchFamily="34" charset="-122"/>
              <a:ea typeface="微软雅黑" pitchFamily="34" charset="-122"/>
            </a:endParaRPr>
          </a:p>
        </p:txBody>
      </p:sp>
      <p:sp>
        <p:nvSpPr>
          <p:cNvPr id="17" name="Oval 15"/>
          <p:cNvSpPr>
            <a:spLocks noChangeArrowheads="1"/>
          </p:cNvSpPr>
          <p:nvPr/>
        </p:nvSpPr>
        <p:spPr bwMode="auto">
          <a:xfrm>
            <a:off x="4907357" y="2276750"/>
            <a:ext cx="1955131" cy="463674"/>
          </a:xfrm>
          <a:prstGeom prst="ellipse">
            <a:avLst/>
          </a:prstGeom>
          <a:solidFill>
            <a:srgbClr val="99FFCC"/>
          </a:solidFill>
          <a:ln w="9525">
            <a:solidFill>
              <a:schemeClr val="tx1"/>
            </a:solidFill>
            <a:round/>
            <a:headEnd/>
            <a:tailEnd/>
          </a:ln>
          <a:effectLst/>
        </p:spPr>
        <p:txBody>
          <a:bodyPr wrap="none" anchor="ctr"/>
          <a:lstStyle/>
          <a:p>
            <a:pPr algn="ctr"/>
            <a:endParaRPr kumimoji="1" lang="zh-CN" altLang="zh-CN" sz="1200" b="1">
              <a:latin typeface="微软雅黑" pitchFamily="34" charset="-122"/>
              <a:ea typeface="微软雅黑" pitchFamily="34" charset="-122"/>
            </a:endParaRPr>
          </a:p>
        </p:txBody>
      </p:sp>
      <p:sp>
        <p:nvSpPr>
          <p:cNvPr id="18" name="Oval 16"/>
          <p:cNvSpPr>
            <a:spLocks noChangeArrowheads="1"/>
          </p:cNvSpPr>
          <p:nvPr/>
        </p:nvSpPr>
        <p:spPr bwMode="auto">
          <a:xfrm>
            <a:off x="4907357" y="2796521"/>
            <a:ext cx="1955131" cy="465427"/>
          </a:xfrm>
          <a:prstGeom prst="ellipse">
            <a:avLst/>
          </a:prstGeom>
          <a:solidFill>
            <a:srgbClr val="99FFCC"/>
          </a:solidFill>
          <a:ln w="9525">
            <a:solidFill>
              <a:schemeClr val="tx1"/>
            </a:solidFill>
            <a:round/>
            <a:headEnd/>
            <a:tailEnd/>
          </a:ln>
          <a:effectLst/>
        </p:spPr>
        <p:txBody>
          <a:bodyPr wrap="none" anchor="ctr"/>
          <a:lstStyle/>
          <a:p>
            <a:pPr algn="ctr"/>
            <a:endParaRPr kumimoji="1" lang="zh-CN" altLang="zh-CN" sz="1200" b="1">
              <a:latin typeface="微软雅黑" pitchFamily="34" charset="-122"/>
              <a:ea typeface="微软雅黑" pitchFamily="34" charset="-122"/>
            </a:endParaRPr>
          </a:p>
        </p:txBody>
      </p:sp>
      <p:sp>
        <p:nvSpPr>
          <p:cNvPr id="19" name="Text Box 17"/>
          <p:cNvSpPr txBox="1">
            <a:spLocks noChangeArrowheads="1"/>
          </p:cNvSpPr>
          <p:nvPr/>
        </p:nvSpPr>
        <p:spPr bwMode="auto">
          <a:xfrm>
            <a:off x="2137510" y="2029575"/>
            <a:ext cx="7633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主干网</a:t>
            </a:r>
          </a:p>
          <a:p>
            <a:r>
              <a:rPr kumimoji="1" lang="zh-CN" altLang="en-US" sz="1200" b="1">
                <a:latin typeface="微软雅黑" pitchFamily="34" charset="-122"/>
                <a:ea typeface="微软雅黑" pitchFamily="34" charset="-122"/>
              </a:rPr>
              <a:t>（</a:t>
            </a:r>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1</a:t>
            </a:r>
            <a:r>
              <a:rPr kumimoji="1" lang="zh-CN" altLang="en-US" sz="1200" b="1">
                <a:latin typeface="微软雅黑" pitchFamily="34" charset="-122"/>
                <a:ea typeface="微软雅黑" pitchFamily="34" charset="-122"/>
              </a:rPr>
              <a:t>）</a:t>
            </a:r>
          </a:p>
        </p:txBody>
      </p:sp>
      <p:sp>
        <p:nvSpPr>
          <p:cNvPr id="20" name="Text Box 18"/>
          <p:cNvSpPr txBox="1">
            <a:spLocks noChangeArrowheads="1"/>
          </p:cNvSpPr>
          <p:nvPr/>
        </p:nvSpPr>
        <p:spPr bwMode="auto">
          <a:xfrm>
            <a:off x="3540547" y="1461515"/>
            <a:ext cx="7841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latin typeface="微软雅黑" pitchFamily="34" charset="-122"/>
                <a:ea typeface="微软雅黑" pitchFamily="34" charset="-122"/>
              </a:rPr>
              <a:t>地区 </a:t>
            </a:r>
            <a:r>
              <a:rPr kumimoji="1" lang="en-US" altLang="zh-CN" sz="1200" b="1">
                <a:latin typeface="微软雅黑" pitchFamily="34" charset="-122"/>
                <a:ea typeface="微软雅黑" pitchFamily="34" charset="-122"/>
              </a:rPr>
              <a:t>ISP</a:t>
            </a:r>
          </a:p>
          <a:p>
            <a:pPr algn="ctr"/>
            <a:r>
              <a:rPr kumimoji="1" lang="zh-CN" altLang="en-US" sz="1200" b="1">
                <a:latin typeface="微软雅黑" pitchFamily="34" charset="-122"/>
                <a:ea typeface="微软雅黑" pitchFamily="34" charset="-122"/>
              </a:rPr>
              <a:t>（</a:t>
            </a:r>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2</a:t>
            </a:r>
            <a:r>
              <a:rPr kumimoji="1" lang="zh-CN" altLang="en-US" sz="1200" b="1">
                <a:latin typeface="微软雅黑" pitchFamily="34" charset="-122"/>
                <a:ea typeface="微软雅黑" pitchFamily="34" charset="-122"/>
              </a:rPr>
              <a:t>）</a:t>
            </a:r>
          </a:p>
        </p:txBody>
      </p:sp>
      <p:sp>
        <p:nvSpPr>
          <p:cNvPr id="21" name="Text Box 19"/>
          <p:cNvSpPr txBox="1">
            <a:spLocks noChangeArrowheads="1"/>
          </p:cNvSpPr>
          <p:nvPr/>
        </p:nvSpPr>
        <p:spPr bwMode="auto">
          <a:xfrm>
            <a:off x="3540547" y="2552771"/>
            <a:ext cx="7841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地区 </a:t>
            </a:r>
            <a:r>
              <a:rPr kumimoji="1" lang="en-US" altLang="zh-CN" sz="1200" b="1" dirty="0">
                <a:latin typeface="微软雅黑" pitchFamily="34" charset="-122"/>
                <a:ea typeface="微软雅黑" pitchFamily="34" charset="-122"/>
              </a:rPr>
              <a:t>ISP</a:t>
            </a:r>
          </a:p>
          <a:p>
            <a:pPr algn="ctr"/>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AS</a:t>
            </a:r>
            <a:r>
              <a:rPr kumimoji="1" lang="en-US" altLang="zh-CN" sz="1200" b="1" baseline="-25000" dirty="0">
                <a:latin typeface="微软雅黑" pitchFamily="34" charset="-122"/>
                <a:ea typeface="微软雅黑" pitchFamily="34" charset="-122"/>
              </a:rPr>
              <a:t>3</a:t>
            </a:r>
            <a:r>
              <a:rPr kumimoji="1" lang="zh-CN" altLang="en-US" sz="1200" b="1" dirty="0">
                <a:latin typeface="微软雅黑" pitchFamily="34" charset="-122"/>
                <a:ea typeface="微软雅黑" pitchFamily="34" charset="-122"/>
              </a:rPr>
              <a:t>）</a:t>
            </a:r>
          </a:p>
        </p:txBody>
      </p:sp>
      <p:grpSp>
        <p:nvGrpSpPr>
          <p:cNvPr id="22" name="Group 20"/>
          <p:cNvGrpSpPr>
            <a:grpSpLocks/>
          </p:cNvGrpSpPr>
          <p:nvPr/>
        </p:nvGrpSpPr>
        <p:grpSpPr bwMode="auto">
          <a:xfrm>
            <a:off x="5203619" y="1263505"/>
            <a:ext cx="1376852" cy="991334"/>
            <a:chOff x="3750" y="1740"/>
            <a:chExt cx="1450" cy="1131"/>
          </a:xfrm>
        </p:grpSpPr>
        <p:sp>
          <p:nvSpPr>
            <p:cNvPr id="23" name="Text Box 21"/>
            <p:cNvSpPr txBox="1">
              <a:spLocks noChangeArrowheads="1"/>
            </p:cNvSpPr>
            <p:nvPr/>
          </p:nvSpPr>
          <p:spPr bwMode="auto">
            <a:xfrm>
              <a:off x="3765" y="1740"/>
              <a:ext cx="1435" cy="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本地 </a:t>
              </a:r>
              <a:r>
                <a:rPr kumimoji="1" lang="en-US" altLang="zh-CN" sz="1200" b="1" dirty="0">
                  <a:latin typeface="微软雅黑" pitchFamily="34" charset="-122"/>
                  <a:ea typeface="微软雅黑" pitchFamily="34" charset="-122"/>
                </a:rPr>
                <a:t>ISP</a:t>
              </a:r>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AS</a:t>
              </a:r>
              <a:r>
                <a:rPr kumimoji="1" lang="en-US" altLang="zh-CN" sz="1200" b="1" baseline="-25000" dirty="0">
                  <a:latin typeface="微软雅黑" pitchFamily="34" charset="-122"/>
                  <a:ea typeface="微软雅黑" pitchFamily="34" charset="-122"/>
                </a:rPr>
                <a:t>4</a:t>
              </a:r>
              <a:r>
                <a:rPr kumimoji="1" lang="zh-CN" altLang="en-US" sz="1200" b="1" dirty="0">
                  <a:latin typeface="微软雅黑" pitchFamily="34" charset="-122"/>
                  <a:ea typeface="微软雅黑" pitchFamily="34" charset="-122"/>
                </a:rPr>
                <a:t>）</a:t>
              </a:r>
            </a:p>
            <a:p>
              <a:pPr algn="ctr"/>
              <a:r>
                <a:rPr kumimoji="1" lang="en-US" altLang="zh-CN" sz="1200" b="1" dirty="0">
                  <a:latin typeface="微软雅黑" pitchFamily="34" charset="-122"/>
                  <a:ea typeface="微软雅黑" pitchFamily="34" charset="-122"/>
                </a:rPr>
                <a:t>N</a:t>
              </a:r>
              <a:r>
                <a:rPr kumimoji="1" lang="en-US" altLang="zh-CN" sz="1200" b="1" baseline="-25000" dirty="0">
                  <a:latin typeface="微软雅黑" pitchFamily="34" charset="-122"/>
                  <a:ea typeface="微软雅黑" pitchFamily="34" charset="-122"/>
                </a:rPr>
                <a:t>1</a:t>
              </a:r>
              <a:r>
                <a:rPr kumimoji="1" lang="zh-CN" altLang="en-US" sz="1200" b="1" dirty="0">
                  <a:latin typeface="微软雅黑" pitchFamily="34" charset="-122"/>
                  <a:ea typeface="微软雅黑" pitchFamily="34" charset="-122"/>
                </a:rPr>
                <a:t>， </a:t>
              </a:r>
              <a:r>
                <a:rPr kumimoji="1" lang="en-US" altLang="zh-CN" sz="1200" b="1" dirty="0">
                  <a:latin typeface="微软雅黑" pitchFamily="34" charset="-122"/>
                  <a:ea typeface="微软雅黑" pitchFamily="34" charset="-122"/>
                </a:rPr>
                <a:t>N</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24" name="Text Box 22"/>
            <p:cNvSpPr txBox="1">
              <a:spLocks noChangeArrowheads="1"/>
            </p:cNvSpPr>
            <p:nvPr/>
          </p:nvSpPr>
          <p:spPr bwMode="auto">
            <a:xfrm>
              <a:off x="3750" y="2344"/>
              <a:ext cx="1435" cy="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latin typeface="微软雅黑" pitchFamily="34" charset="-122"/>
                  <a:ea typeface="微软雅黑" pitchFamily="34" charset="-122"/>
                </a:rPr>
                <a:t>本地 </a:t>
              </a:r>
              <a:r>
                <a:rPr kumimoji="1" lang="en-US" altLang="zh-CN" sz="1200" b="1">
                  <a:latin typeface="微软雅黑" pitchFamily="34" charset="-122"/>
                  <a:ea typeface="微软雅黑" pitchFamily="34" charset="-122"/>
                </a:rPr>
                <a:t>ISP</a:t>
              </a:r>
              <a:r>
                <a:rPr kumimoji="1" lang="zh-CN" altLang="en-US" sz="1200" b="1">
                  <a:latin typeface="微软雅黑" pitchFamily="34" charset="-122"/>
                  <a:ea typeface="微软雅黑" pitchFamily="34" charset="-122"/>
                </a:rPr>
                <a:t>（</a:t>
              </a:r>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5</a:t>
              </a:r>
              <a:r>
                <a:rPr kumimoji="1" lang="zh-CN" altLang="en-US" sz="1200" b="1">
                  <a:latin typeface="微软雅黑" pitchFamily="34" charset="-122"/>
                  <a:ea typeface="微软雅黑" pitchFamily="34" charset="-122"/>
                </a:rPr>
                <a:t>）</a:t>
              </a:r>
            </a:p>
            <a:p>
              <a:pPr algn="ctr"/>
              <a:r>
                <a:rPr kumimoji="1" lang="en-US" altLang="zh-CN" sz="1200" b="1">
                  <a:latin typeface="微软雅黑" pitchFamily="34" charset="-122"/>
                  <a:ea typeface="微软雅黑" pitchFamily="34" charset="-122"/>
                </a:rPr>
                <a:t>N</a:t>
              </a:r>
              <a:r>
                <a:rPr kumimoji="1" lang="en-US" altLang="zh-CN" sz="1200" b="1" baseline="-25000">
                  <a:latin typeface="微软雅黑" pitchFamily="34" charset="-122"/>
                  <a:ea typeface="微软雅黑" pitchFamily="34" charset="-122"/>
                </a:rPr>
                <a:t>3</a:t>
              </a:r>
              <a:r>
                <a:rPr kumimoji="1" lang="zh-CN" altLang="en-US" sz="1200" b="1">
                  <a:latin typeface="微软雅黑" pitchFamily="34" charset="-122"/>
                  <a:ea typeface="微软雅黑" pitchFamily="34" charset="-122"/>
                </a:rPr>
                <a:t>， </a:t>
              </a:r>
              <a:r>
                <a:rPr kumimoji="1" lang="en-US" altLang="zh-CN" sz="1200" b="1">
                  <a:latin typeface="微软雅黑" pitchFamily="34" charset="-122"/>
                  <a:ea typeface="微软雅黑" pitchFamily="34" charset="-122"/>
                </a:rPr>
                <a:t>N</a:t>
              </a:r>
              <a:r>
                <a:rPr kumimoji="1" lang="en-US" altLang="zh-CN" sz="1200" b="1" baseline="-25000">
                  <a:latin typeface="微软雅黑" pitchFamily="34" charset="-122"/>
                  <a:ea typeface="微软雅黑" pitchFamily="34" charset="-122"/>
                </a:rPr>
                <a:t>4</a:t>
              </a:r>
              <a:endParaRPr kumimoji="1" lang="en-US" altLang="zh-CN" sz="1200" b="1">
                <a:latin typeface="微软雅黑" pitchFamily="34" charset="-122"/>
                <a:ea typeface="微软雅黑" pitchFamily="34" charset="-122"/>
              </a:endParaRPr>
            </a:p>
          </p:txBody>
        </p:sp>
      </p:grpSp>
      <p:grpSp>
        <p:nvGrpSpPr>
          <p:cNvPr id="30" name="组合 29"/>
          <p:cNvGrpSpPr/>
          <p:nvPr/>
        </p:nvGrpSpPr>
        <p:grpSpPr>
          <a:xfrm>
            <a:off x="5203486" y="2303923"/>
            <a:ext cx="1373318" cy="1003348"/>
            <a:chOff x="5203486" y="2303923"/>
            <a:chExt cx="1373318" cy="1003348"/>
          </a:xfrm>
        </p:grpSpPr>
        <p:sp>
          <p:nvSpPr>
            <p:cNvPr id="25" name="Text Box 23"/>
            <p:cNvSpPr txBox="1">
              <a:spLocks noChangeArrowheads="1"/>
            </p:cNvSpPr>
            <p:nvPr/>
          </p:nvSpPr>
          <p:spPr bwMode="auto">
            <a:xfrm>
              <a:off x="5203486" y="2303923"/>
              <a:ext cx="13628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本地 </a:t>
              </a:r>
              <a:r>
                <a:rPr kumimoji="1" lang="en-US" altLang="zh-CN" sz="1200" b="1" dirty="0">
                  <a:latin typeface="微软雅黑" pitchFamily="34" charset="-122"/>
                  <a:ea typeface="微软雅黑" pitchFamily="34" charset="-122"/>
                </a:rPr>
                <a:t>ISP</a:t>
              </a:r>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AS</a:t>
              </a:r>
              <a:r>
                <a:rPr kumimoji="1" lang="en-US" altLang="zh-CN" sz="1200" b="1" baseline="-25000" dirty="0">
                  <a:latin typeface="微软雅黑" pitchFamily="34" charset="-122"/>
                  <a:ea typeface="微软雅黑" pitchFamily="34" charset="-122"/>
                </a:rPr>
                <a:t>6</a:t>
              </a:r>
              <a:r>
                <a:rPr kumimoji="1" lang="zh-CN" altLang="en-US" sz="1200" b="1" dirty="0">
                  <a:latin typeface="微软雅黑" pitchFamily="34" charset="-122"/>
                  <a:ea typeface="微软雅黑" pitchFamily="34" charset="-122"/>
                </a:rPr>
                <a:t>）</a:t>
              </a:r>
            </a:p>
            <a:p>
              <a:pPr algn="ctr"/>
              <a:r>
                <a:rPr kumimoji="1" lang="en-US" altLang="zh-CN" sz="1200" b="1" dirty="0">
                  <a:latin typeface="微软雅黑" pitchFamily="34" charset="-122"/>
                  <a:ea typeface="微软雅黑" pitchFamily="34" charset="-122"/>
                </a:rPr>
                <a:t>N</a:t>
              </a:r>
              <a:r>
                <a:rPr kumimoji="1" lang="en-US" altLang="zh-CN" sz="1200" b="1" baseline="-25000" dirty="0">
                  <a:latin typeface="微软雅黑" pitchFamily="34" charset="-122"/>
                  <a:ea typeface="微软雅黑" pitchFamily="34" charset="-122"/>
                </a:rPr>
                <a:t>5</a:t>
              </a:r>
              <a:endParaRPr kumimoji="1" lang="en-US" altLang="zh-CN" sz="1200" b="1" dirty="0">
                <a:latin typeface="微软雅黑" pitchFamily="34" charset="-122"/>
                <a:ea typeface="微软雅黑" pitchFamily="34" charset="-122"/>
              </a:endParaRPr>
            </a:p>
          </p:txBody>
        </p:sp>
        <p:sp>
          <p:nvSpPr>
            <p:cNvPr id="26" name="Text Box 24"/>
            <p:cNvSpPr txBox="1">
              <a:spLocks noChangeArrowheads="1"/>
            </p:cNvSpPr>
            <p:nvPr/>
          </p:nvSpPr>
          <p:spPr bwMode="auto">
            <a:xfrm>
              <a:off x="5213931" y="2845606"/>
              <a:ext cx="13628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latin typeface="微软雅黑" pitchFamily="34" charset="-122"/>
                  <a:ea typeface="微软雅黑" pitchFamily="34" charset="-122"/>
                </a:rPr>
                <a:t>本地 </a:t>
              </a:r>
              <a:r>
                <a:rPr kumimoji="1" lang="en-US" altLang="zh-CN" sz="1200" b="1">
                  <a:latin typeface="微软雅黑" pitchFamily="34" charset="-122"/>
                  <a:ea typeface="微软雅黑" pitchFamily="34" charset="-122"/>
                </a:rPr>
                <a:t>ISP</a:t>
              </a:r>
              <a:r>
                <a:rPr kumimoji="1" lang="zh-CN" altLang="en-US" sz="1200" b="1">
                  <a:latin typeface="微软雅黑" pitchFamily="34" charset="-122"/>
                  <a:ea typeface="微软雅黑" pitchFamily="34" charset="-122"/>
                </a:rPr>
                <a:t>（</a:t>
              </a:r>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7</a:t>
              </a:r>
              <a:r>
                <a:rPr kumimoji="1" lang="zh-CN" altLang="en-US" sz="1200" b="1">
                  <a:latin typeface="微软雅黑" pitchFamily="34" charset="-122"/>
                  <a:ea typeface="微软雅黑" pitchFamily="34" charset="-122"/>
                </a:rPr>
                <a:t>）</a:t>
              </a:r>
            </a:p>
            <a:p>
              <a:pPr algn="ctr"/>
              <a:r>
                <a:rPr kumimoji="1" lang="en-US" altLang="zh-CN" sz="1200" b="1">
                  <a:latin typeface="微软雅黑" pitchFamily="34" charset="-122"/>
                  <a:ea typeface="微软雅黑" pitchFamily="34" charset="-122"/>
                </a:rPr>
                <a:t>N</a:t>
              </a:r>
              <a:r>
                <a:rPr kumimoji="1" lang="en-US" altLang="zh-CN" sz="1200" b="1" baseline="-25000">
                  <a:latin typeface="微软雅黑" pitchFamily="34" charset="-122"/>
                  <a:ea typeface="微软雅黑" pitchFamily="34" charset="-122"/>
                </a:rPr>
                <a:t>6</a:t>
              </a:r>
              <a:r>
                <a:rPr kumimoji="1" lang="zh-CN" altLang="en-US" sz="1200" b="1">
                  <a:latin typeface="微软雅黑" pitchFamily="34" charset="-122"/>
                  <a:ea typeface="微软雅黑" pitchFamily="34" charset="-122"/>
                </a:rPr>
                <a:t>， </a:t>
              </a:r>
              <a:r>
                <a:rPr kumimoji="1" lang="en-US" altLang="zh-CN" sz="1200" b="1">
                  <a:latin typeface="微软雅黑" pitchFamily="34" charset="-122"/>
                  <a:ea typeface="微软雅黑" pitchFamily="34" charset="-122"/>
                </a:rPr>
                <a:t>N</a:t>
              </a:r>
              <a:r>
                <a:rPr kumimoji="1" lang="en-US" altLang="zh-CN" sz="1200" b="1" baseline="-25000">
                  <a:latin typeface="微软雅黑" pitchFamily="34" charset="-122"/>
                  <a:ea typeface="微软雅黑" pitchFamily="34" charset="-122"/>
                </a:rPr>
                <a:t>7</a:t>
              </a:r>
              <a:endParaRPr kumimoji="1" lang="en-US" altLang="zh-CN" sz="1200" b="1">
                <a:latin typeface="微软雅黑" pitchFamily="34" charset="-122"/>
                <a:ea typeface="微软雅黑" pitchFamily="34" charset="-122"/>
              </a:endParaRPr>
            </a:p>
          </p:txBody>
        </p:sp>
      </p:grpSp>
      <p:sp>
        <p:nvSpPr>
          <p:cNvPr id="27" name="对角圆角矩形 26"/>
          <p:cNvSpPr/>
          <p:nvPr/>
        </p:nvSpPr>
        <p:spPr>
          <a:xfrm>
            <a:off x="933855" y="3476531"/>
            <a:ext cx="7276291" cy="876103"/>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340751" y="3519993"/>
            <a:ext cx="6658746" cy="784830"/>
          </a:xfrm>
          <a:prstGeom prst="rect">
            <a:avLst/>
          </a:prstGeom>
        </p:spPr>
        <p:txBody>
          <a:bodyPr wrap="square">
            <a:spAutoFit/>
          </a:bodyPr>
          <a:lstStyle/>
          <a:p>
            <a:pPr>
              <a:lnSpc>
                <a:spcPts val="2700"/>
              </a:lnSpc>
            </a:pPr>
            <a:r>
              <a:rPr lang="zh-CN" altLang="en-US" b="1" dirty="0">
                <a:solidFill>
                  <a:schemeClr val="bg1"/>
                </a:solidFill>
                <a:latin typeface="微软雅黑" pitchFamily="34" charset="-122"/>
                <a:ea typeface="微软雅黑" pitchFamily="34" charset="-122"/>
              </a:rPr>
              <a:t>主干网还可发出通知：“要到达网络 </a:t>
            </a:r>
            <a:r>
              <a:rPr lang="en-US" altLang="zh-CN" b="1" dirty="0">
                <a:solidFill>
                  <a:schemeClr val="bg1"/>
                </a:solidFill>
                <a:latin typeface="微软雅黑" pitchFamily="34" charset="-122"/>
                <a:ea typeface="微软雅黑" pitchFamily="34" charset="-122"/>
              </a:rPr>
              <a:t>N</a:t>
            </a:r>
            <a:r>
              <a:rPr lang="en-US" altLang="zh-CN" b="1" baseline="-25000" dirty="0">
                <a:solidFill>
                  <a:schemeClr val="bg1"/>
                </a:solidFill>
                <a:latin typeface="微软雅黑" pitchFamily="34" charset="-122"/>
                <a:ea typeface="微软雅黑" pitchFamily="34" charset="-122"/>
              </a:rPr>
              <a:t>5</a:t>
            </a:r>
            <a:r>
              <a:rPr lang="zh-CN" altLang="en-US" b="1" dirty="0">
                <a:solidFill>
                  <a:schemeClr val="bg1"/>
                </a:solidFill>
                <a:latin typeface="微软雅黑" pitchFamily="34" charset="-122"/>
                <a:ea typeface="微软雅黑" pitchFamily="34" charset="-122"/>
              </a:rPr>
              <a:t>、</a:t>
            </a:r>
            <a:r>
              <a:rPr lang="en-US" altLang="zh-CN" b="1" dirty="0">
                <a:solidFill>
                  <a:schemeClr val="bg1"/>
                </a:solidFill>
                <a:latin typeface="微软雅黑" pitchFamily="34" charset="-122"/>
                <a:ea typeface="微软雅黑" pitchFamily="34" charset="-122"/>
              </a:rPr>
              <a:t>N</a:t>
            </a:r>
            <a:r>
              <a:rPr lang="en-US" altLang="zh-CN" b="1" baseline="-25000" dirty="0">
                <a:solidFill>
                  <a:schemeClr val="bg1"/>
                </a:solidFill>
                <a:latin typeface="微软雅黑" pitchFamily="34" charset="-122"/>
                <a:ea typeface="微软雅黑" pitchFamily="34" charset="-122"/>
              </a:rPr>
              <a:t>6</a:t>
            </a:r>
            <a:r>
              <a:rPr lang="en-US" altLang="zh-CN" b="1" dirty="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和 </a:t>
            </a:r>
            <a:r>
              <a:rPr lang="en-US" altLang="zh-CN" b="1" dirty="0">
                <a:solidFill>
                  <a:schemeClr val="bg1"/>
                </a:solidFill>
                <a:latin typeface="微软雅黑" pitchFamily="34" charset="-122"/>
                <a:ea typeface="微软雅黑" pitchFamily="34" charset="-122"/>
              </a:rPr>
              <a:t>N</a:t>
            </a:r>
            <a:r>
              <a:rPr lang="en-US" altLang="zh-CN" b="1" baseline="-25000" dirty="0">
                <a:solidFill>
                  <a:schemeClr val="bg1"/>
                </a:solidFill>
                <a:latin typeface="微软雅黑" pitchFamily="34" charset="-122"/>
                <a:ea typeface="微软雅黑" pitchFamily="34" charset="-122"/>
              </a:rPr>
              <a:t>7</a:t>
            </a:r>
            <a:r>
              <a:rPr lang="en-US" altLang="zh-CN" b="1" dirty="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可沿路径（</a:t>
            </a:r>
            <a:r>
              <a:rPr lang="en-US" altLang="zh-CN" b="1" dirty="0">
                <a:solidFill>
                  <a:schemeClr val="bg1"/>
                </a:solidFill>
                <a:latin typeface="微软雅黑" pitchFamily="34" charset="-122"/>
                <a:ea typeface="微软雅黑" pitchFamily="34" charset="-122"/>
              </a:rPr>
              <a:t>AS</a:t>
            </a:r>
            <a:r>
              <a:rPr lang="en-US" altLang="zh-CN" b="1" baseline="-25000" dirty="0">
                <a:solidFill>
                  <a:schemeClr val="bg1"/>
                </a:solidFill>
                <a:latin typeface="微软雅黑" pitchFamily="34" charset="-122"/>
                <a:ea typeface="微软雅黑" pitchFamily="34" charset="-122"/>
              </a:rPr>
              <a:t>1</a:t>
            </a:r>
            <a:r>
              <a:rPr lang="en-US" altLang="zh-CN" b="1" dirty="0">
                <a:solidFill>
                  <a:schemeClr val="bg1"/>
                </a:solidFill>
                <a:latin typeface="微软雅黑" pitchFamily="34" charset="-122"/>
                <a:ea typeface="微软雅黑" pitchFamily="34" charset="-122"/>
              </a:rPr>
              <a:t>, AS</a:t>
            </a:r>
            <a:r>
              <a:rPr lang="en-US" altLang="zh-CN" b="1" baseline="-25000" dirty="0">
                <a:solidFill>
                  <a:schemeClr val="bg1"/>
                </a:solidFill>
                <a:latin typeface="微软雅黑" pitchFamily="34" charset="-122"/>
                <a:ea typeface="微软雅黑" pitchFamily="34" charset="-122"/>
              </a:rPr>
              <a:t>3</a:t>
            </a:r>
            <a:r>
              <a:rPr lang="zh-CN" altLang="en-US" b="1" dirty="0">
                <a:solidFill>
                  <a:schemeClr val="bg1"/>
                </a:solidFill>
                <a:latin typeface="微软雅黑" pitchFamily="34" charset="-122"/>
                <a:ea typeface="微软雅黑" pitchFamily="34" charset="-122"/>
              </a:rPr>
              <a:t>）。” </a:t>
            </a:r>
          </a:p>
        </p:txBody>
      </p:sp>
      <p:grpSp>
        <p:nvGrpSpPr>
          <p:cNvPr id="31" name="Group 28"/>
          <p:cNvGrpSpPr>
            <a:grpSpLocks/>
          </p:cNvGrpSpPr>
          <p:nvPr/>
        </p:nvGrpSpPr>
        <p:grpSpPr bwMode="auto">
          <a:xfrm>
            <a:off x="2776146" y="1775091"/>
            <a:ext cx="883780" cy="1012798"/>
            <a:chOff x="1111" y="2296"/>
            <a:chExt cx="998" cy="1239"/>
          </a:xfrm>
        </p:grpSpPr>
        <p:sp>
          <p:nvSpPr>
            <p:cNvPr id="32" name="Line 29"/>
            <p:cNvSpPr>
              <a:spLocks noChangeShapeType="1"/>
            </p:cNvSpPr>
            <p:nvPr/>
          </p:nvSpPr>
          <p:spPr bwMode="auto">
            <a:xfrm rot="10800000" flipH="1">
              <a:off x="1156" y="2296"/>
              <a:ext cx="953" cy="408"/>
            </a:xfrm>
            <a:prstGeom prst="line">
              <a:avLst/>
            </a:prstGeom>
            <a:noFill/>
            <a:ln w="762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33" name="Line 30"/>
            <p:cNvSpPr>
              <a:spLocks noChangeShapeType="1"/>
            </p:cNvSpPr>
            <p:nvPr/>
          </p:nvSpPr>
          <p:spPr bwMode="auto">
            <a:xfrm rot="10800000" flipH="1" flipV="1">
              <a:off x="1111" y="2976"/>
              <a:ext cx="843" cy="559"/>
            </a:xfrm>
            <a:prstGeom prst="line">
              <a:avLst/>
            </a:prstGeom>
            <a:noFill/>
            <a:ln w="762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grpSp>
    </p:spTree>
    <p:extLst>
      <p:ext uri="{BB962C8B-B14F-4D97-AF65-F5344CB8AC3E}">
        <p14:creationId xmlns:p14="http://schemas.microsoft.com/office/powerpoint/2010/main" val="135416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30"/>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8"/>
          <p:cNvSpPr>
            <a:spLocks noChangeArrowheads="1"/>
          </p:cNvSpPr>
          <p:nvPr/>
        </p:nvSpPr>
        <p:spPr bwMode="auto">
          <a:xfrm>
            <a:off x="545143" y="1659771"/>
            <a:ext cx="8053711"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协议交换路由信息的结点数量级是</a:t>
            </a:r>
            <a:r>
              <a:rPr lang="zh-CN" altLang="en-US" sz="2000" b="1" dirty="0">
                <a:solidFill>
                  <a:srgbClr val="0000FF"/>
                </a:solidFill>
                <a:latin typeface="微软雅黑" pitchFamily="34" charset="-122"/>
                <a:ea typeface="微软雅黑" pitchFamily="34" charset="-122"/>
              </a:rPr>
              <a:t>自治系统数的量级</a:t>
            </a:r>
            <a:r>
              <a:rPr lang="zh-CN" altLang="en-US" sz="2000" b="1" dirty="0">
                <a:latin typeface="微软雅黑" pitchFamily="34" charset="-122"/>
                <a:ea typeface="微软雅黑" pitchFamily="34" charset="-122"/>
              </a:rPr>
              <a:t>，这要比这些自治系统中的网络数少很多。</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每一个自治系统中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发言人（或边界路由器）的数目是很少的。这样就使得自治系统之间的路由选择不致过分复杂。 </a:t>
            </a:r>
          </a:p>
        </p:txBody>
      </p:sp>
      <p:sp>
        <p:nvSpPr>
          <p:cNvPr id="4" name="AutoShape 5"/>
          <p:cNvSpPr>
            <a:spLocks noChangeArrowheads="1"/>
          </p:cNvSpPr>
          <p:nvPr/>
        </p:nvSpPr>
        <p:spPr bwMode="auto">
          <a:xfrm>
            <a:off x="545144" y="1272746"/>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5" name="Rectangle 6"/>
          <p:cNvSpPr>
            <a:spLocks noChangeArrowheads="1"/>
          </p:cNvSpPr>
          <p:nvPr/>
        </p:nvSpPr>
        <p:spPr bwMode="auto">
          <a:xfrm>
            <a:off x="1941968" y="1239535"/>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BGP </a:t>
            </a:r>
            <a:r>
              <a:rPr lang="zh-CN" altLang="en-US" sz="2000" b="1" dirty="0">
                <a:solidFill>
                  <a:schemeClr val="bg1"/>
                </a:solidFill>
                <a:latin typeface="微软雅黑" pitchFamily="34" charset="-122"/>
                <a:ea typeface="微软雅黑" pitchFamily="34" charset="-122"/>
              </a:rPr>
              <a:t>协议的特点</a:t>
            </a:r>
          </a:p>
        </p:txBody>
      </p:sp>
    </p:spTree>
    <p:extLst>
      <p:ext uri="{BB962C8B-B14F-4D97-AF65-F5344CB8AC3E}">
        <p14:creationId xmlns:p14="http://schemas.microsoft.com/office/powerpoint/2010/main" val="466122230"/>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4" y="1633395"/>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BGP </a:t>
            </a:r>
            <a:r>
              <a:rPr lang="zh-CN" altLang="en-US" sz="2000" b="1" dirty="0">
                <a:solidFill>
                  <a:srgbClr val="0000FF"/>
                </a:solidFill>
                <a:latin typeface="微软雅黑" pitchFamily="34" charset="-122"/>
                <a:ea typeface="微软雅黑" pitchFamily="34" charset="-122"/>
              </a:rPr>
              <a:t>支持 </a:t>
            </a:r>
            <a:r>
              <a:rPr lang="en-US" altLang="zh-CN" sz="2000" b="1" dirty="0">
                <a:solidFill>
                  <a:srgbClr val="0000FF"/>
                </a:solidFill>
                <a:latin typeface="微软雅黑" pitchFamily="34" charset="-122"/>
                <a:ea typeface="微软雅黑" pitchFamily="34" charset="-122"/>
              </a:rPr>
              <a:t>CIDR</a:t>
            </a:r>
            <a:r>
              <a:rPr lang="zh-CN" altLang="en-US" sz="2000" b="1" dirty="0">
                <a:latin typeface="微软雅黑" pitchFamily="34" charset="-122"/>
                <a:ea typeface="微软雅黑" pitchFamily="34" charset="-122"/>
              </a:rPr>
              <a:t>，因此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的路由表也就应当包括目的网络前缀、下一跳路由器，以及到达该目的网络所要经过的各个自治系统序列。</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刚刚运行时，</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的邻站是交换整个的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路由表。但以后只需要在发生变化时</a:t>
            </a:r>
            <a:r>
              <a:rPr lang="zh-CN" altLang="en-US" sz="2000" b="1" dirty="0">
                <a:solidFill>
                  <a:srgbClr val="0000FF"/>
                </a:solidFill>
                <a:latin typeface="微软雅黑" pitchFamily="34" charset="-122"/>
                <a:ea typeface="微软雅黑" pitchFamily="34" charset="-122"/>
              </a:rPr>
              <a:t>更新有变化的部分。这样做对节省网络带宽和减少路由器的处理开销都有好处</a:t>
            </a:r>
            <a:r>
              <a:rPr lang="zh-CN" altLang="en-US" sz="2000" b="1" dirty="0">
                <a:latin typeface="微软雅黑" pitchFamily="34" charset="-122"/>
                <a:ea typeface="微软雅黑" pitchFamily="34" charset="-122"/>
              </a:rPr>
              <a:t>。 </a:t>
            </a:r>
          </a:p>
        </p:txBody>
      </p:sp>
      <p:sp>
        <p:nvSpPr>
          <p:cNvPr id="3" name="AutoShape 5"/>
          <p:cNvSpPr>
            <a:spLocks noChangeArrowheads="1"/>
          </p:cNvSpPr>
          <p:nvPr/>
        </p:nvSpPr>
        <p:spPr bwMode="auto">
          <a:xfrm>
            <a:off x="545144" y="1246370"/>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1213159"/>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BGP </a:t>
            </a:r>
            <a:r>
              <a:rPr lang="zh-CN" altLang="en-US" sz="2000" b="1" dirty="0">
                <a:solidFill>
                  <a:schemeClr val="bg1"/>
                </a:solidFill>
                <a:latin typeface="微软雅黑" pitchFamily="34" charset="-122"/>
                <a:ea typeface="微软雅黑" pitchFamily="34" charset="-122"/>
              </a:rPr>
              <a:t>协议的特点</a:t>
            </a:r>
          </a:p>
        </p:txBody>
      </p:sp>
    </p:spTree>
    <p:extLst>
      <p:ext uri="{BB962C8B-B14F-4D97-AF65-F5344CB8AC3E}">
        <p14:creationId xmlns:p14="http://schemas.microsoft.com/office/powerpoint/2010/main" val="188374422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352051"/>
            <a:ext cx="8053732" cy="258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打开 </a:t>
            </a:r>
            <a:r>
              <a:rPr lang="en-US" altLang="zh-CN" sz="2000" b="1" dirty="0">
                <a:latin typeface="微软雅黑" pitchFamily="34" charset="-122"/>
                <a:ea typeface="微软雅黑" pitchFamily="34" charset="-122"/>
              </a:rPr>
              <a:t>(OPEN) </a:t>
            </a:r>
            <a:r>
              <a:rPr lang="zh-CN" altLang="en-US" sz="2000" b="1" dirty="0">
                <a:latin typeface="微软雅黑" pitchFamily="34" charset="-122"/>
                <a:ea typeface="微软雅黑" pitchFamily="34" charset="-122"/>
              </a:rPr>
              <a:t>报文，用来与相邻的另一个</a:t>
            </a:r>
            <a:r>
              <a:rPr lang="en-US" altLang="zh-CN" sz="2000" b="1" dirty="0">
                <a:latin typeface="微软雅黑" pitchFamily="34" charset="-122"/>
                <a:ea typeface="微软雅黑" pitchFamily="34" charset="-122"/>
              </a:rPr>
              <a:t>BGP</a:t>
            </a:r>
            <a:r>
              <a:rPr lang="zh-CN" altLang="en-US" sz="2000" b="1" dirty="0">
                <a:latin typeface="微软雅黑" pitchFamily="34" charset="-122"/>
                <a:ea typeface="微软雅黑" pitchFamily="34" charset="-122"/>
              </a:rPr>
              <a:t>发言人建立关系。</a:t>
            </a:r>
          </a:p>
          <a:p>
            <a:pPr marL="342900" indent="-34290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更新 </a:t>
            </a:r>
            <a:r>
              <a:rPr lang="en-US" altLang="zh-CN" sz="2000" b="1" dirty="0">
                <a:latin typeface="微软雅黑" pitchFamily="34" charset="-122"/>
                <a:ea typeface="微软雅黑" pitchFamily="34" charset="-122"/>
              </a:rPr>
              <a:t>(UPDATE) </a:t>
            </a:r>
            <a:r>
              <a:rPr lang="zh-CN" altLang="en-US" sz="2000" b="1" dirty="0">
                <a:latin typeface="微软雅黑" pitchFamily="34" charset="-122"/>
                <a:ea typeface="微软雅黑" pitchFamily="34" charset="-122"/>
              </a:rPr>
              <a:t>报文，用来发送某一路由的信息，以及列出要撤消的多条路由。</a:t>
            </a:r>
          </a:p>
          <a:p>
            <a:pPr marL="342900" indent="-34290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保活 </a:t>
            </a:r>
            <a:r>
              <a:rPr lang="en-US" altLang="zh-CN" sz="2000" b="1" dirty="0">
                <a:latin typeface="微软雅黑" pitchFamily="34" charset="-122"/>
                <a:ea typeface="微软雅黑" pitchFamily="34" charset="-122"/>
              </a:rPr>
              <a:t>(KEEPALIVE) </a:t>
            </a:r>
            <a:r>
              <a:rPr lang="zh-CN" altLang="en-US" sz="2000" b="1" dirty="0">
                <a:latin typeface="微软雅黑" pitchFamily="34" charset="-122"/>
                <a:ea typeface="微软雅黑" pitchFamily="34" charset="-122"/>
              </a:rPr>
              <a:t>报文，用来确认打开报文和周期性地证实邻站关系。</a:t>
            </a:r>
          </a:p>
          <a:p>
            <a:pPr marL="342900" indent="-34290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通知 </a:t>
            </a:r>
            <a:r>
              <a:rPr lang="en-US" altLang="zh-CN" sz="2000" b="1" dirty="0">
                <a:latin typeface="微软雅黑" pitchFamily="34" charset="-122"/>
                <a:ea typeface="微软雅黑" pitchFamily="34" charset="-122"/>
              </a:rPr>
              <a:t>(NOTIFICATION) </a:t>
            </a:r>
            <a:r>
              <a:rPr lang="zh-CN" altLang="en-US" sz="2000" b="1" dirty="0">
                <a:latin typeface="微软雅黑" pitchFamily="34" charset="-122"/>
                <a:ea typeface="微软雅黑" pitchFamily="34" charset="-122"/>
              </a:rPr>
              <a:t>报文，用来发送检测到的差错。</a:t>
            </a:r>
          </a:p>
        </p:txBody>
      </p:sp>
      <p:sp>
        <p:nvSpPr>
          <p:cNvPr id="3" name="AutoShape 5"/>
          <p:cNvSpPr>
            <a:spLocks noChangeArrowheads="1"/>
          </p:cNvSpPr>
          <p:nvPr/>
        </p:nvSpPr>
        <p:spPr bwMode="auto">
          <a:xfrm>
            <a:off x="545145" y="965026"/>
            <a:ext cx="8053732"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931815"/>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BGP-4 </a:t>
            </a:r>
            <a:r>
              <a:rPr lang="zh-CN" altLang="en-US" sz="2000" b="1" dirty="0">
                <a:solidFill>
                  <a:schemeClr val="bg1"/>
                </a:solidFill>
                <a:latin typeface="微软雅黑" pitchFamily="34" charset="-122"/>
                <a:ea typeface="微软雅黑" pitchFamily="34" charset="-122"/>
              </a:rPr>
              <a:t>共使用四种</a:t>
            </a:r>
            <a:r>
              <a:rPr lang="zh-CN" altLang="en-US" sz="2000" b="1" dirty="0" smtClean="0">
                <a:solidFill>
                  <a:schemeClr val="bg1"/>
                </a:solidFill>
                <a:latin typeface="微软雅黑" pitchFamily="34" charset="-122"/>
                <a:ea typeface="微软雅黑" pitchFamily="34" charset="-122"/>
              </a:rPr>
              <a:t>报文</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413744794"/>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41303"/>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BGP </a:t>
            </a:r>
            <a:r>
              <a:rPr lang="zh-CN" altLang="en-US" sz="2000" b="1" dirty="0">
                <a:solidFill>
                  <a:schemeClr val="bg1"/>
                </a:solidFill>
                <a:latin typeface="微软雅黑" pitchFamily="34" charset="-122"/>
                <a:ea typeface="微软雅黑" pitchFamily="34" charset="-122"/>
              </a:rPr>
              <a:t>报文具有通用首部</a:t>
            </a:r>
          </a:p>
        </p:txBody>
      </p:sp>
      <p:sp>
        <p:nvSpPr>
          <p:cNvPr id="4" name="圆角矩形 3"/>
          <p:cNvSpPr/>
          <p:nvPr/>
        </p:nvSpPr>
        <p:spPr>
          <a:xfrm>
            <a:off x="545144" y="1099038"/>
            <a:ext cx="8053711"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72" name="组合 71"/>
          <p:cNvGrpSpPr/>
          <p:nvPr/>
        </p:nvGrpSpPr>
        <p:grpSpPr>
          <a:xfrm>
            <a:off x="1308680" y="1259758"/>
            <a:ext cx="6452240" cy="2736927"/>
            <a:chOff x="378875" y="1276733"/>
            <a:chExt cx="9398661" cy="3986748"/>
          </a:xfrm>
        </p:grpSpPr>
        <p:sp>
          <p:nvSpPr>
            <p:cNvPr id="38" name="Rectangle 40"/>
            <p:cNvSpPr>
              <a:spLocks noChangeArrowheads="1"/>
            </p:cNvSpPr>
            <p:nvPr/>
          </p:nvSpPr>
          <p:spPr bwMode="auto">
            <a:xfrm>
              <a:off x="3271565" y="2807618"/>
              <a:ext cx="6505971" cy="488950"/>
            </a:xfrm>
            <a:prstGeom prst="rect">
              <a:avLst/>
            </a:prstGeom>
            <a:solidFill>
              <a:srgbClr val="00FFFF"/>
            </a:solidFill>
            <a:ln w="9525">
              <a:solidFill>
                <a:schemeClr val="tx1"/>
              </a:solidFill>
              <a:miter lim="800000"/>
              <a:headEnd/>
              <a:tailEnd/>
            </a:ln>
            <a:effectLst/>
            <a:extLst/>
          </p:spPr>
          <p:txBody>
            <a:bodyPr wrap="none" anchor="ctr"/>
            <a:lstStyle/>
            <a:p>
              <a:endParaRPr lang="zh-CN" altLang="en-US" sz="1400" b="1">
                <a:latin typeface="微软雅黑" pitchFamily="34" charset="-122"/>
                <a:ea typeface="微软雅黑" pitchFamily="34" charset="-122"/>
              </a:endParaRPr>
            </a:p>
          </p:txBody>
        </p:sp>
        <p:sp>
          <p:nvSpPr>
            <p:cNvPr id="33" name="Rectangle 41"/>
            <p:cNvSpPr>
              <a:spLocks noChangeArrowheads="1"/>
            </p:cNvSpPr>
            <p:nvPr/>
          </p:nvSpPr>
          <p:spPr bwMode="auto">
            <a:xfrm>
              <a:off x="3288762" y="2826961"/>
              <a:ext cx="2332038" cy="465138"/>
            </a:xfrm>
            <a:prstGeom prst="rect">
              <a:avLst/>
            </a:prstGeom>
            <a:solidFill>
              <a:srgbClr val="00FF99"/>
            </a:solidFill>
            <a:ln>
              <a:noFill/>
            </a:ln>
            <a:effectLst/>
          </p:spPr>
          <p:txBody>
            <a:bodyPr wrap="none" anchor="ctr"/>
            <a:lstStyle/>
            <a:p>
              <a:endParaRPr lang="zh-CN" altLang="en-US" sz="1400" b="1">
                <a:latin typeface="微软雅黑" pitchFamily="34" charset="-122"/>
                <a:ea typeface="微软雅黑" pitchFamily="34" charset="-122"/>
              </a:endParaRPr>
            </a:p>
          </p:txBody>
        </p:sp>
        <p:sp>
          <p:nvSpPr>
            <p:cNvPr id="35" name="AutoShape 37"/>
            <p:cNvSpPr>
              <a:spLocks noChangeArrowheads="1"/>
            </p:cNvSpPr>
            <p:nvPr/>
          </p:nvSpPr>
          <p:spPr bwMode="auto">
            <a:xfrm rot="5400000">
              <a:off x="547679" y="4699390"/>
              <a:ext cx="295275" cy="632883"/>
            </a:xfrm>
            <a:prstGeom prst="downArrow">
              <a:avLst>
                <a:gd name="adj1" fmla="val 50000"/>
                <a:gd name="adj2" fmla="val 49462"/>
              </a:avLst>
            </a:prstGeom>
            <a:solidFill>
              <a:srgbClr val="00FF99"/>
            </a:solidFill>
            <a:ln w="9525">
              <a:solidFill>
                <a:schemeClr val="tx1"/>
              </a:solidFill>
              <a:miter lim="800000"/>
              <a:headEnd/>
              <a:tailEnd/>
            </a:ln>
            <a:effectLst/>
          </p:spPr>
          <p:txBody>
            <a:bodyPr vert="eaVert" wrap="none" anchor="ctr"/>
            <a:lstStyle/>
            <a:p>
              <a:endParaRPr lang="zh-CN" altLang="en-US" sz="1400" b="1">
                <a:latin typeface="微软雅黑" pitchFamily="34" charset="-122"/>
                <a:ea typeface="微软雅黑" pitchFamily="34" charset="-122"/>
              </a:endParaRPr>
            </a:p>
          </p:txBody>
        </p:sp>
        <p:sp>
          <p:nvSpPr>
            <p:cNvPr id="36" name="Freeform 38"/>
            <p:cNvSpPr>
              <a:spLocks/>
            </p:cNvSpPr>
            <p:nvPr/>
          </p:nvSpPr>
          <p:spPr bwMode="auto">
            <a:xfrm>
              <a:off x="2277525" y="2215481"/>
              <a:ext cx="4607321" cy="588963"/>
            </a:xfrm>
            <a:custGeom>
              <a:avLst/>
              <a:gdLst>
                <a:gd name="T0" fmla="*/ 45 w 2313"/>
                <a:gd name="T1" fmla="*/ 0 h 272"/>
                <a:gd name="T2" fmla="*/ 2313 w 2313"/>
                <a:gd name="T3" fmla="*/ 0 h 272"/>
                <a:gd name="T4" fmla="*/ 1723 w 2313"/>
                <a:gd name="T5" fmla="*/ 272 h 272"/>
                <a:gd name="T6" fmla="*/ 499 w 2313"/>
                <a:gd name="T7" fmla="*/ 272 h 272"/>
                <a:gd name="T8" fmla="*/ 0 w 2313"/>
                <a:gd name="T9" fmla="*/ 0 h 272"/>
              </a:gdLst>
              <a:ahLst/>
              <a:cxnLst>
                <a:cxn ang="0">
                  <a:pos x="T0" y="T1"/>
                </a:cxn>
                <a:cxn ang="0">
                  <a:pos x="T2" y="T3"/>
                </a:cxn>
                <a:cxn ang="0">
                  <a:pos x="T4" y="T5"/>
                </a:cxn>
                <a:cxn ang="0">
                  <a:pos x="T6" y="T7"/>
                </a:cxn>
                <a:cxn ang="0">
                  <a:pos x="T8" y="T9"/>
                </a:cxn>
              </a:cxnLst>
              <a:rect l="0" t="0" r="r" b="b"/>
              <a:pathLst>
                <a:path w="2313" h="272">
                  <a:moveTo>
                    <a:pt x="45" y="0"/>
                  </a:moveTo>
                  <a:lnTo>
                    <a:pt x="2313" y="0"/>
                  </a:lnTo>
                  <a:lnTo>
                    <a:pt x="1723" y="272"/>
                  </a:lnTo>
                  <a:lnTo>
                    <a:pt x="499" y="272"/>
                  </a:lnTo>
                  <a:lnTo>
                    <a:pt x="0" y="0"/>
                  </a:lnTo>
                </a:path>
              </a:pathLst>
            </a:custGeom>
            <a:gradFill rotWithShape="1">
              <a:gsLst>
                <a:gs pos="0">
                  <a:srgbClr val="FFFF99">
                    <a:gamma/>
                    <a:shade val="69804"/>
                    <a:invGamma/>
                  </a:srgbClr>
                </a:gs>
                <a:gs pos="100000">
                  <a:srgbClr val="FFFF66"/>
                </a:gs>
              </a:gsLst>
              <a:lin ang="5400000" scaled="1"/>
            </a:gradFill>
            <a:ln>
              <a:noFill/>
            </a:ln>
            <a:effectLst/>
          </p:spPr>
          <p:txBody>
            <a:bodyPr/>
            <a:lstStyle/>
            <a:p>
              <a:endParaRPr lang="zh-CN" altLang="en-US" sz="1400" b="1">
                <a:latin typeface="微软雅黑" pitchFamily="34" charset="-122"/>
                <a:ea typeface="微软雅黑" pitchFamily="34" charset="-122"/>
              </a:endParaRPr>
            </a:p>
          </p:txBody>
        </p:sp>
        <p:sp>
          <p:nvSpPr>
            <p:cNvPr id="37" name="Rectangle 39"/>
            <p:cNvSpPr>
              <a:spLocks noChangeArrowheads="1"/>
            </p:cNvSpPr>
            <p:nvPr/>
          </p:nvSpPr>
          <p:spPr bwMode="auto">
            <a:xfrm>
              <a:off x="1288792" y="1276733"/>
              <a:ext cx="5517643" cy="4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latin typeface="微软雅黑" pitchFamily="34" charset="-122"/>
                  <a:ea typeface="微软雅黑" pitchFamily="34" charset="-122"/>
                </a:rPr>
                <a:t>字节               </a:t>
              </a:r>
              <a:r>
                <a:rPr kumimoji="1" lang="zh-CN" altLang="en-US" sz="1400" b="1" dirty="0" smtClean="0">
                  <a:latin typeface="微软雅黑" pitchFamily="34" charset="-122"/>
                  <a:ea typeface="微软雅黑" pitchFamily="34" charset="-122"/>
                </a:rPr>
                <a:t>  </a:t>
              </a:r>
              <a:r>
                <a:rPr kumimoji="1" lang="en-US" altLang="zh-CN" sz="1400" b="1" dirty="0" smtClean="0">
                  <a:latin typeface="微软雅黑" pitchFamily="34" charset="-122"/>
                  <a:ea typeface="微软雅黑" pitchFamily="34" charset="-122"/>
                </a:rPr>
                <a:t>16                      2             1</a:t>
              </a:r>
              <a:endParaRPr kumimoji="1" lang="en-US" altLang="zh-CN" sz="1400" b="1" dirty="0">
                <a:latin typeface="微软雅黑" pitchFamily="34" charset="-122"/>
                <a:ea typeface="微软雅黑" pitchFamily="34" charset="-122"/>
              </a:endParaRPr>
            </a:p>
          </p:txBody>
        </p:sp>
        <p:sp>
          <p:nvSpPr>
            <p:cNvPr id="39" name="Rectangle 43"/>
            <p:cNvSpPr>
              <a:spLocks noChangeArrowheads="1"/>
            </p:cNvSpPr>
            <p:nvPr/>
          </p:nvSpPr>
          <p:spPr bwMode="auto">
            <a:xfrm>
              <a:off x="6377507" y="2853654"/>
              <a:ext cx="2465778" cy="4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a:latin typeface="微软雅黑" pitchFamily="34" charset="-122"/>
                  <a:ea typeface="微软雅黑" pitchFamily="34" charset="-122"/>
                </a:rPr>
                <a:t>BGP </a:t>
              </a:r>
              <a:r>
                <a:rPr kumimoji="1" lang="zh-CN" altLang="en-US" sz="1400" b="1">
                  <a:latin typeface="微软雅黑" pitchFamily="34" charset="-122"/>
                  <a:ea typeface="微软雅黑" pitchFamily="34" charset="-122"/>
                </a:rPr>
                <a:t>报文主体部分</a:t>
              </a:r>
            </a:p>
          </p:txBody>
        </p:sp>
        <p:sp>
          <p:nvSpPr>
            <p:cNvPr id="40" name="Line 44"/>
            <p:cNvSpPr>
              <a:spLocks noChangeShapeType="1"/>
            </p:cNvSpPr>
            <p:nvPr/>
          </p:nvSpPr>
          <p:spPr bwMode="auto">
            <a:xfrm>
              <a:off x="5620800" y="2804444"/>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1" name="Rectangle 45"/>
            <p:cNvSpPr>
              <a:spLocks noChangeArrowheads="1"/>
            </p:cNvSpPr>
            <p:nvPr/>
          </p:nvSpPr>
          <p:spPr bwMode="auto">
            <a:xfrm>
              <a:off x="2277525" y="1723355"/>
              <a:ext cx="4607321" cy="490538"/>
            </a:xfrm>
            <a:prstGeom prst="rect">
              <a:avLst/>
            </a:prstGeom>
            <a:solidFill>
              <a:srgbClr val="00FF99"/>
            </a:solidFill>
            <a:ln w="9525">
              <a:solidFill>
                <a:schemeClr val="tx1"/>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42" name="Rectangle 46"/>
            <p:cNvSpPr>
              <a:spLocks noChangeArrowheads="1"/>
            </p:cNvSpPr>
            <p:nvPr/>
          </p:nvSpPr>
          <p:spPr bwMode="auto">
            <a:xfrm>
              <a:off x="6047492" y="1740818"/>
              <a:ext cx="866294" cy="4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latin typeface="微软雅黑" pitchFamily="34" charset="-122"/>
                  <a:ea typeface="微软雅黑" pitchFamily="34" charset="-122"/>
                </a:rPr>
                <a:t>类 型</a:t>
              </a:r>
            </a:p>
          </p:txBody>
        </p:sp>
        <p:sp>
          <p:nvSpPr>
            <p:cNvPr id="43" name="Rectangle 47"/>
            <p:cNvSpPr>
              <a:spLocks noChangeArrowheads="1"/>
            </p:cNvSpPr>
            <p:nvPr/>
          </p:nvSpPr>
          <p:spPr bwMode="auto">
            <a:xfrm>
              <a:off x="4858347" y="1740818"/>
              <a:ext cx="943347" cy="4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a:latin typeface="微软雅黑" pitchFamily="34" charset="-122"/>
                  <a:ea typeface="微软雅黑" pitchFamily="34" charset="-122"/>
                </a:rPr>
                <a:t>长  度</a:t>
              </a:r>
            </a:p>
          </p:txBody>
        </p:sp>
        <p:sp>
          <p:nvSpPr>
            <p:cNvPr id="44" name="Line 48"/>
            <p:cNvSpPr>
              <a:spLocks noChangeShapeType="1"/>
            </p:cNvSpPr>
            <p:nvPr/>
          </p:nvSpPr>
          <p:spPr bwMode="auto">
            <a:xfrm>
              <a:off x="6073105" y="1723356"/>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5" name="Line 49"/>
            <p:cNvSpPr>
              <a:spLocks noChangeShapeType="1"/>
            </p:cNvSpPr>
            <p:nvPr/>
          </p:nvSpPr>
          <p:spPr bwMode="auto">
            <a:xfrm>
              <a:off x="4626760" y="1723356"/>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6" name="Rectangle 50"/>
            <p:cNvSpPr>
              <a:spLocks noChangeArrowheads="1"/>
            </p:cNvSpPr>
            <p:nvPr/>
          </p:nvSpPr>
          <p:spPr bwMode="auto">
            <a:xfrm>
              <a:off x="2780840" y="1740818"/>
              <a:ext cx="1405681" cy="4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latin typeface="微软雅黑" pitchFamily="34" charset="-122"/>
                  <a:ea typeface="微软雅黑" pitchFamily="34" charset="-122"/>
                </a:rPr>
                <a:t>标        记</a:t>
              </a:r>
            </a:p>
          </p:txBody>
        </p:sp>
        <p:grpSp>
          <p:nvGrpSpPr>
            <p:cNvPr id="47" name="Group 51"/>
            <p:cNvGrpSpPr>
              <a:grpSpLocks/>
            </p:cNvGrpSpPr>
            <p:nvPr/>
          </p:nvGrpSpPr>
          <p:grpSpPr bwMode="auto">
            <a:xfrm rot="5400000">
              <a:off x="3302786" y="1674408"/>
              <a:ext cx="192087" cy="96308"/>
              <a:chOff x="1008" y="2046"/>
              <a:chExt cx="102" cy="60"/>
            </a:xfrm>
          </p:grpSpPr>
          <p:sp>
            <p:nvSpPr>
              <p:cNvPr id="48" name="Rectangle 52"/>
              <p:cNvSpPr>
                <a:spLocks noChangeArrowheads="1"/>
              </p:cNvSpPr>
              <p:nvPr/>
            </p:nvSpPr>
            <p:spPr bwMode="auto">
              <a:xfrm>
                <a:off x="1008" y="2052"/>
                <a:ext cx="102" cy="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nvGrpSpPr>
              <p:cNvPr id="49" name="Group 53"/>
              <p:cNvGrpSpPr>
                <a:grpSpLocks/>
              </p:cNvGrpSpPr>
              <p:nvPr/>
            </p:nvGrpSpPr>
            <p:grpSpPr bwMode="auto">
              <a:xfrm>
                <a:off x="1026" y="2046"/>
                <a:ext cx="72" cy="48"/>
                <a:chOff x="1440" y="2016"/>
                <a:chExt cx="72" cy="48"/>
              </a:xfrm>
            </p:grpSpPr>
            <p:sp>
              <p:nvSpPr>
                <p:cNvPr id="50" name="Line 54"/>
                <p:cNvSpPr>
                  <a:spLocks noChangeShapeType="1"/>
                </p:cNvSpPr>
                <p:nvPr/>
              </p:nvSpPr>
              <p:spPr bwMode="auto">
                <a:xfrm>
                  <a:off x="1440" y="2016"/>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1" name="Line 55"/>
                <p:cNvSpPr>
                  <a:spLocks noChangeShapeType="1"/>
                </p:cNvSpPr>
                <p:nvPr/>
              </p:nvSpPr>
              <p:spPr bwMode="auto">
                <a:xfrm>
                  <a:off x="1440" y="2064"/>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grpSp>
          <p:nvGrpSpPr>
            <p:cNvPr id="52" name="Group 56"/>
            <p:cNvGrpSpPr>
              <a:grpSpLocks/>
            </p:cNvGrpSpPr>
            <p:nvPr/>
          </p:nvGrpSpPr>
          <p:grpSpPr bwMode="auto">
            <a:xfrm rot="5400000">
              <a:off x="3313104" y="2166533"/>
              <a:ext cx="192087" cy="96308"/>
              <a:chOff x="1008" y="2046"/>
              <a:chExt cx="102" cy="60"/>
            </a:xfrm>
          </p:grpSpPr>
          <p:sp>
            <p:nvSpPr>
              <p:cNvPr id="53" name="Rectangle 57"/>
              <p:cNvSpPr>
                <a:spLocks noChangeArrowheads="1"/>
              </p:cNvSpPr>
              <p:nvPr/>
            </p:nvSpPr>
            <p:spPr bwMode="auto">
              <a:xfrm>
                <a:off x="1008" y="2052"/>
                <a:ext cx="102" cy="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nvGrpSpPr>
              <p:cNvPr id="54" name="Group 58"/>
              <p:cNvGrpSpPr>
                <a:grpSpLocks/>
              </p:cNvGrpSpPr>
              <p:nvPr/>
            </p:nvGrpSpPr>
            <p:grpSpPr bwMode="auto">
              <a:xfrm>
                <a:off x="1026" y="2046"/>
                <a:ext cx="72" cy="48"/>
                <a:chOff x="1440" y="2016"/>
                <a:chExt cx="72" cy="48"/>
              </a:xfrm>
            </p:grpSpPr>
            <p:sp>
              <p:nvSpPr>
                <p:cNvPr id="55" name="Line 59"/>
                <p:cNvSpPr>
                  <a:spLocks noChangeShapeType="1"/>
                </p:cNvSpPr>
                <p:nvPr/>
              </p:nvSpPr>
              <p:spPr bwMode="auto">
                <a:xfrm>
                  <a:off x="1440" y="2016"/>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6" name="Line 60"/>
                <p:cNvSpPr>
                  <a:spLocks noChangeShapeType="1"/>
                </p:cNvSpPr>
                <p:nvPr/>
              </p:nvSpPr>
              <p:spPr bwMode="auto">
                <a:xfrm>
                  <a:off x="1440" y="2064"/>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sp>
          <p:nvSpPr>
            <p:cNvPr id="57" name="Rectangle 63"/>
            <p:cNvSpPr>
              <a:spLocks noChangeArrowheads="1"/>
            </p:cNvSpPr>
            <p:nvPr/>
          </p:nvSpPr>
          <p:spPr bwMode="auto">
            <a:xfrm>
              <a:off x="2095227" y="3788694"/>
              <a:ext cx="7682309" cy="490537"/>
            </a:xfrm>
            <a:prstGeom prst="rect">
              <a:avLst/>
            </a:prstGeom>
            <a:solidFill>
              <a:srgbClr val="FF99FF"/>
            </a:solidFill>
            <a:ln w="9525">
              <a:solidFill>
                <a:schemeClr val="tx1"/>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58" name="Line 64"/>
            <p:cNvSpPr>
              <a:spLocks noChangeShapeType="1"/>
            </p:cNvSpPr>
            <p:nvPr/>
          </p:nvSpPr>
          <p:spPr bwMode="auto">
            <a:xfrm>
              <a:off x="3271565" y="3787106"/>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9" name="Rectangle 65"/>
            <p:cNvSpPr>
              <a:spLocks noChangeArrowheads="1"/>
            </p:cNvSpPr>
            <p:nvPr/>
          </p:nvSpPr>
          <p:spPr bwMode="auto">
            <a:xfrm>
              <a:off x="2017427" y="3861718"/>
              <a:ext cx="1367481" cy="4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dirty="0" smtClean="0">
                  <a:latin typeface="微软雅黑" pitchFamily="34" charset="-122"/>
                  <a:ea typeface="微软雅黑" pitchFamily="34" charset="-122"/>
                </a:rPr>
                <a:t>TCP </a:t>
              </a:r>
              <a:r>
                <a:rPr kumimoji="1" lang="zh-CN" altLang="en-US" sz="1400" b="1" dirty="0" smtClean="0">
                  <a:latin typeface="微软雅黑" pitchFamily="34" charset="-122"/>
                  <a:ea typeface="微软雅黑" pitchFamily="34" charset="-122"/>
                </a:rPr>
                <a:t>首部</a:t>
              </a:r>
              <a:endParaRPr kumimoji="1" lang="zh-CN" altLang="en-US" sz="1400" b="1" dirty="0">
                <a:latin typeface="微软雅黑" pitchFamily="34" charset="-122"/>
                <a:ea typeface="微软雅黑" pitchFamily="34" charset="-122"/>
              </a:endParaRPr>
            </a:p>
          </p:txBody>
        </p:sp>
        <p:sp>
          <p:nvSpPr>
            <p:cNvPr id="60" name="AutoShape 66"/>
            <p:cNvSpPr>
              <a:spLocks noChangeArrowheads="1"/>
            </p:cNvSpPr>
            <p:nvPr/>
          </p:nvSpPr>
          <p:spPr bwMode="auto">
            <a:xfrm>
              <a:off x="6162534" y="3198144"/>
              <a:ext cx="270008" cy="688975"/>
            </a:xfrm>
            <a:prstGeom prst="downArrow">
              <a:avLst>
                <a:gd name="adj1" fmla="val 50000"/>
                <a:gd name="adj2" fmla="val 69108"/>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latin typeface="微软雅黑" pitchFamily="34" charset="-122"/>
                <a:ea typeface="微软雅黑" pitchFamily="34" charset="-122"/>
              </a:endParaRPr>
            </a:p>
          </p:txBody>
        </p:sp>
        <p:sp>
          <p:nvSpPr>
            <p:cNvPr id="61" name="Rectangle 67"/>
            <p:cNvSpPr>
              <a:spLocks noChangeArrowheads="1"/>
            </p:cNvSpPr>
            <p:nvPr/>
          </p:nvSpPr>
          <p:spPr bwMode="auto">
            <a:xfrm>
              <a:off x="920609" y="4772944"/>
              <a:ext cx="8856927" cy="490537"/>
            </a:xfrm>
            <a:prstGeom prst="rect">
              <a:avLst/>
            </a:prstGeom>
            <a:solidFill>
              <a:srgbClr val="FF99FF"/>
            </a:solidFill>
            <a:ln w="9525">
              <a:solidFill>
                <a:schemeClr val="tx1"/>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62" name="Rectangle 68"/>
            <p:cNvSpPr>
              <a:spLocks noChangeArrowheads="1"/>
            </p:cNvSpPr>
            <p:nvPr/>
          </p:nvSpPr>
          <p:spPr bwMode="auto">
            <a:xfrm>
              <a:off x="979082" y="4807868"/>
              <a:ext cx="1127815" cy="4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a:latin typeface="微软雅黑" pitchFamily="34" charset="-122"/>
                  <a:ea typeface="微软雅黑" pitchFamily="34" charset="-122"/>
                </a:rPr>
                <a:t>IP </a:t>
              </a:r>
              <a:r>
                <a:rPr kumimoji="1" lang="zh-CN" altLang="en-US" sz="1400" b="1">
                  <a:latin typeface="微软雅黑" pitchFamily="34" charset="-122"/>
                  <a:ea typeface="微软雅黑" pitchFamily="34" charset="-122"/>
                </a:rPr>
                <a:t>首部</a:t>
              </a:r>
            </a:p>
          </p:txBody>
        </p:sp>
        <p:sp>
          <p:nvSpPr>
            <p:cNvPr id="63" name="Line 69"/>
            <p:cNvSpPr>
              <a:spLocks noChangeShapeType="1"/>
            </p:cNvSpPr>
            <p:nvPr/>
          </p:nvSpPr>
          <p:spPr bwMode="auto">
            <a:xfrm>
              <a:off x="2095227" y="4771356"/>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4" name="AutoShape 70"/>
            <p:cNvSpPr>
              <a:spLocks noChangeArrowheads="1"/>
            </p:cNvSpPr>
            <p:nvPr/>
          </p:nvSpPr>
          <p:spPr bwMode="auto">
            <a:xfrm>
              <a:off x="5801378" y="4182394"/>
              <a:ext cx="271727" cy="688975"/>
            </a:xfrm>
            <a:prstGeom prst="downArrow">
              <a:avLst>
                <a:gd name="adj1" fmla="val 50000"/>
                <a:gd name="adj2" fmla="val 68671"/>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latin typeface="微软雅黑" pitchFamily="34" charset="-122"/>
                <a:ea typeface="微软雅黑" pitchFamily="34" charset="-122"/>
              </a:endParaRPr>
            </a:p>
          </p:txBody>
        </p:sp>
        <p:sp>
          <p:nvSpPr>
            <p:cNvPr id="65" name="Rectangle 71"/>
            <p:cNvSpPr>
              <a:spLocks noChangeArrowheads="1"/>
            </p:cNvSpPr>
            <p:nvPr/>
          </p:nvSpPr>
          <p:spPr bwMode="auto">
            <a:xfrm>
              <a:off x="5679274" y="3823618"/>
              <a:ext cx="1419691" cy="4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a:latin typeface="微软雅黑" pitchFamily="34" charset="-122"/>
                  <a:ea typeface="微软雅黑" pitchFamily="34" charset="-122"/>
                </a:rPr>
                <a:t>BGP </a:t>
              </a:r>
              <a:r>
                <a:rPr kumimoji="1" lang="zh-CN" altLang="en-US" sz="1400" b="1">
                  <a:latin typeface="微软雅黑" pitchFamily="34" charset="-122"/>
                  <a:ea typeface="微软雅黑" pitchFamily="34" charset="-122"/>
                </a:rPr>
                <a:t>报文</a:t>
              </a:r>
            </a:p>
          </p:txBody>
        </p:sp>
        <p:sp>
          <p:nvSpPr>
            <p:cNvPr id="66" name="Rectangle 72"/>
            <p:cNvSpPr>
              <a:spLocks noChangeArrowheads="1"/>
            </p:cNvSpPr>
            <p:nvPr/>
          </p:nvSpPr>
          <p:spPr bwMode="auto">
            <a:xfrm>
              <a:off x="5349073" y="4807868"/>
              <a:ext cx="1367481" cy="4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a:latin typeface="微软雅黑" pitchFamily="34" charset="-122"/>
                  <a:ea typeface="微软雅黑" pitchFamily="34" charset="-122"/>
                </a:rPr>
                <a:t>TCP </a:t>
              </a:r>
              <a:r>
                <a:rPr kumimoji="1" lang="zh-CN" altLang="en-US" sz="1400" b="1">
                  <a:latin typeface="微软雅黑" pitchFamily="34" charset="-122"/>
                  <a:ea typeface="微软雅黑" pitchFamily="34" charset="-122"/>
                </a:rPr>
                <a:t>报文</a:t>
              </a:r>
            </a:p>
          </p:txBody>
        </p:sp>
        <p:cxnSp>
          <p:nvCxnSpPr>
            <p:cNvPr id="67" name="直接连接符 66"/>
            <p:cNvCxnSpPr/>
            <p:nvPr/>
          </p:nvCxnSpPr>
          <p:spPr bwMode="auto">
            <a:xfrm>
              <a:off x="3288762" y="3296569"/>
              <a:ext cx="0" cy="490537"/>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连接符 67"/>
            <p:cNvCxnSpPr/>
            <p:nvPr/>
          </p:nvCxnSpPr>
          <p:spPr bwMode="auto">
            <a:xfrm>
              <a:off x="9777536" y="3296569"/>
              <a:ext cx="0" cy="490537"/>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接连接符 68"/>
            <p:cNvCxnSpPr/>
            <p:nvPr/>
          </p:nvCxnSpPr>
          <p:spPr bwMode="auto">
            <a:xfrm>
              <a:off x="3288762" y="4317331"/>
              <a:ext cx="0" cy="490537"/>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p:nvPr/>
          </p:nvCxnSpPr>
          <p:spPr bwMode="auto">
            <a:xfrm>
              <a:off x="9777536" y="4317331"/>
              <a:ext cx="0" cy="490537"/>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直接连接符 70"/>
            <p:cNvCxnSpPr/>
            <p:nvPr/>
          </p:nvCxnSpPr>
          <p:spPr bwMode="auto">
            <a:xfrm>
              <a:off x="2107782" y="4317331"/>
              <a:ext cx="0" cy="490537"/>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3" name="Rectangle 42"/>
          <p:cNvSpPr>
            <a:spLocks noChangeArrowheads="1"/>
          </p:cNvSpPr>
          <p:nvPr/>
        </p:nvSpPr>
        <p:spPr bwMode="auto">
          <a:xfrm>
            <a:off x="3261471" y="2342324"/>
            <a:ext cx="169277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dirty="0">
                <a:latin typeface="微软雅黑" pitchFamily="34" charset="-122"/>
                <a:ea typeface="微软雅黑" pitchFamily="34" charset="-122"/>
              </a:rPr>
              <a:t>BGP </a:t>
            </a:r>
            <a:r>
              <a:rPr kumimoji="1" lang="zh-CN" altLang="en-US" sz="1400" b="1" dirty="0">
                <a:latin typeface="微软雅黑" pitchFamily="34" charset="-122"/>
                <a:ea typeface="微软雅黑" pitchFamily="34" charset="-122"/>
              </a:rPr>
              <a:t>报文通用首部</a:t>
            </a:r>
          </a:p>
        </p:txBody>
      </p:sp>
    </p:spTree>
    <p:extLst>
      <p:ext uri="{BB962C8B-B14F-4D97-AF65-F5344CB8AC3E}">
        <p14:creationId xmlns:p14="http://schemas.microsoft.com/office/powerpoint/2010/main" val="10916274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199" y="0"/>
            <a:ext cx="6633411" cy="5147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7318467"/>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30" y="350059"/>
            <a:ext cx="6531576" cy="892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30" y="1242952"/>
            <a:ext cx="5371559" cy="3690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组合 4"/>
          <p:cNvGrpSpPr/>
          <p:nvPr/>
        </p:nvGrpSpPr>
        <p:grpSpPr>
          <a:xfrm>
            <a:off x="4668253" y="1390278"/>
            <a:ext cx="4475747" cy="1473194"/>
            <a:chOff x="4668253" y="1390278"/>
            <a:chExt cx="4475747" cy="1473194"/>
          </a:xfrm>
        </p:grpSpPr>
        <p:pic>
          <p:nvPicPr>
            <p:cNvPr id="2458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8253" y="1783673"/>
              <a:ext cx="4475747" cy="1079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486889" y="1390278"/>
              <a:ext cx="833883" cy="369332"/>
            </a:xfrm>
            <a:prstGeom prst="rect">
              <a:avLst/>
            </a:prstGeom>
            <a:noFill/>
          </p:spPr>
          <p:txBody>
            <a:bodyPr wrap="none" rtlCol="0">
              <a:spAutoFit/>
            </a:bodyPr>
            <a:lstStyle/>
            <a:p>
              <a:r>
                <a:rPr lang="zh-CN" altLang="en-US" dirty="0" smtClean="0"/>
                <a:t>解：</a:t>
              </a:r>
              <a:r>
                <a:rPr lang="en-US" altLang="zh-CN" dirty="0" smtClean="0"/>
                <a:t>1)</a:t>
              </a:r>
              <a:endParaRPr lang="zh-CN" altLang="en-US" dirty="0"/>
            </a:p>
          </p:txBody>
        </p:sp>
      </p:grpSp>
      <p:sp>
        <p:nvSpPr>
          <p:cNvPr id="2" name="矩形标注 1"/>
          <p:cNvSpPr/>
          <p:nvPr/>
        </p:nvSpPr>
        <p:spPr>
          <a:xfrm>
            <a:off x="7178841" y="922421"/>
            <a:ext cx="1788695" cy="320531"/>
          </a:xfrm>
          <a:prstGeom prst="wedgeRectCallout">
            <a:avLst>
              <a:gd name="adj1" fmla="val -129118"/>
              <a:gd name="adj2" fmla="val 435361"/>
            </a:avLst>
          </a:prstGeom>
          <a:no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smtClean="0">
                <a:solidFill>
                  <a:srgbClr val="FF0000"/>
                </a:solidFill>
              </a:rPr>
              <a:t>答案错误，</a:t>
            </a:r>
            <a:r>
              <a:rPr lang="zh-CN" altLang="en-US" sz="1200" b="1" dirty="0">
                <a:solidFill>
                  <a:srgbClr val="FF0000"/>
                </a:solidFill>
              </a:rPr>
              <a:t>应该</a:t>
            </a:r>
            <a:r>
              <a:rPr lang="zh-CN" altLang="en-US" sz="1200" b="1" dirty="0" smtClean="0">
                <a:solidFill>
                  <a:srgbClr val="FF0000"/>
                </a:solidFill>
              </a:rPr>
              <a:t>是</a:t>
            </a:r>
            <a:r>
              <a:rPr lang="en-US" altLang="zh-CN" sz="1200" b="1" dirty="0" smtClean="0">
                <a:solidFill>
                  <a:srgbClr val="FF0000"/>
                </a:solidFill>
              </a:rPr>
              <a:t>/24</a:t>
            </a:r>
            <a:endParaRPr lang="zh-CN" altLang="en-US" sz="1200" b="1" dirty="0">
              <a:solidFill>
                <a:srgbClr val="FF0000"/>
              </a:solidFill>
            </a:endParaRPr>
          </a:p>
        </p:txBody>
      </p:sp>
      <p:sp>
        <p:nvSpPr>
          <p:cNvPr id="6" name="TextBox 5"/>
          <p:cNvSpPr txBox="1"/>
          <p:nvPr/>
        </p:nvSpPr>
        <p:spPr>
          <a:xfrm>
            <a:off x="5574632" y="2943726"/>
            <a:ext cx="2281394" cy="369332"/>
          </a:xfrm>
          <a:prstGeom prst="rect">
            <a:avLst/>
          </a:prstGeom>
          <a:noFill/>
        </p:spPr>
        <p:txBody>
          <a:bodyPr wrap="none" rtlCol="0">
            <a:spAutoFit/>
          </a:bodyPr>
          <a:lstStyle/>
          <a:p>
            <a:r>
              <a:rPr lang="en-US" altLang="zh-CN" dirty="0" smtClean="0"/>
              <a:t>2) R2</a:t>
            </a:r>
            <a:r>
              <a:rPr lang="zh-CN" altLang="en-US" dirty="0" smtClean="0"/>
              <a:t>从</a:t>
            </a:r>
            <a:r>
              <a:rPr lang="en-US" altLang="zh-CN" dirty="0" smtClean="0"/>
              <a:t>E0</a:t>
            </a:r>
            <a:r>
              <a:rPr lang="zh-CN" altLang="en-US" dirty="0" smtClean="0"/>
              <a:t>接口转发。</a:t>
            </a:r>
            <a:endParaRPr lang="zh-CN" altLang="en-US" dirty="0"/>
          </a:p>
        </p:txBody>
      </p:sp>
      <p:sp>
        <p:nvSpPr>
          <p:cNvPr id="9" name="TextBox 8"/>
          <p:cNvSpPr txBox="1"/>
          <p:nvPr/>
        </p:nvSpPr>
        <p:spPr>
          <a:xfrm>
            <a:off x="5574632" y="3376863"/>
            <a:ext cx="3502882" cy="1477328"/>
          </a:xfrm>
          <a:prstGeom prst="rect">
            <a:avLst/>
          </a:prstGeom>
          <a:noFill/>
        </p:spPr>
        <p:txBody>
          <a:bodyPr wrap="none" rtlCol="0">
            <a:spAutoFit/>
          </a:bodyPr>
          <a:lstStyle/>
          <a:p>
            <a:r>
              <a:rPr lang="en-US" altLang="zh-CN" dirty="0" smtClean="0"/>
              <a:t>3)R1</a:t>
            </a:r>
            <a:r>
              <a:rPr lang="zh-CN" altLang="en-US" dirty="0" smtClean="0"/>
              <a:t>和</a:t>
            </a:r>
            <a:r>
              <a:rPr lang="en-US" altLang="zh-CN" dirty="0" smtClean="0"/>
              <a:t>R2</a:t>
            </a:r>
            <a:r>
              <a:rPr lang="zh-CN" altLang="en-US" dirty="0" smtClean="0"/>
              <a:t>属于不同的自治系统，</a:t>
            </a:r>
            <a:endParaRPr lang="en-US" altLang="zh-CN" dirty="0" smtClean="0"/>
          </a:p>
          <a:p>
            <a:r>
              <a:rPr lang="zh-CN" altLang="en-US" dirty="0" smtClean="0"/>
              <a:t>因此采用外部网关协议</a:t>
            </a:r>
            <a:r>
              <a:rPr lang="en-US" altLang="zh-CN" dirty="0" smtClean="0"/>
              <a:t>BGP</a:t>
            </a:r>
            <a:r>
              <a:rPr lang="zh-CN" altLang="en-US" dirty="0" smtClean="0"/>
              <a:t>。</a:t>
            </a:r>
            <a:r>
              <a:rPr lang="en-US" altLang="zh-CN" dirty="0" smtClean="0"/>
              <a:t>BGP</a:t>
            </a:r>
          </a:p>
          <a:p>
            <a:r>
              <a:rPr lang="zh-CN" altLang="en-US" dirty="0" smtClean="0"/>
              <a:t>是应用层协议，是被封装到</a:t>
            </a:r>
            <a:r>
              <a:rPr lang="en-US" altLang="zh-CN" dirty="0" smtClean="0"/>
              <a:t>TCP</a:t>
            </a:r>
          </a:p>
          <a:p>
            <a:r>
              <a:rPr lang="zh-CN" altLang="en-US" dirty="0" smtClean="0"/>
              <a:t>报文中进行传输的。</a:t>
            </a:r>
            <a:endParaRPr lang="en-US" altLang="zh-CN" dirty="0" smtClean="0"/>
          </a:p>
          <a:p>
            <a:endParaRPr lang="zh-CN" altLang="en-US" dirty="0"/>
          </a:p>
        </p:txBody>
      </p:sp>
    </p:spTree>
    <p:extLst>
      <p:ext uri="{BB962C8B-B14F-4D97-AF65-F5344CB8AC3E}">
        <p14:creationId xmlns:p14="http://schemas.microsoft.com/office/powerpoint/2010/main" val="51936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9"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19737"/>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93070" y="778874"/>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4.5.5  </a:t>
            </a:r>
            <a:r>
              <a:rPr lang="zh-CN" altLang="en-US" sz="2400" b="1" dirty="0">
                <a:solidFill>
                  <a:schemeClr val="bg1"/>
                </a:solidFill>
                <a:latin typeface="微软雅黑" pitchFamily="34" charset="-122"/>
                <a:ea typeface="微软雅黑" pitchFamily="34" charset="-122"/>
              </a:rPr>
              <a:t>路由器的构成</a:t>
            </a:r>
          </a:p>
        </p:txBody>
      </p:sp>
      <p:sp>
        <p:nvSpPr>
          <p:cNvPr id="4" name="Rectangle 8"/>
          <p:cNvSpPr>
            <a:spLocks noChangeArrowheads="1"/>
          </p:cNvSpPr>
          <p:nvPr/>
        </p:nvSpPr>
        <p:spPr bwMode="auto">
          <a:xfrm>
            <a:off x="545144" y="1272924"/>
            <a:ext cx="8053712"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路由器是一种典型的网络层设备。</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路由器是互联网中的关键设备。</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路由器的主要作用是：</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连通不同的网络。</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选择信息传送的线路。选择通畅快捷的近路，能大大提高通信速度，减轻网络系统通信负荷，节约网络系统资源，提高网络系统畅通率，从而让网络系统发挥出更大的效益来。</a:t>
            </a:r>
          </a:p>
        </p:txBody>
      </p:sp>
    </p:spTree>
    <p:extLst>
      <p:ext uri="{BB962C8B-B14F-4D97-AF65-F5344CB8AC3E}">
        <p14:creationId xmlns:p14="http://schemas.microsoft.com/office/powerpoint/2010/main" val="286066293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3" y="1323296"/>
            <a:ext cx="8121529"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路由器</a:t>
            </a:r>
            <a:r>
              <a:rPr lang="zh-CN" altLang="en-US" sz="2000" b="1" dirty="0">
                <a:latin typeface="微软雅黑" pitchFamily="34" charset="-122"/>
                <a:ea typeface="微软雅黑" pitchFamily="34" charset="-122"/>
              </a:rPr>
              <a:t>是一种具有多个输入端口和多个输出端口的专用计算机，其任务是转发分组。也就是说，将路由器某个输入端口收到的分组，按照分组要去的目的地（即目的网络），把该分组从路由器的某个合适的输出端口转发给下一跳路由器。</a:t>
            </a:r>
          </a:p>
          <a:p>
            <a:pPr marL="342900" indent="-34290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下</a:t>
            </a:r>
            <a:r>
              <a:rPr lang="zh-CN" altLang="en-US" sz="2000" b="1" dirty="0">
                <a:latin typeface="微软雅黑" pitchFamily="34" charset="-122"/>
                <a:ea typeface="微软雅黑" pitchFamily="34" charset="-122"/>
              </a:rPr>
              <a:t>一跳路由器也按照这种方法处理分组，直到该分组到达终点为止。 </a:t>
            </a:r>
          </a:p>
          <a:p>
            <a:pPr marL="342900" indent="-34290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路由器</a:t>
            </a:r>
            <a:r>
              <a:rPr lang="zh-CN" altLang="en-US" sz="2000" b="1" dirty="0">
                <a:latin typeface="微软雅黑" pitchFamily="34" charset="-122"/>
                <a:ea typeface="微软雅黑" pitchFamily="34" charset="-122"/>
              </a:rPr>
              <a:t>的转发分组正是网络层的主要工作。</a:t>
            </a:r>
          </a:p>
        </p:txBody>
      </p:sp>
      <p:sp>
        <p:nvSpPr>
          <p:cNvPr id="3" name="AutoShape 5"/>
          <p:cNvSpPr>
            <a:spLocks noChangeArrowheads="1"/>
          </p:cNvSpPr>
          <p:nvPr/>
        </p:nvSpPr>
        <p:spPr bwMode="auto">
          <a:xfrm>
            <a:off x="545144" y="936271"/>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903060"/>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路由器的结构</a:t>
            </a:r>
          </a:p>
        </p:txBody>
      </p:sp>
    </p:spTree>
    <p:extLst>
      <p:ext uri="{BB962C8B-B14F-4D97-AF65-F5344CB8AC3E}">
        <p14:creationId xmlns:p14="http://schemas.microsoft.com/office/powerpoint/2010/main" val="52320360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矩形 6"/>
          <p:cNvSpPr/>
          <p:nvPr/>
        </p:nvSpPr>
        <p:spPr>
          <a:xfrm>
            <a:off x="616085" y="570439"/>
            <a:ext cx="2492990" cy="400110"/>
          </a:xfrm>
          <a:prstGeom prst="rect">
            <a:avLst/>
          </a:prstGeom>
        </p:spPr>
        <p:txBody>
          <a:bodyPr wrap="none">
            <a:spAutoFit/>
          </a:bodyPr>
          <a:lstStyle/>
          <a:p>
            <a:r>
              <a:rPr lang="zh-CN" altLang="en-US" sz="2000" b="1" dirty="0">
                <a:latin typeface="微软雅黑" pitchFamily="34" charset="-122"/>
                <a:ea typeface="微软雅黑" pitchFamily="34" charset="-122"/>
              </a:rPr>
              <a:t>典型的路由器的</a:t>
            </a:r>
            <a:r>
              <a:rPr lang="zh-CN" altLang="en-US" sz="2000" b="1" dirty="0" smtClean="0">
                <a:latin typeface="微软雅黑" pitchFamily="34" charset="-122"/>
                <a:ea typeface="微软雅黑" pitchFamily="34" charset="-122"/>
              </a:rPr>
              <a:t>结构</a:t>
            </a:r>
            <a:endParaRPr lang="zh-CN" altLang="en-US" sz="2000" b="1" dirty="0">
              <a:latin typeface="微软雅黑" pitchFamily="34" charset="-122"/>
              <a:ea typeface="微软雅黑" pitchFamily="34" charset="-122"/>
            </a:endParaRPr>
          </a:p>
        </p:txBody>
      </p:sp>
      <p:grpSp>
        <p:nvGrpSpPr>
          <p:cNvPr id="112" name="组合 111"/>
          <p:cNvGrpSpPr/>
          <p:nvPr/>
        </p:nvGrpSpPr>
        <p:grpSpPr>
          <a:xfrm>
            <a:off x="1657873" y="1106259"/>
            <a:ext cx="5950579" cy="3134266"/>
            <a:chOff x="344488" y="1151979"/>
            <a:chExt cx="9586785" cy="5049514"/>
          </a:xfrm>
        </p:grpSpPr>
        <p:sp>
          <p:nvSpPr>
            <p:cNvPr id="53" name="页脚占位符 4"/>
            <p:cNvSpPr txBox="1">
              <a:spLocks/>
            </p:cNvSpPr>
            <p:nvPr/>
          </p:nvSpPr>
          <p:spPr>
            <a:xfrm>
              <a:off x="3729038" y="5744293"/>
              <a:ext cx="3136900" cy="4572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smtClean="0">
                  <a:solidFill>
                    <a:srgbClr val="0000CC"/>
                  </a:solidFill>
                  <a:latin typeface="微软雅黑" pitchFamily="34" charset="-122"/>
                  <a:ea typeface="微软雅黑" pitchFamily="34" charset="-122"/>
                </a:rPr>
                <a:t>课件制作人：谢希仁</a:t>
              </a:r>
              <a:endParaRPr lang="zh-CN" altLang="en-US" sz="1200" b="1">
                <a:solidFill>
                  <a:srgbClr val="0000CC"/>
                </a:solidFill>
                <a:latin typeface="微软雅黑" pitchFamily="34" charset="-122"/>
                <a:ea typeface="微软雅黑" pitchFamily="34" charset="-122"/>
              </a:endParaRPr>
            </a:p>
          </p:txBody>
        </p:sp>
        <p:sp>
          <p:nvSpPr>
            <p:cNvPr id="54" name="Rectangle 60"/>
            <p:cNvSpPr>
              <a:spLocks noChangeArrowheads="1"/>
            </p:cNvSpPr>
            <p:nvPr/>
          </p:nvSpPr>
          <p:spPr bwMode="auto">
            <a:xfrm>
              <a:off x="344488" y="3140967"/>
              <a:ext cx="8712968" cy="30243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5" name="Rectangle 3"/>
            <p:cNvSpPr>
              <a:spLocks noChangeArrowheads="1"/>
            </p:cNvSpPr>
            <p:nvPr/>
          </p:nvSpPr>
          <p:spPr bwMode="auto">
            <a:xfrm>
              <a:off x="3445273" y="1212304"/>
              <a:ext cx="2598605" cy="1597025"/>
            </a:xfrm>
            <a:prstGeom prst="rect">
              <a:avLst/>
            </a:prstGeom>
            <a:solidFill>
              <a:srgbClr val="99FFCC"/>
            </a:solidFill>
            <a:ln w="12700">
              <a:solidFill>
                <a:schemeClr val="tx1"/>
              </a:solidFill>
              <a:miter lim="800000"/>
              <a:headEnd/>
              <a:tailEnd/>
            </a:ln>
            <a:effectLst/>
          </p:spPr>
          <p:txBody>
            <a:bodyPr wrap="none" anchor="ctr"/>
            <a:lstStyle/>
            <a:p>
              <a:pPr algn="ctr"/>
              <a:endParaRPr kumimoji="1" lang="zh-CN" altLang="zh-CN" sz="1200" b="1">
                <a:solidFill>
                  <a:srgbClr val="0000CC"/>
                </a:solidFill>
                <a:latin typeface="微软雅黑" pitchFamily="34" charset="-122"/>
                <a:ea typeface="微软雅黑" pitchFamily="34" charset="-122"/>
              </a:endParaRPr>
            </a:p>
          </p:txBody>
        </p:sp>
        <p:sp>
          <p:nvSpPr>
            <p:cNvPr id="56" name="Line 5"/>
            <p:cNvSpPr>
              <a:spLocks noChangeShapeType="1"/>
            </p:cNvSpPr>
            <p:nvPr/>
          </p:nvSpPr>
          <p:spPr bwMode="auto">
            <a:xfrm>
              <a:off x="9515389" y="1151979"/>
              <a:ext cx="0" cy="195421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57" name="Text Box 6"/>
            <p:cNvSpPr txBox="1">
              <a:spLocks noChangeArrowheads="1"/>
            </p:cNvSpPr>
            <p:nvPr/>
          </p:nvSpPr>
          <p:spPr bwMode="auto">
            <a:xfrm>
              <a:off x="9137914" y="1879054"/>
              <a:ext cx="793359" cy="6842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200" b="1" dirty="0">
                  <a:solidFill>
                    <a:srgbClr val="0000CC"/>
                  </a:solidFill>
                  <a:latin typeface="微软雅黑" pitchFamily="34" charset="-122"/>
                  <a:ea typeface="微软雅黑" pitchFamily="34" charset="-122"/>
                </a:rPr>
                <a:t>路由</a:t>
              </a:r>
            </a:p>
            <a:p>
              <a:pPr>
                <a:lnSpc>
                  <a:spcPct val="90000"/>
                </a:lnSpc>
              </a:pPr>
              <a:r>
                <a:rPr kumimoji="1" lang="zh-CN" altLang="en-US" sz="1200" b="1" dirty="0">
                  <a:solidFill>
                    <a:srgbClr val="0000CC"/>
                  </a:solidFill>
                  <a:latin typeface="微软雅黑" pitchFamily="34" charset="-122"/>
                  <a:ea typeface="微软雅黑" pitchFamily="34" charset="-122"/>
                </a:rPr>
                <a:t>选择</a:t>
              </a:r>
            </a:p>
          </p:txBody>
        </p:sp>
        <p:sp>
          <p:nvSpPr>
            <p:cNvPr id="58" name="Text Box 7"/>
            <p:cNvSpPr txBox="1">
              <a:spLocks noChangeArrowheads="1"/>
            </p:cNvSpPr>
            <p:nvPr/>
          </p:nvSpPr>
          <p:spPr bwMode="auto">
            <a:xfrm>
              <a:off x="3503746" y="1161504"/>
              <a:ext cx="2032980" cy="44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路由选择处理机</a:t>
              </a:r>
            </a:p>
          </p:txBody>
        </p:sp>
        <p:sp>
          <p:nvSpPr>
            <p:cNvPr id="59" name="Line 8"/>
            <p:cNvSpPr>
              <a:spLocks noChangeShapeType="1"/>
            </p:cNvSpPr>
            <p:nvPr/>
          </p:nvSpPr>
          <p:spPr bwMode="auto">
            <a:xfrm>
              <a:off x="4743715" y="1979067"/>
              <a:ext cx="0" cy="2365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0" name="Rectangle 9"/>
            <p:cNvSpPr>
              <a:spLocks noChangeArrowheads="1"/>
            </p:cNvSpPr>
            <p:nvPr/>
          </p:nvSpPr>
          <p:spPr bwMode="auto">
            <a:xfrm>
              <a:off x="3821907" y="1685379"/>
              <a:ext cx="1843617" cy="390525"/>
            </a:xfrm>
            <a:prstGeom prst="rect">
              <a:avLst/>
            </a:prstGeom>
            <a:solidFill>
              <a:srgbClr val="0000FF"/>
            </a:solidFill>
            <a:ln w="19050">
              <a:solidFill>
                <a:schemeClr val="tx1"/>
              </a:solidFill>
              <a:miter lim="800000"/>
              <a:headEnd/>
              <a:tailEnd/>
            </a:ln>
            <a:effectLst/>
          </p:spPr>
          <p:txBody>
            <a:bodyPr wrap="none" anchor="ctr"/>
            <a:lstStyle/>
            <a:p>
              <a:pPr algn="ctr"/>
              <a:r>
                <a:rPr kumimoji="1" lang="zh-CN" altLang="en-US" sz="1200" b="1" dirty="0">
                  <a:solidFill>
                    <a:schemeClr val="bg1"/>
                  </a:solidFill>
                  <a:latin typeface="微软雅黑" pitchFamily="34" charset="-122"/>
                  <a:ea typeface="微软雅黑" pitchFamily="34" charset="-122"/>
                </a:rPr>
                <a:t>路由选择协议</a:t>
              </a:r>
            </a:p>
          </p:txBody>
        </p:sp>
        <p:sp>
          <p:nvSpPr>
            <p:cNvPr id="61" name="Rectangle 10"/>
            <p:cNvSpPr>
              <a:spLocks noChangeArrowheads="1"/>
            </p:cNvSpPr>
            <p:nvPr/>
          </p:nvSpPr>
          <p:spPr bwMode="auto">
            <a:xfrm>
              <a:off x="4115992" y="2218778"/>
              <a:ext cx="1257167" cy="412750"/>
            </a:xfrm>
            <a:prstGeom prst="rect">
              <a:avLst/>
            </a:prstGeom>
            <a:solidFill>
              <a:srgbClr val="99FF33"/>
            </a:solidFill>
            <a:ln w="19050">
              <a:solidFill>
                <a:schemeClr val="tx1"/>
              </a:solidFill>
              <a:miter lim="800000"/>
              <a:headEnd/>
              <a:tailEnd/>
            </a:ln>
            <a:effectLst/>
          </p:spPr>
          <p:txBody>
            <a:bodyPr wrap="none" anchor="ctr"/>
            <a:lstStyle/>
            <a:p>
              <a:pPr algn="ctr"/>
              <a:r>
                <a:rPr kumimoji="1" lang="zh-CN" altLang="en-US" sz="1200" b="1">
                  <a:solidFill>
                    <a:srgbClr val="0000CC"/>
                  </a:solidFill>
                  <a:latin typeface="微软雅黑" pitchFamily="34" charset="-122"/>
                  <a:ea typeface="微软雅黑" pitchFamily="34" charset="-122"/>
                </a:rPr>
                <a:t>路由表</a:t>
              </a:r>
            </a:p>
          </p:txBody>
        </p:sp>
        <p:sp>
          <p:nvSpPr>
            <p:cNvPr id="62" name="Rectangle 11"/>
            <p:cNvSpPr>
              <a:spLocks noChangeArrowheads="1"/>
            </p:cNvSpPr>
            <p:nvPr/>
          </p:nvSpPr>
          <p:spPr bwMode="auto">
            <a:xfrm>
              <a:off x="762399" y="3529906"/>
              <a:ext cx="2514335" cy="725487"/>
            </a:xfrm>
            <a:prstGeom prst="rect">
              <a:avLst/>
            </a:prstGeom>
            <a:solidFill>
              <a:srgbClr val="66FFFF"/>
            </a:solidFill>
            <a:ln w="12700" cmpd="dbl">
              <a:solidFill>
                <a:schemeClr val="tx1"/>
              </a:solidFill>
              <a:prstDash val="dash"/>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3" name="Rectangle 12"/>
            <p:cNvSpPr>
              <a:spLocks noChangeArrowheads="1"/>
            </p:cNvSpPr>
            <p:nvPr/>
          </p:nvSpPr>
          <p:spPr bwMode="auto">
            <a:xfrm>
              <a:off x="2606015" y="3693417"/>
              <a:ext cx="505619" cy="395288"/>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3</a:t>
              </a:r>
            </a:p>
          </p:txBody>
        </p:sp>
        <p:sp>
          <p:nvSpPr>
            <p:cNvPr id="64" name="Line 13"/>
            <p:cNvSpPr>
              <a:spLocks noChangeShapeType="1"/>
            </p:cNvSpPr>
            <p:nvPr/>
          </p:nvSpPr>
          <p:spPr bwMode="auto">
            <a:xfrm flipV="1">
              <a:off x="597298" y="3891855"/>
              <a:ext cx="385233"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5" name="Line 14"/>
            <p:cNvSpPr>
              <a:spLocks noChangeShapeType="1"/>
            </p:cNvSpPr>
            <p:nvPr/>
          </p:nvSpPr>
          <p:spPr bwMode="auto">
            <a:xfrm>
              <a:off x="1433117" y="3891855"/>
              <a:ext cx="337079"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6" name="Line 15"/>
            <p:cNvSpPr>
              <a:spLocks noChangeShapeType="1"/>
            </p:cNvSpPr>
            <p:nvPr/>
          </p:nvSpPr>
          <p:spPr bwMode="auto">
            <a:xfrm>
              <a:off x="2272375" y="3891855"/>
              <a:ext cx="33364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7" name="Line 16"/>
            <p:cNvSpPr>
              <a:spLocks noChangeShapeType="1"/>
            </p:cNvSpPr>
            <p:nvPr/>
          </p:nvSpPr>
          <p:spPr bwMode="auto">
            <a:xfrm>
              <a:off x="3111634" y="3891855"/>
              <a:ext cx="33364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8" name="Text Box 17"/>
            <p:cNvSpPr txBox="1">
              <a:spLocks noChangeArrowheads="1"/>
            </p:cNvSpPr>
            <p:nvPr/>
          </p:nvSpPr>
          <p:spPr bwMode="auto">
            <a:xfrm>
              <a:off x="1433115" y="3140967"/>
              <a:ext cx="1289207" cy="44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CC"/>
                  </a:solidFill>
                  <a:latin typeface="微软雅黑" pitchFamily="34" charset="-122"/>
                  <a:ea typeface="微软雅黑" pitchFamily="34" charset="-122"/>
                </a:rPr>
                <a:t>输入端口</a:t>
              </a:r>
            </a:p>
          </p:txBody>
        </p:sp>
        <p:sp>
          <p:nvSpPr>
            <p:cNvPr id="69" name="Rectangle 18"/>
            <p:cNvSpPr>
              <a:spLocks noChangeArrowheads="1"/>
            </p:cNvSpPr>
            <p:nvPr/>
          </p:nvSpPr>
          <p:spPr bwMode="auto">
            <a:xfrm>
              <a:off x="762399" y="5103117"/>
              <a:ext cx="2514335" cy="725488"/>
            </a:xfrm>
            <a:prstGeom prst="rect">
              <a:avLst/>
            </a:prstGeom>
            <a:solidFill>
              <a:srgbClr val="00FFFF"/>
            </a:solidFill>
            <a:ln w="12700">
              <a:prstDash val="dash"/>
              <a:headEnd/>
              <a:tailEnd/>
            </a:ln>
          </p:spPr>
          <p:style>
            <a:lnRef idx="2">
              <a:schemeClr val="dk1"/>
            </a:lnRef>
            <a:fillRef idx="1">
              <a:schemeClr val="lt1"/>
            </a:fillRef>
            <a:effectRef idx="0">
              <a:schemeClr val="dk1"/>
            </a:effectRef>
            <a:fontRef idx="minor">
              <a:schemeClr val="dk1"/>
            </a:fontRef>
          </p:style>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0" name="Rectangle 19"/>
            <p:cNvSpPr>
              <a:spLocks noChangeArrowheads="1"/>
            </p:cNvSpPr>
            <p:nvPr/>
          </p:nvSpPr>
          <p:spPr bwMode="auto">
            <a:xfrm>
              <a:off x="2606015" y="5266631"/>
              <a:ext cx="505619" cy="396875"/>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3</a:t>
              </a:r>
            </a:p>
          </p:txBody>
        </p:sp>
        <p:sp>
          <p:nvSpPr>
            <p:cNvPr id="71" name="Line 20"/>
            <p:cNvSpPr>
              <a:spLocks noChangeShapeType="1"/>
            </p:cNvSpPr>
            <p:nvPr/>
          </p:nvSpPr>
          <p:spPr bwMode="auto">
            <a:xfrm flipV="1">
              <a:off x="597298" y="5465067"/>
              <a:ext cx="385233"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72" name="Line 21"/>
            <p:cNvSpPr>
              <a:spLocks noChangeShapeType="1"/>
            </p:cNvSpPr>
            <p:nvPr/>
          </p:nvSpPr>
          <p:spPr bwMode="auto">
            <a:xfrm>
              <a:off x="1433117" y="5465067"/>
              <a:ext cx="337079"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73" name="Line 22"/>
            <p:cNvSpPr>
              <a:spLocks noChangeShapeType="1"/>
            </p:cNvSpPr>
            <p:nvPr/>
          </p:nvSpPr>
          <p:spPr bwMode="auto">
            <a:xfrm>
              <a:off x="2272375" y="5465067"/>
              <a:ext cx="33364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74" name="Line 23"/>
            <p:cNvSpPr>
              <a:spLocks noChangeShapeType="1"/>
            </p:cNvSpPr>
            <p:nvPr/>
          </p:nvSpPr>
          <p:spPr bwMode="auto">
            <a:xfrm>
              <a:off x="3111634" y="5465067"/>
              <a:ext cx="33364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75" name="Rectangle 24"/>
            <p:cNvSpPr>
              <a:spLocks noChangeArrowheads="1"/>
            </p:cNvSpPr>
            <p:nvPr/>
          </p:nvSpPr>
          <p:spPr bwMode="auto">
            <a:xfrm>
              <a:off x="3445273" y="3529905"/>
              <a:ext cx="2598605" cy="2311400"/>
            </a:xfrm>
            <a:prstGeom prst="rect">
              <a:avLst/>
            </a:prstGeom>
            <a:solidFill>
              <a:srgbClr val="00FFFF"/>
            </a:solidFill>
            <a:ln w="12700">
              <a:prstDash val="dash"/>
              <a:headEnd/>
              <a:tailEnd/>
            </a:ln>
          </p:spPr>
          <p:style>
            <a:lnRef idx="2">
              <a:schemeClr val="dk1"/>
            </a:lnRef>
            <a:fillRef idx="1">
              <a:schemeClr val="lt1"/>
            </a:fillRef>
            <a:effectRef idx="0">
              <a:schemeClr val="dk1"/>
            </a:effectRef>
            <a:fontRef idx="minor">
              <a:schemeClr val="dk1"/>
            </a:fontRef>
          </p:style>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6" name="Rectangle 25"/>
            <p:cNvSpPr>
              <a:spLocks noChangeArrowheads="1"/>
            </p:cNvSpPr>
            <p:nvPr/>
          </p:nvSpPr>
          <p:spPr bwMode="auto">
            <a:xfrm flipH="1">
              <a:off x="6212417" y="3529906"/>
              <a:ext cx="2510896" cy="725487"/>
            </a:xfrm>
            <a:prstGeom prst="rect">
              <a:avLst/>
            </a:prstGeom>
            <a:solidFill>
              <a:srgbClr val="00FFFF"/>
            </a:solidFill>
            <a:ln w="12700">
              <a:prstDash val="dash"/>
              <a:headEnd/>
              <a:tailEnd/>
            </a:ln>
          </p:spPr>
          <p:style>
            <a:lnRef idx="2">
              <a:schemeClr val="dk1"/>
            </a:lnRef>
            <a:fillRef idx="1">
              <a:schemeClr val="lt1"/>
            </a:fillRef>
            <a:effectRef idx="0">
              <a:schemeClr val="dk1"/>
            </a:effectRef>
            <a:fontRef idx="minor">
              <a:schemeClr val="dk1"/>
            </a:fontRef>
          </p:style>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7" name="Line 26"/>
            <p:cNvSpPr>
              <a:spLocks noChangeShapeType="1"/>
            </p:cNvSpPr>
            <p:nvPr/>
          </p:nvSpPr>
          <p:spPr bwMode="auto">
            <a:xfrm flipV="1">
              <a:off x="8546175" y="3891855"/>
              <a:ext cx="345678"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78" name="Line 27"/>
            <p:cNvSpPr>
              <a:spLocks noChangeShapeType="1"/>
            </p:cNvSpPr>
            <p:nvPr/>
          </p:nvSpPr>
          <p:spPr bwMode="auto">
            <a:xfrm rot="10800000" flipH="1">
              <a:off x="7718955" y="3891855"/>
              <a:ext cx="33536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79" name="Line 28"/>
            <p:cNvSpPr>
              <a:spLocks noChangeShapeType="1"/>
            </p:cNvSpPr>
            <p:nvPr/>
          </p:nvSpPr>
          <p:spPr bwMode="auto">
            <a:xfrm>
              <a:off x="6879696" y="3891855"/>
              <a:ext cx="337079"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80" name="Line 29"/>
            <p:cNvSpPr>
              <a:spLocks noChangeShapeType="1"/>
            </p:cNvSpPr>
            <p:nvPr/>
          </p:nvSpPr>
          <p:spPr bwMode="auto">
            <a:xfrm>
              <a:off x="6043878" y="3891855"/>
              <a:ext cx="400712"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81" name="Rectangle 30"/>
            <p:cNvSpPr>
              <a:spLocks noChangeArrowheads="1"/>
            </p:cNvSpPr>
            <p:nvPr/>
          </p:nvSpPr>
          <p:spPr bwMode="auto">
            <a:xfrm flipH="1">
              <a:off x="6212417" y="5103117"/>
              <a:ext cx="2510896" cy="725488"/>
            </a:xfrm>
            <a:prstGeom prst="rect">
              <a:avLst/>
            </a:prstGeom>
            <a:solidFill>
              <a:srgbClr val="00FFFF"/>
            </a:solidFill>
            <a:ln w="12700">
              <a:prstDash val="dash"/>
              <a:headEnd/>
              <a:tailEnd/>
            </a:ln>
          </p:spPr>
          <p:style>
            <a:lnRef idx="2">
              <a:schemeClr val="dk1"/>
            </a:lnRef>
            <a:fillRef idx="1">
              <a:schemeClr val="lt1"/>
            </a:fillRef>
            <a:effectRef idx="0">
              <a:schemeClr val="dk1"/>
            </a:effectRef>
            <a:fontRef idx="minor">
              <a:schemeClr val="dk1"/>
            </a:fontRef>
          </p:style>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82" name="Line 31"/>
            <p:cNvSpPr>
              <a:spLocks noChangeShapeType="1"/>
            </p:cNvSpPr>
            <p:nvPr/>
          </p:nvSpPr>
          <p:spPr bwMode="auto">
            <a:xfrm flipV="1">
              <a:off x="8546175" y="5465067"/>
              <a:ext cx="345678"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83" name="Line 32"/>
            <p:cNvSpPr>
              <a:spLocks noChangeShapeType="1"/>
            </p:cNvSpPr>
            <p:nvPr/>
          </p:nvSpPr>
          <p:spPr bwMode="auto">
            <a:xfrm>
              <a:off x="7718955" y="5465067"/>
              <a:ext cx="33536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84" name="Line 33"/>
            <p:cNvSpPr>
              <a:spLocks noChangeShapeType="1"/>
            </p:cNvSpPr>
            <p:nvPr/>
          </p:nvSpPr>
          <p:spPr bwMode="auto">
            <a:xfrm>
              <a:off x="6879696" y="5465067"/>
              <a:ext cx="337079"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85" name="Line 34"/>
            <p:cNvSpPr>
              <a:spLocks noChangeShapeType="1"/>
            </p:cNvSpPr>
            <p:nvPr/>
          </p:nvSpPr>
          <p:spPr bwMode="auto">
            <a:xfrm flipV="1">
              <a:off x="6043877" y="5465067"/>
              <a:ext cx="386954"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86" name="Text Box 35"/>
            <p:cNvSpPr txBox="1">
              <a:spLocks noChangeArrowheads="1"/>
            </p:cNvSpPr>
            <p:nvPr/>
          </p:nvSpPr>
          <p:spPr bwMode="auto">
            <a:xfrm>
              <a:off x="4155668" y="5265042"/>
              <a:ext cx="1289207" cy="44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交换结构</a:t>
              </a:r>
            </a:p>
          </p:txBody>
        </p:sp>
        <p:sp>
          <p:nvSpPr>
            <p:cNvPr id="87" name="Text Box 36"/>
            <p:cNvSpPr txBox="1">
              <a:spLocks noChangeArrowheads="1"/>
            </p:cNvSpPr>
            <p:nvPr/>
          </p:nvSpPr>
          <p:spPr bwMode="auto">
            <a:xfrm>
              <a:off x="1433115" y="4660206"/>
              <a:ext cx="1289207" cy="44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CC"/>
                  </a:solidFill>
                  <a:latin typeface="微软雅黑" pitchFamily="34" charset="-122"/>
                  <a:ea typeface="微软雅黑" pitchFamily="34" charset="-122"/>
                </a:rPr>
                <a:t>输入端口</a:t>
              </a:r>
            </a:p>
          </p:txBody>
        </p:sp>
        <p:sp>
          <p:nvSpPr>
            <p:cNvPr id="88" name="Text Box 37"/>
            <p:cNvSpPr txBox="1">
              <a:spLocks noChangeArrowheads="1"/>
            </p:cNvSpPr>
            <p:nvPr/>
          </p:nvSpPr>
          <p:spPr bwMode="auto">
            <a:xfrm>
              <a:off x="6879697" y="3140967"/>
              <a:ext cx="1289207" cy="44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CC"/>
                  </a:solidFill>
                  <a:latin typeface="微软雅黑" pitchFamily="34" charset="-122"/>
                  <a:ea typeface="微软雅黑" pitchFamily="34" charset="-122"/>
                </a:rPr>
                <a:t>输出端口</a:t>
              </a:r>
            </a:p>
          </p:txBody>
        </p:sp>
        <p:sp>
          <p:nvSpPr>
            <p:cNvPr id="89" name="Line 38"/>
            <p:cNvSpPr>
              <a:spLocks noChangeShapeType="1"/>
            </p:cNvSpPr>
            <p:nvPr/>
          </p:nvSpPr>
          <p:spPr bwMode="auto">
            <a:xfrm>
              <a:off x="344489" y="3118891"/>
              <a:ext cx="9553443" cy="0"/>
            </a:xfrm>
            <a:prstGeom prst="line">
              <a:avLst/>
            </a:prstGeom>
            <a:noFill/>
            <a:ln w="28575">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90" name="Line 39"/>
            <p:cNvSpPr>
              <a:spLocks noChangeShapeType="1"/>
            </p:cNvSpPr>
            <p:nvPr/>
          </p:nvSpPr>
          <p:spPr bwMode="auto">
            <a:xfrm>
              <a:off x="9515389" y="3118891"/>
              <a:ext cx="0" cy="264160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91" name="Text Box 40"/>
            <p:cNvSpPr txBox="1">
              <a:spLocks noChangeArrowheads="1"/>
            </p:cNvSpPr>
            <p:nvPr/>
          </p:nvSpPr>
          <p:spPr bwMode="auto">
            <a:xfrm>
              <a:off x="9134314" y="4326977"/>
              <a:ext cx="793359" cy="6842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200" b="1">
                  <a:solidFill>
                    <a:srgbClr val="0000CC"/>
                  </a:solidFill>
                  <a:latin typeface="微软雅黑" pitchFamily="34" charset="-122"/>
                  <a:ea typeface="微软雅黑" pitchFamily="34" charset="-122"/>
                </a:rPr>
                <a:t>分组</a:t>
              </a:r>
            </a:p>
            <a:p>
              <a:pPr>
                <a:lnSpc>
                  <a:spcPct val="90000"/>
                </a:lnSpc>
              </a:pPr>
              <a:r>
                <a:rPr kumimoji="1" lang="zh-CN" altLang="en-US" sz="1200" b="1">
                  <a:solidFill>
                    <a:srgbClr val="0000CC"/>
                  </a:solidFill>
                  <a:latin typeface="微软雅黑" pitchFamily="34" charset="-122"/>
                  <a:ea typeface="微软雅黑" pitchFamily="34" charset="-122"/>
                </a:rPr>
                <a:t>转发</a:t>
              </a:r>
            </a:p>
          </p:txBody>
        </p:sp>
        <p:sp>
          <p:nvSpPr>
            <p:cNvPr id="92" name="Rectangle 41"/>
            <p:cNvSpPr>
              <a:spLocks noChangeArrowheads="1"/>
            </p:cNvSpPr>
            <p:nvPr/>
          </p:nvSpPr>
          <p:spPr bwMode="auto">
            <a:xfrm>
              <a:off x="3778913" y="3728342"/>
              <a:ext cx="1927886" cy="1385888"/>
            </a:xfrm>
            <a:prstGeom prst="rect">
              <a:avLst/>
            </a:prstGeom>
            <a:solidFill>
              <a:srgbClr val="FF99FF"/>
            </a:solidFill>
            <a:ln w="9525">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3" name="Rectangle 42"/>
            <p:cNvSpPr>
              <a:spLocks noChangeArrowheads="1"/>
            </p:cNvSpPr>
            <p:nvPr/>
          </p:nvSpPr>
          <p:spPr bwMode="auto">
            <a:xfrm>
              <a:off x="4115992" y="4453831"/>
              <a:ext cx="1257168" cy="465138"/>
            </a:xfrm>
            <a:prstGeom prst="rect">
              <a:avLst/>
            </a:prstGeom>
            <a:solidFill>
              <a:srgbClr val="00B050"/>
            </a:solidFill>
            <a:ln w="19050">
              <a:solidFill>
                <a:schemeClr val="tx1"/>
              </a:solidFill>
              <a:miter lim="800000"/>
              <a:headEnd/>
              <a:tailEnd/>
            </a:ln>
            <a:effectLst/>
          </p:spPr>
          <p:txBody>
            <a:bodyPr wrap="none" anchor="ctr"/>
            <a:lstStyle/>
            <a:p>
              <a:pPr algn="ctr"/>
              <a:r>
                <a:rPr kumimoji="1" lang="zh-CN" altLang="en-US" sz="1200" b="1" dirty="0">
                  <a:solidFill>
                    <a:schemeClr val="bg1"/>
                  </a:solidFill>
                  <a:latin typeface="微软雅黑" pitchFamily="34" charset="-122"/>
                  <a:ea typeface="微软雅黑" pitchFamily="34" charset="-122"/>
                </a:rPr>
                <a:t>转发表</a:t>
              </a:r>
            </a:p>
          </p:txBody>
        </p:sp>
        <p:sp>
          <p:nvSpPr>
            <p:cNvPr id="94" name="Text Box 43"/>
            <p:cNvSpPr txBox="1">
              <a:spLocks noChangeArrowheads="1"/>
            </p:cNvSpPr>
            <p:nvPr/>
          </p:nvSpPr>
          <p:spPr bwMode="auto">
            <a:xfrm>
              <a:off x="4115991" y="3825181"/>
              <a:ext cx="1289207" cy="44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分组处理</a:t>
              </a:r>
            </a:p>
          </p:txBody>
        </p:sp>
        <p:sp>
          <p:nvSpPr>
            <p:cNvPr id="95" name="Text Box 44"/>
            <p:cNvSpPr txBox="1">
              <a:spLocks noChangeArrowheads="1"/>
            </p:cNvSpPr>
            <p:nvPr/>
          </p:nvSpPr>
          <p:spPr bwMode="auto">
            <a:xfrm>
              <a:off x="6879697" y="4660206"/>
              <a:ext cx="1289207" cy="44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CC"/>
                  </a:solidFill>
                  <a:latin typeface="微软雅黑" pitchFamily="34" charset="-122"/>
                  <a:ea typeface="微软雅黑" pitchFamily="34" charset="-122"/>
                </a:rPr>
                <a:t>输出端口</a:t>
              </a:r>
            </a:p>
          </p:txBody>
        </p:sp>
        <p:sp>
          <p:nvSpPr>
            <p:cNvPr id="96" name="Text Box 45"/>
            <p:cNvSpPr txBox="1">
              <a:spLocks noChangeArrowheads="1"/>
            </p:cNvSpPr>
            <p:nvPr/>
          </p:nvSpPr>
          <p:spPr bwMode="auto">
            <a:xfrm rot="5400000">
              <a:off x="1939471" y="4321980"/>
              <a:ext cx="535103" cy="44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a:t>
              </a:r>
            </a:p>
          </p:txBody>
        </p:sp>
        <p:sp>
          <p:nvSpPr>
            <p:cNvPr id="97" name="Text Box 46"/>
            <p:cNvSpPr txBox="1">
              <a:spLocks noChangeArrowheads="1"/>
            </p:cNvSpPr>
            <p:nvPr/>
          </p:nvSpPr>
          <p:spPr bwMode="auto">
            <a:xfrm rot="5400000">
              <a:off x="7360254" y="4321980"/>
              <a:ext cx="535103" cy="44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a:t>
              </a:r>
            </a:p>
          </p:txBody>
        </p:sp>
        <p:sp>
          <p:nvSpPr>
            <p:cNvPr id="98" name="Line 47"/>
            <p:cNvSpPr>
              <a:spLocks noChangeShapeType="1"/>
            </p:cNvSpPr>
            <p:nvPr/>
          </p:nvSpPr>
          <p:spPr bwMode="auto">
            <a:xfrm flipH="1" flipV="1">
              <a:off x="2943094" y="3991868"/>
              <a:ext cx="1172898" cy="595313"/>
            </a:xfrm>
            <a:prstGeom prst="line">
              <a:avLst/>
            </a:prstGeom>
            <a:noFill/>
            <a:ln w="28575">
              <a:solidFill>
                <a:srgbClr val="333399"/>
              </a:solidFill>
              <a:prstDash val="dash"/>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99" name="Line 48"/>
            <p:cNvSpPr>
              <a:spLocks noChangeShapeType="1"/>
            </p:cNvSpPr>
            <p:nvPr/>
          </p:nvSpPr>
          <p:spPr bwMode="auto">
            <a:xfrm flipH="1">
              <a:off x="2943094" y="4784030"/>
              <a:ext cx="1172898" cy="595312"/>
            </a:xfrm>
            <a:prstGeom prst="line">
              <a:avLst/>
            </a:prstGeom>
            <a:noFill/>
            <a:ln w="28575">
              <a:solidFill>
                <a:srgbClr val="333399"/>
              </a:solidFill>
              <a:prstDash val="dash"/>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00" name="Rectangle 49"/>
            <p:cNvSpPr>
              <a:spLocks noChangeArrowheads="1"/>
            </p:cNvSpPr>
            <p:nvPr/>
          </p:nvSpPr>
          <p:spPr bwMode="auto">
            <a:xfrm>
              <a:off x="8049155" y="3761681"/>
              <a:ext cx="502179" cy="282575"/>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1</a:t>
              </a:r>
            </a:p>
          </p:txBody>
        </p:sp>
        <p:sp>
          <p:nvSpPr>
            <p:cNvPr id="101" name="Rectangle 50"/>
            <p:cNvSpPr>
              <a:spLocks noChangeArrowheads="1"/>
            </p:cNvSpPr>
            <p:nvPr/>
          </p:nvSpPr>
          <p:spPr bwMode="auto">
            <a:xfrm>
              <a:off x="8074952" y="5320605"/>
              <a:ext cx="502179" cy="285750"/>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1</a:t>
              </a:r>
            </a:p>
          </p:txBody>
        </p:sp>
        <p:sp>
          <p:nvSpPr>
            <p:cNvPr id="102" name="Rectangle 51"/>
            <p:cNvSpPr>
              <a:spLocks noChangeArrowheads="1"/>
            </p:cNvSpPr>
            <p:nvPr/>
          </p:nvSpPr>
          <p:spPr bwMode="auto">
            <a:xfrm>
              <a:off x="1010048" y="5320605"/>
              <a:ext cx="502179" cy="285750"/>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1</a:t>
              </a:r>
            </a:p>
          </p:txBody>
        </p:sp>
        <p:sp>
          <p:nvSpPr>
            <p:cNvPr id="103" name="Rectangle 52"/>
            <p:cNvSpPr>
              <a:spLocks noChangeArrowheads="1"/>
            </p:cNvSpPr>
            <p:nvPr/>
          </p:nvSpPr>
          <p:spPr bwMode="auto">
            <a:xfrm flipH="1">
              <a:off x="6429111" y="3693417"/>
              <a:ext cx="502179" cy="395288"/>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3</a:t>
              </a:r>
            </a:p>
          </p:txBody>
        </p:sp>
        <p:sp>
          <p:nvSpPr>
            <p:cNvPr id="104" name="Rectangle 53"/>
            <p:cNvSpPr>
              <a:spLocks noChangeArrowheads="1"/>
            </p:cNvSpPr>
            <p:nvPr/>
          </p:nvSpPr>
          <p:spPr bwMode="auto">
            <a:xfrm flipH="1">
              <a:off x="6429111" y="5266631"/>
              <a:ext cx="502179" cy="396875"/>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3</a:t>
              </a:r>
            </a:p>
          </p:txBody>
        </p:sp>
        <p:sp>
          <p:nvSpPr>
            <p:cNvPr id="105" name="Rectangle 54"/>
            <p:cNvSpPr>
              <a:spLocks noChangeArrowheads="1"/>
            </p:cNvSpPr>
            <p:nvPr/>
          </p:nvSpPr>
          <p:spPr bwMode="auto">
            <a:xfrm>
              <a:off x="1010048" y="3761681"/>
              <a:ext cx="502179" cy="282575"/>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1</a:t>
              </a:r>
            </a:p>
          </p:txBody>
        </p:sp>
        <p:sp>
          <p:nvSpPr>
            <p:cNvPr id="106" name="Rectangle 55"/>
            <p:cNvSpPr>
              <a:spLocks noChangeArrowheads="1"/>
            </p:cNvSpPr>
            <p:nvPr/>
          </p:nvSpPr>
          <p:spPr bwMode="auto">
            <a:xfrm>
              <a:off x="1808031" y="3728342"/>
              <a:ext cx="502179" cy="330200"/>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2</a:t>
              </a:r>
            </a:p>
          </p:txBody>
        </p:sp>
        <p:sp>
          <p:nvSpPr>
            <p:cNvPr id="107" name="Rectangle 56"/>
            <p:cNvSpPr>
              <a:spLocks noChangeArrowheads="1"/>
            </p:cNvSpPr>
            <p:nvPr/>
          </p:nvSpPr>
          <p:spPr bwMode="auto">
            <a:xfrm>
              <a:off x="1808031" y="5299967"/>
              <a:ext cx="502179" cy="330200"/>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2</a:t>
              </a:r>
            </a:p>
          </p:txBody>
        </p:sp>
        <p:sp>
          <p:nvSpPr>
            <p:cNvPr id="108" name="Rectangle 57"/>
            <p:cNvSpPr>
              <a:spLocks noChangeArrowheads="1"/>
            </p:cNvSpPr>
            <p:nvPr/>
          </p:nvSpPr>
          <p:spPr bwMode="auto">
            <a:xfrm flipH="1">
              <a:off x="7239133" y="3728342"/>
              <a:ext cx="502179" cy="330200"/>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2</a:t>
              </a:r>
            </a:p>
          </p:txBody>
        </p:sp>
        <p:sp>
          <p:nvSpPr>
            <p:cNvPr id="109" name="Rectangle 58"/>
            <p:cNvSpPr>
              <a:spLocks noChangeArrowheads="1"/>
            </p:cNvSpPr>
            <p:nvPr/>
          </p:nvSpPr>
          <p:spPr bwMode="auto">
            <a:xfrm flipH="1">
              <a:off x="7251171" y="5299967"/>
              <a:ext cx="502179" cy="330200"/>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2</a:t>
              </a:r>
            </a:p>
          </p:txBody>
        </p:sp>
        <p:sp>
          <p:nvSpPr>
            <p:cNvPr id="110" name="AutoShape 4"/>
            <p:cNvSpPr>
              <a:spLocks noChangeArrowheads="1"/>
            </p:cNvSpPr>
            <p:nvPr/>
          </p:nvSpPr>
          <p:spPr bwMode="auto">
            <a:xfrm>
              <a:off x="4492626" y="2736304"/>
              <a:ext cx="502179" cy="792163"/>
            </a:xfrm>
            <a:prstGeom prst="upDownArrow">
              <a:avLst>
                <a:gd name="adj1" fmla="val 50000"/>
                <a:gd name="adj2" fmla="val 34178"/>
              </a:avLst>
            </a:prstGeom>
            <a:solidFill>
              <a:srgbClr val="CC00CC"/>
            </a:solidFill>
            <a:ln w="2857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11" name="Text Box 59"/>
            <p:cNvSpPr txBox="1">
              <a:spLocks noChangeArrowheads="1"/>
            </p:cNvSpPr>
            <p:nvPr/>
          </p:nvSpPr>
          <p:spPr bwMode="auto">
            <a:xfrm>
              <a:off x="416496" y="1196752"/>
              <a:ext cx="2778574" cy="1636302"/>
            </a:xfrm>
            <a:prstGeom prst="rect">
              <a:avLst/>
            </a:prstGeom>
            <a:solidFill>
              <a:srgbClr val="00FFFF"/>
            </a:solidFill>
            <a:ln w="12700">
              <a:solidFill>
                <a:srgbClr val="333399"/>
              </a:solidFill>
              <a:miter lim="800000"/>
              <a:headEnd/>
              <a:tailEnd/>
            </a:ln>
            <a:effectLst/>
          </p:spPr>
          <p:txBody>
            <a:bodyPr wrap="square">
              <a:spAutoFit/>
            </a:bodyPr>
            <a:lstStyle/>
            <a:p>
              <a:r>
                <a:rPr kumimoji="1" lang="zh-CN" altLang="en-US" sz="1200" b="1" dirty="0" smtClean="0">
                  <a:latin typeface="微软雅黑" pitchFamily="34" charset="-122"/>
                  <a:ea typeface="微软雅黑" pitchFamily="34" charset="-122"/>
                </a:rPr>
                <a:t>图中</a:t>
              </a:r>
              <a:r>
                <a:rPr kumimoji="1" lang="zh-CN" altLang="en-US" sz="1200" b="1" dirty="0">
                  <a:latin typeface="微软雅黑" pitchFamily="34" charset="-122"/>
                  <a:ea typeface="微软雅黑" pitchFamily="34" charset="-122"/>
                </a:rPr>
                <a:t>数字</a:t>
              </a:r>
              <a:r>
                <a:rPr kumimoji="1" lang="zh-CN" altLang="zh-CN" sz="1200" b="1" dirty="0">
                  <a:latin typeface="微软雅黑" pitchFamily="34" charset="-122"/>
                  <a:ea typeface="微软雅黑" pitchFamily="34" charset="-122"/>
                </a:rPr>
                <a:t>表示相应层次的构件</a:t>
              </a:r>
              <a:r>
                <a:rPr kumimoji="1" lang="zh-CN" altLang="en-US" sz="1200" b="1" dirty="0">
                  <a:latin typeface="微软雅黑" pitchFamily="34" charset="-122"/>
                  <a:ea typeface="微软雅黑" pitchFamily="34" charset="-122"/>
                </a:rPr>
                <a:t>：</a:t>
              </a:r>
              <a:endParaRPr kumimoji="1" lang="en-US" altLang="zh-CN" sz="1200" b="1" dirty="0">
                <a:latin typeface="微软雅黑" pitchFamily="34" charset="-122"/>
                <a:ea typeface="微软雅黑" pitchFamily="34" charset="-122"/>
              </a:endParaRPr>
            </a:p>
            <a:p>
              <a:r>
                <a:rPr kumimoji="1" lang="en-US" altLang="zh-CN" sz="1200" b="1" dirty="0" smtClean="0">
                  <a:latin typeface="微软雅黑" pitchFamily="34" charset="-122"/>
                  <a:ea typeface="微软雅黑" pitchFamily="34" charset="-122"/>
                </a:rPr>
                <a:t>3</a:t>
              </a:r>
              <a:r>
                <a:rPr kumimoji="1" lang="en-US" altLang="zh-CN" sz="1200" b="1" dirty="0">
                  <a:latin typeface="微软雅黑" pitchFamily="34" charset="-122"/>
                  <a:ea typeface="微软雅黑" pitchFamily="34" charset="-122"/>
                </a:rPr>
                <a:t>——</a:t>
              </a:r>
              <a:r>
                <a:rPr kumimoji="1" lang="zh-CN" altLang="en-US" sz="1200" b="1" dirty="0">
                  <a:latin typeface="微软雅黑" pitchFamily="34" charset="-122"/>
                  <a:ea typeface="微软雅黑" pitchFamily="34" charset="-122"/>
                </a:rPr>
                <a:t>网络层</a:t>
              </a:r>
            </a:p>
            <a:p>
              <a:r>
                <a:rPr kumimoji="1" lang="en-US" altLang="zh-CN" sz="1200" b="1" dirty="0">
                  <a:latin typeface="微软雅黑" pitchFamily="34" charset="-122"/>
                  <a:ea typeface="微软雅黑" pitchFamily="34" charset="-122"/>
                </a:rPr>
                <a:t>2——</a:t>
              </a:r>
              <a:r>
                <a:rPr kumimoji="1" lang="zh-CN" altLang="en-US" sz="1200" b="1" dirty="0">
                  <a:latin typeface="微软雅黑" pitchFamily="34" charset="-122"/>
                  <a:ea typeface="微软雅黑" pitchFamily="34" charset="-122"/>
                </a:rPr>
                <a:t>数据链路层</a:t>
              </a:r>
            </a:p>
            <a:p>
              <a:r>
                <a:rPr kumimoji="1" lang="en-US" altLang="zh-CN" sz="1200" b="1" dirty="0">
                  <a:latin typeface="微软雅黑" pitchFamily="34" charset="-122"/>
                  <a:ea typeface="微软雅黑" pitchFamily="34" charset="-122"/>
                </a:rPr>
                <a:t>1——</a:t>
              </a:r>
              <a:r>
                <a:rPr kumimoji="1" lang="zh-CN" altLang="en-US" sz="1200" b="1" dirty="0">
                  <a:latin typeface="微软雅黑" pitchFamily="34" charset="-122"/>
                  <a:ea typeface="微软雅黑" pitchFamily="34" charset="-122"/>
                </a:rPr>
                <a:t>物理层</a:t>
              </a:r>
            </a:p>
          </p:txBody>
        </p:sp>
      </p:grpSp>
    </p:spTree>
    <p:extLst>
      <p:ext uri="{BB962C8B-B14F-4D97-AF65-F5344CB8AC3E}">
        <p14:creationId xmlns:p14="http://schemas.microsoft.com/office/powerpoint/2010/main" val="1930116446"/>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8675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627990"/>
            <a:ext cx="2492990" cy="400110"/>
          </a:xfrm>
          <a:prstGeom prst="rect">
            <a:avLst/>
          </a:prstGeom>
        </p:spPr>
        <p:txBody>
          <a:bodyPr wrap="none">
            <a:spAutoFit/>
          </a:bodyPr>
          <a:lstStyle/>
          <a:p>
            <a:r>
              <a:rPr lang="zh-CN" altLang="en-US" sz="2000" b="1" dirty="0">
                <a:latin typeface="微软雅黑" pitchFamily="34" charset="-122"/>
                <a:ea typeface="微软雅黑" pitchFamily="34" charset="-122"/>
              </a:rPr>
              <a:t>典型的路由器的</a:t>
            </a:r>
            <a:r>
              <a:rPr lang="zh-CN" altLang="en-US" sz="2000" b="1" dirty="0" smtClean="0">
                <a:latin typeface="微软雅黑" pitchFamily="34" charset="-122"/>
                <a:ea typeface="微软雅黑" pitchFamily="34" charset="-122"/>
              </a:rPr>
              <a:t>结构</a:t>
            </a:r>
            <a:endParaRPr lang="zh-CN" altLang="en-US" sz="2000" b="1" dirty="0">
              <a:latin typeface="微软雅黑" pitchFamily="34" charset="-122"/>
              <a:ea typeface="微软雅黑" pitchFamily="34" charset="-122"/>
            </a:endParaRPr>
          </a:p>
        </p:txBody>
      </p:sp>
      <p:sp>
        <p:nvSpPr>
          <p:cNvPr id="4" name="矩形 3"/>
          <p:cNvSpPr/>
          <p:nvPr/>
        </p:nvSpPr>
        <p:spPr>
          <a:xfrm>
            <a:off x="545144" y="985150"/>
            <a:ext cx="8028487" cy="3477875"/>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整个的路由器结构可划分为两大部分：</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路由选择部分</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分组转发部分</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路由选择部分</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也叫做控制部分，其核心构件是路由选择处理机。</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路由选择处理机的任务是根据所选定的路由选择协议构造出路由表，同时经常或定期地和相邻路由器交换路由信息而不断地更新和维护路由表。</a:t>
            </a:r>
          </a:p>
        </p:txBody>
      </p:sp>
    </p:spTree>
    <p:extLst>
      <p:ext uri="{BB962C8B-B14F-4D97-AF65-F5344CB8AC3E}">
        <p14:creationId xmlns:p14="http://schemas.microsoft.com/office/powerpoint/2010/main" val="296380764"/>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091190"/>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032422"/>
            <a:ext cx="2492990" cy="400110"/>
          </a:xfrm>
          <a:prstGeom prst="rect">
            <a:avLst/>
          </a:prstGeom>
        </p:spPr>
        <p:txBody>
          <a:bodyPr wrap="none">
            <a:spAutoFit/>
          </a:bodyPr>
          <a:lstStyle/>
          <a:p>
            <a:r>
              <a:rPr lang="zh-CN" altLang="en-US" sz="2000" b="1" dirty="0">
                <a:latin typeface="微软雅黑" pitchFamily="34" charset="-122"/>
                <a:ea typeface="微软雅黑" pitchFamily="34" charset="-122"/>
              </a:rPr>
              <a:t>典型的路由器的</a:t>
            </a:r>
            <a:r>
              <a:rPr lang="zh-CN" altLang="en-US" sz="2000" b="1" dirty="0" smtClean="0">
                <a:latin typeface="微软雅黑" pitchFamily="34" charset="-122"/>
                <a:ea typeface="微软雅黑" pitchFamily="34" charset="-122"/>
              </a:rPr>
              <a:t>结构</a:t>
            </a:r>
            <a:endParaRPr lang="zh-CN" altLang="en-US" sz="2000" b="1" dirty="0">
              <a:latin typeface="微软雅黑" pitchFamily="34" charset="-122"/>
              <a:ea typeface="微软雅黑" pitchFamily="34" charset="-122"/>
            </a:endParaRPr>
          </a:p>
        </p:txBody>
      </p:sp>
      <p:sp>
        <p:nvSpPr>
          <p:cNvPr id="4" name="矩形 3"/>
          <p:cNvSpPr/>
          <p:nvPr/>
        </p:nvSpPr>
        <p:spPr>
          <a:xfrm>
            <a:off x="616084" y="1389582"/>
            <a:ext cx="7957547"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分组转发部分</a:t>
            </a:r>
            <a:r>
              <a:rPr lang="zh-CN" altLang="en-US" sz="2000" b="1" dirty="0">
                <a:latin typeface="微软雅黑" pitchFamily="34" charset="-122"/>
                <a:ea typeface="微软雅黑" pitchFamily="34" charset="-122"/>
              </a:rPr>
              <a:t>由三部分组成：</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交换结构 </a:t>
            </a:r>
            <a:r>
              <a:rPr lang="en-US" altLang="zh-CN" sz="2000" b="1" dirty="0">
                <a:latin typeface="微软雅黑" pitchFamily="34" charset="-122"/>
                <a:ea typeface="微软雅黑" pitchFamily="34" charset="-122"/>
              </a:rPr>
              <a:t>(switching fabric)</a:t>
            </a:r>
            <a:r>
              <a:rPr lang="zh-CN" altLang="en-US" sz="2000" b="1" dirty="0">
                <a:latin typeface="微软雅黑" pitchFamily="34" charset="-122"/>
                <a:ea typeface="微软雅黑" pitchFamily="34" charset="-122"/>
              </a:rPr>
              <a:t>：又称为交换组织，其作用是根据转发表 </a:t>
            </a:r>
            <a:r>
              <a:rPr lang="en-US" altLang="zh-CN" sz="2000" b="1" dirty="0">
                <a:latin typeface="微软雅黑" pitchFamily="34" charset="-122"/>
                <a:ea typeface="微软雅黑" pitchFamily="34" charset="-122"/>
              </a:rPr>
              <a:t>(forwarding table) </a:t>
            </a:r>
            <a:r>
              <a:rPr lang="zh-CN" altLang="en-US" sz="2000" b="1" dirty="0">
                <a:latin typeface="微软雅黑" pitchFamily="34" charset="-122"/>
                <a:ea typeface="微软雅黑" pitchFamily="34" charset="-122"/>
              </a:rPr>
              <a:t>对分组进行处理。</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一组</a:t>
            </a:r>
            <a:r>
              <a:rPr lang="zh-CN" altLang="en-US" sz="2000" b="1" dirty="0">
                <a:solidFill>
                  <a:srgbClr val="0000FF"/>
                </a:solidFill>
                <a:latin typeface="微软雅黑" pitchFamily="34" charset="-122"/>
                <a:ea typeface="微软雅黑" pitchFamily="34" charset="-122"/>
              </a:rPr>
              <a:t>输入端口</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一组</a:t>
            </a:r>
            <a:r>
              <a:rPr lang="zh-CN" altLang="en-US" sz="2000" b="1" dirty="0">
                <a:solidFill>
                  <a:srgbClr val="0000FF"/>
                </a:solidFill>
                <a:latin typeface="微软雅黑" pitchFamily="34" charset="-122"/>
                <a:ea typeface="微软雅黑" pitchFamily="34" charset="-122"/>
              </a:rPr>
              <a:t>输出端口</a:t>
            </a:r>
          </a:p>
          <a:p>
            <a:pPr>
              <a:lnSpc>
                <a:spcPts val="3300"/>
              </a:lnSpc>
              <a:buClr>
                <a:srgbClr val="0070C0"/>
              </a:buClr>
              <a:tabLst>
                <a:tab pos="3762375" algn="l"/>
              </a:tabLst>
            </a:pPr>
            <a:r>
              <a:rPr lang="zh-CN" altLang="en-US" sz="2000" b="1" dirty="0">
                <a:latin typeface="微软雅黑" pitchFamily="34" charset="-122"/>
                <a:ea typeface="微软雅黑" pitchFamily="34" charset="-122"/>
              </a:rPr>
              <a:t>（请注意：这里的端口就是硬件接口）</a:t>
            </a:r>
          </a:p>
        </p:txBody>
      </p:sp>
    </p:spTree>
    <p:extLst>
      <p:ext uri="{BB962C8B-B14F-4D97-AF65-F5344CB8AC3E}">
        <p14:creationId xmlns:p14="http://schemas.microsoft.com/office/powerpoint/2010/main" val="2384354036"/>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616085" y="1073606"/>
            <a:ext cx="7853464"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023630"/>
            <a:ext cx="3775393" cy="400110"/>
          </a:xfrm>
          <a:prstGeom prst="rect">
            <a:avLst/>
          </a:prstGeom>
        </p:spPr>
        <p:txBody>
          <a:bodyPr wrap="none">
            <a:spAutoFit/>
          </a:bodyPr>
          <a:lstStyle/>
          <a:p>
            <a:r>
              <a:rPr lang="zh-CN" altLang="en-US" sz="2000" b="1" dirty="0">
                <a:latin typeface="微软雅黑" pitchFamily="34" charset="-122"/>
                <a:ea typeface="微软雅黑" pitchFamily="34" charset="-122"/>
              </a:rPr>
              <a:t>“转发”和“路由选择”的</a:t>
            </a:r>
            <a:r>
              <a:rPr lang="zh-CN" altLang="en-US" sz="2000" b="1" dirty="0" smtClean="0">
                <a:latin typeface="微软雅黑" pitchFamily="34" charset="-122"/>
                <a:ea typeface="微软雅黑" pitchFamily="34" charset="-122"/>
              </a:rPr>
              <a:t>区别</a:t>
            </a:r>
            <a:endParaRPr lang="zh-CN" altLang="en-US" sz="2000" b="1" dirty="0">
              <a:latin typeface="微软雅黑" pitchFamily="34" charset="-122"/>
              <a:ea typeface="微软雅黑" pitchFamily="34" charset="-122"/>
            </a:endParaRPr>
          </a:p>
        </p:txBody>
      </p:sp>
      <p:sp>
        <p:nvSpPr>
          <p:cNvPr id="4" name="矩形 3"/>
          <p:cNvSpPr/>
          <p:nvPr/>
        </p:nvSpPr>
        <p:spPr>
          <a:xfrm>
            <a:off x="616084" y="1371998"/>
            <a:ext cx="7957547"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转发</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(forwarding) </a:t>
            </a:r>
            <a:r>
              <a:rPr lang="zh-CN" altLang="en-US" sz="2000" b="1" dirty="0">
                <a:latin typeface="微软雅黑" pitchFamily="34" charset="-122"/>
                <a:ea typeface="微软雅黑" pitchFamily="34" charset="-122"/>
              </a:rPr>
              <a:t>就是路由器根据转发表将用户的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数据报从合适的端口转发出去。</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路由选择</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(routing) </a:t>
            </a:r>
            <a:r>
              <a:rPr lang="zh-CN" altLang="en-US" sz="2000" b="1" dirty="0">
                <a:latin typeface="微软雅黑" pitchFamily="34" charset="-122"/>
                <a:ea typeface="微软雅黑" pitchFamily="34" charset="-122"/>
              </a:rPr>
              <a:t>则是按照分布式算法，根据从各相邻路由器得到的关于网络拓扑的变化情况，动态地改变所选择的路由。</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路由表是根据路由选择算法得出的。而转发表是从路由表得出的。</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在讨论路由选择的原理时，往往不去区分转发表和路由表的区别。</a:t>
            </a:r>
          </a:p>
        </p:txBody>
      </p:sp>
    </p:spTree>
    <p:extLst>
      <p:ext uri="{BB962C8B-B14F-4D97-AF65-F5344CB8AC3E}">
        <p14:creationId xmlns:p14="http://schemas.microsoft.com/office/powerpoint/2010/main" val="3495380490"/>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231862"/>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181886"/>
            <a:ext cx="4288353" cy="400110"/>
          </a:xfrm>
          <a:prstGeom prst="rect">
            <a:avLst/>
          </a:prstGeom>
        </p:spPr>
        <p:txBody>
          <a:bodyPr wrap="none">
            <a:spAutoFit/>
          </a:bodyPr>
          <a:lstStyle/>
          <a:p>
            <a:r>
              <a:rPr lang="zh-CN" altLang="en-US" sz="2000" b="1" dirty="0">
                <a:latin typeface="微软雅黑" pitchFamily="34" charset="-122"/>
                <a:ea typeface="微软雅黑" pitchFamily="34" charset="-122"/>
              </a:rPr>
              <a:t>输入端口对线路上收到的分组的</a:t>
            </a:r>
            <a:r>
              <a:rPr lang="zh-CN" altLang="en-US" sz="2000" b="1" dirty="0" smtClean="0">
                <a:latin typeface="微软雅黑" pitchFamily="34" charset="-122"/>
                <a:ea typeface="微软雅黑" pitchFamily="34" charset="-122"/>
              </a:rPr>
              <a:t>处理</a:t>
            </a:r>
            <a:endParaRPr lang="zh-CN" altLang="en-US" sz="2000" b="1" dirty="0">
              <a:latin typeface="微软雅黑" pitchFamily="34" charset="-122"/>
              <a:ea typeface="微软雅黑" pitchFamily="34" charset="-122"/>
            </a:endParaRPr>
          </a:p>
        </p:txBody>
      </p:sp>
      <p:sp>
        <p:nvSpPr>
          <p:cNvPr id="4" name="矩形 3"/>
          <p:cNvSpPr/>
          <p:nvPr/>
        </p:nvSpPr>
        <p:spPr>
          <a:xfrm>
            <a:off x="616084" y="1556630"/>
            <a:ext cx="7957547"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路由器的输入端口里面装有物理层、数据链路层和网络层的处理模块。</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数据链路层剥去帧首部和尾部后，将分组送到网络层的队列中排队等待处理。这会产生一定的时延。 </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输入端口中的查找和转发功能在路由器的交换功能中是最重要的。</a:t>
            </a:r>
          </a:p>
        </p:txBody>
      </p:sp>
    </p:spTree>
    <p:extLst>
      <p:ext uri="{BB962C8B-B14F-4D97-AF65-F5344CB8AC3E}">
        <p14:creationId xmlns:p14="http://schemas.microsoft.com/office/powerpoint/2010/main" val="338756262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70439"/>
            <a:ext cx="4365298" cy="400110"/>
          </a:xfrm>
          <a:prstGeom prst="rect">
            <a:avLst/>
          </a:prstGeom>
        </p:spPr>
        <p:txBody>
          <a:bodyPr wrap="none">
            <a:spAutoFit/>
          </a:bodyPr>
          <a:lstStyle/>
          <a:p>
            <a:r>
              <a:rPr lang="zh-CN" altLang="en-US" sz="2000" b="1" dirty="0">
                <a:latin typeface="微软雅黑" pitchFamily="34" charset="-122"/>
                <a:ea typeface="微软雅黑" pitchFamily="34" charset="-122"/>
              </a:rPr>
              <a:t>输入端口对线路上收到的分组的处理 </a:t>
            </a:r>
          </a:p>
        </p:txBody>
      </p:sp>
      <p:grpSp>
        <p:nvGrpSpPr>
          <p:cNvPr id="28" name="组合 27"/>
          <p:cNvGrpSpPr/>
          <p:nvPr/>
        </p:nvGrpSpPr>
        <p:grpSpPr>
          <a:xfrm>
            <a:off x="1425510" y="1474366"/>
            <a:ext cx="6290279" cy="2445310"/>
            <a:chOff x="1064568" y="1661804"/>
            <a:chExt cx="8347806" cy="3245159"/>
          </a:xfrm>
        </p:grpSpPr>
        <p:sp>
          <p:nvSpPr>
            <p:cNvPr id="6" name="Rectangle 4"/>
            <p:cNvSpPr>
              <a:spLocks noChangeArrowheads="1"/>
            </p:cNvSpPr>
            <p:nvPr/>
          </p:nvSpPr>
          <p:spPr bwMode="auto">
            <a:xfrm>
              <a:off x="1723381" y="2073275"/>
              <a:ext cx="6691312" cy="2662238"/>
            </a:xfrm>
            <a:prstGeom prst="rect">
              <a:avLst/>
            </a:prstGeom>
            <a:solidFill>
              <a:srgbClr val="99FFCC"/>
            </a:solidFill>
            <a:ln w="12700">
              <a:headEnd/>
              <a:tailEnd/>
            </a:ln>
          </p:spPr>
          <p:style>
            <a:lnRef idx="2">
              <a:schemeClr val="dk1"/>
            </a:lnRef>
            <a:fillRef idx="1">
              <a:schemeClr val="lt1"/>
            </a:fillRef>
            <a:effectRef idx="0">
              <a:schemeClr val="dk1"/>
            </a:effectRef>
            <a:fontRef idx="minor">
              <a:schemeClr val="dk1"/>
            </a:fontRef>
          </p:style>
          <p:txBody>
            <a:bodyPr wrap="none" anchor="ctr"/>
            <a:lstStyle/>
            <a:p>
              <a:endParaRPr lang="zh-CN" altLang="en-US" sz="1400" b="1">
                <a:latin typeface="微软雅黑" pitchFamily="34" charset="-122"/>
                <a:ea typeface="微软雅黑" pitchFamily="34" charset="-122"/>
              </a:endParaRPr>
            </a:p>
          </p:txBody>
        </p:sp>
        <p:sp>
          <p:nvSpPr>
            <p:cNvPr id="7" name="Rectangle 5"/>
            <p:cNvSpPr>
              <a:spLocks noChangeArrowheads="1"/>
            </p:cNvSpPr>
            <p:nvPr/>
          </p:nvSpPr>
          <p:spPr bwMode="auto">
            <a:xfrm>
              <a:off x="2167881" y="3133725"/>
              <a:ext cx="1339850" cy="798513"/>
            </a:xfrm>
            <a:prstGeom prst="rect">
              <a:avLst/>
            </a:prstGeom>
            <a:solidFill>
              <a:srgbClr val="0000FF"/>
            </a:solidFill>
            <a:ln w="19050">
              <a:solidFill>
                <a:schemeClr val="tx1"/>
              </a:solidFill>
              <a:miter lim="800000"/>
              <a:headEnd/>
              <a:tailEnd/>
            </a:ln>
            <a:effectLst/>
          </p:spPr>
          <p:txBody>
            <a:bodyPr wrap="none" anchor="ctr"/>
            <a:lstStyle/>
            <a:p>
              <a:pPr algn="ctr"/>
              <a:r>
                <a:rPr kumimoji="1" lang="zh-CN" altLang="en-US" sz="1400" b="1" dirty="0">
                  <a:solidFill>
                    <a:schemeClr val="bg1"/>
                  </a:solidFill>
                  <a:latin typeface="微软雅黑" pitchFamily="34" charset="-122"/>
                  <a:ea typeface="微软雅黑" pitchFamily="34" charset="-122"/>
                </a:rPr>
                <a:t>物理层处理</a:t>
              </a:r>
            </a:p>
          </p:txBody>
        </p:sp>
        <p:sp>
          <p:nvSpPr>
            <p:cNvPr id="8" name="Rectangle 6"/>
            <p:cNvSpPr>
              <a:spLocks noChangeArrowheads="1"/>
            </p:cNvSpPr>
            <p:nvPr/>
          </p:nvSpPr>
          <p:spPr bwMode="auto">
            <a:xfrm>
              <a:off x="4069706" y="2870200"/>
              <a:ext cx="1338262" cy="1327150"/>
            </a:xfrm>
            <a:prstGeom prst="rect">
              <a:avLst/>
            </a:prstGeom>
            <a:solidFill>
              <a:srgbClr val="0000FF"/>
            </a:solidFill>
            <a:ln w="19050">
              <a:solidFill>
                <a:schemeClr val="tx1"/>
              </a:solidFill>
              <a:miter lim="800000"/>
              <a:headEnd/>
              <a:tailEnd/>
            </a:ln>
            <a:effectLst/>
          </p:spPr>
          <p:txBody>
            <a:bodyPr wrap="none" anchor="ctr"/>
            <a:lstStyle/>
            <a:p>
              <a:pPr algn="ctr"/>
              <a:r>
                <a:rPr kumimoji="1" lang="zh-CN" altLang="en-US" sz="1400" b="1" dirty="0">
                  <a:solidFill>
                    <a:schemeClr val="bg1"/>
                  </a:solidFill>
                  <a:latin typeface="微软雅黑" pitchFamily="34" charset="-122"/>
                  <a:ea typeface="微软雅黑" pitchFamily="34" charset="-122"/>
                </a:rPr>
                <a:t>数据链路层</a:t>
              </a:r>
            </a:p>
            <a:p>
              <a:pPr algn="ctr"/>
              <a:r>
                <a:rPr kumimoji="1" lang="zh-CN" altLang="en-US" sz="1400" b="1" dirty="0">
                  <a:solidFill>
                    <a:schemeClr val="bg1"/>
                  </a:solidFill>
                  <a:latin typeface="微软雅黑" pitchFamily="34" charset="-122"/>
                  <a:ea typeface="微软雅黑" pitchFamily="34" charset="-122"/>
                </a:rPr>
                <a:t>处理</a:t>
              </a:r>
            </a:p>
          </p:txBody>
        </p:sp>
        <p:sp>
          <p:nvSpPr>
            <p:cNvPr id="9" name="Rectangle 7"/>
            <p:cNvSpPr>
              <a:spLocks noChangeArrowheads="1"/>
            </p:cNvSpPr>
            <p:nvPr/>
          </p:nvSpPr>
          <p:spPr bwMode="auto">
            <a:xfrm>
              <a:off x="6066781" y="2330450"/>
              <a:ext cx="1901825" cy="2060575"/>
            </a:xfrm>
            <a:prstGeom prst="rect">
              <a:avLst/>
            </a:prstGeom>
            <a:solidFill>
              <a:srgbClr val="0000FF"/>
            </a:solidFill>
            <a:ln w="19050">
              <a:solidFill>
                <a:schemeClr val="tx1"/>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10" name="Line 8"/>
            <p:cNvSpPr>
              <a:spLocks noChangeShapeType="1"/>
            </p:cNvSpPr>
            <p:nvPr/>
          </p:nvSpPr>
          <p:spPr bwMode="auto">
            <a:xfrm flipV="1">
              <a:off x="1482081" y="3533775"/>
              <a:ext cx="712787" cy="4763"/>
            </a:xfrm>
            <a:prstGeom prst="line">
              <a:avLst/>
            </a:prstGeom>
            <a:noFill/>
            <a:ln w="38100">
              <a:solidFill>
                <a:srgbClr val="33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 name="Line 9"/>
            <p:cNvSpPr>
              <a:spLocks noChangeShapeType="1"/>
            </p:cNvSpPr>
            <p:nvPr/>
          </p:nvSpPr>
          <p:spPr bwMode="auto">
            <a:xfrm>
              <a:off x="3507731" y="3533775"/>
              <a:ext cx="561975" cy="0"/>
            </a:xfrm>
            <a:prstGeom prst="line">
              <a:avLst/>
            </a:prstGeom>
            <a:noFill/>
            <a:ln w="38100">
              <a:solidFill>
                <a:srgbClr val="33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 name="Line 10"/>
            <p:cNvSpPr>
              <a:spLocks noChangeShapeType="1"/>
            </p:cNvSpPr>
            <p:nvPr/>
          </p:nvSpPr>
          <p:spPr bwMode="auto">
            <a:xfrm>
              <a:off x="5428606" y="3533775"/>
              <a:ext cx="647700" cy="0"/>
            </a:xfrm>
            <a:prstGeom prst="line">
              <a:avLst/>
            </a:prstGeom>
            <a:noFill/>
            <a:ln w="38100">
              <a:solidFill>
                <a:srgbClr val="33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 name="Line 11"/>
            <p:cNvSpPr>
              <a:spLocks noChangeShapeType="1"/>
            </p:cNvSpPr>
            <p:nvPr/>
          </p:nvSpPr>
          <p:spPr bwMode="auto">
            <a:xfrm>
              <a:off x="7968606" y="3533775"/>
              <a:ext cx="892175" cy="0"/>
            </a:xfrm>
            <a:prstGeom prst="line">
              <a:avLst/>
            </a:prstGeom>
            <a:noFill/>
            <a:ln w="38100">
              <a:solidFill>
                <a:srgbClr val="33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 name="Line 12"/>
            <p:cNvSpPr>
              <a:spLocks noChangeShapeType="1"/>
            </p:cNvSpPr>
            <p:nvPr/>
          </p:nvSpPr>
          <p:spPr bwMode="auto">
            <a:xfrm>
              <a:off x="8860781" y="1901825"/>
              <a:ext cx="0" cy="3005138"/>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Freeform 13"/>
            <p:cNvSpPr>
              <a:spLocks/>
            </p:cNvSpPr>
            <p:nvPr/>
          </p:nvSpPr>
          <p:spPr bwMode="auto">
            <a:xfrm>
              <a:off x="6384281" y="3189288"/>
              <a:ext cx="1358900" cy="687387"/>
            </a:xfrm>
            <a:custGeom>
              <a:avLst/>
              <a:gdLst>
                <a:gd name="T0" fmla="*/ 0 w 816"/>
                <a:gd name="T1" fmla="*/ 0 h 336"/>
                <a:gd name="T2" fmla="*/ 816 w 816"/>
                <a:gd name="T3" fmla="*/ 0 h 336"/>
                <a:gd name="T4" fmla="*/ 816 w 816"/>
                <a:gd name="T5" fmla="*/ 336 h 336"/>
                <a:gd name="T6" fmla="*/ 0 w 816"/>
                <a:gd name="T7" fmla="*/ 336 h 336"/>
              </a:gdLst>
              <a:ahLst/>
              <a:cxnLst>
                <a:cxn ang="0">
                  <a:pos x="T0" y="T1"/>
                </a:cxn>
                <a:cxn ang="0">
                  <a:pos x="T2" y="T3"/>
                </a:cxn>
                <a:cxn ang="0">
                  <a:pos x="T4" y="T5"/>
                </a:cxn>
                <a:cxn ang="0">
                  <a:pos x="T6" y="T7"/>
                </a:cxn>
              </a:cxnLst>
              <a:rect l="0" t="0" r="r" b="b"/>
              <a:pathLst>
                <a:path w="816" h="336">
                  <a:moveTo>
                    <a:pt x="0" y="0"/>
                  </a:moveTo>
                  <a:lnTo>
                    <a:pt x="816" y="0"/>
                  </a:lnTo>
                  <a:lnTo>
                    <a:pt x="816" y="336"/>
                  </a:lnTo>
                  <a:lnTo>
                    <a:pt x="0" y="336"/>
                  </a:lnTo>
                </a:path>
              </a:pathLst>
            </a:custGeom>
            <a:solidFill>
              <a:srgbClr val="00FFFF"/>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 name="Line 14"/>
            <p:cNvSpPr>
              <a:spLocks noChangeShapeType="1"/>
            </p:cNvSpPr>
            <p:nvPr/>
          </p:nvSpPr>
          <p:spPr bwMode="auto">
            <a:xfrm>
              <a:off x="7582843" y="3189288"/>
              <a:ext cx="0" cy="687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Line 15"/>
            <p:cNvSpPr>
              <a:spLocks noChangeShapeType="1"/>
            </p:cNvSpPr>
            <p:nvPr/>
          </p:nvSpPr>
          <p:spPr bwMode="auto">
            <a:xfrm>
              <a:off x="7424093" y="3189288"/>
              <a:ext cx="0" cy="687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 name="Line 16"/>
            <p:cNvSpPr>
              <a:spLocks noChangeShapeType="1"/>
            </p:cNvSpPr>
            <p:nvPr/>
          </p:nvSpPr>
          <p:spPr bwMode="auto">
            <a:xfrm>
              <a:off x="7262168" y="3189288"/>
              <a:ext cx="0" cy="687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9" name="Line 17"/>
            <p:cNvSpPr>
              <a:spLocks noChangeShapeType="1"/>
            </p:cNvSpPr>
            <p:nvPr/>
          </p:nvSpPr>
          <p:spPr bwMode="auto">
            <a:xfrm>
              <a:off x="7103418" y="3189288"/>
              <a:ext cx="0" cy="687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Line 18"/>
            <p:cNvSpPr>
              <a:spLocks noChangeShapeType="1"/>
            </p:cNvSpPr>
            <p:nvPr/>
          </p:nvSpPr>
          <p:spPr bwMode="auto">
            <a:xfrm>
              <a:off x="6944668" y="3189288"/>
              <a:ext cx="0" cy="687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1" name="Line 19"/>
            <p:cNvSpPr>
              <a:spLocks noChangeShapeType="1"/>
            </p:cNvSpPr>
            <p:nvPr/>
          </p:nvSpPr>
          <p:spPr bwMode="auto">
            <a:xfrm>
              <a:off x="6784331" y="3189288"/>
              <a:ext cx="0" cy="687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2" name="Text Box 20"/>
            <p:cNvSpPr txBox="1">
              <a:spLocks noChangeArrowheads="1"/>
            </p:cNvSpPr>
            <p:nvPr/>
          </p:nvSpPr>
          <p:spPr bwMode="auto">
            <a:xfrm>
              <a:off x="6346182" y="2405062"/>
              <a:ext cx="1436380" cy="69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chemeClr val="bg1"/>
                  </a:solidFill>
                  <a:latin typeface="微软雅黑" pitchFamily="34" charset="-122"/>
                  <a:ea typeface="微软雅黑" pitchFamily="34" charset="-122"/>
                </a:rPr>
                <a:t>网络层处理</a:t>
              </a:r>
            </a:p>
            <a:p>
              <a:r>
                <a:rPr kumimoji="1" lang="zh-CN" altLang="en-US" sz="1400" b="1" dirty="0">
                  <a:solidFill>
                    <a:schemeClr val="bg1"/>
                  </a:solidFill>
                  <a:latin typeface="微软雅黑" pitchFamily="34" charset="-122"/>
                  <a:ea typeface="微软雅黑" pitchFamily="34" charset="-122"/>
                </a:rPr>
                <a:t>  分组排队</a:t>
              </a:r>
            </a:p>
          </p:txBody>
        </p:sp>
        <p:sp>
          <p:nvSpPr>
            <p:cNvPr id="23" name="Text Box 21"/>
            <p:cNvSpPr txBox="1">
              <a:spLocks noChangeArrowheads="1"/>
            </p:cNvSpPr>
            <p:nvPr/>
          </p:nvSpPr>
          <p:spPr bwMode="auto">
            <a:xfrm>
              <a:off x="6465243" y="3870325"/>
              <a:ext cx="385474" cy="4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  </a:t>
              </a:r>
            </a:p>
          </p:txBody>
        </p:sp>
        <p:sp>
          <p:nvSpPr>
            <p:cNvPr id="24" name="Text Box 22"/>
            <p:cNvSpPr txBox="1">
              <a:spLocks noChangeArrowheads="1"/>
            </p:cNvSpPr>
            <p:nvPr/>
          </p:nvSpPr>
          <p:spPr bwMode="auto">
            <a:xfrm>
              <a:off x="8929043" y="2825640"/>
              <a:ext cx="483331" cy="126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交</a:t>
              </a:r>
            </a:p>
            <a:p>
              <a:r>
                <a:rPr kumimoji="1" lang="zh-CN" altLang="en-US" sz="1400" b="1" dirty="0">
                  <a:latin typeface="微软雅黑" pitchFamily="34" charset="-122"/>
                  <a:ea typeface="微软雅黑" pitchFamily="34" charset="-122"/>
                </a:rPr>
                <a:t>换</a:t>
              </a:r>
            </a:p>
            <a:p>
              <a:r>
                <a:rPr kumimoji="1" lang="zh-CN" altLang="en-US" sz="1400" b="1" dirty="0">
                  <a:latin typeface="微软雅黑" pitchFamily="34" charset="-122"/>
                  <a:ea typeface="微软雅黑" pitchFamily="34" charset="-122"/>
                </a:rPr>
                <a:t>结</a:t>
              </a:r>
            </a:p>
            <a:p>
              <a:r>
                <a:rPr kumimoji="1" lang="zh-CN" altLang="en-US" sz="1400" b="1" dirty="0">
                  <a:latin typeface="微软雅黑" pitchFamily="34" charset="-122"/>
                  <a:ea typeface="微软雅黑" pitchFamily="34" charset="-122"/>
                </a:rPr>
                <a:t>构</a:t>
              </a:r>
            </a:p>
          </p:txBody>
        </p:sp>
        <p:sp>
          <p:nvSpPr>
            <p:cNvPr id="25" name="Text Box 23"/>
            <p:cNvSpPr txBox="1">
              <a:spLocks noChangeArrowheads="1"/>
            </p:cNvSpPr>
            <p:nvPr/>
          </p:nvSpPr>
          <p:spPr bwMode="auto">
            <a:xfrm>
              <a:off x="3938885" y="1661804"/>
              <a:ext cx="2053307" cy="408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  </a:t>
              </a:r>
              <a:r>
                <a:rPr kumimoji="1" lang="zh-CN" altLang="en-US" sz="1400" b="1" dirty="0">
                  <a:latin typeface="微软雅黑" pitchFamily="34" charset="-122"/>
                  <a:ea typeface="微软雅黑" pitchFamily="34" charset="-122"/>
                </a:rPr>
                <a:t>输入端口的处理</a:t>
              </a:r>
            </a:p>
          </p:txBody>
        </p:sp>
        <p:sp>
          <p:nvSpPr>
            <p:cNvPr id="26" name="Text Box 24"/>
            <p:cNvSpPr txBox="1">
              <a:spLocks noChangeArrowheads="1"/>
            </p:cNvSpPr>
            <p:nvPr/>
          </p:nvSpPr>
          <p:spPr bwMode="auto">
            <a:xfrm>
              <a:off x="1064568" y="2549802"/>
              <a:ext cx="483331" cy="1923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400" b="1" dirty="0">
                  <a:latin typeface="微软雅黑" pitchFamily="34" charset="-122"/>
                  <a:ea typeface="微软雅黑" pitchFamily="34" charset="-122"/>
                </a:rPr>
                <a:t>从</a:t>
              </a:r>
            </a:p>
            <a:p>
              <a:pPr>
                <a:lnSpc>
                  <a:spcPct val="90000"/>
                </a:lnSpc>
              </a:pPr>
              <a:r>
                <a:rPr kumimoji="1" lang="zh-CN" altLang="en-US" sz="1400" b="1" dirty="0">
                  <a:latin typeface="微软雅黑" pitchFamily="34" charset="-122"/>
                  <a:ea typeface="微软雅黑" pitchFamily="34" charset="-122"/>
                </a:rPr>
                <a:t>线</a:t>
              </a:r>
            </a:p>
            <a:p>
              <a:pPr>
                <a:lnSpc>
                  <a:spcPct val="90000"/>
                </a:lnSpc>
              </a:pPr>
              <a:r>
                <a:rPr kumimoji="1" lang="zh-CN" altLang="en-US" sz="1400" b="1" dirty="0">
                  <a:latin typeface="微软雅黑" pitchFamily="34" charset="-122"/>
                  <a:ea typeface="微软雅黑" pitchFamily="34" charset="-122"/>
                </a:rPr>
                <a:t>路</a:t>
              </a:r>
            </a:p>
            <a:p>
              <a:pPr>
                <a:lnSpc>
                  <a:spcPct val="90000"/>
                </a:lnSpc>
              </a:pPr>
              <a:r>
                <a:rPr kumimoji="1" lang="zh-CN" altLang="en-US" sz="1400" b="1" dirty="0">
                  <a:latin typeface="微软雅黑" pitchFamily="34" charset="-122"/>
                  <a:ea typeface="微软雅黑" pitchFamily="34" charset="-122"/>
                </a:rPr>
                <a:t>接</a:t>
              </a:r>
            </a:p>
            <a:p>
              <a:pPr>
                <a:lnSpc>
                  <a:spcPct val="90000"/>
                </a:lnSpc>
              </a:pPr>
              <a:r>
                <a:rPr kumimoji="1" lang="zh-CN" altLang="en-US" sz="1400" b="1" dirty="0">
                  <a:latin typeface="微软雅黑" pitchFamily="34" charset="-122"/>
                  <a:ea typeface="微软雅黑" pitchFamily="34" charset="-122"/>
                </a:rPr>
                <a:t>收</a:t>
              </a:r>
            </a:p>
            <a:p>
              <a:pPr>
                <a:lnSpc>
                  <a:spcPct val="90000"/>
                </a:lnSpc>
              </a:pPr>
              <a:r>
                <a:rPr kumimoji="1" lang="zh-CN" altLang="en-US" sz="1400" b="1" dirty="0">
                  <a:latin typeface="微软雅黑" pitchFamily="34" charset="-122"/>
                  <a:ea typeface="微软雅黑" pitchFamily="34" charset="-122"/>
                </a:rPr>
                <a:t>分</a:t>
              </a:r>
            </a:p>
            <a:p>
              <a:pPr>
                <a:lnSpc>
                  <a:spcPct val="90000"/>
                </a:lnSpc>
              </a:pPr>
              <a:r>
                <a:rPr kumimoji="1" lang="zh-CN" altLang="en-US" sz="1400" b="1" dirty="0">
                  <a:latin typeface="微软雅黑" pitchFamily="34" charset="-122"/>
                  <a:ea typeface="微软雅黑" pitchFamily="34" charset="-122"/>
                </a:rPr>
                <a:t>组</a:t>
              </a:r>
            </a:p>
          </p:txBody>
        </p:sp>
        <p:sp>
          <p:nvSpPr>
            <p:cNvPr id="27" name="Text Box 25"/>
            <p:cNvSpPr txBox="1">
              <a:spLocks noChangeArrowheads="1"/>
            </p:cNvSpPr>
            <p:nvPr/>
          </p:nvSpPr>
          <p:spPr bwMode="auto">
            <a:xfrm>
              <a:off x="6396982" y="3898900"/>
              <a:ext cx="1436380" cy="4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chemeClr val="bg1"/>
                  </a:solidFill>
                  <a:latin typeface="微软雅黑" pitchFamily="34" charset="-122"/>
                  <a:ea typeface="微软雅黑" pitchFamily="34" charset="-122"/>
                </a:rPr>
                <a:t>查表和转发</a:t>
              </a:r>
            </a:p>
          </p:txBody>
        </p:sp>
      </p:grpSp>
    </p:spTree>
    <p:extLst>
      <p:ext uri="{BB962C8B-B14F-4D97-AF65-F5344CB8AC3E}">
        <p14:creationId xmlns:p14="http://schemas.microsoft.com/office/powerpoint/2010/main" val="284594865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730718"/>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4" y="680742"/>
            <a:ext cx="5512154" cy="400110"/>
          </a:xfrm>
          <a:prstGeom prst="rect">
            <a:avLst/>
          </a:prstGeom>
        </p:spPr>
        <p:txBody>
          <a:bodyPr wrap="square">
            <a:spAutoFit/>
          </a:bodyPr>
          <a:lstStyle/>
          <a:p>
            <a:r>
              <a:rPr lang="zh-CN" altLang="en-US" sz="2000" b="1" dirty="0">
                <a:latin typeface="微软雅黑" pitchFamily="34" charset="-122"/>
                <a:ea typeface="微软雅黑" pitchFamily="34" charset="-122"/>
              </a:rPr>
              <a:t>输出端口将交换结构传送来的</a:t>
            </a:r>
            <a:r>
              <a:rPr lang="zh-CN" altLang="en-US" sz="2000" b="1" dirty="0" smtClean="0">
                <a:latin typeface="微软雅黑" pitchFamily="34" charset="-122"/>
                <a:ea typeface="微软雅黑" pitchFamily="34" charset="-122"/>
              </a:rPr>
              <a:t>分组发送</a:t>
            </a:r>
            <a:r>
              <a:rPr lang="zh-CN" altLang="en-US" sz="2000" b="1" dirty="0">
                <a:latin typeface="微软雅黑" pitchFamily="34" charset="-122"/>
                <a:ea typeface="微软雅黑" pitchFamily="34" charset="-122"/>
              </a:rPr>
              <a:t>到线路 </a:t>
            </a:r>
          </a:p>
        </p:txBody>
      </p:sp>
      <p:sp>
        <p:nvSpPr>
          <p:cNvPr id="4" name="矩形 3"/>
          <p:cNvSpPr/>
          <p:nvPr/>
        </p:nvSpPr>
        <p:spPr>
          <a:xfrm>
            <a:off x="616084" y="1029110"/>
            <a:ext cx="7957547" cy="3477875"/>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输出端口里面装有物理层、数据链路层和网络层的处理模块。</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输出端口从交换结构接收分组，然后把它们发送到路由器外面的线路上。</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在网络层的处理模块中设有一个缓冲区（队列）。当交换结构传送过来的分组的速率超过输出链路的发送速率时，来不及发送的分组就必须暂时存放在这个队列中。</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数据链路层处理模块将分组加上链路层的首部和尾部，交给物理层后发送到外部线路。 </a:t>
            </a:r>
          </a:p>
        </p:txBody>
      </p:sp>
    </p:spTree>
    <p:extLst>
      <p:ext uri="{BB962C8B-B14F-4D97-AF65-F5344CB8AC3E}">
        <p14:creationId xmlns:p14="http://schemas.microsoft.com/office/powerpoint/2010/main" val="814041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631" y="0"/>
            <a:ext cx="6560474"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3846871"/>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1"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70439"/>
            <a:ext cx="5391219" cy="400110"/>
          </a:xfrm>
          <a:prstGeom prst="rect">
            <a:avLst/>
          </a:prstGeom>
        </p:spPr>
        <p:txBody>
          <a:bodyPr wrap="none">
            <a:spAutoFit/>
          </a:bodyPr>
          <a:lstStyle/>
          <a:p>
            <a:r>
              <a:rPr lang="zh-CN" altLang="en-US" sz="2000" b="1" dirty="0">
                <a:latin typeface="微软雅黑" pitchFamily="34" charset="-122"/>
                <a:ea typeface="微软雅黑" pitchFamily="34" charset="-122"/>
              </a:rPr>
              <a:t>输出端口将交换结构传送来的</a:t>
            </a:r>
            <a:r>
              <a:rPr lang="zh-CN" altLang="en-US" sz="2000" b="1" dirty="0" smtClean="0">
                <a:latin typeface="微软雅黑" pitchFamily="34" charset="-122"/>
                <a:ea typeface="微软雅黑" pitchFamily="34" charset="-122"/>
              </a:rPr>
              <a:t>分组发送</a:t>
            </a:r>
            <a:r>
              <a:rPr lang="zh-CN" altLang="en-US" sz="2000" b="1" dirty="0">
                <a:latin typeface="微软雅黑" pitchFamily="34" charset="-122"/>
                <a:ea typeface="微软雅黑" pitchFamily="34" charset="-122"/>
              </a:rPr>
              <a:t>到线路 </a:t>
            </a:r>
          </a:p>
        </p:txBody>
      </p:sp>
      <p:sp>
        <p:nvSpPr>
          <p:cNvPr id="28" name="Rectangle 4"/>
          <p:cNvSpPr>
            <a:spLocks noChangeArrowheads="1"/>
          </p:cNvSpPr>
          <p:nvPr/>
        </p:nvSpPr>
        <p:spPr bwMode="auto">
          <a:xfrm>
            <a:off x="1981858" y="1790950"/>
            <a:ext cx="5227810" cy="1927518"/>
          </a:xfrm>
          <a:prstGeom prst="rect">
            <a:avLst/>
          </a:prstGeom>
          <a:solidFill>
            <a:srgbClr val="99FFCC"/>
          </a:solidFill>
          <a:ln w="12700">
            <a:headEnd/>
            <a:tailEnd/>
          </a:ln>
        </p:spPr>
        <p:style>
          <a:lnRef idx="2">
            <a:schemeClr val="dk1"/>
          </a:lnRef>
          <a:fillRef idx="1">
            <a:schemeClr val="lt1"/>
          </a:fillRef>
          <a:effectRef idx="0">
            <a:schemeClr val="dk1"/>
          </a:effectRef>
          <a:fontRef idx="minor">
            <a:schemeClr val="dk1"/>
          </a:fontRef>
        </p:style>
        <p:txBody>
          <a:bodyPr wrap="none" anchor="ctr"/>
          <a:lstStyle/>
          <a:p>
            <a:endParaRPr lang="zh-CN" altLang="en-US" sz="1400" b="1">
              <a:solidFill>
                <a:schemeClr val="dk1"/>
              </a:solidFill>
              <a:latin typeface="微软雅黑" pitchFamily="34" charset="-122"/>
              <a:ea typeface="微软雅黑" pitchFamily="34" charset="-122"/>
            </a:endParaRPr>
          </a:p>
        </p:txBody>
      </p:sp>
      <p:sp>
        <p:nvSpPr>
          <p:cNvPr id="29" name="Rectangle 5"/>
          <p:cNvSpPr>
            <a:spLocks noChangeArrowheads="1"/>
          </p:cNvSpPr>
          <p:nvPr/>
        </p:nvSpPr>
        <p:spPr bwMode="auto">
          <a:xfrm>
            <a:off x="5816744" y="2558747"/>
            <a:ext cx="1044072" cy="577568"/>
          </a:xfrm>
          <a:prstGeom prst="rect">
            <a:avLst/>
          </a:prstGeom>
          <a:solidFill>
            <a:srgbClr val="0000FF"/>
          </a:solidFill>
          <a:ln w="19050">
            <a:solidFill>
              <a:schemeClr val="tx1"/>
            </a:solidFill>
            <a:miter lim="800000"/>
            <a:headEnd/>
            <a:tailEnd/>
          </a:ln>
          <a:effectLst/>
        </p:spPr>
        <p:txBody>
          <a:bodyPr wrap="none" anchor="ctr"/>
          <a:lstStyle/>
          <a:p>
            <a:pPr algn="ctr"/>
            <a:r>
              <a:rPr kumimoji="1" lang="zh-CN" altLang="en-US" sz="1400" b="1">
                <a:solidFill>
                  <a:schemeClr val="bg1"/>
                </a:solidFill>
                <a:latin typeface="微软雅黑" pitchFamily="34" charset="-122"/>
                <a:ea typeface="微软雅黑" pitchFamily="34" charset="-122"/>
              </a:rPr>
              <a:t>物理层处理</a:t>
            </a:r>
          </a:p>
        </p:txBody>
      </p:sp>
      <p:sp>
        <p:nvSpPr>
          <p:cNvPr id="30" name="Rectangle 6"/>
          <p:cNvSpPr>
            <a:spLocks noChangeArrowheads="1"/>
          </p:cNvSpPr>
          <p:nvPr/>
        </p:nvSpPr>
        <p:spPr bwMode="auto">
          <a:xfrm>
            <a:off x="4331952" y="2368517"/>
            <a:ext cx="1044072" cy="960321"/>
          </a:xfrm>
          <a:prstGeom prst="rect">
            <a:avLst/>
          </a:prstGeom>
          <a:solidFill>
            <a:srgbClr val="0000FF"/>
          </a:solidFill>
          <a:ln w="19050">
            <a:solidFill>
              <a:schemeClr val="tx1"/>
            </a:solidFill>
            <a:miter lim="800000"/>
            <a:headEnd/>
            <a:tailEnd/>
          </a:ln>
          <a:effectLst/>
        </p:spPr>
        <p:txBody>
          <a:bodyPr wrap="none" anchor="ctr"/>
          <a:lstStyle/>
          <a:p>
            <a:pPr algn="ctr"/>
            <a:r>
              <a:rPr kumimoji="1" lang="zh-CN" altLang="en-US" sz="1400" b="1">
                <a:solidFill>
                  <a:schemeClr val="bg1"/>
                </a:solidFill>
                <a:latin typeface="微软雅黑" pitchFamily="34" charset="-122"/>
                <a:ea typeface="微软雅黑" pitchFamily="34" charset="-122"/>
              </a:rPr>
              <a:t>数据链路层</a:t>
            </a:r>
          </a:p>
          <a:p>
            <a:pPr algn="ctr"/>
            <a:r>
              <a:rPr kumimoji="1" lang="zh-CN" altLang="en-US" sz="1400" b="1">
                <a:solidFill>
                  <a:schemeClr val="bg1"/>
                </a:solidFill>
                <a:latin typeface="微软雅黑" pitchFamily="34" charset="-122"/>
                <a:ea typeface="微软雅黑" pitchFamily="34" charset="-122"/>
              </a:rPr>
              <a:t>处理</a:t>
            </a:r>
          </a:p>
        </p:txBody>
      </p:sp>
      <p:sp>
        <p:nvSpPr>
          <p:cNvPr id="31" name="Rectangle 7"/>
          <p:cNvSpPr>
            <a:spLocks noChangeArrowheads="1"/>
          </p:cNvSpPr>
          <p:nvPr/>
        </p:nvSpPr>
        <p:spPr bwMode="auto">
          <a:xfrm>
            <a:off x="2330710" y="1976597"/>
            <a:ext cx="1486033" cy="1492050"/>
          </a:xfrm>
          <a:prstGeom prst="rect">
            <a:avLst/>
          </a:prstGeom>
          <a:solidFill>
            <a:srgbClr val="0000FF"/>
          </a:solidFill>
          <a:ln w="19050">
            <a:solidFill>
              <a:schemeClr val="tx1"/>
            </a:solidFill>
            <a:miter lim="800000"/>
            <a:headEnd/>
            <a:tailEnd/>
          </a:ln>
          <a:effectLst/>
        </p:spPr>
        <p:txBody>
          <a:bodyPr wrap="none" anchor="ctr"/>
          <a:lstStyle/>
          <a:p>
            <a:pPr algn="ctr"/>
            <a:endParaRPr kumimoji="1" lang="zh-CN" altLang="en-US" sz="1400" b="1">
              <a:solidFill>
                <a:schemeClr val="bg1"/>
              </a:solidFill>
              <a:latin typeface="微软雅黑" pitchFamily="34" charset="-122"/>
              <a:ea typeface="微软雅黑" pitchFamily="34" charset="-122"/>
            </a:endParaRPr>
          </a:p>
        </p:txBody>
      </p:sp>
      <p:sp>
        <p:nvSpPr>
          <p:cNvPr id="32" name="Line 8"/>
          <p:cNvSpPr>
            <a:spLocks noChangeShapeType="1"/>
          </p:cNvSpPr>
          <p:nvPr/>
        </p:nvSpPr>
        <p:spPr bwMode="auto">
          <a:xfrm flipV="1">
            <a:off x="6857295" y="2848678"/>
            <a:ext cx="531347" cy="0"/>
          </a:xfrm>
          <a:prstGeom prst="line">
            <a:avLst/>
          </a:prstGeom>
          <a:noFill/>
          <a:ln w="38100">
            <a:solidFill>
              <a:srgbClr val="33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3" name="Line 9"/>
          <p:cNvSpPr>
            <a:spLocks noChangeShapeType="1"/>
          </p:cNvSpPr>
          <p:nvPr/>
        </p:nvSpPr>
        <p:spPr bwMode="auto">
          <a:xfrm>
            <a:off x="5376024" y="2848678"/>
            <a:ext cx="440721" cy="0"/>
          </a:xfrm>
          <a:prstGeom prst="line">
            <a:avLst/>
          </a:prstGeom>
          <a:noFill/>
          <a:ln w="38100">
            <a:solidFill>
              <a:srgbClr val="33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4" name="Line 10"/>
          <p:cNvSpPr>
            <a:spLocks noChangeShapeType="1"/>
          </p:cNvSpPr>
          <p:nvPr/>
        </p:nvSpPr>
        <p:spPr bwMode="auto">
          <a:xfrm>
            <a:off x="3809294" y="2848678"/>
            <a:ext cx="506518" cy="0"/>
          </a:xfrm>
          <a:prstGeom prst="line">
            <a:avLst/>
          </a:prstGeom>
          <a:noFill/>
          <a:ln w="38100">
            <a:solidFill>
              <a:srgbClr val="33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5" name="Line 11"/>
          <p:cNvSpPr>
            <a:spLocks noChangeShapeType="1"/>
          </p:cNvSpPr>
          <p:nvPr/>
        </p:nvSpPr>
        <p:spPr bwMode="auto">
          <a:xfrm>
            <a:off x="1634247" y="2848678"/>
            <a:ext cx="696463" cy="0"/>
          </a:xfrm>
          <a:prstGeom prst="line">
            <a:avLst/>
          </a:prstGeom>
          <a:noFill/>
          <a:ln w="38100">
            <a:solidFill>
              <a:srgbClr val="33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6" name="Line 12"/>
          <p:cNvSpPr>
            <a:spLocks noChangeShapeType="1"/>
          </p:cNvSpPr>
          <p:nvPr/>
        </p:nvSpPr>
        <p:spPr bwMode="auto">
          <a:xfrm>
            <a:off x="1634247" y="1667185"/>
            <a:ext cx="0" cy="2175047"/>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7" name="Freeform 13"/>
          <p:cNvSpPr>
            <a:spLocks/>
          </p:cNvSpPr>
          <p:nvPr/>
        </p:nvSpPr>
        <p:spPr bwMode="auto">
          <a:xfrm>
            <a:off x="2506998" y="2598857"/>
            <a:ext cx="1060211" cy="497350"/>
          </a:xfrm>
          <a:custGeom>
            <a:avLst/>
            <a:gdLst>
              <a:gd name="T0" fmla="*/ 0 w 816"/>
              <a:gd name="T1" fmla="*/ 0 h 336"/>
              <a:gd name="T2" fmla="*/ 816 w 816"/>
              <a:gd name="T3" fmla="*/ 0 h 336"/>
              <a:gd name="T4" fmla="*/ 816 w 816"/>
              <a:gd name="T5" fmla="*/ 336 h 336"/>
              <a:gd name="T6" fmla="*/ 0 w 816"/>
              <a:gd name="T7" fmla="*/ 336 h 336"/>
            </a:gdLst>
            <a:ahLst/>
            <a:cxnLst>
              <a:cxn ang="0">
                <a:pos x="T0" y="T1"/>
              </a:cxn>
              <a:cxn ang="0">
                <a:pos x="T2" y="T3"/>
              </a:cxn>
              <a:cxn ang="0">
                <a:pos x="T4" y="T5"/>
              </a:cxn>
              <a:cxn ang="0">
                <a:pos x="T6" y="T7"/>
              </a:cxn>
            </a:cxnLst>
            <a:rect l="0" t="0" r="r" b="b"/>
            <a:pathLst>
              <a:path w="816" h="336">
                <a:moveTo>
                  <a:pt x="0" y="0"/>
                </a:moveTo>
                <a:lnTo>
                  <a:pt x="816" y="0"/>
                </a:lnTo>
                <a:lnTo>
                  <a:pt x="816" y="336"/>
                </a:lnTo>
                <a:lnTo>
                  <a:pt x="0" y="336"/>
                </a:lnTo>
              </a:path>
            </a:pathLst>
          </a:custGeom>
          <a:noFill/>
          <a:ln w="28575" cmpd="sng">
            <a:solidFill>
              <a:srgbClr val="00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8" name="Line 14"/>
          <p:cNvSpPr>
            <a:spLocks noChangeShapeType="1"/>
          </p:cNvSpPr>
          <p:nvPr/>
        </p:nvSpPr>
        <p:spPr bwMode="auto">
          <a:xfrm>
            <a:off x="2824813" y="2598857"/>
            <a:ext cx="0" cy="49735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9" name="Line 15"/>
          <p:cNvSpPr>
            <a:spLocks noChangeShapeType="1"/>
          </p:cNvSpPr>
          <p:nvPr/>
        </p:nvSpPr>
        <p:spPr bwMode="auto">
          <a:xfrm>
            <a:off x="2948959" y="2598857"/>
            <a:ext cx="0" cy="49735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0" name="Line 16"/>
          <p:cNvSpPr>
            <a:spLocks noChangeShapeType="1"/>
          </p:cNvSpPr>
          <p:nvPr/>
        </p:nvSpPr>
        <p:spPr bwMode="auto">
          <a:xfrm>
            <a:off x="3074347" y="2598857"/>
            <a:ext cx="0" cy="49735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1" name="Line 17"/>
          <p:cNvSpPr>
            <a:spLocks noChangeShapeType="1"/>
          </p:cNvSpPr>
          <p:nvPr/>
        </p:nvSpPr>
        <p:spPr bwMode="auto">
          <a:xfrm>
            <a:off x="3199735" y="2598857"/>
            <a:ext cx="0" cy="49735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2" name="Line 18"/>
          <p:cNvSpPr>
            <a:spLocks noChangeShapeType="1"/>
          </p:cNvSpPr>
          <p:nvPr/>
        </p:nvSpPr>
        <p:spPr bwMode="auto">
          <a:xfrm>
            <a:off x="3322640" y="2598857"/>
            <a:ext cx="0" cy="49735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3" name="Line 19"/>
          <p:cNvSpPr>
            <a:spLocks noChangeShapeType="1"/>
          </p:cNvSpPr>
          <p:nvPr/>
        </p:nvSpPr>
        <p:spPr bwMode="auto">
          <a:xfrm>
            <a:off x="3448028" y="2598857"/>
            <a:ext cx="0" cy="49735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4" name="Text Box 20"/>
          <p:cNvSpPr txBox="1">
            <a:spLocks noChangeArrowheads="1"/>
          </p:cNvSpPr>
          <p:nvPr/>
        </p:nvSpPr>
        <p:spPr bwMode="auto">
          <a:xfrm>
            <a:off x="2499549" y="2059106"/>
            <a:ext cx="1082348" cy="501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5000"/>
              </a:lnSpc>
            </a:pPr>
            <a:r>
              <a:rPr kumimoji="1" lang="zh-CN" altLang="en-US" sz="1400" b="1" dirty="0">
                <a:solidFill>
                  <a:schemeClr val="bg1"/>
                </a:solidFill>
                <a:latin typeface="微软雅黑" pitchFamily="34" charset="-122"/>
                <a:ea typeface="微软雅黑" pitchFamily="34" charset="-122"/>
              </a:rPr>
              <a:t>网络层处理</a:t>
            </a:r>
          </a:p>
          <a:p>
            <a:pPr>
              <a:lnSpc>
                <a:spcPct val="95000"/>
              </a:lnSpc>
            </a:pPr>
            <a:r>
              <a:rPr kumimoji="1" lang="zh-CN" altLang="en-US" sz="1400" b="1" dirty="0">
                <a:solidFill>
                  <a:schemeClr val="bg1"/>
                </a:solidFill>
                <a:latin typeface="微软雅黑" pitchFamily="34" charset="-122"/>
                <a:ea typeface="微软雅黑" pitchFamily="34" charset="-122"/>
              </a:rPr>
              <a:t>  分组排队 </a:t>
            </a:r>
          </a:p>
        </p:txBody>
      </p:sp>
      <p:sp>
        <p:nvSpPr>
          <p:cNvPr id="45" name="Text Box 21"/>
          <p:cNvSpPr txBox="1">
            <a:spLocks noChangeArrowheads="1"/>
          </p:cNvSpPr>
          <p:nvPr/>
        </p:nvSpPr>
        <p:spPr bwMode="auto">
          <a:xfrm>
            <a:off x="3738531" y="1420534"/>
            <a:ext cx="15472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  </a:t>
            </a:r>
            <a:r>
              <a:rPr kumimoji="1" lang="zh-CN" altLang="en-US" sz="1400" b="1" dirty="0">
                <a:latin typeface="微软雅黑" pitchFamily="34" charset="-122"/>
                <a:ea typeface="微软雅黑" pitchFamily="34" charset="-122"/>
              </a:rPr>
              <a:t>输出端口的处理</a:t>
            </a:r>
          </a:p>
        </p:txBody>
      </p:sp>
      <p:sp>
        <p:nvSpPr>
          <p:cNvPr id="46" name="Text Box 22"/>
          <p:cNvSpPr txBox="1">
            <a:spLocks noChangeArrowheads="1"/>
          </p:cNvSpPr>
          <p:nvPr/>
        </p:nvSpPr>
        <p:spPr bwMode="auto">
          <a:xfrm>
            <a:off x="7371058" y="2115979"/>
            <a:ext cx="364202" cy="1449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400" b="1" dirty="0">
                <a:latin typeface="微软雅黑" pitchFamily="34" charset="-122"/>
                <a:ea typeface="微软雅黑" pitchFamily="34" charset="-122"/>
              </a:rPr>
              <a:t>向</a:t>
            </a:r>
          </a:p>
          <a:p>
            <a:pPr>
              <a:lnSpc>
                <a:spcPct val="90000"/>
              </a:lnSpc>
            </a:pPr>
            <a:r>
              <a:rPr kumimoji="1" lang="zh-CN" altLang="en-US" sz="1400" b="1" dirty="0">
                <a:latin typeface="微软雅黑" pitchFamily="34" charset="-122"/>
                <a:ea typeface="微软雅黑" pitchFamily="34" charset="-122"/>
              </a:rPr>
              <a:t>线</a:t>
            </a:r>
          </a:p>
          <a:p>
            <a:pPr>
              <a:lnSpc>
                <a:spcPct val="90000"/>
              </a:lnSpc>
            </a:pPr>
            <a:r>
              <a:rPr kumimoji="1" lang="zh-CN" altLang="en-US" sz="1400" b="1" dirty="0">
                <a:latin typeface="微软雅黑" pitchFamily="34" charset="-122"/>
                <a:ea typeface="微软雅黑" pitchFamily="34" charset="-122"/>
              </a:rPr>
              <a:t>路</a:t>
            </a:r>
          </a:p>
          <a:p>
            <a:pPr>
              <a:lnSpc>
                <a:spcPct val="90000"/>
              </a:lnSpc>
            </a:pPr>
            <a:r>
              <a:rPr kumimoji="1" lang="zh-CN" altLang="en-US" sz="1400" b="1" dirty="0">
                <a:latin typeface="微软雅黑" pitchFamily="34" charset="-122"/>
                <a:ea typeface="微软雅黑" pitchFamily="34" charset="-122"/>
              </a:rPr>
              <a:t>发</a:t>
            </a:r>
          </a:p>
          <a:p>
            <a:pPr>
              <a:lnSpc>
                <a:spcPct val="90000"/>
              </a:lnSpc>
            </a:pPr>
            <a:r>
              <a:rPr kumimoji="1" lang="zh-CN" altLang="en-US" sz="1400" b="1" dirty="0">
                <a:latin typeface="微软雅黑" pitchFamily="34" charset="-122"/>
                <a:ea typeface="微软雅黑" pitchFamily="34" charset="-122"/>
              </a:rPr>
              <a:t>送</a:t>
            </a:r>
          </a:p>
          <a:p>
            <a:pPr>
              <a:lnSpc>
                <a:spcPct val="90000"/>
              </a:lnSpc>
            </a:pPr>
            <a:r>
              <a:rPr kumimoji="1" lang="zh-CN" altLang="en-US" sz="1400" b="1" dirty="0">
                <a:latin typeface="微软雅黑" pitchFamily="34" charset="-122"/>
                <a:ea typeface="微软雅黑" pitchFamily="34" charset="-122"/>
              </a:rPr>
              <a:t>分</a:t>
            </a:r>
          </a:p>
          <a:p>
            <a:pPr>
              <a:lnSpc>
                <a:spcPct val="90000"/>
              </a:lnSpc>
            </a:pPr>
            <a:r>
              <a:rPr kumimoji="1" lang="zh-CN" altLang="en-US" sz="1400" b="1" dirty="0">
                <a:latin typeface="微软雅黑" pitchFamily="34" charset="-122"/>
                <a:ea typeface="微软雅黑" pitchFamily="34" charset="-122"/>
              </a:rPr>
              <a:t>组</a:t>
            </a:r>
          </a:p>
        </p:txBody>
      </p:sp>
      <p:sp>
        <p:nvSpPr>
          <p:cNvPr id="47" name="Text Box 23"/>
          <p:cNvSpPr txBox="1">
            <a:spLocks noChangeArrowheads="1"/>
          </p:cNvSpPr>
          <p:nvPr/>
        </p:nvSpPr>
        <p:spPr bwMode="auto">
          <a:xfrm>
            <a:off x="2632385" y="3091623"/>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chemeClr val="bg1"/>
                </a:solidFill>
                <a:latin typeface="微软雅黑" pitchFamily="34" charset="-122"/>
                <a:ea typeface="微软雅黑" pitchFamily="34" charset="-122"/>
              </a:rPr>
              <a:t>缓存管理</a:t>
            </a:r>
          </a:p>
        </p:txBody>
      </p:sp>
      <p:sp>
        <p:nvSpPr>
          <p:cNvPr id="48" name="Text Box 24"/>
          <p:cNvSpPr txBox="1">
            <a:spLocks noChangeArrowheads="1"/>
          </p:cNvSpPr>
          <p:nvPr/>
        </p:nvSpPr>
        <p:spPr bwMode="auto">
          <a:xfrm>
            <a:off x="1260566" y="2367078"/>
            <a:ext cx="36420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交</a:t>
            </a:r>
          </a:p>
          <a:p>
            <a:r>
              <a:rPr kumimoji="1" lang="zh-CN" altLang="en-US" sz="1400" b="1" dirty="0">
                <a:latin typeface="微软雅黑" pitchFamily="34" charset="-122"/>
                <a:ea typeface="微软雅黑" pitchFamily="34" charset="-122"/>
              </a:rPr>
              <a:t>换</a:t>
            </a:r>
          </a:p>
          <a:p>
            <a:r>
              <a:rPr kumimoji="1" lang="zh-CN" altLang="en-US" sz="1400" b="1" dirty="0">
                <a:latin typeface="微软雅黑" pitchFamily="34" charset="-122"/>
                <a:ea typeface="微软雅黑" pitchFamily="34" charset="-122"/>
              </a:rPr>
              <a:t>结</a:t>
            </a:r>
          </a:p>
          <a:p>
            <a:r>
              <a:rPr kumimoji="1" lang="zh-CN" altLang="en-US" sz="1400" b="1" dirty="0">
                <a:latin typeface="微软雅黑" pitchFamily="34" charset="-122"/>
                <a:ea typeface="微软雅黑" pitchFamily="34" charset="-122"/>
              </a:rPr>
              <a:t>构</a:t>
            </a:r>
          </a:p>
        </p:txBody>
      </p:sp>
    </p:spTree>
    <p:extLst>
      <p:ext uri="{BB962C8B-B14F-4D97-AF65-F5344CB8AC3E}">
        <p14:creationId xmlns:p14="http://schemas.microsoft.com/office/powerpoint/2010/main" val="1646380852"/>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39011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4" y="1340142"/>
            <a:ext cx="5213215" cy="400110"/>
          </a:xfrm>
          <a:prstGeom prst="rect">
            <a:avLst/>
          </a:prstGeom>
        </p:spPr>
        <p:txBody>
          <a:bodyPr wrap="square">
            <a:spAutoFit/>
          </a:bodyPr>
          <a:lstStyle/>
          <a:p>
            <a:r>
              <a:rPr lang="zh-CN" altLang="en-US" sz="2000" b="1" dirty="0">
                <a:latin typeface="微软雅黑" pitchFamily="34" charset="-122"/>
                <a:ea typeface="微软雅黑" pitchFamily="34" charset="-122"/>
              </a:rPr>
              <a:t>分组</a:t>
            </a:r>
            <a:r>
              <a:rPr lang="zh-CN" altLang="en-US" sz="2000" b="1" dirty="0" smtClean="0">
                <a:latin typeface="微软雅黑" pitchFamily="34" charset="-122"/>
                <a:ea typeface="微软雅黑" pitchFamily="34" charset="-122"/>
              </a:rPr>
              <a:t>丢弃</a:t>
            </a:r>
            <a:endParaRPr lang="zh-CN" altLang="en-US" sz="2000" b="1" dirty="0">
              <a:latin typeface="微软雅黑" pitchFamily="34" charset="-122"/>
              <a:ea typeface="微软雅黑" pitchFamily="34" charset="-122"/>
            </a:endParaRPr>
          </a:p>
        </p:txBody>
      </p:sp>
      <p:sp>
        <p:nvSpPr>
          <p:cNvPr id="4" name="矩形 3"/>
          <p:cNvSpPr/>
          <p:nvPr/>
        </p:nvSpPr>
        <p:spPr>
          <a:xfrm>
            <a:off x="545144" y="1688510"/>
            <a:ext cx="8028487" cy="1785104"/>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若路由器处理分组的速率赶不上分组进入队列的速率，则队列的存储空间最终必定减少到零，这就使后面再进入队列的分组由于没有存储空间而只能被丢弃。</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路由器中的输入或输出队列产生溢出是造成分组丢失的重要原因。</a:t>
            </a:r>
          </a:p>
        </p:txBody>
      </p:sp>
    </p:spTree>
    <p:extLst>
      <p:ext uri="{BB962C8B-B14F-4D97-AF65-F5344CB8AC3E}">
        <p14:creationId xmlns:p14="http://schemas.microsoft.com/office/powerpoint/2010/main" val="288585815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4" y="1193795"/>
            <a:ext cx="8053711"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交换结构是路由器的关键构件。</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正是这个交换结构把分组从一个输入端口转移到某个合适的输出端口。</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实现交换有多种方法。常用交换方法有三种：</a:t>
            </a:r>
          </a:p>
          <a:p>
            <a:pPr marL="280988">
              <a:lnSpc>
                <a:spcPts val="3300"/>
              </a:lnSpc>
              <a:buClr>
                <a:srgbClr val="7030A0"/>
              </a:buClr>
            </a:pPr>
            <a:r>
              <a:rPr lang="en-US" altLang="zh-CN" sz="2000" b="1" dirty="0">
                <a:solidFill>
                  <a:srgbClr val="0000FF"/>
                </a:solidFill>
                <a:latin typeface="微软雅黑" pitchFamily="34" charset="-122"/>
                <a:ea typeface="微软雅黑" pitchFamily="34" charset="-122"/>
              </a:rPr>
              <a:t>(1</a:t>
            </a:r>
            <a:r>
              <a:rPr lang="en-US" altLang="zh-CN" sz="2000" b="1" dirty="0" smtClean="0">
                <a:solidFill>
                  <a:srgbClr val="0000FF"/>
                </a:solidFill>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通过</a:t>
            </a:r>
            <a:r>
              <a:rPr lang="zh-CN" altLang="en-US" sz="2000" b="1" dirty="0">
                <a:latin typeface="微软雅黑" pitchFamily="34" charset="-122"/>
                <a:ea typeface="微软雅黑" pitchFamily="34" charset="-122"/>
              </a:rPr>
              <a:t>存储器</a:t>
            </a:r>
          </a:p>
          <a:p>
            <a:pPr marL="280988">
              <a:lnSpc>
                <a:spcPts val="3300"/>
              </a:lnSpc>
              <a:buClr>
                <a:srgbClr val="7030A0"/>
              </a:buClr>
            </a:pPr>
            <a:r>
              <a:rPr lang="en-US" altLang="zh-CN" sz="2000" b="1" dirty="0" smtClean="0">
                <a:solidFill>
                  <a:srgbClr val="0000FF"/>
                </a:solidFill>
                <a:latin typeface="微软雅黑" pitchFamily="34" charset="-122"/>
                <a:ea typeface="微软雅黑" pitchFamily="34" charset="-122"/>
              </a:rPr>
              <a:t>(2) </a:t>
            </a:r>
            <a:r>
              <a:rPr lang="zh-CN" altLang="en-US" sz="2000" b="1" dirty="0" smtClean="0">
                <a:latin typeface="微软雅黑" pitchFamily="34" charset="-122"/>
                <a:ea typeface="微软雅黑" pitchFamily="34" charset="-122"/>
              </a:rPr>
              <a:t>通过</a:t>
            </a:r>
            <a:r>
              <a:rPr lang="zh-CN" altLang="en-US" sz="2000" b="1" dirty="0">
                <a:latin typeface="微软雅黑" pitchFamily="34" charset="-122"/>
                <a:ea typeface="微软雅黑" pitchFamily="34" charset="-122"/>
              </a:rPr>
              <a:t>总线</a:t>
            </a:r>
          </a:p>
          <a:p>
            <a:pPr marL="280988">
              <a:lnSpc>
                <a:spcPts val="3300"/>
              </a:lnSpc>
              <a:buClr>
                <a:srgbClr val="7030A0"/>
              </a:buClr>
            </a:pPr>
            <a:r>
              <a:rPr lang="en-US" altLang="zh-CN" sz="2000" b="1" dirty="0" smtClean="0">
                <a:solidFill>
                  <a:srgbClr val="0000FF"/>
                </a:solidFill>
                <a:latin typeface="微软雅黑" pitchFamily="34" charset="-122"/>
                <a:ea typeface="微软雅黑" pitchFamily="34" charset="-122"/>
              </a:rPr>
              <a:t>(3) </a:t>
            </a:r>
            <a:r>
              <a:rPr lang="zh-CN" altLang="en-US" sz="2000" b="1" dirty="0" smtClean="0">
                <a:latin typeface="微软雅黑" pitchFamily="34" charset="-122"/>
                <a:ea typeface="微软雅黑" pitchFamily="34" charset="-122"/>
              </a:rPr>
              <a:t>通过</a:t>
            </a:r>
            <a:r>
              <a:rPr lang="zh-CN" altLang="en-US" sz="2000" b="1" dirty="0">
                <a:latin typeface="微软雅黑" pitchFamily="34" charset="-122"/>
                <a:ea typeface="微软雅黑" pitchFamily="34" charset="-122"/>
              </a:rPr>
              <a:t>纵横交换</a:t>
            </a:r>
            <a:r>
              <a:rPr lang="zh-CN" altLang="en-US" sz="2000" b="1" dirty="0" smtClean="0">
                <a:latin typeface="微软雅黑" pitchFamily="34" charset="-122"/>
                <a:ea typeface="微软雅黑" pitchFamily="34" charset="-122"/>
              </a:rPr>
              <a:t>结构</a:t>
            </a:r>
            <a:endParaRPr lang="zh-CN" altLang="en-US" sz="2000" b="1" dirty="0">
              <a:latin typeface="微软雅黑" pitchFamily="34" charset="-122"/>
              <a:ea typeface="微软雅黑" pitchFamily="34" charset="-122"/>
            </a:endParaRPr>
          </a:p>
        </p:txBody>
      </p:sp>
      <p:sp>
        <p:nvSpPr>
          <p:cNvPr id="3" name="AutoShape 5"/>
          <p:cNvSpPr>
            <a:spLocks noChangeArrowheads="1"/>
          </p:cNvSpPr>
          <p:nvPr/>
        </p:nvSpPr>
        <p:spPr bwMode="auto">
          <a:xfrm>
            <a:off x="545144" y="806770"/>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773559"/>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交换结构</a:t>
            </a:r>
          </a:p>
        </p:txBody>
      </p:sp>
    </p:spTree>
    <p:extLst>
      <p:ext uri="{BB962C8B-B14F-4D97-AF65-F5344CB8AC3E}">
        <p14:creationId xmlns:p14="http://schemas.microsoft.com/office/powerpoint/2010/main" val="421764838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4" y="1141043"/>
            <a:ext cx="8194410"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通过存储器</a:t>
            </a:r>
          </a:p>
          <a:p>
            <a:pPr marL="280988">
              <a:lnSpc>
                <a:spcPts val="3300"/>
              </a:lnSpc>
              <a:buClr>
                <a:srgbClr val="7030A0"/>
              </a:buClr>
            </a:pPr>
            <a:r>
              <a:rPr lang="en-US" altLang="zh-CN" sz="2000" b="1" dirty="0">
                <a:solidFill>
                  <a:srgbClr val="0000FF"/>
                </a:solidFill>
                <a:latin typeface="微软雅黑" pitchFamily="34" charset="-122"/>
                <a:ea typeface="微软雅黑" pitchFamily="34" charset="-122"/>
              </a:rPr>
              <a:t>(1</a:t>
            </a:r>
            <a:r>
              <a:rPr lang="en-US" altLang="zh-CN" sz="2000" b="1" dirty="0" smtClean="0">
                <a:solidFill>
                  <a:srgbClr val="0000FF"/>
                </a:solidFill>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当</a:t>
            </a:r>
            <a:r>
              <a:rPr lang="zh-CN" altLang="en-US" sz="2000" b="1" dirty="0">
                <a:latin typeface="微软雅黑" pitchFamily="34" charset="-122"/>
                <a:ea typeface="微软雅黑" pitchFamily="34" charset="-122"/>
              </a:rPr>
              <a:t>路由器的某个输入端口收到一个分组时，就用中断方式通知路由选择处理机。然后分组就从输入端口复制到存储器中。</a:t>
            </a:r>
          </a:p>
          <a:p>
            <a:pPr marL="280988">
              <a:lnSpc>
                <a:spcPts val="3300"/>
              </a:lnSpc>
              <a:buClr>
                <a:srgbClr val="7030A0"/>
              </a:buClr>
            </a:pPr>
            <a:r>
              <a:rPr lang="en-US" altLang="zh-CN" sz="2000" b="1" dirty="0" smtClean="0">
                <a:solidFill>
                  <a:srgbClr val="0000FF"/>
                </a:solidFill>
                <a:latin typeface="微软雅黑" pitchFamily="34" charset="-122"/>
                <a:ea typeface="微软雅黑" pitchFamily="34" charset="-122"/>
              </a:rPr>
              <a:t>(2) </a:t>
            </a:r>
            <a:r>
              <a:rPr lang="zh-CN" altLang="en-US" sz="2000" b="1" dirty="0" smtClean="0">
                <a:latin typeface="微软雅黑" pitchFamily="34" charset="-122"/>
                <a:ea typeface="微软雅黑" pitchFamily="34" charset="-122"/>
              </a:rPr>
              <a:t>路由器</a:t>
            </a:r>
            <a:r>
              <a:rPr lang="zh-CN" altLang="en-US" sz="2000" b="1" dirty="0">
                <a:latin typeface="微软雅黑" pitchFamily="34" charset="-122"/>
                <a:ea typeface="微软雅黑" pitchFamily="34" charset="-122"/>
              </a:rPr>
              <a:t>处理机从分组首部提取目的地址，查找路由表，再将分组复制到合适的输出端口的缓存中。</a:t>
            </a:r>
          </a:p>
          <a:p>
            <a:pPr marL="280988">
              <a:lnSpc>
                <a:spcPts val="3300"/>
              </a:lnSpc>
              <a:buClr>
                <a:srgbClr val="7030A0"/>
              </a:buClr>
            </a:pPr>
            <a:r>
              <a:rPr lang="en-US" altLang="zh-CN" sz="2000" b="1" dirty="0" smtClean="0">
                <a:solidFill>
                  <a:srgbClr val="0000FF"/>
                </a:solidFill>
                <a:latin typeface="微软雅黑" pitchFamily="34" charset="-122"/>
                <a:ea typeface="微软雅黑" pitchFamily="34" charset="-122"/>
              </a:rPr>
              <a:t>(3) </a:t>
            </a:r>
            <a:r>
              <a:rPr lang="zh-CN" altLang="en-US" sz="2000" b="1" dirty="0" smtClean="0">
                <a:latin typeface="微软雅黑" pitchFamily="34" charset="-122"/>
                <a:ea typeface="微软雅黑" pitchFamily="34" charset="-122"/>
              </a:rPr>
              <a:t>若</a:t>
            </a:r>
            <a:r>
              <a:rPr lang="zh-CN" altLang="en-US" sz="2000" b="1" dirty="0">
                <a:latin typeface="微软雅黑" pitchFamily="34" charset="-122"/>
                <a:ea typeface="微软雅黑" pitchFamily="34" charset="-122"/>
              </a:rPr>
              <a:t>存储器的带宽（读或写）为每秒 </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个分组，那么路由器的交换速率（即分组从输入端口传送到输出端口的速率）一定小于 </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a:t>
            </a:r>
          </a:p>
        </p:txBody>
      </p:sp>
      <p:sp>
        <p:nvSpPr>
          <p:cNvPr id="3" name="AutoShape 5"/>
          <p:cNvSpPr>
            <a:spLocks noChangeArrowheads="1"/>
          </p:cNvSpPr>
          <p:nvPr/>
        </p:nvSpPr>
        <p:spPr bwMode="auto">
          <a:xfrm>
            <a:off x="545144" y="806770"/>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773559"/>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交换结构</a:t>
            </a:r>
          </a:p>
        </p:txBody>
      </p:sp>
    </p:spTree>
    <p:extLst>
      <p:ext uri="{BB962C8B-B14F-4D97-AF65-F5344CB8AC3E}">
        <p14:creationId xmlns:p14="http://schemas.microsoft.com/office/powerpoint/2010/main" val="1579557433"/>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4" y="1193795"/>
            <a:ext cx="8053711"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通过总线</a:t>
            </a:r>
          </a:p>
          <a:p>
            <a:pPr marL="280988">
              <a:lnSpc>
                <a:spcPts val="3300"/>
              </a:lnSpc>
              <a:buClr>
                <a:srgbClr val="7030A0"/>
              </a:buClr>
            </a:pPr>
            <a:r>
              <a:rPr lang="en-US" altLang="zh-CN" sz="2000" b="1" dirty="0">
                <a:solidFill>
                  <a:srgbClr val="0000FF"/>
                </a:solidFill>
                <a:latin typeface="微软雅黑" pitchFamily="34" charset="-122"/>
                <a:ea typeface="微软雅黑" pitchFamily="34" charset="-122"/>
              </a:rPr>
              <a:t>(1</a:t>
            </a:r>
            <a:r>
              <a:rPr lang="en-US" altLang="zh-CN" sz="2000" b="1" dirty="0" smtClean="0">
                <a:solidFill>
                  <a:srgbClr val="0000FF"/>
                </a:solidFill>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数据报</a:t>
            </a:r>
            <a:r>
              <a:rPr lang="zh-CN" altLang="en-US" sz="2000" b="1" dirty="0">
                <a:latin typeface="微软雅黑" pitchFamily="34" charset="-122"/>
                <a:ea typeface="微软雅黑" pitchFamily="34" charset="-122"/>
              </a:rPr>
              <a:t>从输入端口通过</a:t>
            </a:r>
            <a:r>
              <a:rPr lang="zh-CN" altLang="en-US" sz="2000" b="1" dirty="0">
                <a:solidFill>
                  <a:srgbClr val="0000FF"/>
                </a:solidFill>
                <a:latin typeface="微软雅黑" pitchFamily="34" charset="-122"/>
                <a:ea typeface="微软雅黑" pitchFamily="34" charset="-122"/>
              </a:rPr>
              <a:t>共享的总线</a:t>
            </a:r>
            <a:r>
              <a:rPr lang="zh-CN" altLang="en-US" sz="2000" b="1" dirty="0">
                <a:latin typeface="微软雅黑" pitchFamily="34" charset="-122"/>
                <a:ea typeface="微软雅黑" pitchFamily="34" charset="-122"/>
              </a:rPr>
              <a:t>直接传送到合适的输出端口，而</a:t>
            </a:r>
            <a:r>
              <a:rPr lang="zh-CN" altLang="en-US" sz="2000" b="1" dirty="0">
                <a:solidFill>
                  <a:srgbClr val="0000FF"/>
                </a:solidFill>
                <a:latin typeface="微软雅黑" pitchFamily="34" charset="-122"/>
                <a:ea typeface="微软雅黑" pitchFamily="34" charset="-122"/>
              </a:rPr>
              <a:t>不需要路由选择处理机的干预</a:t>
            </a:r>
            <a:r>
              <a:rPr lang="zh-CN" altLang="en-US" sz="2000" b="1" dirty="0">
                <a:latin typeface="微软雅黑" pitchFamily="34" charset="-122"/>
                <a:ea typeface="微软雅黑" pitchFamily="34" charset="-122"/>
              </a:rPr>
              <a:t>。</a:t>
            </a:r>
          </a:p>
          <a:p>
            <a:pPr marL="280988">
              <a:lnSpc>
                <a:spcPts val="3300"/>
              </a:lnSpc>
              <a:buClr>
                <a:srgbClr val="7030A0"/>
              </a:buClr>
            </a:pPr>
            <a:r>
              <a:rPr lang="en-US" altLang="zh-CN" sz="2000" b="1" dirty="0" smtClean="0">
                <a:solidFill>
                  <a:srgbClr val="0000FF"/>
                </a:solidFill>
                <a:latin typeface="微软雅黑" pitchFamily="34" charset="-122"/>
                <a:ea typeface="微软雅黑" pitchFamily="34" charset="-122"/>
              </a:rPr>
              <a:t>(2) </a:t>
            </a:r>
            <a:r>
              <a:rPr lang="zh-CN" altLang="en-US" sz="2000" b="1" dirty="0" smtClean="0">
                <a:latin typeface="微软雅黑" pitchFamily="34" charset="-122"/>
                <a:ea typeface="微软雅黑" pitchFamily="34" charset="-122"/>
              </a:rPr>
              <a:t>因为</a:t>
            </a:r>
            <a:r>
              <a:rPr lang="zh-CN" altLang="en-US" sz="2000" b="1" dirty="0">
                <a:latin typeface="微软雅黑" pitchFamily="34" charset="-122"/>
                <a:ea typeface="微软雅黑" pitchFamily="34" charset="-122"/>
              </a:rPr>
              <a:t>每一个要转发的分组都要通过这一条总线，因此路由器的转发带宽就受总线速率的限制。</a:t>
            </a:r>
          </a:p>
          <a:p>
            <a:pPr marL="280988">
              <a:lnSpc>
                <a:spcPts val="3300"/>
              </a:lnSpc>
              <a:buClr>
                <a:srgbClr val="7030A0"/>
              </a:buClr>
            </a:pPr>
            <a:r>
              <a:rPr lang="en-US" altLang="zh-CN" sz="2000" b="1" dirty="0" smtClean="0">
                <a:solidFill>
                  <a:srgbClr val="0000FF"/>
                </a:solidFill>
                <a:latin typeface="微软雅黑" pitchFamily="34" charset="-122"/>
                <a:ea typeface="微软雅黑" pitchFamily="34" charset="-122"/>
              </a:rPr>
              <a:t>(3) </a:t>
            </a:r>
            <a:r>
              <a:rPr lang="zh-CN" altLang="en-US" sz="2000" b="1" dirty="0" smtClean="0">
                <a:latin typeface="微软雅黑" pitchFamily="34" charset="-122"/>
                <a:ea typeface="微软雅黑" pitchFamily="34" charset="-122"/>
              </a:rPr>
              <a:t>现代</a:t>
            </a:r>
            <a:r>
              <a:rPr lang="zh-CN" altLang="en-US" sz="2000" b="1" dirty="0">
                <a:latin typeface="微软雅黑" pitchFamily="34" charset="-122"/>
                <a:ea typeface="微软雅黑" pitchFamily="34" charset="-122"/>
              </a:rPr>
              <a:t>的技术已经可以将总线的带宽提高到每秒吉比特的速率，因此许多的路由器产品都采用这种通过总线的交换方式。</a:t>
            </a:r>
          </a:p>
        </p:txBody>
      </p:sp>
      <p:sp>
        <p:nvSpPr>
          <p:cNvPr id="3" name="AutoShape 5"/>
          <p:cNvSpPr>
            <a:spLocks noChangeArrowheads="1"/>
          </p:cNvSpPr>
          <p:nvPr/>
        </p:nvSpPr>
        <p:spPr bwMode="auto">
          <a:xfrm>
            <a:off x="545144" y="806770"/>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773559"/>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交换结构</a:t>
            </a:r>
          </a:p>
        </p:txBody>
      </p:sp>
    </p:spTree>
    <p:extLst>
      <p:ext uri="{BB962C8B-B14F-4D97-AF65-F5344CB8AC3E}">
        <p14:creationId xmlns:p14="http://schemas.microsoft.com/office/powerpoint/2010/main" val="3969890591"/>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4" y="921243"/>
            <a:ext cx="8053711"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0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通过纵横交换结构 </a:t>
            </a:r>
            <a:r>
              <a:rPr lang="en-US" altLang="zh-CN" sz="1900" b="1" dirty="0">
                <a:latin typeface="微软雅黑" pitchFamily="34" charset="-122"/>
                <a:ea typeface="微软雅黑" pitchFamily="34" charset="-122"/>
              </a:rPr>
              <a:t>(crossbar switch fabric)</a:t>
            </a:r>
          </a:p>
          <a:p>
            <a:pPr marL="280988">
              <a:lnSpc>
                <a:spcPts val="3000"/>
              </a:lnSpc>
              <a:buClr>
                <a:srgbClr val="7030A0"/>
              </a:buClr>
            </a:pPr>
            <a:r>
              <a:rPr lang="en-US" altLang="zh-CN" sz="1900" b="1" dirty="0">
                <a:solidFill>
                  <a:srgbClr val="0000FF"/>
                </a:solidFill>
                <a:latin typeface="微软雅黑" pitchFamily="34" charset="-122"/>
                <a:ea typeface="微软雅黑" pitchFamily="34" charset="-122"/>
              </a:rPr>
              <a:t>(1</a:t>
            </a:r>
            <a:r>
              <a:rPr lang="en-US" altLang="zh-CN" sz="1900" b="1" dirty="0" smtClean="0">
                <a:solidFill>
                  <a:srgbClr val="0000FF"/>
                </a:solidFill>
                <a:latin typeface="微软雅黑" pitchFamily="34" charset="-122"/>
                <a:ea typeface="微软雅黑" pitchFamily="34" charset="-122"/>
              </a:rPr>
              <a:t>) </a:t>
            </a:r>
            <a:r>
              <a:rPr lang="zh-CN" altLang="en-US" sz="1900" b="1" dirty="0" smtClean="0">
                <a:latin typeface="微软雅黑" pitchFamily="34" charset="-122"/>
                <a:ea typeface="微软雅黑" pitchFamily="34" charset="-122"/>
              </a:rPr>
              <a:t>这种</a:t>
            </a:r>
            <a:r>
              <a:rPr lang="zh-CN" altLang="en-US" sz="1900" b="1" dirty="0">
                <a:latin typeface="微软雅黑" pitchFamily="34" charset="-122"/>
                <a:ea typeface="微软雅黑" pitchFamily="34" charset="-122"/>
              </a:rPr>
              <a:t>交换结构常称为</a:t>
            </a:r>
            <a:r>
              <a:rPr lang="zh-CN" altLang="en-US" sz="1900" b="1" dirty="0">
                <a:solidFill>
                  <a:srgbClr val="0000FF"/>
                </a:solidFill>
                <a:latin typeface="微软雅黑" pitchFamily="34" charset="-122"/>
                <a:ea typeface="微软雅黑" pitchFamily="34" charset="-122"/>
              </a:rPr>
              <a:t>互连网络</a:t>
            </a:r>
            <a:r>
              <a:rPr lang="zh-CN" altLang="en-US" sz="1900" b="1" dirty="0">
                <a:latin typeface="微软雅黑" pitchFamily="34" charset="-122"/>
                <a:ea typeface="微软雅黑" pitchFamily="34" charset="-122"/>
              </a:rPr>
              <a:t> </a:t>
            </a:r>
            <a:r>
              <a:rPr lang="en-US" altLang="zh-CN" sz="1900" b="1" dirty="0">
                <a:latin typeface="微软雅黑" pitchFamily="34" charset="-122"/>
                <a:ea typeface="微软雅黑" pitchFamily="34" charset="-122"/>
              </a:rPr>
              <a:t>(interconnection network)</a:t>
            </a:r>
            <a:r>
              <a:rPr lang="zh-CN" altLang="en-US" sz="1900" b="1" dirty="0">
                <a:latin typeface="微软雅黑" pitchFamily="34" charset="-122"/>
                <a:ea typeface="微软雅黑" pitchFamily="34" charset="-122"/>
              </a:rPr>
              <a:t>。</a:t>
            </a:r>
          </a:p>
          <a:p>
            <a:pPr marL="280988">
              <a:lnSpc>
                <a:spcPts val="3000"/>
              </a:lnSpc>
              <a:buClr>
                <a:srgbClr val="7030A0"/>
              </a:buClr>
            </a:pPr>
            <a:r>
              <a:rPr lang="en-US" altLang="zh-CN" sz="1900" b="1" dirty="0" smtClean="0">
                <a:solidFill>
                  <a:srgbClr val="0000FF"/>
                </a:solidFill>
                <a:latin typeface="微软雅黑" pitchFamily="34" charset="-122"/>
                <a:ea typeface="微软雅黑" pitchFamily="34" charset="-122"/>
              </a:rPr>
              <a:t>(2) </a:t>
            </a:r>
            <a:r>
              <a:rPr lang="zh-CN" altLang="en-US" sz="1900" b="1" dirty="0" smtClean="0">
                <a:latin typeface="微软雅黑" pitchFamily="34" charset="-122"/>
                <a:ea typeface="微软雅黑" pitchFamily="34" charset="-122"/>
              </a:rPr>
              <a:t>它</a:t>
            </a:r>
            <a:r>
              <a:rPr lang="zh-CN" altLang="en-US" sz="1900" b="1" dirty="0">
                <a:latin typeface="微软雅黑" pitchFamily="34" charset="-122"/>
                <a:ea typeface="微软雅黑" pitchFamily="34" charset="-122"/>
              </a:rPr>
              <a:t>有 </a:t>
            </a:r>
            <a:r>
              <a:rPr lang="en-US" altLang="zh-CN" sz="1900" b="1" dirty="0">
                <a:latin typeface="微软雅黑" pitchFamily="34" charset="-122"/>
                <a:ea typeface="微软雅黑" pitchFamily="34" charset="-122"/>
              </a:rPr>
              <a:t>2</a:t>
            </a:r>
            <a:r>
              <a:rPr lang="en-US" altLang="zh-CN" sz="1900" b="1" i="1" dirty="0">
                <a:latin typeface="微软雅黑" pitchFamily="34" charset="-122"/>
                <a:ea typeface="微软雅黑" pitchFamily="34" charset="-122"/>
              </a:rPr>
              <a:t>N</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条总线，可以使 </a:t>
            </a:r>
            <a:r>
              <a:rPr lang="en-US" altLang="zh-CN" sz="1900" b="1" i="1" dirty="0">
                <a:latin typeface="微软雅黑" pitchFamily="34" charset="-122"/>
                <a:ea typeface="微软雅黑" pitchFamily="34" charset="-122"/>
              </a:rPr>
              <a:t>N</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个输入端口和 </a:t>
            </a:r>
            <a:r>
              <a:rPr lang="en-US" altLang="zh-CN" sz="1900" b="1" i="1" dirty="0">
                <a:latin typeface="微软雅黑" pitchFamily="34" charset="-122"/>
                <a:ea typeface="微软雅黑" pitchFamily="34" charset="-122"/>
              </a:rPr>
              <a:t>N</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个输出端口相连接。</a:t>
            </a:r>
          </a:p>
          <a:p>
            <a:pPr marL="280988">
              <a:lnSpc>
                <a:spcPts val="3000"/>
              </a:lnSpc>
              <a:buClr>
                <a:srgbClr val="7030A0"/>
              </a:buClr>
            </a:pPr>
            <a:r>
              <a:rPr lang="en-US" altLang="zh-CN" sz="1900" b="1" dirty="0" smtClean="0">
                <a:solidFill>
                  <a:srgbClr val="0000FF"/>
                </a:solidFill>
                <a:latin typeface="微软雅黑" pitchFamily="34" charset="-122"/>
                <a:ea typeface="微软雅黑" pitchFamily="34" charset="-122"/>
              </a:rPr>
              <a:t>(3) </a:t>
            </a:r>
            <a:r>
              <a:rPr lang="zh-CN" altLang="en-US" sz="1900" b="1" dirty="0" smtClean="0">
                <a:latin typeface="微软雅黑" pitchFamily="34" charset="-122"/>
                <a:ea typeface="微软雅黑" pitchFamily="34" charset="-122"/>
              </a:rPr>
              <a:t>当</a:t>
            </a:r>
            <a:r>
              <a:rPr lang="zh-CN" altLang="en-US" sz="1900" b="1" dirty="0">
                <a:latin typeface="微软雅黑" pitchFamily="34" charset="-122"/>
                <a:ea typeface="微软雅黑" pitchFamily="34" charset="-122"/>
              </a:rPr>
              <a:t>输入端口收到一个分组时，就将它发送到与该输入端口相连的水平总线上。</a:t>
            </a:r>
          </a:p>
          <a:p>
            <a:pPr marL="280988">
              <a:lnSpc>
                <a:spcPts val="3000"/>
              </a:lnSpc>
              <a:buClr>
                <a:srgbClr val="7030A0"/>
              </a:buClr>
            </a:pPr>
            <a:r>
              <a:rPr lang="en-US" altLang="zh-CN" sz="1900" b="1" dirty="0" smtClean="0">
                <a:solidFill>
                  <a:srgbClr val="0000FF"/>
                </a:solidFill>
                <a:latin typeface="微软雅黑" pitchFamily="34" charset="-122"/>
                <a:ea typeface="微软雅黑" pitchFamily="34" charset="-122"/>
              </a:rPr>
              <a:t>(4) </a:t>
            </a:r>
            <a:r>
              <a:rPr lang="zh-CN" altLang="en-US" sz="1900" b="1" dirty="0" smtClean="0">
                <a:latin typeface="微软雅黑" pitchFamily="34" charset="-122"/>
                <a:ea typeface="微软雅黑" pitchFamily="34" charset="-122"/>
              </a:rPr>
              <a:t>若</a:t>
            </a:r>
            <a:r>
              <a:rPr lang="zh-CN" altLang="en-US" sz="1900" b="1" dirty="0">
                <a:latin typeface="微软雅黑" pitchFamily="34" charset="-122"/>
                <a:ea typeface="微软雅黑" pitchFamily="34" charset="-122"/>
              </a:rPr>
              <a:t>通向所要转发的输出端口的垂直总线是空闲的，则在这个结点将垂直总线与水平总线接通，然后将该分组转发到这个输出端口。</a:t>
            </a:r>
          </a:p>
          <a:p>
            <a:pPr marL="280988">
              <a:lnSpc>
                <a:spcPts val="3000"/>
              </a:lnSpc>
              <a:buClr>
                <a:srgbClr val="7030A0"/>
              </a:buClr>
            </a:pPr>
            <a:r>
              <a:rPr lang="en-US" altLang="zh-CN" sz="1900" b="1" dirty="0" smtClean="0">
                <a:solidFill>
                  <a:srgbClr val="0000FF"/>
                </a:solidFill>
                <a:latin typeface="微软雅黑" pitchFamily="34" charset="-122"/>
                <a:ea typeface="微软雅黑" pitchFamily="34" charset="-122"/>
              </a:rPr>
              <a:t>(5) </a:t>
            </a:r>
            <a:r>
              <a:rPr lang="zh-CN" altLang="en-US" sz="1900" b="1" dirty="0" smtClean="0">
                <a:latin typeface="微软雅黑" pitchFamily="34" charset="-122"/>
                <a:ea typeface="微软雅黑" pitchFamily="34" charset="-122"/>
              </a:rPr>
              <a:t>但</a:t>
            </a:r>
            <a:r>
              <a:rPr lang="zh-CN" altLang="en-US" sz="1900" b="1" dirty="0">
                <a:latin typeface="微软雅黑" pitchFamily="34" charset="-122"/>
                <a:ea typeface="微软雅黑" pitchFamily="34" charset="-122"/>
              </a:rPr>
              <a:t>若该垂直总线已被占用（有另一个分组正在转发到同一个输出端口），则后到达的分组就被阻塞，必须在输入端口排队。</a:t>
            </a:r>
          </a:p>
        </p:txBody>
      </p:sp>
      <p:sp>
        <p:nvSpPr>
          <p:cNvPr id="3" name="AutoShape 5"/>
          <p:cNvSpPr>
            <a:spLocks noChangeArrowheads="1"/>
          </p:cNvSpPr>
          <p:nvPr/>
        </p:nvSpPr>
        <p:spPr bwMode="auto">
          <a:xfrm>
            <a:off x="545144" y="613346"/>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580135"/>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交换结构</a:t>
            </a:r>
          </a:p>
        </p:txBody>
      </p:sp>
    </p:spTree>
    <p:extLst>
      <p:ext uri="{BB962C8B-B14F-4D97-AF65-F5344CB8AC3E}">
        <p14:creationId xmlns:p14="http://schemas.microsoft.com/office/powerpoint/2010/main" val="447502442"/>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3"/>
          <p:cNvSpPr>
            <a:spLocks noChangeArrowheads="1"/>
          </p:cNvSpPr>
          <p:nvPr/>
        </p:nvSpPr>
        <p:spPr bwMode="auto">
          <a:xfrm>
            <a:off x="2220229" y="891833"/>
            <a:ext cx="183088" cy="84975"/>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 name="Rectangle 4"/>
          <p:cNvSpPr>
            <a:spLocks noChangeArrowheads="1"/>
          </p:cNvSpPr>
          <p:nvPr/>
        </p:nvSpPr>
        <p:spPr bwMode="auto">
          <a:xfrm>
            <a:off x="2525036" y="863508"/>
            <a:ext cx="184112"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 name="Rectangle 5"/>
          <p:cNvSpPr>
            <a:spLocks noChangeArrowheads="1"/>
          </p:cNvSpPr>
          <p:nvPr/>
        </p:nvSpPr>
        <p:spPr bwMode="auto">
          <a:xfrm>
            <a:off x="2831889" y="850289"/>
            <a:ext cx="183088" cy="169949"/>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 name="Line 6"/>
          <p:cNvSpPr>
            <a:spLocks noChangeShapeType="1"/>
          </p:cNvSpPr>
          <p:nvPr/>
        </p:nvSpPr>
        <p:spPr bwMode="auto">
          <a:xfrm flipV="1">
            <a:off x="2096465" y="935263"/>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 name="Line 7"/>
          <p:cNvSpPr>
            <a:spLocks noChangeShapeType="1"/>
          </p:cNvSpPr>
          <p:nvPr/>
        </p:nvSpPr>
        <p:spPr bwMode="auto">
          <a:xfrm>
            <a:off x="2403318" y="935263"/>
            <a:ext cx="121719"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 name="Line 8"/>
          <p:cNvSpPr>
            <a:spLocks noChangeShapeType="1"/>
          </p:cNvSpPr>
          <p:nvPr/>
        </p:nvSpPr>
        <p:spPr bwMode="auto">
          <a:xfrm>
            <a:off x="2709147" y="935263"/>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 name="Line 9"/>
          <p:cNvSpPr>
            <a:spLocks noChangeShapeType="1"/>
          </p:cNvSpPr>
          <p:nvPr/>
        </p:nvSpPr>
        <p:spPr bwMode="auto">
          <a:xfrm>
            <a:off x="3014977" y="935263"/>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0" name="Rectangle 10"/>
          <p:cNvSpPr>
            <a:spLocks noChangeArrowheads="1"/>
          </p:cNvSpPr>
          <p:nvPr/>
        </p:nvSpPr>
        <p:spPr bwMode="auto">
          <a:xfrm>
            <a:off x="2220229" y="1586736"/>
            <a:ext cx="183088" cy="84975"/>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1" name="Rectangle 11"/>
          <p:cNvSpPr>
            <a:spLocks noChangeArrowheads="1"/>
          </p:cNvSpPr>
          <p:nvPr/>
        </p:nvSpPr>
        <p:spPr bwMode="auto">
          <a:xfrm>
            <a:off x="2525036" y="1558411"/>
            <a:ext cx="184112"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2" name="Rectangle 12"/>
          <p:cNvSpPr>
            <a:spLocks noChangeArrowheads="1"/>
          </p:cNvSpPr>
          <p:nvPr/>
        </p:nvSpPr>
        <p:spPr bwMode="auto">
          <a:xfrm>
            <a:off x="2831889" y="1543304"/>
            <a:ext cx="183088" cy="170894"/>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3" name="Line 13"/>
          <p:cNvSpPr>
            <a:spLocks noChangeShapeType="1"/>
          </p:cNvSpPr>
          <p:nvPr/>
        </p:nvSpPr>
        <p:spPr bwMode="auto">
          <a:xfrm flipV="1">
            <a:off x="2096465" y="1629223"/>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 name="Line 14"/>
          <p:cNvSpPr>
            <a:spLocks noChangeShapeType="1"/>
          </p:cNvSpPr>
          <p:nvPr/>
        </p:nvSpPr>
        <p:spPr bwMode="auto">
          <a:xfrm>
            <a:off x="2403318" y="1629223"/>
            <a:ext cx="121719"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 name="Line 15"/>
          <p:cNvSpPr>
            <a:spLocks noChangeShapeType="1"/>
          </p:cNvSpPr>
          <p:nvPr/>
        </p:nvSpPr>
        <p:spPr bwMode="auto">
          <a:xfrm>
            <a:off x="2709147" y="1629223"/>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6" name="Line 16"/>
          <p:cNvSpPr>
            <a:spLocks noChangeShapeType="1"/>
          </p:cNvSpPr>
          <p:nvPr/>
        </p:nvSpPr>
        <p:spPr bwMode="auto">
          <a:xfrm>
            <a:off x="3014977" y="1629223"/>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7" name="Rectangle 17"/>
          <p:cNvSpPr>
            <a:spLocks noChangeArrowheads="1"/>
          </p:cNvSpPr>
          <p:nvPr/>
        </p:nvSpPr>
        <p:spPr bwMode="auto">
          <a:xfrm>
            <a:off x="3137718" y="764370"/>
            <a:ext cx="442891" cy="1021583"/>
          </a:xfrm>
          <a:prstGeom prst="rect">
            <a:avLst/>
          </a:prstGeom>
          <a:solidFill>
            <a:srgbClr val="0000FF"/>
          </a:solidFill>
          <a:ln w="28575">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8" name="Rectangle 18"/>
          <p:cNvSpPr>
            <a:spLocks noChangeArrowheads="1"/>
          </p:cNvSpPr>
          <p:nvPr/>
        </p:nvSpPr>
        <p:spPr bwMode="auto">
          <a:xfrm flipH="1">
            <a:off x="4313988" y="891833"/>
            <a:ext cx="183089" cy="84975"/>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9" name="Rectangle 19"/>
          <p:cNvSpPr>
            <a:spLocks noChangeArrowheads="1"/>
          </p:cNvSpPr>
          <p:nvPr/>
        </p:nvSpPr>
        <p:spPr bwMode="auto">
          <a:xfrm flipH="1">
            <a:off x="4009180" y="863508"/>
            <a:ext cx="183089"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0" name="Rectangle 20"/>
          <p:cNvSpPr>
            <a:spLocks noChangeArrowheads="1"/>
          </p:cNvSpPr>
          <p:nvPr/>
        </p:nvSpPr>
        <p:spPr bwMode="auto">
          <a:xfrm flipH="1">
            <a:off x="3701304" y="850289"/>
            <a:ext cx="184112" cy="169949"/>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1" name="Line 21"/>
          <p:cNvSpPr>
            <a:spLocks noChangeShapeType="1"/>
          </p:cNvSpPr>
          <p:nvPr/>
        </p:nvSpPr>
        <p:spPr bwMode="auto">
          <a:xfrm flipV="1">
            <a:off x="4494007" y="935263"/>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2" name="Line 22"/>
          <p:cNvSpPr>
            <a:spLocks noChangeShapeType="1"/>
          </p:cNvSpPr>
          <p:nvPr/>
        </p:nvSpPr>
        <p:spPr bwMode="auto">
          <a:xfrm rot="10800000" flipH="1">
            <a:off x="4192269" y="935263"/>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3" name="Line 23"/>
          <p:cNvSpPr>
            <a:spLocks noChangeShapeType="1"/>
          </p:cNvSpPr>
          <p:nvPr/>
        </p:nvSpPr>
        <p:spPr bwMode="auto">
          <a:xfrm>
            <a:off x="3885417" y="935263"/>
            <a:ext cx="12376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4" name="Line 24"/>
          <p:cNvSpPr>
            <a:spLocks noChangeShapeType="1"/>
          </p:cNvSpPr>
          <p:nvPr/>
        </p:nvSpPr>
        <p:spPr bwMode="auto">
          <a:xfrm>
            <a:off x="3580610" y="935263"/>
            <a:ext cx="12069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5" name="Rectangle 25"/>
          <p:cNvSpPr>
            <a:spLocks noChangeArrowheads="1"/>
          </p:cNvSpPr>
          <p:nvPr/>
        </p:nvSpPr>
        <p:spPr bwMode="auto">
          <a:xfrm flipH="1">
            <a:off x="4313988" y="1586736"/>
            <a:ext cx="183089" cy="84975"/>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6" name="Rectangle 26"/>
          <p:cNvSpPr>
            <a:spLocks noChangeArrowheads="1"/>
          </p:cNvSpPr>
          <p:nvPr/>
        </p:nvSpPr>
        <p:spPr bwMode="auto">
          <a:xfrm flipH="1">
            <a:off x="4009180" y="1558411"/>
            <a:ext cx="183089"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7" name="Rectangle 27"/>
          <p:cNvSpPr>
            <a:spLocks noChangeArrowheads="1"/>
          </p:cNvSpPr>
          <p:nvPr/>
        </p:nvSpPr>
        <p:spPr bwMode="auto">
          <a:xfrm flipH="1">
            <a:off x="3701304" y="1543304"/>
            <a:ext cx="184112" cy="170894"/>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8" name="Line 28"/>
          <p:cNvSpPr>
            <a:spLocks noChangeShapeType="1"/>
          </p:cNvSpPr>
          <p:nvPr/>
        </p:nvSpPr>
        <p:spPr bwMode="auto">
          <a:xfrm flipV="1">
            <a:off x="4494007" y="1629223"/>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9" name="Line 29"/>
          <p:cNvSpPr>
            <a:spLocks noChangeShapeType="1"/>
          </p:cNvSpPr>
          <p:nvPr/>
        </p:nvSpPr>
        <p:spPr bwMode="auto">
          <a:xfrm>
            <a:off x="4192269" y="1629223"/>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0" name="Line 30"/>
          <p:cNvSpPr>
            <a:spLocks noChangeShapeType="1"/>
          </p:cNvSpPr>
          <p:nvPr/>
        </p:nvSpPr>
        <p:spPr bwMode="auto">
          <a:xfrm>
            <a:off x="3885417" y="1629223"/>
            <a:ext cx="12376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1" name="Line 31"/>
          <p:cNvSpPr>
            <a:spLocks noChangeShapeType="1"/>
          </p:cNvSpPr>
          <p:nvPr/>
        </p:nvSpPr>
        <p:spPr bwMode="auto">
          <a:xfrm>
            <a:off x="3580610" y="1629223"/>
            <a:ext cx="12069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2" name="Rectangle 32"/>
          <p:cNvSpPr>
            <a:spLocks noChangeArrowheads="1"/>
          </p:cNvSpPr>
          <p:nvPr/>
        </p:nvSpPr>
        <p:spPr bwMode="auto">
          <a:xfrm>
            <a:off x="2220229" y="1231731"/>
            <a:ext cx="183088" cy="8591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3" name="Rectangle 33"/>
          <p:cNvSpPr>
            <a:spLocks noChangeArrowheads="1"/>
          </p:cNvSpPr>
          <p:nvPr/>
        </p:nvSpPr>
        <p:spPr bwMode="auto">
          <a:xfrm>
            <a:off x="2525036" y="1203406"/>
            <a:ext cx="184112"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4" name="Rectangle 34"/>
          <p:cNvSpPr>
            <a:spLocks noChangeArrowheads="1"/>
          </p:cNvSpPr>
          <p:nvPr/>
        </p:nvSpPr>
        <p:spPr bwMode="auto">
          <a:xfrm>
            <a:off x="2831889" y="1190187"/>
            <a:ext cx="183088" cy="169949"/>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5" name="Line 35"/>
          <p:cNvSpPr>
            <a:spLocks noChangeShapeType="1"/>
          </p:cNvSpPr>
          <p:nvPr/>
        </p:nvSpPr>
        <p:spPr bwMode="auto">
          <a:xfrm flipV="1">
            <a:off x="2096465" y="1275162"/>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6" name="Line 36"/>
          <p:cNvSpPr>
            <a:spLocks noChangeShapeType="1"/>
          </p:cNvSpPr>
          <p:nvPr/>
        </p:nvSpPr>
        <p:spPr bwMode="auto">
          <a:xfrm>
            <a:off x="2403318" y="1275162"/>
            <a:ext cx="121719"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7" name="Line 37"/>
          <p:cNvSpPr>
            <a:spLocks noChangeShapeType="1"/>
          </p:cNvSpPr>
          <p:nvPr/>
        </p:nvSpPr>
        <p:spPr bwMode="auto">
          <a:xfrm>
            <a:off x="2709147" y="1275162"/>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8" name="Line 38"/>
          <p:cNvSpPr>
            <a:spLocks noChangeShapeType="1"/>
          </p:cNvSpPr>
          <p:nvPr/>
        </p:nvSpPr>
        <p:spPr bwMode="auto">
          <a:xfrm>
            <a:off x="3014977" y="1275162"/>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9" name="Rectangle 39"/>
          <p:cNvSpPr>
            <a:spLocks noChangeArrowheads="1"/>
          </p:cNvSpPr>
          <p:nvPr/>
        </p:nvSpPr>
        <p:spPr bwMode="auto">
          <a:xfrm flipH="1">
            <a:off x="4313988" y="1231731"/>
            <a:ext cx="183089" cy="8591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0" name="Rectangle 40"/>
          <p:cNvSpPr>
            <a:spLocks noChangeArrowheads="1"/>
          </p:cNvSpPr>
          <p:nvPr/>
        </p:nvSpPr>
        <p:spPr bwMode="auto">
          <a:xfrm flipH="1">
            <a:off x="4009180" y="1203406"/>
            <a:ext cx="183089"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1" name="Rectangle 41"/>
          <p:cNvSpPr>
            <a:spLocks noChangeArrowheads="1"/>
          </p:cNvSpPr>
          <p:nvPr/>
        </p:nvSpPr>
        <p:spPr bwMode="auto">
          <a:xfrm flipH="1">
            <a:off x="3701304" y="1190187"/>
            <a:ext cx="184112" cy="169949"/>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2" name="Line 42"/>
          <p:cNvSpPr>
            <a:spLocks noChangeShapeType="1"/>
          </p:cNvSpPr>
          <p:nvPr/>
        </p:nvSpPr>
        <p:spPr bwMode="auto">
          <a:xfrm flipV="1">
            <a:off x="4494007" y="1275162"/>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3" name="Line 43"/>
          <p:cNvSpPr>
            <a:spLocks noChangeShapeType="1"/>
          </p:cNvSpPr>
          <p:nvPr/>
        </p:nvSpPr>
        <p:spPr bwMode="auto">
          <a:xfrm rot="10800000" flipH="1">
            <a:off x="4192269" y="1275162"/>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4" name="Line 44"/>
          <p:cNvSpPr>
            <a:spLocks noChangeShapeType="1"/>
          </p:cNvSpPr>
          <p:nvPr/>
        </p:nvSpPr>
        <p:spPr bwMode="auto">
          <a:xfrm>
            <a:off x="3885417" y="1275162"/>
            <a:ext cx="12376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5" name="Line 45"/>
          <p:cNvSpPr>
            <a:spLocks noChangeShapeType="1"/>
          </p:cNvSpPr>
          <p:nvPr/>
        </p:nvSpPr>
        <p:spPr bwMode="auto">
          <a:xfrm>
            <a:off x="3580610" y="1275162"/>
            <a:ext cx="12069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6" name="Text Box 46"/>
          <p:cNvSpPr txBox="1">
            <a:spLocks noChangeArrowheads="1"/>
          </p:cNvSpPr>
          <p:nvPr/>
        </p:nvSpPr>
        <p:spPr bwMode="auto">
          <a:xfrm>
            <a:off x="1959497" y="606952"/>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I</a:t>
            </a:r>
            <a:r>
              <a:rPr kumimoji="1" lang="en-US" altLang="zh-CN" sz="1400" b="1" baseline="-25000" dirty="0">
                <a:solidFill>
                  <a:srgbClr val="0000CC"/>
                </a:solidFill>
                <a:latin typeface="微软雅黑" pitchFamily="34" charset="-122"/>
                <a:ea typeface="微软雅黑" pitchFamily="34" charset="-122"/>
              </a:rPr>
              <a:t>1</a:t>
            </a:r>
          </a:p>
        </p:txBody>
      </p:sp>
      <p:sp>
        <p:nvSpPr>
          <p:cNvPr id="47" name="Text Box 47"/>
          <p:cNvSpPr txBox="1">
            <a:spLocks noChangeArrowheads="1"/>
          </p:cNvSpPr>
          <p:nvPr/>
        </p:nvSpPr>
        <p:spPr bwMode="auto">
          <a:xfrm>
            <a:off x="1958473" y="1296190"/>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I</a:t>
            </a:r>
            <a:r>
              <a:rPr kumimoji="1" lang="en-US" altLang="zh-CN" sz="1400" b="1" baseline="-25000">
                <a:solidFill>
                  <a:srgbClr val="0000CC"/>
                </a:solidFill>
                <a:latin typeface="微软雅黑" pitchFamily="34" charset="-122"/>
                <a:ea typeface="微软雅黑" pitchFamily="34" charset="-122"/>
              </a:rPr>
              <a:t>3</a:t>
            </a:r>
          </a:p>
        </p:txBody>
      </p:sp>
      <p:sp>
        <p:nvSpPr>
          <p:cNvPr id="48" name="Text Box 48"/>
          <p:cNvSpPr txBox="1">
            <a:spLocks noChangeArrowheads="1"/>
          </p:cNvSpPr>
          <p:nvPr/>
        </p:nvSpPr>
        <p:spPr bwMode="auto">
          <a:xfrm>
            <a:off x="1958473" y="937409"/>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I</a:t>
            </a:r>
            <a:r>
              <a:rPr kumimoji="1" lang="en-US" altLang="zh-CN" sz="1400" b="1" baseline="-25000">
                <a:solidFill>
                  <a:srgbClr val="0000CC"/>
                </a:solidFill>
                <a:latin typeface="微软雅黑" pitchFamily="34" charset="-122"/>
                <a:ea typeface="微软雅黑" pitchFamily="34" charset="-122"/>
              </a:rPr>
              <a:t>2</a:t>
            </a:r>
          </a:p>
        </p:txBody>
      </p:sp>
      <p:sp>
        <p:nvSpPr>
          <p:cNvPr id="49" name="Text Box 49"/>
          <p:cNvSpPr txBox="1">
            <a:spLocks noChangeArrowheads="1"/>
          </p:cNvSpPr>
          <p:nvPr/>
        </p:nvSpPr>
        <p:spPr bwMode="auto">
          <a:xfrm>
            <a:off x="4513039" y="666425"/>
            <a:ext cx="4058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O</a:t>
            </a:r>
            <a:r>
              <a:rPr kumimoji="1" lang="en-US" altLang="zh-CN" sz="1400" b="1" baseline="-25000" dirty="0">
                <a:solidFill>
                  <a:srgbClr val="0000CC"/>
                </a:solidFill>
                <a:latin typeface="微软雅黑" pitchFamily="34" charset="-122"/>
                <a:ea typeface="微软雅黑" pitchFamily="34" charset="-122"/>
              </a:rPr>
              <a:t>1</a:t>
            </a:r>
          </a:p>
        </p:txBody>
      </p:sp>
      <p:sp>
        <p:nvSpPr>
          <p:cNvPr id="50" name="Text Box 50"/>
          <p:cNvSpPr txBox="1">
            <a:spLocks noChangeArrowheads="1"/>
          </p:cNvSpPr>
          <p:nvPr/>
        </p:nvSpPr>
        <p:spPr bwMode="auto">
          <a:xfrm>
            <a:off x="4513039" y="1026151"/>
            <a:ext cx="4058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O</a:t>
            </a:r>
            <a:r>
              <a:rPr kumimoji="1" lang="en-US" altLang="zh-CN" sz="1400" b="1" baseline="-25000">
                <a:solidFill>
                  <a:srgbClr val="0000CC"/>
                </a:solidFill>
                <a:latin typeface="微软雅黑" pitchFamily="34" charset="-122"/>
                <a:ea typeface="微软雅黑" pitchFamily="34" charset="-122"/>
              </a:rPr>
              <a:t>2</a:t>
            </a:r>
          </a:p>
        </p:txBody>
      </p:sp>
      <p:sp>
        <p:nvSpPr>
          <p:cNvPr id="51" name="Freeform 51"/>
          <p:cNvSpPr>
            <a:spLocks/>
          </p:cNvSpPr>
          <p:nvPr/>
        </p:nvSpPr>
        <p:spPr bwMode="auto">
          <a:xfrm>
            <a:off x="2336833" y="806857"/>
            <a:ext cx="2105010" cy="339898"/>
          </a:xfrm>
          <a:custGeom>
            <a:avLst/>
            <a:gdLst>
              <a:gd name="T0" fmla="*/ 0 w 2064"/>
              <a:gd name="T1" fmla="*/ 0 h 384"/>
              <a:gd name="T2" fmla="*/ 816 w 2064"/>
              <a:gd name="T3" fmla="*/ 0 h 384"/>
              <a:gd name="T4" fmla="*/ 1248 w 2064"/>
              <a:gd name="T5" fmla="*/ 384 h 384"/>
              <a:gd name="T6" fmla="*/ 2064 w 2064"/>
              <a:gd name="T7" fmla="*/ 384 h 384"/>
            </a:gdLst>
            <a:ahLst/>
            <a:cxnLst>
              <a:cxn ang="0">
                <a:pos x="T0" y="T1"/>
              </a:cxn>
              <a:cxn ang="0">
                <a:pos x="T2" y="T3"/>
              </a:cxn>
              <a:cxn ang="0">
                <a:pos x="T4" y="T5"/>
              </a:cxn>
              <a:cxn ang="0">
                <a:pos x="T6" y="T7"/>
              </a:cxn>
            </a:cxnLst>
            <a:rect l="0" t="0" r="r" b="b"/>
            <a:pathLst>
              <a:path w="2064" h="384">
                <a:moveTo>
                  <a:pt x="0" y="0"/>
                </a:moveTo>
                <a:lnTo>
                  <a:pt x="816" y="0"/>
                </a:lnTo>
                <a:lnTo>
                  <a:pt x="1248" y="384"/>
                </a:lnTo>
                <a:lnTo>
                  <a:pt x="2064" y="384"/>
                </a:lnTo>
              </a:path>
            </a:pathLst>
          </a:custGeom>
          <a:noFill/>
          <a:ln w="57150" cmpd="sng">
            <a:solidFill>
              <a:srgbClr val="3399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2" name="Text Box 52"/>
          <p:cNvSpPr txBox="1">
            <a:spLocks noChangeArrowheads="1"/>
          </p:cNvSpPr>
          <p:nvPr/>
        </p:nvSpPr>
        <p:spPr bwMode="auto">
          <a:xfrm>
            <a:off x="3179436" y="907205"/>
            <a:ext cx="36420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chemeClr val="bg1"/>
                </a:solidFill>
                <a:latin typeface="微软雅黑" pitchFamily="34" charset="-122"/>
                <a:ea typeface="微软雅黑" pitchFamily="34" charset="-122"/>
              </a:rPr>
              <a:t>存</a:t>
            </a:r>
          </a:p>
          <a:p>
            <a:r>
              <a:rPr kumimoji="1" lang="zh-CN" altLang="en-US" sz="1400" b="1" dirty="0">
                <a:solidFill>
                  <a:schemeClr val="bg1"/>
                </a:solidFill>
                <a:latin typeface="微软雅黑" pitchFamily="34" charset="-122"/>
                <a:ea typeface="微软雅黑" pitchFamily="34" charset="-122"/>
              </a:rPr>
              <a:t>储</a:t>
            </a:r>
          </a:p>
          <a:p>
            <a:r>
              <a:rPr kumimoji="1" lang="zh-CN" altLang="en-US" sz="1400" b="1" dirty="0">
                <a:solidFill>
                  <a:schemeClr val="bg1"/>
                </a:solidFill>
                <a:latin typeface="微软雅黑" pitchFamily="34" charset="-122"/>
                <a:ea typeface="微软雅黑" pitchFamily="34" charset="-122"/>
              </a:rPr>
              <a:t>器</a:t>
            </a:r>
          </a:p>
        </p:txBody>
      </p:sp>
      <p:sp>
        <p:nvSpPr>
          <p:cNvPr id="53" name="Rectangle 53"/>
          <p:cNvSpPr>
            <a:spLocks noChangeArrowheads="1"/>
          </p:cNvSpPr>
          <p:nvPr/>
        </p:nvSpPr>
        <p:spPr bwMode="auto">
          <a:xfrm>
            <a:off x="5266429" y="1143903"/>
            <a:ext cx="183089" cy="84975"/>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4" name="Rectangle 54"/>
          <p:cNvSpPr>
            <a:spLocks noChangeArrowheads="1"/>
          </p:cNvSpPr>
          <p:nvPr/>
        </p:nvSpPr>
        <p:spPr bwMode="auto">
          <a:xfrm>
            <a:off x="5571236" y="1115578"/>
            <a:ext cx="184112"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5" name="Rectangle 55"/>
          <p:cNvSpPr>
            <a:spLocks noChangeArrowheads="1"/>
          </p:cNvSpPr>
          <p:nvPr/>
        </p:nvSpPr>
        <p:spPr bwMode="auto">
          <a:xfrm>
            <a:off x="5878089" y="1102359"/>
            <a:ext cx="183089" cy="169949"/>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6" name="Line 56"/>
          <p:cNvSpPr>
            <a:spLocks noChangeShapeType="1"/>
          </p:cNvSpPr>
          <p:nvPr/>
        </p:nvSpPr>
        <p:spPr bwMode="auto">
          <a:xfrm flipV="1">
            <a:off x="5142665" y="1187334"/>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7" name="Line 57"/>
          <p:cNvSpPr>
            <a:spLocks noChangeShapeType="1"/>
          </p:cNvSpPr>
          <p:nvPr/>
        </p:nvSpPr>
        <p:spPr bwMode="auto">
          <a:xfrm>
            <a:off x="5449518" y="1187334"/>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8" name="Line 58"/>
          <p:cNvSpPr>
            <a:spLocks noChangeShapeType="1"/>
          </p:cNvSpPr>
          <p:nvPr/>
        </p:nvSpPr>
        <p:spPr bwMode="auto">
          <a:xfrm>
            <a:off x="5755347" y="1187334"/>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9" name="Line 59"/>
          <p:cNvSpPr>
            <a:spLocks noChangeShapeType="1"/>
          </p:cNvSpPr>
          <p:nvPr/>
        </p:nvSpPr>
        <p:spPr bwMode="auto">
          <a:xfrm>
            <a:off x="6061177" y="1187334"/>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0" name="Rectangle 60"/>
          <p:cNvSpPr>
            <a:spLocks noChangeArrowheads="1"/>
          </p:cNvSpPr>
          <p:nvPr/>
        </p:nvSpPr>
        <p:spPr bwMode="auto">
          <a:xfrm>
            <a:off x="5266429" y="1838806"/>
            <a:ext cx="183089" cy="84975"/>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1" name="Rectangle 61"/>
          <p:cNvSpPr>
            <a:spLocks noChangeArrowheads="1"/>
          </p:cNvSpPr>
          <p:nvPr/>
        </p:nvSpPr>
        <p:spPr bwMode="auto">
          <a:xfrm>
            <a:off x="5571236" y="1810481"/>
            <a:ext cx="184112"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2" name="Rectangle 62"/>
          <p:cNvSpPr>
            <a:spLocks noChangeArrowheads="1"/>
          </p:cNvSpPr>
          <p:nvPr/>
        </p:nvSpPr>
        <p:spPr bwMode="auto">
          <a:xfrm>
            <a:off x="5878089" y="1795374"/>
            <a:ext cx="183089" cy="170894"/>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3" name="Line 63"/>
          <p:cNvSpPr>
            <a:spLocks noChangeShapeType="1"/>
          </p:cNvSpPr>
          <p:nvPr/>
        </p:nvSpPr>
        <p:spPr bwMode="auto">
          <a:xfrm flipV="1">
            <a:off x="5142665" y="1881293"/>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4" name="Line 64"/>
          <p:cNvSpPr>
            <a:spLocks noChangeShapeType="1"/>
          </p:cNvSpPr>
          <p:nvPr/>
        </p:nvSpPr>
        <p:spPr bwMode="auto">
          <a:xfrm>
            <a:off x="5449518" y="1881293"/>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5" name="Line 65"/>
          <p:cNvSpPr>
            <a:spLocks noChangeShapeType="1"/>
          </p:cNvSpPr>
          <p:nvPr/>
        </p:nvSpPr>
        <p:spPr bwMode="auto">
          <a:xfrm>
            <a:off x="5755347" y="1881293"/>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6" name="Line 66"/>
          <p:cNvSpPr>
            <a:spLocks noChangeShapeType="1"/>
          </p:cNvSpPr>
          <p:nvPr/>
        </p:nvSpPr>
        <p:spPr bwMode="auto">
          <a:xfrm>
            <a:off x="6061177" y="1881293"/>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7" name="Rectangle 67"/>
          <p:cNvSpPr>
            <a:spLocks noChangeArrowheads="1"/>
          </p:cNvSpPr>
          <p:nvPr/>
        </p:nvSpPr>
        <p:spPr bwMode="auto">
          <a:xfrm flipH="1">
            <a:off x="6995033" y="1143903"/>
            <a:ext cx="184112" cy="84975"/>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8" name="Rectangle 68"/>
          <p:cNvSpPr>
            <a:spLocks noChangeArrowheads="1"/>
          </p:cNvSpPr>
          <p:nvPr/>
        </p:nvSpPr>
        <p:spPr bwMode="auto">
          <a:xfrm flipH="1">
            <a:off x="6690226" y="1115578"/>
            <a:ext cx="183089"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9" name="Rectangle 69"/>
          <p:cNvSpPr>
            <a:spLocks noChangeArrowheads="1"/>
          </p:cNvSpPr>
          <p:nvPr/>
        </p:nvSpPr>
        <p:spPr bwMode="auto">
          <a:xfrm flipH="1">
            <a:off x="6382351" y="1102359"/>
            <a:ext cx="185134" cy="169949"/>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70" name="Line 70"/>
          <p:cNvSpPr>
            <a:spLocks noChangeShapeType="1"/>
          </p:cNvSpPr>
          <p:nvPr/>
        </p:nvSpPr>
        <p:spPr bwMode="auto">
          <a:xfrm flipV="1">
            <a:off x="7175053" y="1187334"/>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1" name="Line 71"/>
          <p:cNvSpPr>
            <a:spLocks noChangeShapeType="1"/>
          </p:cNvSpPr>
          <p:nvPr/>
        </p:nvSpPr>
        <p:spPr bwMode="auto">
          <a:xfrm rot="10800000" flipH="1">
            <a:off x="6873314" y="1187334"/>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2" name="Line 72"/>
          <p:cNvSpPr>
            <a:spLocks noChangeShapeType="1"/>
          </p:cNvSpPr>
          <p:nvPr/>
        </p:nvSpPr>
        <p:spPr bwMode="auto">
          <a:xfrm>
            <a:off x="6567484" y="1187334"/>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3" name="Line 73"/>
          <p:cNvSpPr>
            <a:spLocks noChangeShapeType="1"/>
          </p:cNvSpPr>
          <p:nvPr/>
        </p:nvSpPr>
        <p:spPr bwMode="auto">
          <a:xfrm>
            <a:off x="6261655" y="1187334"/>
            <a:ext cx="12069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4" name="Rectangle 74"/>
          <p:cNvSpPr>
            <a:spLocks noChangeArrowheads="1"/>
          </p:cNvSpPr>
          <p:nvPr/>
        </p:nvSpPr>
        <p:spPr bwMode="auto">
          <a:xfrm flipH="1">
            <a:off x="6995033" y="1838806"/>
            <a:ext cx="184112" cy="84975"/>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75" name="Rectangle 75"/>
          <p:cNvSpPr>
            <a:spLocks noChangeArrowheads="1"/>
          </p:cNvSpPr>
          <p:nvPr/>
        </p:nvSpPr>
        <p:spPr bwMode="auto">
          <a:xfrm flipH="1">
            <a:off x="6690226" y="1810481"/>
            <a:ext cx="183089"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76" name="Rectangle 76"/>
          <p:cNvSpPr>
            <a:spLocks noChangeArrowheads="1"/>
          </p:cNvSpPr>
          <p:nvPr/>
        </p:nvSpPr>
        <p:spPr bwMode="auto">
          <a:xfrm flipH="1">
            <a:off x="6382351" y="1795374"/>
            <a:ext cx="185134" cy="170894"/>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77" name="Line 77"/>
          <p:cNvSpPr>
            <a:spLocks noChangeShapeType="1"/>
          </p:cNvSpPr>
          <p:nvPr/>
        </p:nvSpPr>
        <p:spPr bwMode="auto">
          <a:xfrm flipV="1">
            <a:off x="7175053" y="1881293"/>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8" name="Line 78"/>
          <p:cNvSpPr>
            <a:spLocks noChangeShapeType="1"/>
          </p:cNvSpPr>
          <p:nvPr/>
        </p:nvSpPr>
        <p:spPr bwMode="auto">
          <a:xfrm>
            <a:off x="6873314" y="1881293"/>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9" name="Line 79"/>
          <p:cNvSpPr>
            <a:spLocks noChangeShapeType="1"/>
          </p:cNvSpPr>
          <p:nvPr/>
        </p:nvSpPr>
        <p:spPr bwMode="auto">
          <a:xfrm>
            <a:off x="6567484" y="1881293"/>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0" name="Line 80"/>
          <p:cNvSpPr>
            <a:spLocks noChangeShapeType="1"/>
          </p:cNvSpPr>
          <p:nvPr/>
        </p:nvSpPr>
        <p:spPr bwMode="auto">
          <a:xfrm>
            <a:off x="6261655" y="1881293"/>
            <a:ext cx="12069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1" name="Rectangle 81"/>
          <p:cNvSpPr>
            <a:spLocks noChangeArrowheads="1"/>
          </p:cNvSpPr>
          <p:nvPr/>
        </p:nvSpPr>
        <p:spPr bwMode="auto">
          <a:xfrm>
            <a:off x="5266429" y="1483801"/>
            <a:ext cx="183089" cy="8591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82" name="Rectangle 82"/>
          <p:cNvSpPr>
            <a:spLocks noChangeArrowheads="1"/>
          </p:cNvSpPr>
          <p:nvPr/>
        </p:nvSpPr>
        <p:spPr bwMode="auto">
          <a:xfrm>
            <a:off x="5571236" y="1455476"/>
            <a:ext cx="184112"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83" name="Rectangle 83"/>
          <p:cNvSpPr>
            <a:spLocks noChangeArrowheads="1"/>
          </p:cNvSpPr>
          <p:nvPr/>
        </p:nvSpPr>
        <p:spPr bwMode="auto">
          <a:xfrm>
            <a:off x="5878089" y="1442257"/>
            <a:ext cx="183089" cy="169949"/>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84" name="Line 84"/>
          <p:cNvSpPr>
            <a:spLocks noChangeShapeType="1"/>
          </p:cNvSpPr>
          <p:nvPr/>
        </p:nvSpPr>
        <p:spPr bwMode="auto">
          <a:xfrm flipV="1">
            <a:off x="5142665" y="1527232"/>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5" name="Line 85"/>
          <p:cNvSpPr>
            <a:spLocks noChangeShapeType="1"/>
          </p:cNvSpPr>
          <p:nvPr/>
        </p:nvSpPr>
        <p:spPr bwMode="auto">
          <a:xfrm>
            <a:off x="5449518" y="1527232"/>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6" name="Line 86"/>
          <p:cNvSpPr>
            <a:spLocks noChangeShapeType="1"/>
          </p:cNvSpPr>
          <p:nvPr/>
        </p:nvSpPr>
        <p:spPr bwMode="auto">
          <a:xfrm>
            <a:off x="5755347" y="1527232"/>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7" name="Line 87"/>
          <p:cNvSpPr>
            <a:spLocks noChangeShapeType="1"/>
          </p:cNvSpPr>
          <p:nvPr/>
        </p:nvSpPr>
        <p:spPr bwMode="auto">
          <a:xfrm>
            <a:off x="6061177" y="1527232"/>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8" name="Rectangle 88"/>
          <p:cNvSpPr>
            <a:spLocks noChangeArrowheads="1"/>
          </p:cNvSpPr>
          <p:nvPr/>
        </p:nvSpPr>
        <p:spPr bwMode="auto">
          <a:xfrm flipH="1">
            <a:off x="6995033" y="1483801"/>
            <a:ext cx="184112" cy="8591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89" name="Rectangle 89"/>
          <p:cNvSpPr>
            <a:spLocks noChangeArrowheads="1"/>
          </p:cNvSpPr>
          <p:nvPr/>
        </p:nvSpPr>
        <p:spPr bwMode="auto">
          <a:xfrm flipH="1">
            <a:off x="6690226" y="1455476"/>
            <a:ext cx="183089"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90" name="Rectangle 90"/>
          <p:cNvSpPr>
            <a:spLocks noChangeArrowheads="1"/>
          </p:cNvSpPr>
          <p:nvPr/>
        </p:nvSpPr>
        <p:spPr bwMode="auto">
          <a:xfrm flipH="1">
            <a:off x="6382351" y="1442257"/>
            <a:ext cx="185134" cy="169949"/>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91" name="Line 91"/>
          <p:cNvSpPr>
            <a:spLocks noChangeShapeType="1"/>
          </p:cNvSpPr>
          <p:nvPr/>
        </p:nvSpPr>
        <p:spPr bwMode="auto">
          <a:xfrm flipV="1">
            <a:off x="7175053" y="1527232"/>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2" name="Line 92"/>
          <p:cNvSpPr>
            <a:spLocks noChangeShapeType="1"/>
          </p:cNvSpPr>
          <p:nvPr/>
        </p:nvSpPr>
        <p:spPr bwMode="auto">
          <a:xfrm rot="10800000" flipH="1">
            <a:off x="6873314" y="1527232"/>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3" name="Line 93"/>
          <p:cNvSpPr>
            <a:spLocks noChangeShapeType="1"/>
          </p:cNvSpPr>
          <p:nvPr/>
        </p:nvSpPr>
        <p:spPr bwMode="auto">
          <a:xfrm>
            <a:off x="6567484" y="1527232"/>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4" name="Line 94"/>
          <p:cNvSpPr>
            <a:spLocks noChangeShapeType="1"/>
          </p:cNvSpPr>
          <p:nvPr/>
        </p:nvSpPr>
        <p:spPr bwMode="auto">
          <a:xfrm>
            <a:off x="6261655" y="1527232"/>
            <a:ext cx="12069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5" name="Text Box 95"/>
          <p:cNvSpPr txBox="1">
            <a:spLocks noChangeArrowheads="1"/>
          </p:cNvSpPr>
          <p:nvPr/>
        </p:nvSpPr>
        <p:spPr bwMode="auto">
          <a:xfrm>
            <a:off x="4998536" y="876962"/>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I</a:t>
            </a:r>
            <a:r>
              <a:rPr kumimoji="1" lang="en-US" altLang="zh-CN" sz="1400" b="1" baseline="-25000">
                <a:solidFill>
                  <a:srgbClr val="0000CC"/>
                </a:solidFill>
                <a:latin typeface="微软雅黑" pitchFamily="34" charset="-122"/>
                <a:ea typeface="微软雅黑" pitchFamily="34" charset="-122"/>
              </a:rPr>
              <a:t>1</a:t>
            </a:r>
          </a:p>
        </p:txBody>
      </p:sp>
      <p:sp>
        <p:nvSpPr>
          <p:cNvPr id="96" name="Text Box 96"/>
          <p:cNvSpPr txBox="1">
            <a:spLocks noChangeArrowheads="1"/>
          </p:cNvSpPr>
          <p:nvPr/>
        </p:nvSpPr>
        <p:spPr bwMode="auto">
          <a:xfrm>
            <a:off x="4997513" y="1565255"/>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I</a:t>
            </a:r>
            <a:r>
              <a:rPr kumimoji="1" lang="en-US" altLang="zh-CN" sz="1400" b="1" baseline="-25000">
                <a:solidFill>
                  <a:srgbClr val="0000CC"/>
                </a:solidFill>
                <a:latin typeface="微软雅黑" pitchFamily="34" charset="-122"/>
                <a:ea typeface="微软雅黑" pitchFamily="34" charset="-122"/>
              </a:rPr>
              <a:t>3</a:t>
            </a:r>
          </a:p>
        </p:txBody>
      </p:sp>
      <p:sp>
        <p:nvSpPr>
          <p:cNvPr id="97" name="Text Box 97"/>
          <p:cNvSpPr txBox="1">
            <a:spLocks noChangeArrowheads="1"/>
          </p:cNvSpPr>
          <p:nvPr/>
        </p:nvSpPr>
        <p:spPr bwMode="auto">
          <a:xfrm>
            <a:off x="4997513" y="1206474"/>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I</a:t>
            </a:r>
            <a:r>
              <a:rPr kumimoji="1" lang="en-US" altLang="zh-CN" sz="1400" b="1" baseline="-25000">
                <a:solidFill>
                  <a:srgbClr val="0000CC"/>
                </a:solidFill>
                <a:latin typeface="微软雅黑" pitchFamily="34" charset="-122"/>
                <a:ea typeface="微软雅黑" pitchFamily="34" charset="-122"/>
              </a:rPr>
              <a:t>2</a:t>
            </a:r>
          </a:p>
        </p:txBody>
      </p:sp>
      <p:sp>
        <p:nvSpPr>
          <p:cNvPr id="98" name="Text Box 98"/>
          <p:cNvSpPr txBox="1">
            <a:spLocks noChangeArrowheads="1"/>
          </p:cNvSpPr>
          <p:nvPr/>
        </p:nvSpPr>
        <p:spPr bwMode="auto">
          <a:xfrm>
            <a:off x="7176696" y="918495"/>
            <a:ext cx="4058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O</a:t>
            </a:r>
            <a:r>
              <a:rPr kumimoji="1" lang="en-US" altLang="zh-CN" sz="1400" b="1" baseline="-25000">
                <a:solidFill>
                  <a:srgbClr val="0000CC"/>
                </a:solidFill>
                <a:latin typeface="微软雅黑" pitchFamily="34" charset="-122"/>
                <a:ea typeface="微软雅黑" pitchFamily="34" charset="-122"/>
              </a:rPr>
              <a:t>1</a:t>
            </a:r>
          </a:p>
        </p:txBody>
      </p:sp>
      <p:sp>
        <p:nvSpPr>
          <p:cNvPr id="99" name="Text Box 99"/>
          <p:cNvSpPr txBox="1">
            <a:spLocks noChangeArrowheads="1"/>
          </p:cNvSpPr>
          <p:nvPr/>
        </p:nvSpPr>
        <p:spPr bwMode="auto">
          <a:xfrm>
            <a:off x="7177719" y="1278221"/>
            <a:ext cx="4058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O</a:t>
            </a:r>
            <a:r>
              <a:rPr kumimoji="1" lang="en-US" altLang="zh-CN" sz="1400" b="1" baseline="-25000">
                <a:solidFill>
                  <a:srgbClr val="0000CC"/>
                </a:solidFill>
                <a:latin typeface="微软雅黑" pitchFamily="34" charset="-122"/>
                <a:ea typeface="微软雅黑" pitchFamily="34" charset="-122"/>
              </a:rPr>
              <a:t>2</a:t>
            </a:r>
          </a:p>
        </p:txBody>
      </p:sp>
      <p:sp>
        <p:nvSpPr>
          <p:cNvPr id="100" name="AutoShape 100"/>
          <p:cNvSpPr>
            <a:spLocks noChangeArrowheads="1"/>
          </p:cNvSpPr>
          <p:nvPr/>
        </p:nvSpPr>
        <p:spPr bwMode="auto">
          <a:xfrm>
            <a:off x="6101069" y="888978"/>
            <a:ext cx="235254" cy="1190589"/>
          </a:xfrm>
          <a:prstGeom prst="upDownArrow">
            <a:avLst>
              <a:gd name="adj1" fmla="val 50000"/>
              <a:gd name="adj2" fmla="val 56273"/>
            </a:avLst>
          </a:prstGeom>
          <a:solidFill>
            <a:srgbClr val="00B050"/>
          </a:solidFill>
          <a:ln w="9525">
            <a:solidFill>
              <a:schemeClr val="tx1"/>
            </a:solidFill>
            <a:miter lim="800000"/>
            <a:headEnd/>
            <a:tailEnd/>
          </a:ln>
          <a:effectLst/>
          <a:extLst/>
        </p:spPr>
        <p:txBody>
          <a:bodyPr vert="eaVert" wrap="none" anchor="ctr"/>
          <a:lstStyle/>
          <a:p>
            <a:endParaRPr lang="zh-CN" altLang="en-US" sz="1400" b="1">
              <a:solidFill>
                <a:srgbClr val="0000CC"/>
              </a:solidFill>
              <a:latin typeface="微软雅黑" pitchFamily="34" charset="-122"/>
              <a:ea typeface="微软雅黑" pitchFamily="34" charset="-122"/>
            </a:endParaRPr>
          </a:p>
        </p:txBody>
      </p:sp>
      <p:sp>
        <p:nvSpPr>
          <p:cNvPr id="101" name="Freeform 101"/>
          <p:cNvSpPr>
            <a:spLocks/>
          </p:cNvSpPr>
          <p:nvPr/>
        </p:nvSpPr>
        <p:spPr bwMode="auto">
          <a:xfrm>
            <a:off x="5382010" y="1054208"/>
            <a:ext cx="1675416" cy="344619"/>
          </a:xfrm>
          <a:custGeom>
            <a:avLst/>
            <a:gdLst>
              <a:gd name="T0" fmla="*/ 0 w 1680"/>
              <a:gd name="T1" fmla="*/ 6 h 390"/>
              <a:gd name="T2" fmla="*/ 840 w 1680"/>
              <a:gd name="T3" fmla="*/ 0 h 390"/>
              <a:gd name="T4" fmla="*/ 840 w 1680"/>
              <a:gd name="T5" fmla="*/ 390 h 390"/>
              <a:gd name="T6" fmla="*/ 1680 w 1680"/>
              <a:gd name="T7" fmla="*/ 390 h 390"/>
            </a:gdLst>
            <a:ahLst/>
            <a:cxnLst>
              <a:cxn ang="0">
                <a:pos x="T0" y="T1"/>
              </a:cxn>
              <a:cxn ang="0">
                <a:pos x="T2" y="T3"/>
              </a:cxn>
              <a:cxn ang="0">
                <a:pos x="T4" y="T5"/>
              </a:cxn>
              <a:cxn ang="0">
                <a:pos x="T6" y="T7"/>
              </a:cxn>
            </a:cxnLst>
            <a:rect l="0" t="0" r="r" b="b"/>
            <a:pathLst>
              <a:path w="1680" h="390">
                <a:moveTo>
                  <a:pt x="0" y="6"/>
                </a:moveTo>
                <a:lnTo>
                  <a:pt x="840" y="0"/>
                </a:lnTo>
                <a:lnTo>
                  <a:pt x="840" y="390"/>
                </a:lnTo>
                <a:lnTo>
                  <a:pt x="1680" y="390"/>
                </a:lnTo>
              </a:path>
            </a:pathLst>
          </a:custGeom>
          <a:noFill/>
          <a:ln w="57150" cmpd="sng">
            <a:solidFill>
              <a:srgbClr val="3399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02" name="Rectangle 102"/>
          <p:cNvSpPr>
            <a:spLocks noChangeArrowheads="1"/>
          </p:cNvSpPr>
          <p:nvPr/>
        </p:nvSpPr>
        <p:spPr bwMode="auto">
          <a:xfrm>
            <a:off x="3617723" y="2377405"/>
            <a:ext cx="183089" cy="84975"/>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03" name="Rectangle 103"/>
          <p:cNvSpPr>
            <a:spLocks noChangeArrowheads="1"/>
          </p:cNvSpPr>
          <p:nvPr/>
        </p:nvSpPr>
        <p:spPr bwMode="auto">
          <a:xfrm>
            <a:off x="3923553" y="2350025"/>
            <a:ext cx="183088" cy="141624"/>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04" name="Rectangle 104"/>
          <p:cNvSpPr>
            <a:spLocks noChangeArrowheads="1"/>
          </p:cNvSpPr>
          <p:nvPr/>
        </p:nvSpPr>
        <p:spPr bwMode="auto">
          <a:xfrm>
            <a:off x="4229382" y="2335862"/>
            <a:ext cx="184112" cy="169949"/>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05" name="Line 105"/>
          <p:cNvSpPr>
            <a:spLocks noChangeShapeType="1"/>
          </p:cNvSpPr>
          <p:nvPr/>
        </p:nvSpPr>
        <p:spPr bwMode="auto">
          <a:xfrm flipV="1">
            <a:off x="3494982" y="2420837"/>
            <a:ext cx="12581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06" name="Line 106"/>
          <p:cNvSpPr>
            <a:spLocks noChangeShapeType="1"/>
          </p:cNvSpPr>
          <p:nvPr/>
        </p:nvSpPr>
        <p:spPr bwMode="auto">
          <a:xfrm>
            <a:off x="3800812" y="2420837"/>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07" name="Line 107"/>
          <p:cNvSpPr>
            <a:spLocks noChangeShapeType="1"/>
          </p:cNvSpPr>
          <p:nvPr/>
        </p:nvSpPr>
        <p:spPr bwMode="auto">
          <a:xfrm>
            <a:off x="4106641" y="2420837"/>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08" name="Line 108"/>
          <p:cNvSpPr>
            <a:spLocks noChangeShapeType="1"/>
          </p:cNvSpPr>
          <p:nvPr/>
        </p:nvSpPr>
        <p:spPr bwMode="auto">
          <a:xfrm>
            <a:off x="4413494" y="2420837"/>
            <a:ext cx="121719"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09" name="Text Box 109"/>
          <p:cNvSpPr txBox="1">
            <a:spLocks noChangeArrowheads="1"/>
          </p:cNvSpPr>
          <p:nvPr/>
        </p:nvSpPr>
        <p:spPr bwMode="auto">
          <a:xfrm>
            <a:off x="3341648" y="2110464"/>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I</a:t>
            </a:r>
            <a:r>
              <a:rPr kumimoji="1" lang="en-US" altLang="zh-CN" sz="1400" b="1" baseline="-25000">
                <a:solidFill>
                  <a:srgbClr val="0000CC"/>
                </a:solidFill>
                <a:latin typeface="微软雅黑" pitchFamily="34" charset="-122"/>
                <a:ea typeface="微软雅黑" pitchFamily="34" charset="-122"/>
              </a:rPr>
              <a:t>1</a:t>
            </a:r>
          </a:p>
        </p:txBody>
      </p:sp>
      <p:sp>
        <p:nvSpPr>
          <p:cNvPr id="110" name="Rectangle 110"/>
          <p:cNvSpPr>
            <a:spLocks noChangeArrowheads="1"/>
          </p:cNvSpPr>
          <p:nvPr/>
        </p:nvSpPr>
        <p:spPr bwMode="auto">
          <a:xfrm>
            <a:off x="3620792" y="3050593"/>
            <a:ext cx="184112" cy="8591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11" name="Rectangle 111"/>
          <p:cNvSpPr>
            <a:spLocks noChangeArrowheads="1"/>
          </p:cNvSpPr>
          <p:nvPr/>
        </p:nvSpPr>
        <p:spPr bwMode="auto">
          <a:xfrm>
            <a:off x="3927645" y="3023213"/>
            <a:ext cx="183088" cy="141624"/>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12" name="Rectangle 112"/>
          <p:cNvSpPr>
            <a:spLocks noChangeArrowheads="1"/>
          </p:cNvSpPr>
          <p:nvPr/>
        </p:nvSpPr>
        <p:spPr bwMode="auto">
          <a:xfrm>
            <a:off x="4232451" y="3009049"/>
            <a:ext cx="184112" cy="169949"/>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13" name="Line 113"/>
          <p:cNvSpPr>
            <a:spLocks noChangeShapeType="1"/>
          </p:cNvSpPr>
          <p:nvPr/>
        </p:nvSpPr>
        <p:spPr bwMode="auto">
          <a:xfrm flipV="1">
            <a:off x="3499073" y="3094024"/>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4" name="Line 114"/>
          <p:cNvSpPr>
            <a:spLocks noChangeShapeType="1"/>
          </p:cNvSpPr>
          <p:nvPr/>
        </p:nvSpPr>
        <p:spPr bwMode="auto">
          <a:xfrm>
            <a:off x="3804903" y="3094024"/>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5" name="Line 115"/>
          <p:cNvSpPr>
            <a:spLocks noChangeShapeType="1"/>
          </p:cNvSpPr>
          <p:nvPr/>
        </p:nvSpPr>
        <p:spPr bwMode="auto">
          <a:xfrm>
            <a:off x="4110733" y="3094024"/>
            <a:ext cx="121719"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6" name="Line 116"/>
          <p:cNvSpPr>
            <a:spLocks noChangeShapeType="1"/>
          </p:cNvSpPr>
          <p:nvPr/>
        </p:nvSpPr>
        <p:spPr bwMode="auto">
          <a:xfrm>
            <a:off x="4416563" y="3094024"/>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7" name="Text Box 117"/>
          <p:cNvSpPr txBox="1">
            <a:spLocks noChangeArrowheads="1"/>
          </p:cNvSpPr>
          <p:nvPr/>
        </p:nvSpPr>
        <p:spPr bwMode="auto">
          <a:xfrm>
            <a:off x="3334488" y="2799703"/>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I</a:t>
            </a:r>
            <a:r>
              <a:rPr kumimoji="1" lang="en-US" altLang="zh-CN" sz="1400" b="1" baseline="-25000">
                <a:solidFill>
                  <a:srgbClr val="0000CC"/>
                </a:solidFill>
                <a:latin typeface="微软雅黑" pitchFamily="34" charset="-122"/>
                <a:ea typeface="微软雅黑" pitchFamily="34" charset="-122"/>
              </a:rPr>
              <a:t>3</a:t>
            </a:r>
          </a:p>
        </p:txBody>
      </p:sp>
      <p:sp>
        <p:nvSpPr>
          <p:cNvPr id="118" name="Rectangle 118"/>
          <p:cNvSpPr>
            <a:spLocks noChangeArrowheads="1"/>
          </p:cNvSpPr>
          <p:nvPr/>
        </p:nvSpPr>
        <p:spPr bwMode="auto">
          <a:xfrm>
            <a:off x="3617723" y="2718248"/>
            <a:ext cx="183089" cy="84975"/>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19" name="Rectangle 119"/>
          <p:cNvSpPr>
            <a:spLocks noChangeArrowheads="1"/>
          </p:cNvSpPr>
          <p:nvPr/>
        </p:nvSpPr>
        <p:spPr bwMode="auto">
          <a:xfrm>
            <a:off x="3923553" y="2689923"/>
            <a:ext cx="183088" cy="141624"/>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20" name="Rectangle 120"/>
          <p:cNvSpPr>
            <a:spLocks noChangeArrowheads="1"/>
          </p:cNvSpPr>
          <p:nvPr/>
        </p:nvSpPr>
        <p:spPr bwMode="auto">
          <a:xfrm>
            <a:off x="4229382" y="2675761"/>
            <a:ext cx="184112" cy="169949"/>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21" name="Line 121"/>
          <p:cNvSpPr>
            <a:spLocks noChangeShapeType="1"/>
          </p:cNvSpPr>
          <p:nvPr/>
        </p:nvSpPr>
        <p:spPr bwMode="auto">
          <a:xfrm flipV="1">
            <a:off x="3494982" y="2760735"/>
            <a:ext cx="12581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22" name="Line 122"/>
          <p:cNvSpPr>
            <a:spLocks noChangeShapeType="1"/>
          </p:cNvSpPr>
          <p:nvPr/>
        </p:nvSpPr>
        <p:spPr bwMode="auto">
          <a:xfrm>
            <a:off x="3800812" y="2760735"/>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23" name="Line 123"/>
          <p:cNvSpPr>
            <a:spLocks noChangeShapeType="1"/>
          </p:cNvSpPr>
          <p:nvPr/>
        </p:nvSpPr>
        <p:spPr bwMode="auto">
          <a:xfrm>
            <a:off x="4106641" y="2760735"/>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24" name="Line 124"/>
          <p:cNvSpPr>
            <a:spLocks noChangeShapeType="1"/>
          </p:cNvSpPr>
          <p:nvPr/>
        </p:nvSpPr>
        <p:spPr bwMode="auto">
          <a:xfrm>
            <a:off x="4413494" y="2760735"/>
            <a:ext cx="121719"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25" name="Text Box 125"/>
          <p:cNvSpPr txBox="1">
            <a:spLocks noChangeArrowheads="1"/>
          </p:cNvSpPr>
          <p:nvPr/>
        </p:nvSpPr>
        <p:spPr bwMode="auto">
          <a:xfrm>
            <a:off x="3339602" y="2441865"/>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I</a:t>
            </a:r>
            <a:r>
              <a:rPr kumimoji="1" lang="en-US" altLang="zh-CN" sz="1400" b="1" baseline="-25000">
                <a:solidFill>
                  <a:srgbClr val="0000CC"/>
                </a:solidFill>
                <a:latin typeface="微软雅黑" pitchFamily="34" charset="-122"/>
                <a:ea typeface="微软雅黑" pitchFamily="34" charset="-122"/>
              </a:rPr>
              <a:t>2</a:t>
            </a:r>
          </a:p>
        </p:txBody>
      </p:sp>
      <p:grpSp>
        <p:nvGrpSpPr>
          <p:cNvPr id="126" name="Group 126"/>
          <p:cNvGrpSpPr>
            <a:grpSpLocks/>
          </p:cNvGrpSpPr>
          <p:nvPr/>
        </p:nvGrpSpPr>
        <p:grpSpPr bwMode="auto">
          <a:xfrm>
            <a:off x="4729553" y="3221486"/>
            <a:ext cx="191272" cy="924334"/>
            <a:chOff x="2919" y="2867"/>
            <a:chExt cx="192" cy="1044"/>
          </a:xfrm>
        </p:grpSpPr>
        <p:sp>
          <p:nvSpPr>
            <p:cNvPr id="127" name="Rectangle 127"/>
            <p:cNvSpPr>
              <a:spLocks noChangeArrowheads="1"/>
            </p:cNvSpPr>
            <p:nvPr/>
          </p:nvSpPr>
          <p:spPr bwMode="auto">
            <a:xfrm rot="5400000" flipH="1">
              <a:off x="2923" y="3648"/>
              <a:ext cx="184" cy="96"/>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28" name="Rectangle 128"/>
            <p:cNvSpPr>
              <a:spLocks noChangeArrowheads="1"/>
            </p:cNvSpPr>
            <p:nvPr/>
          </p:nvSpPr>
          <p:spPr bwMode="auto">
            <a:xfrm rot="5400000" flipH="1">
              <a:off x="2923" y="3309"/>
              <a:ext cx="184" cy="160"/>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29" name="Rectangle 129"/>
            <p:cNvSpPr>
              <a:spLocks noChangeArrowheads="1"/>
            </p:cNvSpPr>
            <p:nvPr/>
          </p:nvSpPr>
          <p:spPr bwMode="auto">
            <a:xfrm rot="5400000" flipH="1">
              <a:off x="2922" y="2986"/>
              <a:ext cx="185" cy="192"/>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30" name="Line 130"/>
            <p:cNvSpPr>
              <a:spLocks noChangeShapeType="1"/>
            </p:cNvSpPr>
            <p:nvPr/>
          </p:nvSpPr>
          <p:spPr bwMode="auto">
            <a:xfrm rot="5400000" flipV="1">
              <a:off x="2951" y="3848"/>
              <a:ext cx="127"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31" name="Line 131"/>
            <p:cNvSpPr>
              <a:spLocks noChangeShapeType="1"/>
            </p:cNvSpPr>
            <p:nvPr/>
          </p:nvSpPr>
          <p:spPr bwMode="auto">
            <a:xfrm rot="5400000">
              <a:off x="2953" y="3543"/>
              <a:ext cx="12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32" name="Line 132"/>
            <p:cNvSpPr>
              <a:spLocks noChangeShapeType="1"/>
            </p:cNvSpPr>
            <p:nvPr/>
          </p:nvSpPr>
          <p:spPr bwMode="auto">
            <a:xfrm rot="5400000">
              <a:off x="2953" y="3236"/>
              <a:ext cx="12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33" name="Line 133"/>
            <p:cNvSpPr>
              <a:spLocks noChangeShapeType="1"/>
            </p:cNvSpPr>
            <p:nvPr/>
          </p:nvSpPr>
          <p:spPr bwMode="auto">
            <a:xfrm rot="5400000">
              <a:off x="2954" y="2928"/>
              <a:ext cx="12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grpSp>
      <p:sp>
        <p:nvSpPr>
          <p:cNvPr id="134" name="Text Box 134"/>
          <p:cNvSpPr txBox="1">
            <a:spLocks noChangeArrowheads="1"/>
          </p:cNvSpPr>
          <p:nvPr/>
        </p:nvSpPr>
        <p:spPr bwMode="auto">
          <a:xfrm>
            <a:off x="4864568" y="3946603"/>
            <a:ext cx="4058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O</a:t>
            </a:r>
            <a:r>
              <a:rPr kumimoji="1" lang="en-US" altLang="zh-CN" sz="1400" b="1" baseline="-25000">
                <a:solidFill>
                  <a:srgbClr val="0000CC"/>
                </a:solidFill>
                <a:latin typeface="微软雅黑" pitchFamily="34" charset="-122"/>
                <a:ea typeface="微软雅黑" pitchFamily="34" charset="-122"/>
              </a:rPr>
              <a:t>1</a:t>
            </a:r>
          </a:p>
        </p:txBody>
      </p:sp>
      <p:grpSp>
        <p:nvGrpSpPr>
          <p:cNvPr id="135" name="Group 135"/>
          <p:cNvGrpSpPr>
            <a:grpSpLocks/>
          </p:cNvGrpSpPr>
          <p:nvPr/>
        </p:nvGrpSpPr>
        <p:grpSpPr bwMode="auto">
          <a:xfrm>
            <a:off x="5166303" y="3221487"/>
            <a:ext cx="548490" cy="1027287"/>
            <a:chOff x="3357" y="2859"/>
            <a:chExt cx="551" cy="1159"/>
          </a:xfrm>
        </p:grpSpPr>
        <p:sp>
          <p:nvSpPr>
            <p:cNvPr id="136" name="Rectangle 136"/>
            <p:cNvSpPr>
              <a:spLocks noChangeArrowheads="1"/>
            </p:cNvSpPr>
            <p:nvPr/>
          </p:nvSpPr>
          <p:spPr bwMode="auto">
            <a:xfrm rot="5400000" flipH="1">
              <a:off x="3361" y="3640"/>
              <a:ext cx="184" cy="96"/>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37" name="Rectangle 137"/>
            <p:cNvSpPr>
              <a:spLocks noChangeArrowheads="1"/>
            </p:cNvSpPr>
            <p:nvPr/>
          </p:nvSpPr>
          <p:spPr bwMode="auto">
            <a:xfrm rot="5400000" flipH="1">
              <a:off x="3361" y="3301"/>
              <a:ext cx="184" cy="160"/>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38" name="Rectangle 138"/>
            <p:cNvSpPr>
              <a:spLocks noChangeArrowheads="1"/>
            </p:cNvSpPr>
            <p:nvPr/>
          </p:nvSpPr>
          <p:spPr bwMode="auto">
            <a:xfrm rot="5400000" flipH="1">
              <a:off x="3360" y="2978"/>
              <a:ext cx="185" cy="192"/>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39" name="Line 139"/>
            <p:cNvSpPr>
              <a:spLocks noChangeShapeType="1"/>
            </p:cNvSpPr>
            <p:nvPr/>
          </p:nvSpPr>
          <p:spPr bwMode="auto">
            <a:xfrm rot="5400000" flipV="1">
              <a:off x="3389" y="3840"/>
              <a:ext cx="127"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0" name="Line 140"/>
            <p:cNvSpPr>
              <a:spLocks noChangeShapeType="1"/>
            </p:cNvSpPr>
            <p:nvPr/>
          </p:nvSpPr>
          <p:spPr bwMode="auto">
            <a:xfrm rot="16200000" flipH="1">
              <a:off x="3391" y="3535"/>
              <a:ext cx="12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1" name="Line 141"/>
            <p:cNvSpPr>
              <a:spLocks noChangeShapeType="1"/>
            </p:cNvSpPr>
            <p:nvPr/>
          </p:nvSpPr>
          <p:spPr bwMode="auto">
            <a:xfrm rot="5400000">
              <a:off x="3391" y="3228"/>
              <a:ext cx="12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2" name="Line 142"/>
            <p:cNvSpPr>
              <a:spLocks noChangeShapeType="1"/>
            </p:cNvSpPr>
            <p:nvPr/>
          </p:nvSpPr>
          <p:spPr bwMode="auto">
            <a:xfrm rot="5400000">
              <a:off x="3392" y="2920"/>
              <a:ext cx="12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3" name="Text Box 143"/>
            <p:cNvSpPr txBox="1">
              <a:spLocks noChangeArrowheads="1"/>
            </p:cNvSpPr>
            <p:nvPr/>
          </p:nvSpPr>
          <p:spPr bwMode="auto">
            <a:xfrm>
              <a:off x="3500" y="3671"/>
              <a:ext cx="408" cy="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O</a:t>
              </a:r>
              <a:r>
                <a:rPr kumimoji="1" lang="en-US" altLang="zh-CN" sz="1400" b="1" baseline="-25000">
                  <a:solidFill>
                    <a:srgbClr val="0000CC"/>
                  </a:solidFill>
                  <a:latin typeface="微软雅黑" pitchFamily="34" charset="-122"/>
                  <a:ea typeface="微软雅黑" pitchFamily="34" charset="-122"/>
                </a:rPr>
                <a:t>2</a:t>
              </a:r>
            </a:p>
          </p:txBody>
        </p:sp>
      </p:grpSp>
      <p:sp>
        <p:nvSpPr>
          <p:cNvPr id="144" name="Rectangle 144"/>
          <p:cNvSpPr>
            <a:spLocks noChangeArrowheads="1"/>
          </p:cNvSpPr>
          <p:nvPr/>
        </p:nvSpPr>
        <p:spPr bwMode="auto">
          <a:xfrm rot="5400000" flipH="1">
            <a:off x="5612934" y="3908010"/>
            <a:ext cx="163340" cy="95125"/>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45" name="Rectangle 145"/>
          <p:cNvSpPr>
            <a:spLocks noChangeArrowheads="1"/>
          </p:cNvSpPr>
          <p:nvPr/>
        </p:nvSpPr>
        <p:spPr bwMode="auto">
          <a:xfrm rot="5400000" flipH="1">
            <a:off x="5612935" y="3602416"/>
            <a:ext cx="163340" cy="160587"/>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46" name="Rectangle 146"/>
          <p:cNvSpPr>
            <a:spLocks noChangeArrowheads="1"/>
          </p:cNvSpPr>
          <p:nvPr/>
        </p:nvSpPr>
        <p:spPr bwMode="auto">
          <a:xfrm rot="5400000" flipH="1">
            <a:off x="5612935" y="3315155"/>
            <a:ext cx="163340" cy="191272"/>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47" name="Line 147"/>
          <p:cNvSpPr>
            <a:spLocks noChangeShapeType="1"/>
          </p:cNvSpPr>
          <p:nvPr/>
        </p:nvSpPr>
        <p:spPr bwMode="auto">
          <a:xfrm rot="5400000" flipV="1">
            <a:off x="5638466" y="4089171"/>
            <a:ext cx="113299"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8" name="Line 148"/>
          <p:cNvSpPr>
            <a:spLocks noChangeShapeType="1"/>
          </p:cNvSpPr>
          <p:nvPr/>
        </p:nvSpPr>
        <p:spPr bwMode="auto">
          <a:xfrm rot="16200000" flipH="1">
            <a:off x="5640354" y="3819140"/>
            <a:ext cx="10952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9" name="Line 149"/>
          <p:cNvSpPr>
            <a:spLocks noChangeShapeType="1"/>
          </p:cNvSpPr>
          <p:nvPr/>
        </p:nvSpPr>
        <p:spPr bwMode="auto">
          <a:xfrm rot="5400000">
            <a:off x="5640827" y="3546750"/>
            <a:ext cx="108579"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0" name="Line 150"/>
          <p:cNvSpPr>
            <a:spLocks noChangeShapeType="1"/>
          </p:cNvSpPr>
          <p:nvPr/>
        </p:nvSpPr>
        <p:spPr bwMode="auto">
          <a:xfrm rot="5400000">
            <a:off x="5641299" y="3275304"/>
            <a:ext cx="107634"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1" name="Text Box 151"/>
          <p:cNvSpPr txBox="1">
            <a:spLocks noChangeArrowheads="1"/>
          </p:cNvSpPr>
          <p:nvPr/>
        </p:nvSpPr>
        <p:spPr bwMode="auto">
          <a:xfrm>
            <a:off x="5763646" y="3946604"/>
            <a:ext cx="4058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O</a:t>
            </a:r>
            <a:r>
              <a:rPr kumimoji="1" lang="en-US" altLang="zh-CN" sz="1400" b="1" baseline="-25000">
                <a:solidFill>
                  <a:srgbClr val="0000CC"/>
                </a:solidFill>
                <a:latin typeface="微软雅黑" pitchFamily="34" charset="-122"/>
                <a:ea typeface="微软雅黑" pitchFamily="34" charset="-122"/>
              </a:rPr>
              <a:t>3</a:t>
            </a:r>
          </a:p>
        </p:txBody>
      </p:sp>
      <p:sp>
        <p:nvSpPr>
          <p:cNvPr id="152" name="Freeform 152"/>
          <p:cNvSpPr>
            <a:spLocks/>
          </p:cNvSpPr>
          <p:nvPr/>
        </p:nvSpPr>
        <p:spPr bwMode="auto">
          <a:xfrm>
            <a:off x="3734327" y="2287710"/>
            <a:ext cx="1674394" cy="1626791"/>
          </a:xfrm>
          <a:custGeom>
            <a:avLst/>
            <a:gdLst>
              <a:gd name="T0" fmla="*/ 0 w 1680"/>
              <a:gd name="T1" fmla="*/ 0 h 1836"/>
              <a:gd name="T2" fmla="*/ 1680 w 1680"/>
              <a:gd name="T3" fmla="*/ 6 h 1836"/>
              <a:gd name="T4" fmla="*/ 1680 w 1680"/>
              <a:gd name="T5" fmla="*/ 1836 h 1836"/>
            </a:gdLst>
            <a:ahLst/>
            <a:cxnLst>
              <a:cxn ang="0">
                <a:pos x="T0" y="T1"/>
              </a:cxn>
              <a:cxn ang="0">
                <a:pos x="T2" y="T3"/>
              </a:cxn>
              <a:cxn ang="0">
                <a:pos x="T4" y="T5"/>
              </a:cxn>
            </a:cxnLst>
            <a:rect l="0" t="0" r="r" b="b"/>
            <a:pathLst>
              <a:path w="1680" h="1836">
                <a:moveTo>
                  <a:pt x="0" y="0"/>
                </a:moveTo>
                <a:lnTo>
                  <a:pt x="1680" y="6"/>
                </a:lnTo>
                <a:lnTo>
                  <a:pt x="1680" y="1836"/>
                </a:lnTo>
              </a:path>
            </a:pathLst>
          </a:custGeom>
          <a:noFill/>
          <a:ln w="57150" cmpd="sng">
            <a:solidFill>
              <a:srgbClr val="3399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3" name="Text Box 153"/>
          <p:cNvSpPr txBox="1">
            <a:spLocks noChangeArrowheads="1"/>
          </p:cNvSpPr>
          <p:nvPr/>
        </p:nvSpPr>
        <p:spPr bwMode="auto">
          <a:xfrm>
            <a:off x="2697896" y="1853934"/>
            <a:ext cx="13805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CC00CC"/>
                </a:solidFill>
                <a:latin typeface="微软雅黑" pitchFamily="34" charset="-122"/>
                <a:ea typeface="微软雅黑" pitchFamily="34" charset="-122"/>
              </a:rPr>
              <a:t>(a) </a:t>
            </a:r>
            <a:r>
              <a:rPr kumimoji="1" lang="zh-CN" altLang="en-US" sz="1400" b="1" dirty="0">
                <a:solidFill>
                  <a:srgbClr val="CC00CC"/>
                </a:solidFill>
                <a:latin typeface="微软雅黑" pitchFamily="34" charset="-122"/>
                <a:ea typeface="微软雅黑" pitchFamily="34" charset="-122"/>
              </a:rPr>
              <a:t>通过存储器</a:t>
            </a:r>
          </a:p>
        </p:txBody>
      </p:sp>
      <p:sp>
        <p:nvSpPr>
          <p:cNvPr id="154" name="Text Box 154"/>
          <p:cNvSpPr txBox="1">
            <a:spLocks noChangeArrowheads="1"/>
          </p:cNvSpPr>
          <p:nvPr/>
        </p:nvSpPr>
        <p:spPr bwMode="auto">
          <a:xfrm>
            <a:off x="3226067" y="3787427"/>
            <a:ext cx="154882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CC00CC"/>
                </a:solidFill>
                <a:latin typeface="微软雅黑" pitchFamily="34" charset="-122"/>
                <a:ea typeface="微软雅黑" pitchFamily="34" charset="-122"/>
              </a:rPr>
              <a:t>(c) </a:t>
            </a:r>
            <a:r>
              <a:rPr kumimoji="1" lang="zh-CN" altLang="en-US" sz="1400" b="1" dirty="0">
                <a:solidFill>
                  <a:srgbClr val="CC00CC"/>
                </a:solidFill>
                <a:latin typeface="微软雅黑" pitchFamily="34" charset="-122"/>
                <a:ea typeface="微软雅黑" pitchFamily="34" charset="-122"/>
              </a:rPr>
              <a:t>通过互连网络</a:t>
            </a:r>
          </a:p>
        </p:txBody>
      </p:sp>
      <p:sp>
        <p:nvSpPr>
          <p:cNvPr id="155" name="Text Box 155"/>
          <p:cNvSpPr txBox="1">
            <a:spLocks noChangeArrowheads="1"/>
          </p:cNvSpPr>
          <p:nvPr/>
        </p:nvSpPr>
        <p:spPr bwMode="auto">
          <a:xfrm>
            <a:off x="5806614" y="2086065"/>
            <a:ext cx="1217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CC00CC"/>
                </a:solidFill>
                <a:latin typeface="微软雅黑" pitchFamily="34" charset="-122"/>
                <a:ea typeface="微软雅黑" pitchFamily="34" charset="-122"/>
              </a:rPr>
              <a:t>(b) </a:t>
            </a:r>
            <a:r>
              <a:rPr kumimoji="1" lang="zh-CN" altLang="en-US" sz="1400" b="1" dirty="0">
                <a:solidFill>
                  <a:srgbClr val="CC00CC"/>
                </a:solidFill>
                <a:latin typeface="微软雅黑" pitchFamily="34" charset="-122"/>
                <a:ea typeface="微软雅黑" pitchFamily="34" charset="-122"/>
              </a:rPr>
              <a:t>通过总线</a:t>
            </a:r>
          </a:p>
        </p:txBody>
      </p:sp>
      <p:sp>
        <p:nvSpPr>
          <p:cNvPr id="156" name="Line 156"/>
          <p:cNvSpPr>
            <a:spLocks noChangeShapeType="1"/>
          </p:cNvSpPr>
          <p:nvPr/>
        </p:nvSpPr>
        <p:spPr bwMode="auto">
          <a:xfrm>
            <a:off x="4595560" y="2420837"/>
            <a:ext cx="110057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7" name="Line 157"/>
          <p:cNvSpPr>
            <a:spLocks noChangeShapeType="1"/>
          </p:cNvSpPr>
          <p:nvPr/>
        </p:nvSpPr>
        <p:spPr bwMode="auto">
          <a:xfrm>
            <a:off x="4595560" y="2760735"/>
            <a:ext cx="110057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8" name="Line 158"/>
          <p:cNvSpPr>
            <a:spLocks noChangeShapeType="1"/>
          </p:cNvSpPr>
          <p:nvPr/>
        </p:nvSpPr>
        <p:spPr bwMode="auto">
          <a:xfrm>
            <a:off x="4595560" y="3101577"/>
            <a:ext cx="110057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9" name="Line 159"/>
          <p:cNvSpPr>
            <a:spLocks noChangeShapeType="1"/>
          </p:cNvSpPr>
          <p:nvPr/>
        </p:nvSpPr>
        <p:spPr bwMode="auto">
          <a:xfrm rot="16200000">
            <a:off x="4452048" y="2803694"/>
            <a:ext cx="76571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60" name="Line 160"/>
          <p:cNvSpPr>
            <a:spLocks noChangeShapeType="1"/>
          </p:cNvSpPr>
          <p:nvPr/>
        </p:nvSpPr>
        <p:spPr bwMode="auto">
          <a:xfrm rot="16200000">
            <a:off x="4882665" y="2803694"/>
            <a:ext cx="76571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61" name="Line 161"/>
          <p:cNvSpPr>
            <a:spLocks noChangeShapeType="1"/>
          </p:cNvSpPr>
          <p:nvPr/>
        </p:nvSpPr>
        <p:spPr bwMode="auto">
          <a:xfrm rot="16200000">
            <a:off x="5313281" y="2803694"/>
            <a:ext cx="76571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62" name="Oval 162"/>
          <p:cNvSpPr>
            <a:spLocks noChangeArrowheads="1"/>
          </p:cNvSpPr>
          <p:nvPr/>
        </p:nvSpPr>
        <p:spPr bwMode="auto">
          <a:xfrm>
            <a:off x="5653179" y="2725801"/>
            <a:ext cx="78759" cy="6986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63" name="Oval 163"/>
          <p:cNvSpPr>
            <a:spLocks noChangeArrowheads="1"/>
          </p:cNvSpPr>
          <p:nvPr/>
        </p:nvSpPr>
        <p:spPr bwMode="auto">
          <a:xfrm>
            <a:off x="5653179" y="3066644"/>
            <a:ext cx="78759" cy="6986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64" name="Oval 164"/>
          <p:cNvSpPr>
            <a:spLocks noChangeArrowheads="1"/>
          </p:cNvSpPr>
          <p:nvPr/>
        </p:nvSpPr>
        <p:spPr bwMode="auto">
          <a:xfrm>
            <a:off x="5653179" y="2388736"/>
            <a:ext cx="78759" cy="6892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65" name="Oval 165"/>
          <p:cNvSpPr>
            <a:spLocks noChangeArrowheads="1"/>
          </p:cNvSpPr>
          <p:nvPr/>
        </p:nvSpPr>
        <p:spPr bwMode="auto">
          <a:xfrm>
            <a:off x="5222563" y="3066644"/>
            <a:ext cx="78758" cy="6986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66" name="Oval 166"/>
          <p:cNvSpPr>
            <a:spLocks noChangeArrowheads="1"/>
          </p:cNvSpPr>
          <p:nvPr/>
        </p:nvSpPr>
        <p:spPr bwMode="auto">
          <a:xfrm>
            <a:off x="5222563" y="2725801"/>
            <a:ext cx="78758" cy="6986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67" name="Oval 167"/>
          <p:cNvSpPr>
            <a:spLocks noChangeArrowheads="1"/>
          </p:cNvSpPr>
          <p:nvPr/>
        </p:nvSpPr>
        <p:spPr bwMode="auto">
          <a:xfrm>
            <a:off x="5222563" y="2388736"/>
            <a:ext cx="78758" cy="68924"/>
          </a:xfrm>
          <a:prstGeom prst="ellipse">
            <a:avLst/>
          </a:prstGeom>
          <a:solidFill>
            <a:srgbClr val="66FF33"/>
          </a:solidFill>
          <a:ln w="9525">
            <a:solidFill>
              <a:schemeClr val="hlink"/>
            </a:solidFill>
            <a:round/>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68" name="Oval 168"/>
          <p:cNvSpPr>
            <a:spLocks noChangeArrowheads="1"/>
          </p:cNvSpPr>
          <p:nvPr/>
        </p:nvSpPr>
        <p:spPr bwMode="auto">
          <a:xfrm>
            <a:off x="4791946" y="3066644"/>
            <a:ext cx="78759" cy="6986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69" name="Oval 169"/>
          <p:cNvSpPr>
            <a:spLocks noChangeArrowheads="1"/>
          </p:cNvSpPr>
          <p:nvPr/>
        </p:nvSpPr>
        <p:spPr bwMode="auto">
          <a:xfrm>
            <a:off x="4791946" y="2725801"/>
            <a:ext cx="78759" cy="6986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70" name="Oval 170"/>
          <p:cNvSpPr>
            <a:spLocks noChangeArrowheads="1"/>
          </p:cNvSpPr>
          <p:nvPr/>
        </p:nvSpPr>
        <p:spPr bwMode="auto">
          <a:xfrm>
            <a:off x="4791946" y="2388736"/>
            <a:ext cx="78759" cy="6892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71" name="Text Box 171"/>
          <p:cNvSpPr txBox="1">
            <a:spLocks noChangeArrowheads="1"/>
          </p:cNvSpPr>
          <p:nvPr/>
        </p:nvSpPr>
        <p:spPr bwMode="auto">
          <a:xfrm>
            <a:off x="6501000" y="734609"/>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总线</a:t>
            </a:r>
          </a:p>
        </p:txBody>
      </p:sp>
      <p:sp>
        <p:nvSpPr>
          <p:cNvPr id="172" name="Line 172"/>
          <p:cNvSpPr>
            <a:spLocks noChangeShapeType="1"/>
          </p:cNvSpPr>
          <p:nvPr/>
        </p:nvSpPr>
        <p:spPr bwMode="auto">
          <a:xfrm flipV="1">
            <a:off x="6213582" y="891832"/>
            <a:ext cx="301311" cy="821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73" name="Text Box 173"/>
          <p:cNvSpPr txBox="1">
            <a:spLocks noChangeArrowheads="1"/>
          </p:cNvSpPr>
          <p:nvPr/>
        </p:nvSpPr>
        <p:spPr bwMode="auto">
          <a:xfrm>
            <a:off x="5921362" y="306001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互连网络</a:t>
            </a:r>
          </a:p>
        </p:txBody>
      </p:sp>
      <p:sp>
        <p:nvSpPr>
          <p:cNvPr id="174" name="Line 174"/>
          <p:cNvSpPr>
            <a:spLocks noChangeShapeType="1"/>
          </p:cNvSpPr>
          <p:nvPr/>
        </p:nvSpPr>
        <p:spPr bwMode="auto">
          <a:xfrm>
            <a:off x="5614311" y="2865537"/>
            <a:ext cx="486758" cy="1850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75" name="Text Box 175"/>
          <p:cNvSpPr txBox="1">
            <a:spLocks noChangeArrowheads="1"/>
          </p:cNvSpPr>
          <p:nvPr/>
        </p:nvSpPr>
        <p:spPr bwMode="auto">
          <a:xfrm>
            <a:off x="7192038" y="1637003"/>
            <a:ext cx="4058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O</a:t>
            </a:r>
            <a:r>
              <a:rPr kumimoji="1" lang="en-US" altLang="zh-CN" sz="1400" b="1" baseline="-25000">
                <a:solidFill>
                  <a:srgbClr val="0000CC"/>
                </a:solidFill>
                <a:latin typeface="微软雅黑" pitchFamily="34" charset="-122"/>
                <a:ea typeface="微软雅黑" pitchFamily="34" charset="-122"/>
              </a:rPr>
              <a:t>3</a:t>
            </a:r>
          </a:p>
        </p:txBody>
      </p:sp>
      <p:sp>
        <p:nvSpPr>
          <p:cNvPr id="176" name="Text Box 176"/>
          <p:cNvSpPr txBox="1">
            <a:spLocks noChangeArrowheads="1"/>
          </p:cNvSpPr>
          <p:nvPr/>
        </p:nvSpPr>
        <p:spPr bwMode="auto">
          <a:xfrm>
            <a:off x="4529405" y="1384933"/>
            <a:ext cx="4058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O</a:t>
            </a:r>
            <a:r>
              <a:rPr kumimoji="1" lang="en-US" altLang="zh-CN" sz="1400" b="1" baseline="-25000">
                <a:solidFill>
                  <a:srgbClr val="0000CC"/>
                </a:solidFill>
                <a:latin typeface="微软雅黑" pitchFamily="34" charset="-122"/>
                <a:ea typeface="微软雅黑" pitchFamily="34" charset="-122"/>
              </a:rPr>
              <a:t>3</a:t>
            </a:r>
          </a:p>
        </p:txBody>
      </p:sp>
      <p:sp>
        <p:nvSpPr>
          <p:cNvPr id="177" name="Freeform 177"/>
          <p:cNvSpPr>
            <a:spLocks/>
          </p:cNvSpPr>
          <p:nvPr/>
        </p:nvSpPr>
        <p:spPr bwMode="auto">
          <a:xfrm>
            <a:off x="2002363" y="929599"/>
            <a:ext cx="2598020" cy="342731"/>
          </a:xfrm>
          <a:custGeom>
            <a:avLst/>
            <a:gdLst>
              <a:gd name="T0" fmla="*/ 0 w 2540"/>
              <a:gd name="T1" fmla="*/ 0 h 363"/>
              <a:gd name="T2" fmla="*/ 1134 w 2540"/>
              <a:gd name="T3" fmla="*/ 0 h 363"/>
              <a:gd name="T4" fmla="*/ 1587 w 2540"/>
              <a:gd name="T5" fmla="*/ 363 h 363"/>
              <a:gd name="T6" fmla="*/ 2540 w 2540"/>
              <a:gd name="T7" fmla="*/ 363 h 363"/>
            </a:gdLst>
            <a:ahLst/>
            <a:cxnLst>
              <a:cxn ang="0">
                <a:pos x="T0" y="T1"/>
              </a:cxn>
              <a:cxn ang="0">
                <a:pos x="T2" y="T3"/>
              </a:cxn>
              <a:cxn ang="0">
                <a:pos x="T4" y="T5"/>
              </a:cxn>
              <a:cxn ang="0">
                <a:pos x="T6" y="T7"/>
              </a:cxn>
            </a:cxnLst>
            <a:rect l="0" t="0" r="r" b="b"/>
            <a:pathLst>
              <a:path w="2540" h="363">
                <a:moveTo>
                  <a:pt x="0" y="0"/>
                </a:moveTo>
                <a:lnTo>
                  <a:pt x="1134" y="0"/>
                </a:lnTo>
                <a:lnTo>
                  <a:pt x="1587" y="363"/>
                </a:lnTo>
                <a:lnTo>
                  <a:pt x="2540" y="363"/>
                </a:lnTo>
              </a:path>
            </a:pathLst>
          </a:custGeom>
          <a:ln w="57150">
            <a:solidFill>
              <a:srgbClr val="FF00FF"/>
            </a:solidFill>
            <a:headEnd type="none" w="med" len="med"/>
            <a:tailEnd type="triangle" w="med" len="lg"/>
          </a:ln>
          <a:extLst/>
        </p:spPr>
        <p:style>
          <a:lnRef idx="1">
            <a:schemeClr val="dk1"/>
          </a:lnRef>
          <a:fillRef idx="0">
            <a:schemeClr val="dk1"/>
          </a:fillRef>
          <a:effectRef idx="0">
            <a:schemeClr val="dk1"/>
          </a:effectRef>
          <a:fontRef idx="minor">
            <a:schemeClr val="tx1"/>
          </a:fontRef>
        </p:style>
        <p:txBody>
          <a:bodyPr/>
          <a:lstStyle/>
          <a:p>
            <a:endParaRPr lang="zh-CN" altLang="en-US" sz="1400" b="1">
              <a:ln>
                <a:solidFill>
                  <a:srgbClr val="FF00FF"/>
                </a:solidFill>
              </a:ln>
              <a:solidFill>
                <a:srgbClr val="0000CC"/>
              </a:solidFill>
              <a:latin typeface="微软雅黑" pitchFamily="34" charset="-122"/>
              <a:ea typeface="微软雅黑" pitchFamily="34" charset="-122"/>
            </a:endParaRPr>
          </a:p>
        </p:txBody>
      </p:sp>
      <p:sp>
        <p:nvSpPr>
          <p:cNvPr id="178" name="Freeform 178"/>
          <p:cNvSpPr>
            <a:spLocks/>
          </p:cNvSpPr>
          <p:nvPr/>
        </p:nvSpPr>
        <p:spPr bwMode="auto">
          <a:xfrm>
            <a:off x="5198921" y="1181669"/>
            <a:ext cx="2087622" cy="342731"/>
          </a:xfrm>
          <a:custGeom>
            <a:avLst/>
            <a:gdLst>
              <a:gd name="T0" fmla="*/ 0 w 2041"/>
              <a:gd name="T1" fmla="*/ 0 h 363"/>
              <a:gd name="T2" fmla="*/ 998 w 2041"/>
              <a:gd name="T3" fmla="*/ 0 h 363"/>
              <a:gd name="T4" fmla="*/ 998 w 2041"/>
              <a:gd name="T5" fmla="*/ 363 h 363"/>
              <a:gd name="T6" fmla="*/ 2041 w 2041"/>
              <a:gd name="T7" fmla="*/ 363 h 363"/>
            </a:gdLst>
            <a:ahLst/>
            <a:cxnLst>
              <a:cxn ang="0">
                <a:pos x="T0" y="T1"/>
              </a:cxn>
              <a:cxn ang="0">
                <a:pos x="T2" y="T3"/>
              </a:cxn>
              <a:cxn ang="0">
                <a:pos x="T4" y="T5"/>
              </a:cxn>
              <a:cxn ang="0">
                <a:pos x="T6" y="T7"/>
              </a:cxn>
            </a:cxnLst>
            <a:rect l="0" t="0" r="r" b="b"/>
            <a:pathLst>
              <a:path w="2041" h="363">
                <a:moveTo>
                  <a:pt x="0" y="0"/>
                </a:moveTo>
                <a:lnTo>
                  <a:pt x="998" y="0"/>
                </a:lnTo>
                <a:lnTo>
                  <a:pt x="998" y="363"/>
                </a:lnTo>
                <a:lnTo>
                  <a:pt x="2041" y="363"/>
                </a:lnTo>
              </a:path>
            </a:pathLst>
          </a:custGeom>
          <a:ln w="57150">
            <a:solidFill>
              <a:srgbClr val="FF00FF"/>
            </a:solidFill>
            <a:headEnd type="none" w="med" len="med"/>
            <a:tailEnd type="triangle" w="med" len="lg"/>
          </a:ln>
          <a:extLst/>
        </p:spPr>
        <p:style>
          <a:lnRef idx="1">
            <a:schemeClr val="dk1"/>
          </a:lnRef>
          <a:fillRef idx="0">
            <a:schemeClr val="dk1"/>
          </a:fillRef>
          <a:effectRef idx="0">
            <a:schemeClr val="dk1"/>
          </a:effectRef>
          <a:fontRef idx="minor">
            <a:schemeClr val="tx1"/>
          </a:fontRef>
        </p:style>
        <p:txBody>
          <a:bodyPr/>
          <a:lstStyle/>
          <a:p>
            <a:endParaRPr lang="zh-CN" altLang="en-US" sz="1400" b="1">
              <a:ln>
                <a:solidFill>
                  <a:srgbClr val="FF00FF"/>
                </a:solidFill>
              </a:ln>
              <a:solidFill>
                <a:srgbClr val="0000CC"/>
              </a:solidFill>
              <a:latin typeface="微软雅黑" pitchFamily="34" charset="-122"/>
              <a:ea typeface="微软雅黑" pitchFamily="34" charset="-122"/>
            </a:endParaRPr>
          </a:p>
        </p:txBody>
      </p:sp>
      <p:sp>
        <p:nvSpPr>
          <p:cNvPr id="179" name="Line 179"/>
          <p:cNvSpPr>
            <a:spLocks noChangeShapeType="1"/>
          </p:cNvSpPr>
          <p:nvPr/>
        </p:nvSpPr>
        <p:spPr bwMode="auto">
          <a:xfrm>
            <a:off x="3491913" y="2414228"/>
            <a:ext cx="1762358" cy="21716"/>
          </a:xfrm>
          <a:prstGeom prst="line">
            <a:avLst/>
          </a:prstGeom>
          <a:ln w="57150">
            <a:solidFill>
              <a:srgbClr val="FF00FF"/>
            </a:solidFill>
            <a:headEnd/>
            <a:tailEnd type="triangle" w="med" len="lg"/>
          </a:ln>
          <a:extLst/>
        </p:spPr>
        <p:style>
          <a:lnRef idx="1">
            <a:schemeClr val="dk1"/>
          </a:lnRef>
          <a:fillRef idx="0">
            <a:schemeClr val="dk1"/>
          </a:fillRef>
          <a:effectRef idx="0">
            <a:schemeClr val="dk1"/>
          </a:effectRef>
          <a:fontRef idx="minor">
            <a:schemeClr val="tx1"/>
          </a:fontRef>
        </p:style>
        <p:txBody>
          <a:bodyPr/>
          <a:lstStyle/>
          <a:p>
            <a:endParaRPr lang="zh-CN" altLang="en-US" sz="1400" b="1">
              <a:ln>
                <a:solidFill>
                  <a:srgbClr val="FF00FF"/>
                </a:solidFill>
              </a:ln>
              <a:solidFill>
                <a:srgbClr val="0000CC"/>
              </a:solidFill>
              <a:latin typeface="微软雅黑" pitchFamily="34" charset="-122"/>
              <a:ea typeface="微软雅黑" pitchFamily="34" charset="-122"/>
            </a:endParaRPr>
          </a:p>
        </p:txBody>
      </p:sp>
      <p:sp>
        <p:nvSpPr>
          <p:cNvPr id="180" name="Line 180"/>
          <p:cNvSpPr>
            <a:spLocks noChangeShapeType="1"/>
          </p:cNvSpPr>
          <p:nvPr/>
        </p:nvSpPr>
        <p:spPr bwMode="auto">
          <a:xfrm rot="16200000" flipH="1">
            <a:off x="4461333" y="3256971"/>
            <a:ext cx="1626791" cy="22502"/>
          </a:xfrm>
          <a:prstGeom prst="line">
            <a:avLst/>
          </a:prstGeom>
          <a:ln w="57150">
            <a:solidFill>
              <a:srgbClr val="FF00FF"/>
            </a:solidFill>
            <a:headEnd/>
            <a:tailEnd type="triangle" w="med" len="lg"/>
          </a:ln>
          <a:extLst/>
        </p:spPr>
        <p:style>
          <a:lnRef idx="1">
            <a:schemeClr val="dk1"/>
          </a:lnRef>
          <a:fillRef idx="0">
            <a:schemeClr val="dk1"/>
          </a:fillRef>
          <a:effectRef idx="0">
            <a:schemeClr val="dk1"/>
          </a:effectRef>
          <a:fontRef idx="minor">
            <a:schemeClr val="tx1"/>
          </a:fontRef>
        </p:style>
        <p:txBody>
          <a:bodyPr/>
          <a:lstStyle/>
          <a:p>
            <a:endParaRPr lang="zh-CN" altLang="en-US" sz="1400" b="1">
              <a:ln>
                <a:solidFill>
                  <a:srgbClr val="FF00FF"/>
                </a:solidFill>
              </a:ln>
              <a:solidFill>
                <a:srgbClr val="0000CC"/>
              </a:solidFill>
              <a:latin typeface="微软雅黑" pitchFamily="34" charset="-122"/>
              <a:ea typeface="微软雅黑" pitchFamily="34" charset="-122"/>
            </a:endParaRPr>
          </a:p>
        </p:txBody>
      </p:sp>
      <p:sp>
        <p:nvSpPr>
          <p:cNvPr id="183" name="矩形 182"/>
          <p:cNvSpPr/>
          <p:nvPr/>
        </p:nvSpPr>
        <p:spPr>
          <a:xfrm>
            <a:off x="489910" y="3796013"/>
            <a:ext cx="2563375" cy="307777"/>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zh-CN" sz="1400" b="1" dirty="0" smtClean="0">
                <a:latin typeface="微软雅黑" pitchFamily="34" charset="-122"/>
                <a:ea typeface="微软雅黑" pitchFamily="34" charset="-122"/>
              </a:rPr>
              <a:t>三</a:t>
            </a:r>
            <a:r>
              <a:rPr lang="zh-CN" altLang="zh-CN" sz="1400" b="1" dirty="0">
                <a:latin typeface="微软雅黑" pitchFamily="34" charset="-122"/>
                <a:ea typeface="微软雅黑" pitchFamily="34" charset="-122"/>
              </a:rPr>
              <a:t>种常用的交换方法</a:t>
            </a:r>
            <a:endParaRPr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124872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153"/>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22" presetClass="entr" presetSubtype="8" fill="hold" grpId="0" nodeType="afterEffect">
                                  <p:stCondLst>
                                    <p:cond delay="0"/>
                                  </p:stCondLst>
                                  <p:childTnLst>
                                    <p:set>
                                      <p:cBhvr>
                                        <p:cTn id="9" dur="1" fill="hold">
                                          <p:stCondLst>
                                            <p:cond delay="0"/>
                                          </p:stCondLst>
                                        </p:cTn>
                                        <p:tgtEl>
                                          <p:spTgt spid="177"/>
                                        </p:tgtEl>
                                        <p:attrNameLst>
                                          <p:attrName>style.visibility</p:attrName>
                                        </p:attrNameLst>
                                      </p:cBhvr>
                                      <p:to>
                                        <p:strVal val="visible"/>
                                      </p:to>
                                    </p:set>
                                    <p:animEffect transition="in" filter="wipe(left)">
                                      <p:cBhvr>
                                        <p:cTn id="10" dur="2500"/>
                                        <p:tgtEl>
                                          <p:spTgt spid="177"/>
                                        </p:tgtEl>
                                      </p:cBhvr>
                                    </p:animEffect>
                                  </p:childTnLst>
                                </p:cTn>
                              </p:par>
                            </p:childTnLst>
                          </p:cTn>
                        </p:par>
                        <p:par>
                          <p:cTn id="11" fill="hold">
                            <p:stCondLst>
                              <p:cond delay="5500"/>
                            </p:stCondLst>
                            <p:childTnLst>
                              <p:par>
                                <p:cTn id="12" presetID="10" presetClass="exit" presetSubtype="0" fill="hold" grpId="1" nodeType="afterEffect">
                                  <p:stCondLst>
                                    <p:cond delay="750"/>
                                  </p:stCondLst>
                                  <p:childTnLst>
                                    <p:animEffect transition="out" filter="fade">
                                      <p:cBhvr>
                                        <p:cTn id="13" dur="2000"/>
                                        <p:tgtEl>
                                          <p:spTgt spid="177"/>
                                        </p:tgtEl>
                                      </p:cBhvr>
                                    </p:animEffect>
                                    <p:set>
                                      <p:cBhvr>
                                        <p:cTn id="14" dur="1" fill="hold">
                                          <p:stCondLst>
                                            <p:cond delay="1999"/>
                                          </p:stCondLst>
                                        </p:cTn>
                                        <p:tgtEl>
                                          <p:spTgt spid="1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3000" fill="hold" grpId="0" nodeType="clickEffect">
                                  <p:stCondLst>
                                    <p:cond delay="0"/>
                                  </p:stCondLst>
                                  <p:childTnLst>
                                    <p:anim calcmode="discrete" valueType="str">
                                      <p:cBhvr>
                                        <p:cTn id="18" dur="1000" fill="hold"/>
                                        <p:tgtEl>
                                          <p:spTgt spid="155"/>
                                        </p:tgtEl>
                                        <p:attrNameLst>
                                          <p:attrName>style.visibility</p:attrName>
                                        </p:attrNameLst>
                                      </p:cBhvr>
                                      <p:tavLst>
                                        <p:tav tm="0">
                                          <p:val>
                                            <p:strVal val="hidden"/>
                                          </p:val>
                                        </p:tav>
                                        <p:tav tm="50000">
                                          <p:val>
                                            <p:strVal val="visible"/>
                                          </p:val>
                                        </p:tav>
                                      </p:tavLst>
                                    </p:anim>
                                  </p:childTnLst>
                                </p:cTn>
                              </p:par>
                            </p:childTnLst>
                          </p:cTn>
                        </p:par>
                        <p:par>
                          <p:cTn id="19" fill="hold">
                            <p:stCondLst>
                              <p:cond delay="3000"/>
                            </p:stCondLst>
                            <p:childTnLst>
                              <p:par>
                                <p:cTn id="20" presetID="22" presetClass="entr" presetSubtype="8" fill="hold" grpId="0" nodeType="afterEffect">
                                  <p:stCondLst>
                                    <p:cond delay="0"/>
                                  </p:stCondLst>
                                  <p:childTnLst>
                                    <p:set>
                                      <p:cBhvr>
                                        <p:cTn id="21" dur="1" fill="hold">
                                          <p:stCondLst>
                                            <p:cond delay="0"/>
                                          </p:stCondLst>
                                        </p:cTn>
                                        <p:tgtEl>
                                          <p:spTgt spid="178"/>
                                        </p:tgtEl>
                                        <p:attrNameLst>
                                          <p:attrName>style.visibility</p:attrName>
                                        </p:attrNameLst>
                                      </p:cBhvr>
                                      <p:to>
                                        <p:strVal val="visible"/>
                                      </p:to>
                                    </p:set>
                                    <p:animEffect transition="in" filter="wipe(left)">
                                      <p:cBhvr>
                                        <p:cTn id="22" dur="2500"/>
                                        <p:tgtEl>
                                          <p:spTgt spid="178"/>
                                        </p:tgtEl>
                                      </p:cBhvr>
                                    </p:animEffect>
                                  </p:childTnLst>
                                </p:cTn>
                              </p:par>
                            </p:childTnLst>
                          </p:cTn>
                        </p:par>
                        <p:par>
                          <p:cTn id="23" fill="hold">
                            <p:stCondLst>
                              <p:cond delay="5500"/>
                            </p:stCondLst>
                            <p:childTnLst>
                              <p:par>
                                <p:cTn id="24" presetID="10" presetClass="exit" presetSubtype="0" fill="hold" grpId="1" nodeType="afterEffect">
                                  <p:stCondLst>
                                    <p:cond delay="2000"/>
                                  </p:stCondLst>
                                  <p:childTnLst>
                                    <p:animEffect transition="out" filter="fade">
                                      <p:cBhvr>
                                        <p:cTn id="25" dur="1250"/>
                                        <p:tgtEl>
                                          <p:spTgt spid="178"/>
                                        </p:tgtEl>
                                      </p:cBhvr>
                                    </p:animEffect>
                                    <p:set>
                                      <p:cBhvr>
                                        <p:cTn id="26" dur="1" fill="hold">
                                          <p:stCondLst>
                                            <p:cond delay="1249"/>
                                          </p:stCondLst>
                                        </p:cTn>
                                        <p:tgtEl>
                                          <p:spTgt spid="17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5" presetClass="emph" presetSubtype="0" repeatCount="3000" fill="hold" grpId="0" nodeType="clickEffect">
                                  <p:stCondLst>
                                    <p:cond delay="0"/>
                                  </p:stCondLst>
                                  <p:childTnLst>
                                    <p:anim calcmode="discrete" valueType="str">
                                      <p:cBhvr>
                                        <p:cTn id="30" dur="1000" fill="hold"/>
                                        <p:tgtEl>
                                          <p:spTgt spid="154"/>
                                        </p:tgtEl>
                                        <p:attrNameLst>
                                          <p:attrName>style.visibility</p:attrName>
                                        </p:attrNameLst>
                                      </p:cBhvr>
                                      <p:tavLst>
                                        <p:tav tm="0">
                                          <p:val>
                                            <p:strVal val="hidden"/>
                                          </p:val>
                                        </p:tav>
                                        <p:tav tm="50000">
                                          <p:val>
                                            <p:strVal val="visible"/>
                                          </p:val>
                                        </p:tav>
                                      </p:tavLst>
                                    </p:anim>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79"/>
                                        </p:tgtEl>
                                        <p:attrNameLst>
                                          <p:attrName>style.visibility</p:attrName>
                                        </p:attrNameLst>
                                      </p:cBhvr>
                                      <p:to>
                                        <p:strVal val="visible"/>
                                      </p:to>
                                    </p:set>
                                    <p:animEffect transition="in" filter="wipe(left)">
                                      <p:cBhvr>
                                        <p:cTn id="34" dur="1500"/>
                                        <p:tgtEl>
                                          <p:spTgt spid="179"/>
                                        </p:tgtEl>
                                      </p:cBhvr>
                                    </p:animEffect>
                                  </p:childTnLst>
                                </p:cTn>
                              </p:par>
                            </p:childTnLst>
                          </p:cTn>
                        </p:par>
                        <p:par>
                          <p:cTn id="35" fill="hold">
                            <p:stCondLst>
                              <p:cond delay="4500"/>
                            </p:stCondLst>
                            <p:childTnLst>
                              <p:par>
                                <p:cTn id="36" presetID="22" presetClass="entr" presetSubtype="1" fill="hold" grpId="0" nodeType="afterEffect">
                                  <p:stCondLst>
                                    <p:cond delay="0"/>
                                  </p:stCondLst>
                                  <p:childTnLst>
                                    <p:set>
                                      <p:cBhvr>
                                        <p:cTn id="37" dur="1" fill="hold">
                                          <p:stCondLst>
                                            <p:cond delay="0"/>
                                          </p:stCondLst>
                                        </p:cTn>
                                        <p:tgtEl>
                                          <p:spTgt spid="180"/>
                                        </p:tgtEl>
                                        <p:attrNameLst>
                                          <p:attrName>style.visibility</p:attrName>
                                        </p:attrNameLst>
                                      </p:cBhvr>
                                      <p:to>
                                        <p:strVal val="visible"/>
                                      </p:to>
                                    </p:set>
                                    <p:animEffect transition="in" filter="wipe(up)">
                                      <p:cBhvr>
                                        <p:cTn id="38" dur="1250"/>
                                        <p:tgtEl>
                                          <p:spTgt spid="180"/>
                                        </p:tgtEl>
                                      </p:cBhvr>
                                    </p:animEffect>
                                  </p:childTnLst>
                                </p:cTn>
                              </p:par>
                            </p:childTnLst>
                          </p:cTn>
                        </p:par>
                        <p:par>
                          <p:cTn id="39" fill="hold">
                            <p:stCondLst>
                              <p:cond delay="5750"/>
                            </p:stCondLst>
                            <p:childTnLst>
                              <p:par>
                                <p:cTn id="40" presetID="10" presetClass="exit" presetSubtype="0" fill="hold" grpId="1" nodeType="afterEffect">
                                  <p:stCondLst>
                                    <p:cond delay="2000"/>
                                  </p:stCondLst>
                                  <p:childTnLst>
                                    <p:animEffect transition="out" filter="fade">
                                      <p:cBhvr>
                                        <p:cTn id="41" dur="500"/>
                                        <p:tgtEl>
                                          <p:spTgt spid="179"/>
                                        </p:tgtEl>
                                      </p:cBhvr>
                                    </p:animEffect>
                                    <p:set>
                                      <p:cBhvr>
                                        <p:cTn id="42" dur="1" fill="hold">
                                          <p:stCondLst>
                                            <p:cond delay="499"/>
                                          </p:stCondLst>
                                        </p:cTn>
                                        <p:tgtEl>
                                          <p:spTgt spid="179"/>
                                        </p:tgtEl>
                                        <p:attrNameLst>
                                          <p:attrName>style.visibility</p:attrName>
                                        </p:attrNameLst>
                                      </p:cBhvr>
                                      <p:to>
                                        <p:strVal val="hidden"/>
                                      </p:to>
                                    </p:set>
                                  </p:childTnLst>
                                </p:cTn>
                              </p:par>
                              <p:par>
                                <p:cTn id="43" presetID="10" presetClass="exit" presetSubtype="0" fill="hold" grpId="1" nodeType="withEffect">
                                  <p:stCondLst>
                                    <p:cond delay="2000"/>
                                  </p:stCondLst>
                                  <p:childTnLst>
                                    <p:animEffect transition="out" filter="fade">
                                      <p:cBhvr>
                                        <p:cTn id="44" dur="500"/>
                                        <p:tgtEl>
                                          <p:spTgt spid="180"/>
                                        </p:tgtEl>
                                      </p:cBhvr>
                                    </p:animEffect>
                                    <p:set>
                                      <p:cBhvr>
                                        <p:cTn id="45" dur="1" fill="hold">
                                          <p:stCondLst>
                                            <p:cond delay="499"/>
                                          </p:stCondLst>
                                        </p:cTn>
                                        <p:tgtEl>
                                          <p:spTgt spid="1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5" grpId="0"/>
      <p:bldP spid="177" grpId="0" animBg="1"/>
      <p:bldP spid="177" grpId="1" animBg="1"/>
      <p:bldP spid="178" grpId="0" animBg="1"/>
      <p:bldP spid="178" grpId="1" animBg="1"/>
      <p:bldP spid="179" grpId="0" animBg="1"/>
      <p:bldP spid="179" grpId="1" animBg="1"/>
      <p:bldP spid="180" grpId="0" animBg="1"/>
      <p:bldP spid="180" grpId="1"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536" y="840204"/>
            <a:ext cx="8499583" cy="2921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837304" y="906197"/>
            <a:ext cx="308098" cy="369332"/>
          </a:xfrm>
          <a:prstGeom prst="rect">
            <a:avLst/>
          </a:prstGeom>
          <a:noFill/>
        </p:spPr>
        <p:txBody>
          <a:bodyPr wrap="none" rtlCol="0">
            <a:spAutoFit/>
          </a:bodyPr>
          <a:lstStyle/>
          <a:p>
            <a:r>
              <a:rPr lang="en-US" altLang="zh-CN" dirty="0">
                <a:solidFill>
                  <a:srgbClr val="FF0000"/>
                </a:solidFill>
              </a:rPr>
              <a:t>C</a:t>
            </a:r>
            <a:endParaRPr lang="zh-CN" altLang="en-US" dirty="0">
              <a:solidFill>
                <a:srgbClr val="FF0000"/>
              </a:solidFill>
            </a:endParaRPr>
          </a:p>
        </p:txBody>
      </p:sp>
    </p:spTree>
    <p:extLst>
      <p:ext uri="{BB962C8B-B14F-4D97-AF65-F5344CB8AC3E}">
        <p14:creationId xmlns:p14="http://schemas.microsoft.com/office/powerpoint/2010/main" val="119577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2629135" y="1319649"/>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3" name="Rectangle 10"/>
          <p:cNvSpPr>
            <a:spLocks noChangeArrowheads="1"/>
          </p:cNvSpPr>
          <p:nvPr/>
        </p:nvSpPr>
        <p:spPr bwMode="auto">
          <a:xfrm>
            <a:off x="2629135" y="1926074"/>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 name="Rectangle 27"/>
          <p:cNvSpPr>
            <a:spLocks noChangeArrowheads="1"/>
          </p:cNvSpPr>
          <p:nvPr/>
        </p:nvSpPr>
        <p:spPr bwMode="auto">
          <a:xfrm>
            <a:off x="639730" y="1319649"/>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5" name="Rectangle 29"/>
          <p:cNvSpPr>
            <a:spLocks noChangeArrowheads="1"/>
          </p:cNvSpPr>
          <p:nvPr/>
        </p:nvSpPr>
        <p:spPr bwMode="auto">
          <a:xfrm>
            <a:off x="648619" y="1414581"/>
            <a:ext cx="1627651"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4.6</a:t>
            </a:r>
            <a:endParaRPr lang="fr-FR" altLang="zh-CN" sz="2000" b="1" dirty="0">
              <a:solidFill>
                <a:srgbClr val="FFFF00"/>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IPv6</a:t>
            </a:r>
            <a:endParaRPr lang="zh-CN" altLang="en-US" sz="2000" b="1" dirty="0">
              <a:solidFill>
                <a:schemeClr val="bg1"/>
              </a:solidFill>
              <a:latin typeface="微软雅黑" pitchFamily="34" charset="-122"/>
              <a:ea typeface="微软雅黑" pitchFamily="34" charset="-122"/>
            </a:endParaRPr>
          </a:p>
        </p:txBody>
      </p:sp>
      <p:sp>
        <p:nvSpPr>
          <p:cNvPr id="6" name="Rectangle 9"/>
          <p:cNvSpPr>
            <a:spLocks noChangeArrowheads="1"/>
          </p:cNvSpPr>
          <p:nvPr/>
        </p:nvSpPr>
        <p:spPr bwMode="auto">
          <a:xfrm>
            <a:off x="2629135" y="2539285"/>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7" name="Rectangle 10"/>
          <p:cNvSpPr>
            <a:spLocks noChangeArrowheads="1"/>
          </p:cNvSpPr>
          <p:nvPr/>
        </p:nvSpPr>
        <p:spPr bwMode="auto">
          <a:xfrm>
            <a:off x="2629135" y="3145710"/>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9" name="Line 16"/>
          <p:cNvSpPr>
            <a:spLocks noChangeShapeType="1"/>
          </p:cNvSpPr>
          <p:nvPr/>
        </p:nvSpPr>
        <p:spPr bwMode="auto">
          <a:xfrm>
            <a:off x="3637198" y="1248212"/>
            <a:ext cx="0" cy="2283662"/>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Rectangle 8"/>
          <p:cNvSpPr>
            <a:spLocks noChangeArrowheads="1"/>
          </p:cNvSpPr>
          <p:nvPr/>
        </p:nvSpPr>
        <p:spPr bwMode="auto">
          <a:xfrm>
            <a:off x="2700573" y="1285105"/>
            <a:ext cx="5574294"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solidFill>
                  <a:schemeClr val="bg1"/>
                </a:solidFill>
                <a:latin typeface="微软雅黑" pitchFamily="34" charset="-122"/>
                <a:ea typeface="微软雅黑" pitchFamily="34" charset="-122"/>
              </a:rPr>
              <a:t>4.6.1  </a:t>
            </a:r>
            <a:r>
              <a:rPr lang="en-US" altLang="zh-CN" sz="2000" b="1" dirty="0" smtClean="0">
                <a:solidFill>
                  <a:schemeClr val="bg1"/>
                </a:solidFill>
                <a:latin typeface="微软雅黑" pitchFamily="34" charset="-122"/>
                <a:ea typeface="微软雅黑" pitchFamily="34" charset="-122"/>
              </a:rPr>
              <a:t>                                   IPv6 </a:t>
            </a:r>
            <a:r>
              <a:rPr lang="zh-CN" altLang="en-US" sz="2000" b="1" dirty="0">
                <a:solidFill>
                  <a:schemeClr val="bg1"/>
                </a:solidFill>
                <a:latin typeface="微软雅黑" pitchFamily="34" charset="-122"/>
                <a:ea typeface="微软雅黑" pitchFamily="34" charset="-122"/>
              </a:rPr>
              <a:t>的基本</a:t>
            </a:r>
            <a:r>
              <a:rPr lang="zh-CN" altLang="en-US" sz="2000" b="1" dirty="0" smtClean="0">
                <a:solidFill>
                  <a:schemeClr val="bg1"/>
                </a:solidFill>
                <a:latin typeface="微软雅黑" pitchFamily="34" charset="-122"/>
                <a:ea typeface="微软雅黑" pitchFamily="34" charset="-122"/>
              </a:rPr>
              <a:t>首部</a:t>
            </a:r>
            <a:endParaRPr lang="en-US" altLang="zh-CN" sz="2000" b="1" dirty="0" smtClean="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4.6.2 </a:t>
            </a:r>
            <a:r>
              <a:rPr lang="en-US" altLang="zh-CN" sz="2000" b="1" dirty="0" smtClean="0">
                <a:solidFill>
                  <a:schemeClr val="bg1"/>
                </a:solidFill>
                <a:latin typeface="微软雅黑" pitchFamily="34" charset="-122"/>
                <a:ea typeface="微软雅黑" pitchFamily="34" charset="-122"/>
              </a:rPr>
              <a:t>                                           </a:t>
            </a:r>
            <a:r>
              <a:rPr lang="en-US" altLang="zh-CN" sz="2000" b="1" dirty="0">
                <a:solidFill>
                  <a:schemeClr val="bg1"/>
                </a:solidFill>
                <a:latin typeface="微软雅黑" pitchFamily="34" charset="-122"/>
                <a:ea typeface="微软雅黑" pitchFamily="34" charset="-122"/>
              </a:rPr>
              <a:t>IPv6 </a:t>
            </a:r>
            <a:r>
              <a:rPr lang="zh-CN" altLang="en-US" sz="2000" b="1" dirty="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地址</a:t>
            </a:r>
            <a:endParaRPr lang="en-US" altLang="zh-CN" sz="2000" b="1" dirty="0" smtClean="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smtClean="0">
                <a:solidFill>
                  <a:schemeClr val="bg1"/>
                </a:solidFill>
                <a:latin typeface="微软雅黑" pitchFamily="34" charset="-122"/>
                <a:ea typeface="微软雅黑" pitchFamily="34" charset="-122"/>
              </a:rPr>
              <a:t>4.6.3                              </a:t>
            </a:r>
            <a:r>
              <a:rPr lang="zh-CN" altLang="en-US" sz="2000" b="1" dirty="0">
                <a:solidFill>
                  <a:schemeClr val="bg1"/>
                </a:solidFill>
                <a:latin typeface="微软雅黑" pitchFamily="34" charset="-122"/>
                <a:ea typeface="微软雅黑" pitchFamily="34" charset="-122"/>
              </a:rPr>
              <a:t>从 </a:t>
            </a:r>
            <a:r>
              <a:rPr lang="en-US" altLang="zh-CN" sz="2000" b="1" dirty="0">
                <a:solidFill>
                  <a:schemeClr val="bg1"/>
                </a:solidFill>
                <a:latin typeface="微软雅黑" pitchFamily="34" charset="-122"/>
                <a:ea typeface="微软雅黑" pitchFamily="34" charset="-122"/>
              </a:rPr>
              <a:t>IPv4 </a:t>
            </a:r>
            <a:r>
              <a:rPr lang="zh-CN" altLang="en-US" sz="2000" b="1" dirty="0">
                <a:solidFill>
                  <a:schemeClr val="bg1"/>
                </a:solidFill>
                <a:latin typeface="微软雅黑" pitchFamily="34" charset="-122"/>
                <a:ea typeface="微软雅黑" pitchFamily="34" charset="-122"/>
              </a:rPr>
              <a:t>向 </a:t>
            </a:r>
            <a:r>
              <a:rPr lang="en-US" altLang="zh-CN" sz="2000" b="1" dirty="0">
                <a:solidFill>
                  <a:schemeClr val="bg1"/>
                </a:solidFill>
                <a:latin typeface="微软雅黑" pitchFamily="34" charset="-122"/>
                <a:ea typeface="微软雅黑" pitchFamily="34" charset="-122"/>
              </a:rPr>
              <a:t>IPv6 </a:t>
            </a:r>
            <a:r>
              <a:rPr lang="zh-CN" altLang="en-US" sz="2000" b="1" dirty="0" smtClean="0">
                <a:solidFill>
                  <a:schemeClr val="bg1"/>
                </a:solidFill>
                <a:latin typeface="微软雅黑" pitchFamily="34" charset="-122"/>
                <a:ea typeface="微软雅黑" pitchFamily="34" charset="-122"/>
              </a:rPr>
              <a:t>过渡</a:t>
            </a:r>
            <a:endParaRPr lang="en-US" altLang="zh-CN" sz="2000" b="1" dirty="0" smtClean="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4.6.4  </a:t>
            </a:r>
            <a:r>
              <a:rPr lang="en-US" altLang="zh-CN" sz="2000" b="1" dirty="0" smtClean="0">
                <a:solidFill>
                  <a:schemeClr val="bg1"/>
                </a:solidFill>
                <a:latin typeface="微软雅黑" pitchFamily="34" charset="-122"/>
                <a:ea typeface="微软雅黑" pitchFamily="34" charset="-122"/>
              </a:rPr>
              <a:t>                                               ICMPv6</a:t>
            </a:r>
            <a:endParaRPr lang="en-US"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977120591"/>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5145" y="999098"/>
            <a:ext cx="8053712" cy="3477875"/>
          </a:xfrm>
          <a:prstGeom prst="rect">
            <a:avLst/>
          </a:prstGeom>
        </p:spPr>
        <p:txBody>
          <a:bodyPr wrap="square">
            <a:spAutoFit/>
          </a:bodyPr>
          <a:lstStyle/>
          <a:p>
            <a:pPr marL="357188" indent="-357188"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是互联网的核心协议。</a:t>
            </a:r>
          </a:p>
          <a:p>
            <a:pPr marL="357188" indent="-357188"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互联网经过几十年的飞速发展，到 </a:t>
            </a:r>
            <a:r>
              <a:rPr lang="en-US" altLang="zh-CN" sz="2000" b="1" dirty="0">
                <a:latin typeface="微软雅黑" pitchFamily="34" charset="-122"/>
                <a:ea typeface="微软雅黑" pitchFamily="34" charset="-122"/>
              </a:rPr>
              <a:t>2011 </a:t>
            </a:r>
            <a:r>
              <a:rPr lang="zh-CN" altLang="en-US" sz="2000" b="1" dirty="0">
                <a:latin typeface="微软雅黑" pitchFamily="34" charset="-122"/>
                <a:ea typeface="微软雅黑" pitchFamily="34" charset="-122"/>
              </a:rPr>
              <a:t>年 </a:t>
            </a: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月，</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32 </a:t>
            </a:r>
            <a:r>
              <a:rPr lang="zh-CN" altLang="en-US" sz="2000" b="1" dirty="0">
                <a:latin typeface="微软雅黑" pitchFamily="34" charset="-122"/>
                <a:ea typeface="微软雅黑" pitchFamily="34" charset="-122"/>
              </a:rPr>
              <a:t>位地址已经耗尽。</a:t>
            </a:r>
          </a:p>
          <a:p>
            <a:pPr marL="357188" indent="-357188"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ISP </a:t>
            </a:r>
            <a:r>
              <a:rPr lang="zh-CN" altLang="en-US" sz="2000" b="1" dirty="0">
                <a:latin typeface="微软雅黑" pitchFamily="34" charset="-122"/>
                <a:ea typeface="微软雅黑" pitchFamily="34" charset="-122"/>
              </a:rPr>
              <a:t>已经不能再申请到新的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地址块了。</a:t>
            </a:r>
          </a:p>
          <a:p>
            <a:pPr marL="357188" indent="-357188"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我国在 </a:t>
            </a:r>
            <a:r>
              <a:rPr lang="en-US" altLang="zh-CN" sz="2000" b="1" dirty="0">
                <a:latin typeface="微软雅黑" pitchFamily="34" charset="-122"/>
                <a:ea typeface="微软雅黑" pitchFamily="34" charset="-122"/>
              </a:rPr>
              <a:t>2014 – 2015 </a:t>
            </a:r>
            <a:r>
              <a:rPr lang="zh-CN" altLang="en-US" sz="2000" b="1" dirty="0">
                <a:latin typeface="微软雅黑" pitchFamily="34" charset="-122"/>
                <a:ea typeface="微软雅黑" pitchFamily="34" charset="-122"/>
              </a:rPr>
              <a:t>年也逐步停止了向新用户和应用分配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地址。</a:t>
            </a:r>
          </a:p>
          <a:p>
            <a:pPr marL="357188" indent="-357188"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解决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地址耗尽的根本措施就是采用具有更大地址空间的新版本的 </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，即 </a:t>
            </a:r>
            <a:r>
              <a:rPr lang="en-US" altLang="zh-CN" sz="2000" b="1" dirty="0">
                <a:latin typeface="微软雅黑" pitchFamily="34" charset="-122"/>
                <a:ea typeface="微软雅黑" pitchFamily="34" charset="-122"/>
              </a:rPr>
              <a:t>IPv6</a:t>
            </a:r>
            <a:r>
              <a:rPr lang="zh-CN" altLang="en-US" sz="2000" b="1" dirty="0">
                <a:latin typeface="微软雅黑" pitchFamily="34" charset="-122"/>
                <a:ea typeface="微软雅黑" pitchFamily="34" charset="-122"/>
              </a:rPr>
              <a:t>。</a:t>
            </a:r>
          </a:p>
        </p:txBody>
      </p:sp>
      <p:sp>
        <p:nvSpPr>
          <p:cNvPr id="5" name="AutoShape 5"/>
          <p:cNvSpPr>
            <a:spLocks noChangeArrowheads="1"/>
          </p:cNvSpPr>
          <p:nvPr/>
        </p:nvSpPr>
        <p:spPr bwMode="auto">
          <a:xfrm>
            <a:off x="545144" y="659882"/>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zh-CN" altLang="en-US">
              <a:latin typeface="宋体" charset="-122"/>
            </a:endParaRPr>
          </a:p>
        </p:txBody>
      </p:sp>
      <p:sp>
        <p:nvSpPr>
          <p:cNvPr id="6" name="Rectangle 6"/>
          <p:cNvSpPr>
            <a:spLocks noChangeArrowheads="1"/>
          </p:cNvSpPr>
          <p:nvPr/>
        </p:nvSpPr>
        <p:spPr bwMode="auto">
          <a:xfrm>
            <a:off x="2156973" y="635195"/>
            <a:ext cx="48329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smtClean="0">
                <a:solidFill>
                  <a:srgbClr val="FFFF00"/>
                </a:solidFill>
                <a:latin typeface="微软雅黑" pitchFamily="34" charset="-122"/>
                <a:ea typeface="微软雅黑" pitchFamily="34" charset="-122"/>
              </a:rPr>
              <a:t>4.6  </a:t>
            </a:r>
            <a:r>
              <a:rPr lang="en-US" altLang="zh-CN" sz="2400" b="1" dirty="0" smtClean="0">
                <a:solidFill>
                  <a:schemeClr val="bg1"/>
                </a:solidFill>
                <a:latin typeface="微软雅黑" pitchFamily="34" charset="-122"/>
                <a:ea typeface="微软雅黑" pitchFamily="34" charset="-122"/>
              </a:rPr>
              <a:t>IPv6</a:t>
            </a:r>
            <a:endParaRPr lang="en-US" altLang="zh-CN"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1054861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矩形 101"/>
          <p:cNvSpPr/>
          <p:nvPr/>
        </p:nvSpPr>
        <p:spPr>
          <a:xfrm>
            <a:off x="616085" y="565906"/>
            <a:ext cx="4697120" cy="400110"/>
          </a:xfrm>
          <a:prstGeom prst="rect">
            <a:avLst/>
          </a:prstGeom>
        </p:spPr>
        <p:txBody>
          <a:bodyPr wrap="none">
            <a:spAutoFit/>
          </a:bodyPr>
          <a:lstStyle/>
          <a:p>
            <a:r>
              <a:rPr lang="zh-CN" altLang="en-US" sz="2000" b="1" dirty="0">
                <a:latin typeface="微软雅黑" pitchFamily="34" charset="-122"/>
                <a:ea typeface="微软雅黑" pitchFamily="34" charset="-122"/>
              </a:rPr>
              <a:t>各类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地址的网络号字段和主机号字段</a:t>
            </a:r>
          </a:p>
        </p:txBody>
      </p:sp>
      <p:sp>
        <p:nvSpPr>
          <p:cNvPr id="103" name="圆角矩形 102"/>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5" name="组合 104"/>
          <p:cNvGrpSpPr/>
          <p:nvPr/>
        </p:nvGrpSpPr>
        <p:grpSpPr>
          <a:xfrm>
            <a:off x="1874428" y="1187780"/>
            <a:ext cx="5329079" cy="3009005"/>
            <a:chOff x="355160" y="927100"/>
            <a:chExt cx="9026611" cy="5096778"/>
          </a:xfrm>
        </p:grpSpPr>
        <p:sp>
          <p:nvSpPr>
            <p:cNvPr id="106" name="Line 2"/>
            <p:cNvSpPr>
              <a:spLocks noChangeShapeType="1"/>
            </p:cNvSpPr>
            <p:nvPr/>
          </p:nvSpPr>
          <p:spPr bwMode="auto">
            <a:xfrm flipV="1">
              <a:off x="1732138" y="4009478"/>
              <a:ext cx="574754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07" name="Rectangle 3"/>
            <p:cNvSpPr>
              <a:spLocks noChangeArrowheads="1"/>
            </p:cNvSpPr>
            <p:nvPr/>
          </p:nvSpPr>
          <p:spPr bwMode="auto">
            <a:xfrm>
              <a:off x="4144958" y="3791992"/>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08" name="Rectangle 4"/>
            <p:cNvSpPr>
              <a:spLocks noChangeArrowheads="1"/>
            </p:cNvSpPr>
            <p:nvPr/>
          </p:nvSpPr>
          <p:spPr bwMode="auto">
            <a:xfrm>
              <a:off x="1732137" y="3355428"/>
              <a:ext cx="7634155" cy="444500"/>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09" name="Line 5"/>
            <p:cNvSpPr>
              <a:spLocks noChangeShapeType="1"/>
            </p:cNvSpPr>
            <p:nvPr/>
          </p:nvSpPr>
          <p:spPr bwMode="auto">
            <a:xfrm>
              <a:off x="3601550" y="1577975"/>
              <a:ext cx="575270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0" name="Rectangle 6"/>
            <p:cNvSpPr>
              <a:spLocks noChangeArrowheads="1"/>
            </p:cNvSpPr>
            <p:nvPr/>
          </p:nvSpPr>
          <p:spPr bwMode="auto">
            <a:xfrm>
              <a:off x="5866875" y="1370014"/>
              <a:ext cx="1167551"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11" name="Line 7"/>
            <p:cNvSpPr>
              <a:spLocks noChangeShapeType="1"/>
            </p:cNvSpPr>
            <p:nvPr/>
          </p:nvSpPr>
          <p:spPr bwMode="auto">
            <a:xfrm flipV="1">
              <a:off x="1775131" y="2790849"/>
              <a:ext cx="376462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2" name="Rectangle 8"/>
            <p:cNvSpPr>
              <a:spLocks noChangeArrowheads="1"/>
            </p:cNvSpPr>
            <p:nvPr/>
          </p:nvSpPr>
          <p:spPr bwMode="auto">
            <a:xfrm>
              <a:off x="3208855" y="2574181"/>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113" name="Line 9"/>
            <p:cNvSpPr>
              <a:spLocks noChangeShapeType="1"/>
            </p:cNvSpPr>
            <p:nvPr/>
          </p:nvSpPr>
          <p:spPr bwMode="auto">
            <a:xfrm>
              <a:off x="1690862" y="1577975"/>
              <a:ext cx="1910688"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4" name="Rectangle 10"/>
            <p:cNvSpPr>
              <a:spLocks noChangeArrowheads="1"/>
            </p:cNvSpPr>
            <p:nvPr/>
          </p:nvSpPr>
          <p:spPr bwMode="auto">
            <a:xfrm>
              <a:off x="2058942" y="1370014"/>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sp>
          <p:nvSpPr>
            <p:cNvPr id="115" name="Rectangle 11"/>
            <p:cNvSpPr>
              <a:spLocks noChangeArrowheads="1"/>
            </p:cNvSpPr>
            <p:nvPr/>
          </p:nvSpPr>
          <p:spPr bwMode="auto">
            <a:xfrm>
              <a:off x="1694302" y="933451"/>
              <a:ext cx="7675430" cy="442913"/>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16" name="Rectangle 12"/>
            <p:cNvSpPr>
              <a:spLocks noChangeArrowheads="1"/>
            </p:cNvSpPr>
            <p:nvPr/>
          </p:nvSpPr>
          <p:spPr bwMode="auto">
            <a:xfrm>
              <a:off x="1716659" y="2140794"/>
              <a:ext cx="7659952" cy="446087"/>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17" name="Rectangle 14"/>
            <p:cNvSpPr>
              <a:spLocks noChangeArrowheads="1"/>
            </p:cNvSpPr>
            <p:nvPr/>
          </p:nvSpPr>
          <p:spPr bwMode="auto">
            <a:xfrm>
              <a:off x="1742456" y="3369716"/>
              <a:ext cx="5742384" cy="423862"/>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18" name="Rectangle 15"/>
            <p:cNvSpPr>
              <a:spLocks noChangeArrowheads="1"/>
            </p:cNvSpPr>
            <p:nvPr/>
          </p:nvSpPr>
          <p:spPr bwMode="auto">
            <a:xfrm>
              <a:off x="1740736" y="2151905"/>
              <a:ext cx="3804179" cy="423863"/>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19" name="Rectangle 16"/>
            <p:cNvSpPr>
              <a:spLocks noChangeArrowheads="1"/>
            </p:cNvSpPr>
            <p:nvPr/>
          </p:nvSpPr>
          <p:spPr bwMode="auto">
            <a:xfrm>
              <a:off x="1720099" y="957263"/>
              <a:ext cx="1874573" cy="406400"/>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20" name="Rectangle 17"/>
            <p:cNvSpPr>
              <a:spLocks noChangeArrowheads="1"/>
            </p:cNvSpPr>
            <p:nvPr/>
          </p:nvSpPr>
          <p:spPr bwMode="auto">
            <a:xfrm>
              <a:off x="1635829" y="92710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0</a:t>
              </a:r>
            </a:p>
          </p:txBody>
        </p:sp>
        <p:sp>
          <p:nvSpPr>
            <p:cNvPr id="121" name="Rectangle 18"/>
            <p:cNvSpPr>
              <a:spLocks noChangeArrowheads="1"/>
            </p:cNvSpPr>
            <p:nvPr/>
          </p:nvSpPr>
          <p:spPr bwMode="auto">
            <a:xfrm>
              <a:off x="366021" y="955675"/>
              <a:ext cx="136576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类地址</a:t>
              </a:r>
            </a:p>
          </p:txBody>
        </p:sp>
        <p:sp>
          <p:nvSpPr>
            <p:cNvPr id="122" name="Line 19"/>
            <p:cNvSpPr>
              <a:spLocks noChangeShapeType="1"/>
            </p:cNvSpPr>
            <p:nvPr/>
          </p:nvSpPr>
          <p:spPr bwMode="auto">
            <a:xfrm>
              <a:off x="1971188" y="933451"/>
              <a:ext cx="0" cy="45084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23" name="Line 20"/>
            <p:cNvSpPr>
              <a:spLocks noChangeShapeType="1"/>
            </p:cNvSpPr>
            <p:nvPr/>
          </p:nvSpPr>
          <p:spPr bwMode="auto">
            <a:xfrm>
              <a:off x="3601550"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24" name="Line 21"/>
            <p:cNvSpPr>
              <a:spLocks noChangeShapeType="1"/>
            </p:cNvSpPr>
            <p:nvPr/>
          </p:nvSpPr>
          <p:spPr bwMode="auto">
            <a:xfrm>
              <a:off x="1690862"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125" name="Line 22"/>
            <p:cNvSpPr>
              <a:spLocks noChangeShapeType="1"/>
            </p:cNvSpPr>
            <p:nvPr/>
          </p:nvSpPr>
          <p:spPr bwMode="auto">
            <a:xfrm>
              <a:off x="3601550"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26" name="Line 23"/>
            <p:cNvSpPr>
              <a:spLocks noChangeShapeType="1"/>
            </p:cNvSpPr>
            <p:nvPr/>
          </p:nvSpPr>
          <p:spPr bwMode="auto">
            <a:xfrm>
              <a:off x="9354254"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27" name="Line 24"/>
            <p:cNvSpPr>
              <a:spLocks noChangeShapeType="1"/>
            </p:cNvSpPr>
            <p:nvPr/>
          </p:nvSpPr>
          <p:spPr bwMode="auto">
            <a:xfrm>
              <a:off x="5553515" y="2784499"/>
              <a:ext cx="3786979" cy="635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28" name="Rectangle 25"/>
            <p:cNvSpPr>
              <a:spLocks noChangeArrowheads="1"/>
            </p:cNvSpPr>
            <p:nvPr/>
          </p:nvSpPr>
          <p:spPr bwMode="auto">
            <a:xfrm>
              <a:off x="6946995" y="2636149"/>
              <a:ext cx="1167551" cy="668165"/>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129" name="Line 26"/>
            <p:cNvSpPr>
              <a:spLocks noChangeShapeType="1"/>
            </p:cNvSpPr>
            <p:nvPr/>
          </p:nvSpPr>
          <p:spPr bwMode="auto">
            <a:xfrm>
              <a:off x="1732137"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130" name="Line 27"/>
            <p:cNvSpPr>
              <a:spLocks noChangeShapeType="1"/>
            </p:cNvSpPr>
            <p:nvPr/>
          </p:nvSpPr>
          <p:spPr bwMode="auto">
            <a:xfrm>
              <a:off x="5553515" y="2626568"/>
              <a:ext cx="0" cy="323851"/>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31" name="Line 28"/>
            <p:cNvSpPr>
              <a:spLocks noChangeShapeType="1"/>
            </p:cNvSpPr>
            <p:nvPr/>
          </p:nvSpPr>
          <p:spPr bwMode="auto">
            <a:xfrm>
              <a:off x="9340495"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32" name="Rectangle 29"/>
            <p:cNvSpPr>
              <a:spLocks noChangeArrowheads="1"/>
            </p:cNvSpPr>
            <p:nvPr/>
          </p:nvSpPr>
          <p:spPr bwMode="auto">
            <a:xfrm>
              <a:off x="382312" y="2151905"/>
              <a:ext cx="134947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B </a:t>
              </a:r>
              <a:r>
                <a:rPr kumimoji="1" lang="zh-CN" altLang="en-US" sz="1200" b="1">
                  <a:latin typeface="微软雅黑" pitchFamily="34" charset="-122"/>
                  <a:ea typeface="微软雅黑" pitchFamily="34" charset="-122"/>
                </a:rPr>
                <a:t>类地址</a:t>
              </a:r>
            </a:p>
          </p:txBody>
        </p:sp>
        <p:sp>
          <p:nvSpPr>
            <p:cNvPr id="133" name="Line 30"/>
            <p:cNvSpPr>
              <a:spLocks noChangeShapeType="1"/>
            </p:cNvSpPr>
            <p:nvPr/>
          </p:nvSpPr>
          <p:spPr bwMode="auto">
            <a:xfrm>
              <a:off x="5553514" y="2150319"/>
              <a:ext cx="0" cy="4333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34" name="Rectangle 31"/>
            <p:cNvSpPr>
              <a:spLocks noChangeArrowheads="1"/>
            </p:cNvSpPr>
            <p:nvPr/>
          </p:nvSpPr>
          <p:spPr bwMode="auto">
            <a:xfrm>
              <a:off x="385029" y="3364953"/>
              <a:ext cx="1346756"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C </a:t>
              </a:r>
              <a:r>
                <a:rPr kumimoji="1" lang="zh-CN" altLang="en-US" sz="1200" b="1" dirty="0">
                  <a:latin typeface="微软雅黑" pitchFamily="34" charset="-122"/>
                  <a:ea typeface="微软雅黑" pitchFamily="34" charset="-122"/>
                </a:rPr>
                <a:t>类地址</a:t>
              </a:r>
            </a:p>
          </p:txBody>
        </p:sp>
        <p:sp>
          <p:nvSpPr>
            <p:cNvPr id="135" name="Rectangle 32"/>
            <p:cNvSpPr>
              <a:spLocks noChangeArrowheads="1"/>
            </p:cNvSpPr>
            <p:nvPr/>
          </p:nvSpPr>
          <p:spPr bwMode="auto">
            <a:xfrm>
              <a:off x="2086413" y="3384003"/>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0</a:t>
              </a:r>
            </a:p>
          </p:txBody>
        </p:sp>
        <p:sp>
          <p:nvSpPr>
            <p:cNvPr id="136" name="Rectangle 33"/>
            <p:cNvSpPr>
              <a:spLocks noChangeArrowheads="1"/>
            </p:cNvSpPr>
            <p:nvPr/>
          </p:nvSpPr>
          <p:spPr bwMode="auto">
            <a:xfrm>
              <a:off x="1666786" y="3376066"/>
              <a:ext cx="52625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137" name="Rectangle 34"/>
            <p:cNvSpPr>
              <a:spLocks noChangeArrowheads="1"/>
            </p:cNvSpPr>
            <p:nvPr/>
          </p:nvSpPr>
          <p:spPr bwMode="auto">
            <a:xfrm>
              <a:off x="1878319" y="3384003"/>
              <a:ext cx="52281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a:t>
              </a:r>
            </a:p>
          </p:txBody>
        </p:sp>
        <p:sp>
          <p:nvSpPr>
            <p:cNvPr id="138" name="Line 35"/>
            <p:cNvSpPr>
              <a:spLocks noChangeShapeType="1"/>
            </p:cNvSpPr>
            <p:nvPr/>
          </p:nvSpPr>
          <p:spPr bwMode="auto">
            <a:xfrm>
              <a:off x="2473367" y="3353842"/>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39" name="Line 36"/>
            <p:cNvSpPr>
              <a:spLocks noChangeShapeType="1"/>
            </p:cNvSpPr>
            <p:nvPr/>
          </p:nvSpPr>
          <p:spPr bwMode="auto">
            <a:xfrm>
              <a:off x="7505477" y="3349079"/>
              <a:ext cx="0" cy="4413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40" name="Line 37"/>
            <p:cNvSpPr>
              <a:spLocks noChangeShapeType="1"/>
            </p:cNvSpPr>
            <p:nvPr/>
          </p:nvSpPr>
          <p:spPr bwMode="auto">
            <a:xfrm>
              <a:off x="7510637" y="4011066"/>
              <a:ext cx="182985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141" name="Group 38"/>
            <p:cNvGrpSpPr>
              <a:grpSpLocks/>
            </p:cNvGrpSpPr>
            <p:nvPr/>
          </p:nvGrpSpPr>
          <p:grpSpPr bwMode="auto">
            <a:xfrm>
              <a:off x="7928099" y="3820573"/>
              <a:ext cx="1131196" cy="644929"/>
              <a:chOff x="2827" y="3024"/>
              <a:chExt cx="453" cy="382"/>
            </a:xfrm>
          </p:grpSpPr>
          <p:sp>
            <p:nvSpPr>
              <p:cNvPr id="158"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9" name="Rectangle 40"/>
              <p:cNvSpPr>
                <a:spLocks noChangeArrowheads="1"/>
              </p:cNvSpPr>
              <p:nvPr/>
            </p:nvSpPr>
            <p:spPr bwMode="auto">
              <a:xfrm>
                <a:off x="2827" y="3024"/>
                <a:ext cx="453" cy="38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grpSp>
        <p:sp>
          <p:nvSpPr>
            <p:cNvPr id="142" name="Line 41"/>
            <p:cNvSpPr>
              <a:spLocks noChangeShapeType="1"/>
            </p:cNvSpPr>
            <p:nvPr/>
          </p:nvSpPr>
          <p:spPr bwMode="auto">
            <a:xfrm>
              <a:off x="1732137" y="385707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143" name="Line 42"/>
            <p:cNvSpPr>
              <a:spLocks noChangeShapeType="1"/>
            </p:cNvSpPr>
            <p:nvPr/>
          </p:nvSpPr>
          <p:spPr bwMode="auto">
            <a:xfrm>
              <a:off x="7510637" y="386025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44" name="Line 43"/>
            <p:cNvSpPr>
              <a:spLocks noChangeShapeType="1"/>
            </p:cNvSpPr>
            <p:nvPr/>
          </p:nvSpPr>
          <p:spPr bwMode="auto">
            <a:xfrm>
              <a:off x="9340495" y="384120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45" name="Rectangle 44"/>
            <p:cNvSpPr>
              <a:spLocks noChangeArrowheads="1"/>
            </p:cNvSpPr>
            <p:nvPr/>
          </p:nvSpPr>
          <p:spPr bwMode="auto">
            <a:xfrm>
              <a:off x="1725258" y="4582716"/>
              <a:ext cx="7656513" cy="444500"/>
            </a:xfrm>
            <a:prstGeom prst="rect">
              <a:avLst/>
            </a:prstGeom>
            <a:solidFill>
              <a:srgbClr val="0000FF"/>
            </a:solidFill>
            <a:ln w="2540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46" name="Rectangle 45"/>
            <p:cNvSpPr>
              <a:spLocks noChangeArrowheads="1"/>
            </p:cNvSpPr>
            <p:nvPr/>
          </p:nvSpPr>
          <p:spPr bwMode="auto">
            <a:xfrm>
              <a:off x="355160" y="4593828"/>
              <a:ext cx="1376625"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D </a:t>
              </a:r>
              <a:r>
                <a:rPr kumimoji="1" lang="zh-CN" altLang="en-US" sz="1200" b="1">
                  <a:latin typeface="微软雅黑" pitchFamily="34" charset="-122"/>
                  <a:ea typeface="微软雅黑" pitchFamily="34" charset="-122"/>
                </a:rPr>
                <a:t>类地址</a:t>
              </a:r>
            </a:p>
          </p:txBody>
        </p:sp>
        <p:sp>
          <p:nvSpPr>
            <p:cNvPr id="147" name="Line 46"/>
            <p:cNvSpPr>
              <a:spLocks noChangeShapeType="1"/>
            </p:cNvSpPr>
            <p:nvPr/>
          </p:nvSpPr>
          <p:spPr bwMode="auto">
            <a:xfrm>
              <a:off x="2629189" y="459065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48" name="Rectangle 47"/>
            <p:cNvSpPr>
              <a:spLocks noChangeArrowheads="1"/>
            </p:cNvSpPr>
            <p:nvPr/>
          </p:nvSpPr>
          <p:spPr bwMode="auto">
            <a:xfrm>
              <a:off x="1610464" y="4581129"/>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1 1 1 0</a:t>
              </a:r>
            </a:p>
          </p:txBody>
        </p:sp>
        <p:sp>
          <p:nvSpPr>
            <p:cNvPr id="149" name="Rectangle 48"/>
            <p:cNvSpPr>
              <a:spLocks noChangeArrowheads="1"/>
            </p:cNvSpPr>
            <p:nvPr/>
          </p:nvSpPr>
          <p:spPr bwMode="auto">
            <a:xfrm>
              <a:off x="5031263" y="4581509"/>
              <a:ext cx="158841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多 播 地 址</a:t>
              </a:r>
            </a:p>
          </p:txBody>
        </p:sp>
        <p:sp>
          <p:nvSpPr>
            <p:cNvPr id="150" name="Rectangle 49"/>
            <p:cNvSpPr>
              <a:spLocks noChangeArrowheads="1"/>
            </p:cNvSpPr>
            <p:nvPr/>
          </p:nvSpPr>
          <p:spPr bwMode="auto">
            <a:xfrm>
              <a:off x="1733857" y="5549503"/>
              <a:ext cx="7641035" cy="444500"/>
            </a:xfrm>
            <a:prstGeom prst="rect">
              <a:avLst/>
            </a:prstGeom>
            <a:solidFill>
              <a:srgbClr val="0000FF"/>
            </a:solidFill>
            <a:ln w="2540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1" name="Rectangle 50"/>
            <p:cNvSpPr>
              <a:spLocks noChangeArrowheads="1"/>
            </p:cNvSpPr>
            <p:nvPr/>
          </p:nvSpPr>
          <p:spPr bwMode="auto">
            <a:xfrm>
              <a:off x="412181" y="5559030"/>
              <a:ext cx="131960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E </a:t>
              </a:r>
              <a:r>
                <a:rPr kumimoji="1" lang="zh-CN" altLang="en-US" sz="1200" b="1">
                  <a:latin typeface="微软雅黑" pitchFamily="34" charset="-122"/>
                  <a:ea typeface="微软雅黑" pitchFamily="34" charset="-122"/>
                </a:rPr>
                <a:t>类地址</a:t>
              </a:r>
            </a:p>
          </p:txBody>
        </p:sp>
        <p:sp>
          <p:nvSpPr>
            <p:cNvPr id="152" name="Rectangle 51"/>
            <p:cNvSpPr>
              <a:spLocks noChangeArrowheads="1"/>
            </p:cNvSpPr>
            <p:nvPr/>
          </p:nvSpPr>
          <p:spPr bwMode="auto">
            <a:xfrm>
              <a:off x="4518046" y="5540357"/>
              <a:ext cx="260662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保 留 为 今 后 使 用</a:t>
              </a:r>
            </a:p>
          </p:txBody>
        </p:sp>
        <p:sp>
          <p:nvSpPr>
            <p:cNvPr id="153" name="Line 52"/>
            <p:cNvSpPr>
              <a:spLocks noChangeShapeType="1"/>
            </p:cNvSpPr>
            <p:nvPr/>
          </p:nvSpPr>
          <p:spPr bwMode="auto">
            <a:xfrm>
              <a:off x="2641708" y="557490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4" name="Rectangle 53"/>
            <p:cNvSpPr>
              <a:spLocks noChangeArrowheads="1"/>
            </p:cNvSpPr>
            <p:nvPr/>
          </p:nvSpPr>
          <p:spPr bwMode="auto">
            <a:xfrm>
              <a:off x="1610464" y="5555854"/>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1 1 1 1</a:t>
              </a:r>
            </a:p>
          </p:txBody>
        </p:sp>
        <p:sp>
          <p:nvSpPr>
            <p:cNvPr id="155" name="Rectangle 54"/>
            <p:cNvSpPr>
              <a:spLocks noChangeArrowheads="1"/>
            </p:cNvSpPr>
            <p:nvPr/>
          </p:nvSpPr>
          <p:spPr bwMode="auto">
            <a:xfrm>
              <a:off x="1861122" y="213603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0</a:t>
              </a:r>
            </a:p>
          </p:txBody>
        </p:sp>
        <p:sp>
          <p:nvSpPr>
            <p:cNvPr id="156" name="Rectangle 55"/>
            <p:cNvSpPr>
              <a:spLocks noChangeArrowheads="1"/>
            </p:cNvSpPr>
            <p:nvPr/>
          </p:nvSpPr>
          <p:spPr bwMode="auto">
            <a:xfrm>
              <a:off x="1653026" y="2136030"/>
              <a:ext cx="52453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157" name="Line 56"/>
            <p:cNvSpPr>
              <a:spLocks noChangeShapeType="1"/>
            </p:cNvSpPr>
            <p:nvPr/>
          </p:nvSpPr>
          <p:spPr bwMode="auto">
            <a:xfrm>
              <a:off x="2249794" y="2132856"/>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grpSp>
    </p:spTree>
    <p:extLst>
      <p:ext uri="{BB962C8B-B14F-4D97-AF65-F5344CB8AC3E}">
        <p14:creationId xmlns:p14="http://schemas.microsoft.com/office/powerpoint/2010/main" val="683581747"/>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26313"/>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865444" y="585450"/>
            <a:ext cx="34131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4.6.1  IPv6 </a:t>
            </a:r>
            <a:r>
              <a:rPr lang="zh-CN" altLang="en-US" sz="2400" b="1" dirty="0">
                <a:solidFill>
                  <a:schemeClr val="bg1"/>
                </a:solidFill>
                <a:latin typeface="微软雅黑" pitchFamily="34" charset="-122"/>
                <a:ea typeface="微软雅黑" pitchFamily="34" charset="-122"/>
              </a:rPr>
              <a:t>的基本首部</a:t>
            </a:r>
          </a:p>
        </p:txBody>
      </p:sp>
      <p:sp>
        <p:nvSpPr>
          <p:cNvPr id="4" name="Rectangle 8"/>
          <p:cNvSpPr>
            <a:spLocks noChangeArrowheads="1"/>
          </p:cNvSpPr>
          <p:nvPr/>
        </p:nvSpPr>
        <p:spPr bwMode="auto">
          <a:xfrm>
            <a:off x="545143" y="1017956"/>
            <a:ext cx="8159242"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仍支持</a:t>
            </a:r>
            <a:r>
              <a:rPr lang="zh-CN" altLang="en-US" sz="2000" b="1" dirty="0">
                <a:solidFill>
                  <a:srgbClr val="0000FF"/>
                </a:solidFill>
                <a:latin typeface="微软雅黑" pitchFamily="34" charset="-122"/>
                <a:ea typeface="微软雅黑" pitchFamily="34" charset="-122"/>
              </a:rPr>
              <a:t>无连接的传送</a:t>
            </a:r>
            <a:r>
              <a:rPr lang="zh-CN" altLang="en-US" sz="2000" b="1" dirty="0">
                <a:latin typeface="微软雅黑" pitchFamily="34" charset="-122"/>
                <a:ea typeface="微软雅黑" pitchFamily="34" charset="-122"/>
              </a:rPr>
              <a:t>，但将协议数据单元 </a:t>
            </a:r>
            <a:r>
              <a:rPr lang="en-US" altLang="zh-CN" sz="2000" b="1" dirty="0">
                <a:latin typeface="微软雅黑" pitchFamily="34" charset="-122"/>
                <a:ea typeface="微软雅黑" pitchFamily="34" charset="-122"/>
              </a:rPr>
              <a:t>PDU </a:t>
            </a:r>
            <a:r>
              <a:rPr lang="zh-CN" altLang="en-US" sz="2000" b="1" dirty="0">
                <a:latin typeface="微软雅黑" pitchFamily="34" charset="-122"/>
                <a:ea typeface="微软雅黑" pitchFamily="34" charset="-122"/>
              </a:rPr>
              <a:t>称为</a:t>
            </a:r>
            <a:r>
              <a:rPr lang="zh-CN" altLang="en-US" sz="2000" b="1" dirty="0">
                <a:solidFill>
                  <a:srgbClr val="0000FF"/>
                </a:solidFill>
                <a:latin typeface="微软雅黑" pitchFamily="34" charset="-122"/>
                <a:ea typeface="微软雅黑" pitchFamily="34" charset="-122"/>
              </a:rPr>
              <a:t>分组</a:t>
            </a:r>
            <a:r>
              <a:rPr lang="zh-CN" altLang="en-US" sz="2000" b="1" dirty="0">
                <a:latin typeface="微软雅黑" pitchFamily="34" charset="-122"/>
                <a:ea typeface="微软雅黑" pitchFamily="34" charset="-122"/>
              </a:rPr>
              <a:t>。为方便起见，本书仍采用数据报这一名词。</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所引进的</a:t>
            </a:r>
            <a:r>
              <a:rPr lang="zh-CN" altLang="en-US" sz="2000" b="1" dirty="0">
                <a:solidFill>
                  <a:srgbClr val="0000FF"/>
                </a:solidFill>
                <a:latin typeface="微软雅黑" pitchFamily="34" charset="-122"/>
                <a:ea typeface="微软雅黑" pitchFamily="34" charset="-122"/>
              </a:rPr>
              <a:t>主要变化</a:t>
            </a:r>
            <a:r>
              <a:rPr lang="zh-CN" altLang="en-US" sz="2000" b="1" dirty="0">
                <a:latin typeface="微软雅黑" pitchFamily="34" charset="-122"/>
                <a:ea typeface="微软雅黑" pitchFamily="34" charset="-122"/>
              </a:rPr>
              <a:t>如下：</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更大的地址空间。</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将地址从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32 </a:t>
            </a:r>
            <a:r>
              <a:rPr lang="zh-CN" altLang="en-US" sz="2000" b="1" dirty="0">
                <a:latin typeface="微软雅黑" pitchFamily="34" charset="-122"/>
                <a:ea typeface="微软雅黑" pitchFamily="34" charset="-122"/>
              </a:rPr>
              <a:t>位 增大到了 </a:t>
            </a:r>
            <a:r>
              <a:rPr lang="en-US" altLang="zh-CN" sz="2000" b="1" dirty="0">
                <a:latin typeface="微软雅黑" pitchFamily="34" charset="-122"/>
                <a:ea typeface="微软雅黑" pitchFamily="34" charset="-122"/>
              </a:rPr>
              <a:t>128 </a:t>
            </a:r>
            <a:r>
              <a:rPr lang="zh-CN" altLang="en-US" sz="2000" b="1" dirty="0">
                <a:latin typeface="微软雅黑" pitchFamily="34" charset="-122"/>
                <a:ea typeface="微软雅黑" pitchFamily="34" charset="-122"/>
              </a:rPr>
              <a:t>位。 </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扩展的地址层次结构。</a:t>
            </a:r>
            <a:r>
              <a:rPr lang="zh-CN" altLang="en-US" sz="2000" b="1" dirty="0">
                <a:latin typeface="微软雅黑" pitchFamily="34" charset="-122"/>
                <a:ea typeface="微软雅黑" pitchFamily="34" charset="-122"/>
              </a:rPr>
              <a:t> </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灵活的首部格式。</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定义了许多可选的扩展首部。</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改进的选项。</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允许数据报包含有选项的控制信息，其选项放在有效载荷中</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526291522"/>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10945"/>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865444" y="778874"/>
            <a:ext cx="34131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4.6.1  IPv6 </a:t>
            </a:r>
            <a:r>
              <a:rPr lang="zh-CN" altLang="en-US" sz="2400" b="1" dirty="0">
                <a:solidFill>
                  <a:schemeClr val="bg1"/>
                </a:solidFill>
                <a:latin typeface="微软雅黑" pitchFamily="34" charset="-122"/>
                <a:ea typeface="微软雅黑" pitchFamily="34" charset="-122"/>
              </a:rPr>
              <a:t>的基本首部</a:t>
            </a:r>
          </a:p>
        </p:txBody>
      </p:sp>
      <p:sp>
        <p:nvSpPr>
          <p:cNvPr id="4" name="Rectangle 8"/>
          <p:cNvSpPr>
            <a:spLocks noChangeArrowheads="1"/>
          </p:cNvSpPr>
          <p:nvPr/>
        </p:nvSpPr>
        <p:spPr bwMode="auto">
          <a:xfrm>
            <a:off x="545144" y="1264132"/>
            <a:ext cx="8053712"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所引进的主要变化如下（续）：</a:t>
            </a:r>
          </a:p>
          <a:p>
            <a:pPr marL="541338" indent="-260350">
              <a:lnSpc>
                <a:spcPts val="3300"/>
              </a:lnSpc>
              <a:buClr>
                <a:srgbClr val="7030A0"/>
              </a:buClr>
              <a:buFont typeface="+mj-lt"/>
              <a:buAutoNum type="arabicPeriod" startAt="5"/>
            </a:pPr>
            <a:r>
              <a:rPr lang="zh-CN" altLang="en-US" sz="2000" b="1" dirty="0">
                <a:solidFill>
                  <a:srgbClr val="0000FF"/>
                </a:solidFill>
                <a:latin typeface="微软雅黑" pitchFamily="34" charset="-122"/>
                <a:ea typeface="微软雅黑" pitchFamily="34" charset="-122"/>
              </a:rPr>
              <a:t>允许协议继续扩充。 </a:t>
            </a:r>
          </a:p>
          <a:p>
            <a:pPr marL="541338" indent="-260350">
              <a:lnSpc>
                <a:spcPts val="3300"/>
              </a:lnSpc>
              <a:buClr>
                <a:srgbClr val="7030A0"/>
              </a:buClr>
              <a:buFont typeface="+mj-lt"/>
              <a:buAutoNum type="arabicPeriod" startAt="5"/>
            </a:pPr>
            <a:r>
              <a:rPr lang="zh-CN" altLang="en-US" sz="2000" b="1" dirty="0">
                <a:solidFill>
                  <a:srgbClr val="0000FF"/>
                </a:solidFill>
                <a:latin typeface="微软雅黑" pitchFamily="34" charset="-122"/>
                <a:ea typeface="微软雅黑" pitchFamily="34" charset="-122"/>
              </a:rPr>
              <a:t>支持即插即用（即自动配置）。</a:t>
            </a:r>
            <a:r>
              <a:rPr lang="zh-CN" altLang="en-US" sz="2000" b="1" dirty="0">
                <a:latin typeface="微软雅黑" pitchFamily="34" charset="-122"/>
                <a:ea typeface="微软雅黑" pitchFamily="34" charset="-122"/>
              </a:rPr>
              <a:t>因此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不需要使用 </a:t>
            </a:r>
            <a:r>
              <a:rPr lang="en-US" altLang="zh-CN" sz="2000" b="1" dirty="0">
                <a:latin typeface="微软雅黑" pitchFamily="34" charset="-122"/>
                <a:ea typeface="微软雅黑" pitchFamily="34" charset="-122"/>
              </a:rPr>
              <a:t>DHCP</a:t>
            </a:r>
            <a:r>
              <a:rPr lang="zh-CN" altLang="en-US" sz="2000" b="1" dirty="0">
                <a:latin typeface="微软雅黑" pitchFamily="34" charset="-122"/>
                <a:ea typeface="微软雅黑" pitchFamily="34" charset="-122"/>
              </a:rPr>
              <a:t>。</a:t>
            </a:r>
          </a:p>
          <a:p>
            <a:pPr marL="541338" indent="-260350">
              <a:lnSpc>
                <a:spcPts val="3300"/>
              </a:lnSpc>
              <a:buClr>
                <a:srgbClr val="7030A0"/>
              </a:buClr>
              <a:buFont typeface="+mj-lt"/>
              <a:buAutoNum type="arabicPeriod" startAt="5"/>
            </a:pPr>
            <a:r>
              <a:rPr lang="zh-CN" altLang="en-US" sz="2000" b="1" dirty="0">
                <a:solidFill>
                  <a:srgbClr val="0000FF"/>
                </a:solidFill>
                <a:latin typeface="微软雅黑" pitchFamily="34" charset="-122"/>
                <a:ea typeface="微软雅黑" pitchFamily="34" charset="-122"/>
              </a:rPr>
              <a:t>支持资源的预分配。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支持实时视像等要求，保证一定的带宽和时延的应用。</a:t>
            </a:r>
          </a:p>
          <a:p>
            <a:pPr marL="541338" indent="-260350">
              <a:lnSpc>
                <a:spcPts val="3300"/>
              </a:lnSpc>
              <a:buClr>
                <a:srgbClr val="7030A0"/>
              </a:buClr>
              <a:buFont typeface="+mj-lt"/>
              <a:buAutoNum type="arabicPeriod" startAt="5"/>
            </a:pPr>
            <a:r>
              <a:rPr lang="en-US" altLang="zh-CN" sz="2000" b="1" dirty="0">
                <a:solidFill>
                  <a:srgbClr val="0000FF"/>
                </a:solidFill>
                <a:latin typeface="微软雅黑" pitchFamily="34" charset="-122"/>
                <a:ea typeface="微软雅黑" pitchFamily="34" charset="-122"/>
              </a:rPr>
              <a:t>IPv6 </a:t>
            </a:r>
            <a:r>
              <a:rPr lang="zh-CN" altLang="en-US" sz="2000" b="1" dirty="0">
                <a:solidFill>
                  <a:srgbClr val="0000FF"/>
                </a:solidFill>
                <a:latin typeface="微软雅黑" pitchFamily="34" charset="-122"/>
                <a:ea typeface="微软雅黑" pitchFamily="34" charset="-122"/>
              </a:rPr>
              <a:t>首部改为 </a:t>
            </a:r>
            <a:r>
              <a:rPr lang="en-US" altLang="zh-CN" sz="2000" b="1" dirty="0">
                <a:solidFill>
                  <a:srgbClr val="0000FF"/>
                </a:solidFill>
                <a:latin typeface="微软雅黑" pitchFamily="34" charset="-122"/>
                <a:ea typeface="微软雅黑" pitchFamily="34" charset="-122"/>
              </a:rPr>
              <a:t>8 </a:t>
            </a:r>
            <a:r>
              <a:rPr lang="zh-CN" altLang="en-US" sz="2000" b="1" dirty="0">
                <a:solidFill>
                  <a:srgbClr val="0000FF"/>
                </a:solidFill>
                <a:latin typeface="微软雅黑" pitchFamily="34" charset="-122"/>
                <a:ea typeface="微软雅黑" pitchFamily="34" charset="-122"/>
              </a:rPr>
              <a:t>字节对齐。</a:t>
            </a:r>
            <a:r>
              <a:rPr lang="zh-CN" altLang="en-US" sz="2000" b="1" dirty="0">
                <a:latin typeface="微软雅黑" pitchFamily="34" charset="-122"/>
                <a:ea typeface="微软雅黑" pitchFamily="34" charset="-122"/>
              </a:rPr>
              <a:t>首部长度必须是 </a:t>
            </a:r>
            <a:r>
              <a:rPr lang="en-US" altLang="zh-CN" sz="2000" b="1" dirty="0">
                <a:latin typeface="微软雅黑" pitchFamily="34" charset="-122"/>
                <a:ea typeface="微软雅黑" pitchFamily="34" charset="-122"/>
              </a:rPr>
              <a:t>8 </a:t>
            </a:r>
            <a:r>
              <a:rPr lang="zh-CN" altLang="en-US" sz="2000" b="1" dirty="0">
                <a:latin typeface="微软雅黑" pitchFamily="34" charset="-122"/>
                <a:ea typeface="微软雅黑" pitchFamily="34" charset="-122"/>
              </a:rPr>
              <a:t>字节的整数倍。原来的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首部是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字节对齐</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4242903791"/>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4" y="1037663"/>
            <a:ext cx="805371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IPv6 </a:t>
            </a:r>
            <a:r>
              <a:rPr lang="zh-CN" altLang="en-US" b="1" dirty="0">
                <a:latin typeface="微软雅黑" pitchFamily="34" charset="-122"/>
                <a:ea typeface="微软雅黑" pitchFamily="34" charset="-122"/>
              </a:rPr>
              <a:t>数据报由两大部分组成：</a:t>
            </a:r>
          </a:p>
          <a:p>
            <a:pPr marL="342900" indent="-342900">
              <a:lnSpc>
                <a:spcPts val="2700"/>
              </a:lnSpc>
              <a:buClr>
                <a:srgbClr val="7030A0"/>
              </a:buClr>
              <a:buFont typeface="+mj-lt"/>
              <a:buAutoNum type="arabicPeriod"/>
            </a:pPr>
            <a:r>
              <a:rPr lang="zh-CN" altLang="en-US" b="1" dirty="0">
                <a:latin typeface="微软雅黑" pitchFamily="34" charset="-122"/>
                <a:ea typeface="微软雅黑" pitchFamily="34" charset="-122"/>
              </a:rPr>
              <a:t>基本首部 </a:t>
            </a:r>
            <a:r>
              <a:rPr lang="en-US" altLang="zh-CN" b="1" dirty="0">
                <a:latin typeface="微软雅黑" pitchFamily="34" charset="-122"/>
                <a:ea typeface="微软雅黑" pitchFamily="34" charset="-122"/>
              </a:rPr>
              <a:t>(base header)</a:t>
            </a:r>
          </a:p>
          <a:p>
            <a:pPr marL="342900" indent="-342900">
              <a:lnSpc>
                <a:spcPts val="2700"/>
              </a:lnSpc>
              <a:buClr>
                <a:srgbClr val="7030A0"/>
              </a:buClr>
              <a:buFont typeface="+mj-lt"/>
              <a:buAutoNum type="arabicPeriod"/>
            </a:pPr>
            <a:r>
              <a:rPr lang="zh-CN" altLang="en-US" b="1" dirty="0">
                <a:latin typeface="微软雅黑" pitchFamily="34" charset="-122"/>
                <a:ea typeface="微软雅黑" pitchFamily="34" charset="-122"/>
              </a:rPr>
              <a:t>有效载荷 </a:t>
            </a:r>
            <a:r>
              <a:rPr lang="en-US" altLang="zh-CN" b="1" dirty="0">
                <a:latin typeface="微软雅黑" pitchFamily="34" charset="-122"/>
                <a:ea typeface="微软雅黑" pitchFamily="34" charset="-122"/>
              </a:rPr>
              <a:t>(payload)</a:t>
            </a:r>
            <a:r>
              <a:rPr lang="zh-CN" altLang="en-US" b="1" dirty="0">
                <a:latin typeface="微软雅黑" pitchFamily="34" charset="-122"/>
                <a:ea typeface="微软雅黑" pitchFamily="34" charset="-122"/>
              </a:rPr>
              <a:t>。有效载荷也称为净负荷。有效载荷允许有零个或多个扩展首部 </a:t>
            </a:r>
            <a:r>
              <a:rPr lang="en-US" altLang="zh-CN" b="1" dirty="0">
                <a:latin typeface="微软雅黑" pitchFamily="34" charset="-122"/>
                <a:ea typeface="微软雅黑" pitchFamily="34" charset="-122"/>
              </a:rPr>
              <a:t>(extension header)</a:t>
            </a:r>
            <a:r>
              <a:rPr lang="zh-CN" altLang="en-US" b="1" dirty="0">
                <a:latin typeface="微软雅黑" pitchFamily="34" charset="-122"/>
                <a:ea typeface="微软雅黑" pitchFamily="34" charset="-122"/>
              </a:rPr>
              <a:t>，再后面是数据部分。</a:t>
            </a:r>
          </a:p>
        </p:txBody>
      </p:sp>
      <p:sp>
        <p:nvSpPr>
          <p:cNvPr id="3" name="AutoShape 5"/>
          <p:cNvSpPr>
            <a:spLocks noChangeArrowheads="1"/>
          </p:cNvSpPr>
          <p:nvPr/>
        </p:nvSpPr>
        <p:spPr bwMode="auto">
          <a:xfrm>
            <a:off x="545144" y="650638"/>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617427"/>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IPv6 </a:t>
            </a:r>
            <a:r>
              <a:rPr lang="zh-CN" altLang="en-US" sz="2000" b="1" dirty="0">
                <a:solidFill>
                  <a:schemeClr val="bg1"/>
                </a:solidFill>
                <a:latin typeface="微软雅黑" pitchFamily="34" charset="-122"/>
                <a:ea typeface="微软雅黑" pitchFamily="34" charset="-122"/>
              </a:rPr>
              <a:t>数据报的一般形式</a:t>
            </a:r>
          </a:p>
        </p:txBody>
      </p:sp>
      <p:grpSp>
        <p:nvGrpSpPr>
          <p:cNvPr id="34" name="组合 33"/>
          <p:cNvGrpSpPr/>
          <p:nvPr/>
        </p:nvGrpSpPr>
        <p:grpSpPr>
          <a:xfrm>
            <a:off x="1688153" y="2505035"/>
            <a:ext cx="5044027" cy="1599702"/>
            <a:chOff x="1048446" y="2475328"/>
            <a:chExt cx="7161700" cy="2271316"/>
          </a:xfrm>
        </p:grpSpPr>
        <p:sp>
          <p:nvSpPr>
            <p:cNvPr id="5" name="Rectangle 2"/>
            <p:cNvSpPr>
              <a:spLocks noChangeArrowheads="1"/>
            </p:cNvSpPr>
            <p:nvPr/>
          </p:nvSpPr>
          <p:spPr bwMode="auto">
            <a:xfrm>
              <a:off x="2377671" y="2869927"/>
              <a:ext cx="5830887" cy="530225"/>
            </a:xfrm>
            <a:prstGeom prst="rect">
              <a:avLst/>
            </a:prstGeom>
            <a:solidFill>
              <a:srgbClr val="0000FF"/>
            </a:solidFill>
            <a:ln w="19050">
              <a:solidFill>
                <a:schemeClr val="tx1"/>
              </a:solidFill>
              <a:miter lim="800000"/>
              <a:headEnd/>
              <a:tailEnd/>
            </a:ln>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6" name="Rectangle 30"/>
            <p:cNvSpPr>
              <a:spLocks noChangeArrowheads="1"/>
            </p:cNvSpPr>
            <p:nvPr/>
          </p:nvSpPr>
          <p:spPr bwMode="auto">
            <a:xfrm>
              <a:off x="3423833" y="3822749"/>
              <a:ext cx="4784725" cy="528638"/>
            </a:xfrm>
            <a:prstGeom prst="rect">
              <a:avLst/>
            </a:prstGeom>
            <a:solidFill>
              <a:srgbClr val="00FFFF"/>
            </a:solidFill>
            <a:ln w="19050">
              <a:solidFill>
                <a:schemeClr val="tx1"/>
              </a:solidFill>
              <a:miter lim="800000"/>
              <a:headEnd/>
              <a:tailEnd/>
            </a:ln>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7" name="Line 3"/>
            <p:cNvSpPr>
              <a:spLocks noChangeShapeType="1"/>
            </p:cNvSpPr>
            <p:nvPr/>
          </p:nvSpPr>
          <p:spPr bwMode="auto">
            <a:xfrm>
              <a:off x="3419071" y="3830687"/>
              <a:ext cx="0" cy="530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8" name="Line 4"/>
            <p:cNvSpPr>
              <a:spLocks noChangeShapeType="1"/>
            </p:cNvSpPr>
            <p:nvPr/>
          </p:nvSpPr>
          <p:spPr bwMode="auto">
            <a:xfrm>
              <a:off x="4104871" y="3830687"/>
              <a:ext cx="0" cy="530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9" name="Line 5"/>
            <p:cNvSpPr>
              <a:spLocks noChangeShapeType="1"/>
            </p:cNvSpPr>
            <p:nvPr/>
          </p:nvSpPr>
          <p:spPr bwMode="auto">
            <a:xfrm>
              <a:off x="4538258" y="3830687"/>
              <a:ext cx="0" cy="530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0" name="Line 6"/>
            <p:cNvSpPr>
              <a:spLocks noChangeShapeType="1"/>
            </p:cNvSpPr>
            <p:nvPr/>
          </p:nvSpPr>
          <p:spPr bwMode="auto">
            <a:xfrm>
              <a:off x="5257396" y="3830687"/>
              <a:ext cx="0" cy="530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 name="Text Box 15"/>
            <p:cNvSpPr txBox="1">
              <a:spLocks noChangeArrowheads="1"/>
            </p:cNvSpPr>
            <p:nvPr/>
          </p:nvSpPr>
          <p:spPr bwMode="auto">
            <a:xfrm>
              <a:off x="2264158" y="2945729"/>
              <a:ext cx="1281845" cy="40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lnSpc>
                  <a:spcPct val="90000"/>
                </a:lnSpc>
              </a:pPr>
              <a:r>
                <a:rPr lang="zh-CN" altLang="en-US" sz="1400" b="1" dirty="0">
                  <a:solidFill>
                    <a:schemeClr val="bg1"/>
                  </a:solidFill>
                  <a:latin typeface="微软雅黑" pitchFamily="34" charset="-122"/>
                  <a:ea typeface="微软雅黑" pitchFamily="34" charset="-122"/>
                </a:rPr>
                <a:t>基本首部</a:t>
              </a:r>
            </a:p>
          </p:txBody>
        </p:sp>
        <p:sp>
          <p:nvSpPr>
            <p:cNvPr id="12" name="Text Box 16"/>
            <p:cNvSpPr txBox="1">
              <a:spLocks noChangeArrowheads="1"/>
            </p:cNvSpPr>
            <p:nvPr/>
          </p:nvSpPr>
          <p:spPr bwMode="auto">
            <a:xfrm>
              <a:off x="3370645" y="3818420"/>
              <a:ext cx="844853" cy="56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lnSpc>
                  <a:spcPct val="90000"/>
                </a:lnSpc>
              </a:pPr>
              <a:r>
                <a:rPr lang="en-US" altLang="zh-CN" sz="1100" b="1" dirty="0">
                  <a:latin typeface="微软雅黑" pitchFamily="34" charset="-122"/>
                  <a:ea typeface="微软雅黑" pitchFamily="34" charset="-122"/>
                </a:rPr>
                <a:t> </a:t>
              </a:r>
              <a:r>
                <a:rPr lang="zh-CN" altLang="en-US" sz="1100" b="1" dirty="0">
                  <a:latin typeface="微软雅黑" pitchFamily="34" charset="-122"/>
                  <a:ea typeface="微软雅黑" pitchFamily="34" charset="-122"/>
                </a:rPr>
                <a:t>扩展</a:t>
              </a:r>
            </a:p>
            <a:p>
              <a:pPr algn="ctr" eaLnBrk="1" hangingPunct="1">
                <a:lnSpc>
                  <a:spcPct val="90000"/>
                </a:lnSpc>
              </a:pPr>
              <a:r>
                <a:rPr lang="zh-CN" altLang="en-US" sz="1100" b="1" dirty="0">
                  <a:latin typeface="微软雅黑" pitchFamily="34" charset="-122"/>
                  <a:ea typeface="微软雅黑" pitchFamily="34" charset="-122"/>
                </a:rPr>
                <a:t>首部 </a:t>
              </a:r>
              <a:r>
                <a:rPr lang="en-US" altLang="zh-CN" sz="1100" b="1" dirty="0">
                  <a:latin typeface="微软雅黑" pitchFamily="34" charset="-122"/>
                  <a:ea typeface="微软雅黑" pitchFamily="34" charset="-122"/>
                </a:rPr>
                <a:t>1</a:t>
              </a:r>
            </a:p>
          </p:txBody>
        </p:sp>
        <p:sp>
          <p:nvSpPr>
            <p:cNvPr id="13" name="Text Box 17"/>
            <p:cNvSpPr txBox="1">
              <a:spLocks noChangeArrowheads="1"/>
            </p:cNvSpPr>
            <p:nvPr/>
          </p:nvSpPr>
          <p:spPr bwMode="auto">
            <a:xfrm>
              <a:off x="4448470" y="3805719"/>
              <a:ext cx="892649" cy="56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lnSpc>
                  <a:spcPct val="90000"/>
                </a:lnSpc>
              </a:pPr>
              <a:r>
                <a:rPr lang="en-US" altLang="zh-CN" sz="1100" b="1" dirty="0">
                  <a:latin typeface="微软雅黑" pitchFamily="34" charset="-122"/>
                  <a:ea typeface="微软雅黑" pitchFamily="34" charset="-122"/>
                </a:rPr>
                <a:t> </a:t>
              </a:r>
              <a:r>
                <a:rPr lang="zh-CN" altLang="en-US" sz="1100" b="1" dirty="0">
                  <a:latin typeface="微软雅黑" pitchFamily="34" charset="-122"/>
                  <a:ea typeface="微软雅黑" pitchFamily="34" charset="-122"/>
                </a:rPr>
                <a:t>扩展</a:t>
              </a:r>
            </a:p>
            <a:p>
              <a:pPr algn="ctr" eaLnBrk="1" hangingPunct="1">
                <a:lnSpc>
                  <a:spcPct val="90000"/>
                </a:lnSpc>
              </a:pPr>
              <a:r>
                <a:rPr lang="zh-CN" altLang="en-US" sz="1100" b="1" dirty="0">
                  <a:latin typeface="微软雅黑" pitchFamily="34" charset="-122"/>
                  <a:ea typeface="微软雅黑" pitchFamily="34" charset="-122"/>
                </a:rPr>
                <a:t>首部 </a:t>
              </a:r>
              <a:r>
                <a:rPr lang="en-US" altLang="zh-CN" sz="1100" b="1" dirty="0">
                  <a:latin typeface="微软雅黑" pitchFamily="34" charset="-122"/>
                  <a:ea typeface="微软雅黑" pitchFamily="34" charset="-122"/>
                </a:rPr>
                <a:t>N</a:t>
              </a:r>
            </a:p>
          </p:txBody>
        </p:sp>
        <p:sp>
          <p:nvSpPr>
            <p:cNvPr id="14" name="Text Box 18"/>
            <p:cNvSpPr txBox="1">
              <a:spLocks noChangeArrowheads="1"/>
            </p:cNvSpPr>
            <p:nvPr/>
          </p:nvSpPr>
          <p:spPr bwMode="auto">
            <a:xfrm>
              <a:off x="4054938" y="3858326"/>
              <a:ext cx="514833" cy="37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100" b="1" dirty="0">
                  <a:solidFill>
                    <a:srgbClr val="000099"/>
                  </a:solidFill>
                  <a:latin typeface="微软雅黑" pitchFamily="34" charset="-122"/>
                  <a:ea typeface="微软雅黑" pitchFamily="34" charset="-122"/>
                </a:rPr>
                <a:t> …</a:t>
              </a:r>
            </a:p>
          </p:txBody>
        </p:sp>
        <p:sp>
          <p:nvSpPr>
            <p:cNvPr id="15" name="Text Box 19"/>
            <p:cNvSpPr txBox="1">
              <a:spLocks noChangeArrowheads="1"/>
            </p:cNvSpPr>
            <p:nvPr/>
          </p:nvSpPr>
          <p:spPr bwMode="auto">
            <a:xfrm>
              <a:off x="5887053" y="3919806"/>
              <a:ext cx="1773463" cy="37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100" b="1" dirty="0">
                  <a:latin typeface="微软雅黑" pitchFamily="34" charset="-122"/>
                  <a:ea typeface="微软雅黑" pitchFamily="34" charset="-122"/>
                </a:rPr>
                <a:t>数    </a:t>
              </a:r>
              <a:r>
                <a:rPr lang="zh-CN" altLang="en-US" sz="1100" b="1" dirty="0" smtClean="0">
                  <a:latin typeface="微软雅黑" pitchFamily="34" charset="-122"/>
                  <a:ea typeface="微软雅黑" pitchFamily="34" charset="-122"/>
                </a:rPr>
                <a:t>据    部    分</a:t>
              </a:r>
              <a:endParaRPr lang="zh-CN" altLang="en-US" sz="1100" b="1" dirty="0">
                <a:latin typeface="微软雅黑" pitchFamily="34" charset="-122"/>
                <a:ea typeface="微软雅黑" pitchFamily="34" charset="-122"/>
              </a:endParaRPr>
            </a:p>
          </p:txBody>
        </p:sp>
        <p:sp>
          <p:nvSpPr>
            <p:cNvPr id="16" name="Line 22"/>
            <p:cNvSpPr>
              <a:spLocks noChangeShapeType="1"/>
            </p:cNvSpPr>
            <p:nvPr/>
          </p:nvSpPr>
          <p:spPr bwMode="auto">
            <a:xfrm>
              <a:off x="3385733" y="4543474"/>
              <a:ext cx="1871663"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7" name="Text Box 23"/>
            <p:cNvSpPr txBox="1">
              <a:spLocks noChangeArrowheads="1"/>
            </p:cNvSpPr>
            <p:nvPr/>
          </p:nvSpPr>
          <p:spPr bwMode="auto">
            <a:xfrm>
              <a:off x="4028671" y="4375200"/>
              <a:ext cx="662772" cy="3714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100" b="1">
                  <a:solidFill>
                    <a:srgbClr val="0000FF"/>
                  </a:solidFill>
                  <a:latin typeface="微软雅黑" pitchFamily="34" charset="-122"/>
                  <a:ea typeface="微软雅黑" pitchFamily="34" charset="-122"/>
                </a:rPr>
                <a:t>选项</a:t>
              </a:r>
            </a:p>
          </p:txBody>
        </p:sp>
        <p:grpSp>
          <p:nvGrpSpPr>
            <p:cNvPr id="18" name="组合 26"/>
            <p:cNvGrpSpPr>
              <a:grpSpLocks/>
            </p:cNvGrpSpPr>
            <p:nvPr/>
          </p:nvGrpSpPr>
          <p:grpSpPr bwMode="auto">
            <a:xfrm>
              <a:off x="2377671" y="2551162"/>
              <a:ext cx="5832475" cy="271462"/>
              <a:chOff x="1331640" y="1700808"/>
              <a:chExt cx="5832648" cy="344488"/>
            </a:xfrm>
          </p:grpSpPr>
          <p:sp>
            <p:nvSpPr>
              <p:cNvPr id="19" name="Line 25"/>
              <p:cNvSpPr>
                <a:spLocks noChangeShapeType="1"/>
              </p:cNvSpPr>
              <p:nvPr/>
            </p:nvSpPr>
            <p:spPr bwMode="auto">
              <a:xfrm>
                <a:off x="1331640" y="1700808"/>
                <a:ext cx="0" cy="3381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20" name="Line 26"/>
              <p:cNvSpPr>
                <a:spLocks noChangeShapeType="1"/>
              </p:cNvSpPr>
              <p:nvPr/>
            </p:nvSpPr>
            <p:spPr bwMode="auto">
              <a:xfrm>
                <a:off x="7164288" y="1707158"/>
                <a:ext cx="0" cy="3381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grpSp>
        <p:sp>
          <p:nvSpPr>
            <p:cNvPr id="21" name="Line 27"/>
            <p:cNvSpPr>
              <a:spLocks noChangeShapeType="1"/>
            </p:cNvSpPr>
            <p:nvPr/>
          </p:nvSpPr>
          <p:spPr bwMode="auto">
            <a:xfrm flipV="1">
              <a:off x="2377671" y="2682923"/>
              <a:ext cx="5821361"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22" name="Text Box 28"/>
            <p:cNvSpPr txBox="1">
              <a:spLocks noChangeArrowheads="1"/>
            </p:cNvSpPr>
            <p:nvPr/>
          </p:nvSpPr>
          <p:spPr bwMode="auto">
            <a:xfrm>
              <a:off x="4636683" y="2475328"/>
              <a:ext cx="1361507" cy="3714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100" b="1" dirty="0">
                  <a:solidFill>
                    <a:srgbClr val="0000FF"/>
                  </a:solidFill>
                  <a:latin typeface="微软雅黑" pitchFamily="34" charset="-122"/>
                  <a:ea typeface="微软雅黑" pitchFamily="34" charset="-122"/>
                </a:rPr>
                <a:t>IPv6 </a:t>
              </a:r>
              <a:r>
                <a:rPr lang="zh-CN" altLang="en-US" sz="1100" b="1" dirty="0">
                  <a:solidFill>
                    <a:srgbClr val="0000FF"/>
                  </a:solidFill>
                  <a:latin typeface="微软雅黑" pitchFamily="34" charset="-122"/>
                  <a:ea typeface="微软雅黑" pitchFamily="34" charset="-122"/>
                </a:rPr>
                <a:t>数据报</a:t>
              </a:r>
            </a:p>
          </p:txBody>
        </p:sp>
        <p:cxnSp>
          <p:nvCxnSpPr>
            <p:cNvPr id="23" name="直接连接符 32"/>
            <p:cNvCxnSpPr>
              <a:cxnSpLocks noChangeShapeType="1"/>
            </p:cNvCxnSpPr>
            <p:nvPr/>
          </p:nvCxnSpPr>
          <p:spPr bwMode="auto">
            <a:xfrm>
              <a:off x="3415896" y="3435399"/>
              <a:ext cx="0" cy="43180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4" name="直接连接符 34"/>
            <p:cNvCxnSpPr>
              <a:cxnSpLocks noChangeShapeType="1"/>
            </p:cNvCxnSpPr>
            <p:nvPr/>
          </p:nvCxnSpPr>
          <p:spPr bwMode="auto">
            <a:xfrm>
              <a:off x="8208558" y="3435399"/>
              <a:ext cx="0" cy="433388"/>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5" name="Text Box 23"/>
            <p:cNvSpPr txBox="1">
              <a:spLocks noChangeArrowheads="1"/>
            </p:cNvSpPr>
            <p:nvPr/>
          </p:nvSpPr>
          <p:spPr bwMode="auto">
            <a:xfrm>
              <a:off x="2437079" y="3422699"/>
              <a:ext cx="967757" cy="3714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100" b="1" dirty="0">
                  <a:solidFill>
                    <a:srgbClr val="0000FF"/>
                  </a:solidFill>
                  <a:latin typeface="微软雅黑" pitchFamily="34" charset="-122"/>
                  <a:ea typeface="微软雅黑" pitchFamily="34" charset="-122"/>
                </a:rPr>
                <a:t>40 </a:t>
              </a:r>
              <a:r>
                <a:rPr lang="zh-CN" altLang="en-US" sz="1100" b="1" dirty="0">
                  <a:solidFill>
                    <a:srgbClr val="0000FF"/>
                  </a:solidFill>
                  <a:latin typeface="微软雅黑" pitchFamily="34" charset="-122"/>
                  <a:ea typeface="微软雅黑" pitchFamily="34" charset="-122"/>
                </a:rPr>
                <a:t>字节</a:t>
              </a:r>
            </a:p>
          </p:txBody>
        </p:sp>
        <p:sp>
          <p:nvSpPr>
            <p:cNvPr id="26" name="Line 27"/>
            <p:cNvSpPr>
              <a:spLocks noChangeShapeType="1"/>
            </p:cNvSpPr>
            <p:nvPr/>
          </p:nvSpPr>
          <p:spPr bwMode="auto">
            <a:xfrm>
              <a:off x="3422246" y="3625899"/>
              <a:ext cx="4787900" cy="4763"/>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27" name="Text Box 23"/>
            <p:cNvSpPr txBox="1">
              <a:spLocks noChangeArrowheads="1"/>
            </p:cNvSpPr>
            <p:nvPr/>
          </p:nvSpPr>
          <p:spPr bwMode="auto">
            <a:xfrm>
              <a:off x="4773209" y="3443338"/>
              <a:ext cx="1996511" cy="3714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100" b="1">
                  <a:solidFill>
                    <a:srgbClr val="0000FF"/>
                  </a:solidFill>
                  <a:latin typeface="微软雅黑" pitchFamily="34" charset="-122"/>
                  <a:ea typeface="微软雅黑" pitchFamily="34" charset="-122"/>
                </a:rPr>
                <a:t>不超过 </a:t>
              </a:r>
              <a:r>
                <a:rPr lang="en-US" altLang="zh-CN" sz="1100" b="1">
                  <a:solidFill>
                    <a:srgbClr val="0000FF"/>
                  </a:solidFill>
                  <a:latin typeface="微软雅黑" pitchFamily="34" charset="-122"/>
                  <a:ea typeface="微软雅黑" pitchFamily="34" charset="-122"/>
                </a:rPr>
                <a:t>65535 </a:t>
              </a:r>
              <a:r>
                <a:rPr lang="zh-CN" altLang="en-US" sz="1100" b="1">
                  <a:solidFill>
                    <a:srgbClr val="0000FF"/>
                  </a:solidFill>
                  <a:latin typeface="微软雅黑" pitchFamily="34" charset="-122"/>
                  <a:ea typeface="微软雅黑" pitchFamily="34" charset="-122"/>
                </a:rPr>
                <a:t>字节</a:t>
              </a:r>
            </a:p>
          </p:txBody>
        </p:sp>
        <p:sp>
          <p:nvSpPr>
            <p:cNvPr id="28" name="右箭头 28"/>
            <p:cNvSpPr>
              <a:spLocks noChangeArrowheads="1"/>
            </p:cNvSpPr>
            <p:nvPr/>
          </p:nvSpPr>
          <p:spPr bwMode="auto">
            <a:xfrm rot="10800000">
              <a:off x="1656945" y="3026767"/>
              <a:ext cx="720725" cy="203200"/>
            </a:xfrm>
            <a:prstGeom prst="rightArrow">
              <a:avLst>
                <a:gd name="adj1" fmla="val 50000"/>
                <a:gd name="adj2" fmla="val 162073"/>
              </a:avLst>
            </a:prstGeom>
            <a:solidFill>
              <a:srgbClr val="FF00FF"/>
            </a:solidFill>
            <a:ln w="9525" algn="ctr">
              <a:solidFill>
                <a:schemeClr val="tx1"/>
              </a:solidFill>
              <a:round/>
              <a:headEnd/>
              <a:tailEnd/>
            </a:ln>
          </p:spPr>
          <p:txBody>
            <a:bodyPr/>
            <a:lstStyle/>
            <a:p>
              <a:endParaRPr lang="zh-CN" altLang="en-US" sz="1100" b="1">
                <a:solidFill>
                  <a:srgbClr val="000099"/>
                </a:solidFill>
                <a:latin typeface="微软雅黑" pitchFamily="34" charset="-122"/>
                <a:ea typeface="微软雅黑" pitchFamily="34" charset="-122"/>
              </a:endParaRPr>
            </a:p>
          </p:txBody>
        </p:sp>
        <p:sp>
          <p:nvSpPr>
            <p:cNvPr id="29" name="Text Box 23"/>
            <p:cNvSpPr txBox="1">
              <a:spLocks noChangeArrowheads="1"/>
            </p:cNvSpPr>
            <p:nvPr/>
          </p:nvSpPr>
          <p:spPr bwMode="auto">
            <a:xfrm>
              <a:off x="1048446" y="3337293"/>
              <a:ext cx="1063349" cy="37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100" b="1" dirty="0">
                  <a:solidFill>
                    <a:srgbClr val="0000FF"/>
                  </a:solidFill>
                  <a:latin typeface="微软雅黑" pitchFamily="34" charset="-122"/>
                  <a:ea typeface="微软雅黑" pitchFamily="34" charset="-122"/>
                </a:rPr>
                <a:t>发送在前</a:t>
              </a:r>
            </a:p>
          </p:txBody>
        </p:sp>
        <p:sp>
          <p:nvSpPr>
            <p:cNvPr id="30" name="Line 3"/>
            <p:cNvSpPr>
              <a:spLocks noChangeShapeType="1"/>
            </p:cNvSpPr>
            <p:nvPr/>
          </p:nvSpPr>
          <p:spPr bwMode="auto">
            <a:xfrm>
              <a:off x="3419071" y="2867074"/>
              <a:ext cx="0" cy="530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31" name="矩形 30"/>
            <p:cNvSpPr/>
            <p:nvPr/>
          </p:nvSpPr>
          <p:spPr bwMode="auto">
            <a:xfrm>
              <a:off x="3427008" y="2882949"/>
              <a:ext cx="4772025" cy="514350"/>
            </a:xfrm>
            <a:prstGeom prst="rect">
              <a:avLst/>
            </a:prstGeom>
            <a:solidFill>
              <a:srgbClr val="99FFCC"/>
            </a:solidFill>
            <a:ln w="9525" cap="flat" cmpd="sng" algn="ctr">
              <a:noFill/>
              <a:prstDash val="solid"/>
              <a:round/>
              <a:headEnd type="none" w="med" len="med"/>
              <a:tailEnd type="none" w="med" len="med"/>
            </a:ln>
            <a:effectLst/>
          </p:spPr>
          <p:txBody>
            <a:bodyPr/>
            <a:lstStyle/>
            <a:p>
              <a:pPr>
                <a:defRPr/>
              </a:pPr>
              <a:endParaRPr lang="zh-CN" altLang="en-US" sz="1100" b="1">
                <a:solidFill>
                  <a:srgbClr val="000099"/>
                </a:solidFill>
                <a:latin typeface="微软雅黑" pitchFamily="34" charset="-122"/>
                <a:ea typeface="微软雅黑" pitchFamily="34" charset="-122"/>
              </a:endParaRPr>
            </a:p>
          </p:txBody>
        </p:sp>
        <p:sp>
          <p:nvSpPr>
            <p:cNvPr id="32" name="Text Box 33"/>
            <p:cNvSpPr txBox="1">
              <a:spLocks noChangeArrowheads="1"/>
            </p:cNvSpPr>
            <p:nvPr/>
          </p:nvSpPr>
          <p:spPr bwMode="auto">
            <a:xfrm>
              <a:off x="3877238" y="2923940"/>
              <a:ext cx="3998289" cy="43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r>
                <a:rPr lang="zh-CN" altLang="en-US" sz="1400" b="1" dirty="0">
                  <a:latin typeface="微软雅黑" pitchFamily="34" charset="-122"/>
                  <a:ea typeface="微软雅黑" pitchFamily="34" charset="-122"/>
                </a:rPr>
                <a:t>有     </a:t>
              </a:r>
              <a:r>
                <a:rPr lang="zh-CN" altLang="en-US" sz="1400" b="1" dirty="0" smtClean="0">
                  <a:latin typeface="微软雅黑" pitchFamily="34" charset="-122"/>
                  <a:ea typeface="微软雅黑" pitchFamily="34" charset="-122"/>
                </a:rPr>
                <a:t>效     载     荷</a:t>
              </a:r>
              <a:endParaRPr lang="zh-CN" altLang="en-US" sz="1400" b="1" dirty="0">
                <a:latin typeface="微软雅黑" pitchFamily="34" charset="-122"/>
                <a:ea typeface="微软雅黑" pitchFamily="34" charset="-122"/>
              </a:endParaRPr>
            </a:p>
          </p:txBody>
        </p:sp>
      </p:grpSp>
      <p:sp>
        <p:nvSpPr>
          <p:cNvPr id="35" name="矩形 34"/>
          <p:cNvSpPr/>
          <p:nvPr/>
        </p:nvSpPr>
        <p:spPr>
          <a:xfrm>
            <a:off x="2689367" y="4115895"/>
            <a:ext cx="4572000" cy="307777"/>
          </a:xfrm>
          <a:prstGeom prst="rect">
            <a:avLst/>
          </a:prstGeom>
        </p:spPr>
        <p:txBody>
          <a:bodyPr>
            <a:spAutoFit/>
          </a:bodyPr>
          <a:lstStyle/>
          <a:p>
            <a:pPr algn="ctr"/>
            <a:r>
              <a:rPr lang="zh-CN" altLang="zh-CN" sz="1400" b="1" dirty="0">
                <a:latin typeface="微软雅黑" pitchFamily="34" charset="-122"/>
                <a:ea typeface="微软雅黑" pitchFamily="34" charset="-122"/>
              </a:rPr>
              <a:t>具有多个可选扩展首部的</a:t>
            </a:r>
            <a:r>
              <a:rPr lang="en-US" altLang="zh-CN" sz="1400" b="1" dirty="0">
                <a:latin typeface="微软雅黑" pitchFamily="34" charset="-122"/>
                <a:ea typeface="微软雅黑" pitchFamily="34" charset="-122"/>
              </a:rPr>
              <a:t> IPv6 </a:t>
            </a:r>
            <a:r>
              <a:rPr lang="zh-CN" altLang="zh-CN" sz="1400" b="1" dirty="0">
                <a:latin typeface="微软雅黑" pitchFamily="34" charset="-122"/>
                <a:ea typeface="微软雅黑" pitchFamily="34" charset="-122"/>
              </a:rPr>
              <a:t>数据报的一般形式</a:t>
            </a:r>
            <a:endParaRPr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2050637717"/>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4" y="1046455"/>
            <a:ext cx="8053711"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将首部长度变为</a:t>
            </a:r>
            <a:r>
              <a:rPr lang="zh-CN" altLang="en-US" sz="2000" b="1" dirty="0">
                <a:solidFill>
                  <a:srgbClr val="0000FF"/>
                </a:solidFill>
                <a:latin typeface="微软雅黑" pitchFamily="34" charset="-122"/>
                <a:ea typeface="微软雅黑" pitchFamily="34" charset="-122"/>
              </a:rPr>
              <a:t>固定的 </a:t>
            </a:r>
            <a:r>
              <a:rPr lang="en-US" altLang="zh-CN" sz="2000" b="1" dirty="0">
                <a:solidFill>
                  <a:srgbClr val="0000FF"/>
                </a:solidFill>
                <a:latin typeface="微软雅黑" pitchFamily="34" charset="-122"/>
                <a:ea typeface="微软雅黑" pitchFamily="34" charset="-122"/>
              </a:rPr>
              <a:t>40 </a:t>
            </a:r>
            <a:r>
              <a:rPr lang="zh-CN" altLang="en-US" sz="2000" b="1" dirty="0">
                <a:solidFill>
                  <a:srgbClr val="0000FF"/>
                </a:solidFill>
                <a:latin typeface="微软雅黑" pitchFamily="34" charset="-122"/>
                <a:ea typeface="微软雅黑" pitchFamily="34" charset="-122"/>
              </a:rPr>
              <a:t>字节</a:t>
            </a:r>
            <a:r>
              <a:rPr lang="zh-CN" altLang="en-US" sz="2000" b="1" dirty="0">
                <a:latin typeface="微软雅黑" pitchFamily="34" charset="-122"/>
                <a:ea typeface="微软雅黑" pitchFamily="34" charset="-122"/>
              </a:rPr>
              <a:t>，称为</a:t>
            </a:r>
            <a:r>
              <a:rPr lang="zh-CN" altLang="en-US" sz="2000" b="1" dirty="0">
                <a:solidFill>
                  <a:srgbClr val="0000FF"/>
                </a:solidFill>
                <a:latin typeface="微软雅黑" pitchFamily="34" charset="-122"/>
                <a:ea typeface="微软雅黑" pitchFamily="34" charset="-122"/>
              </a:rPr>
              <a:t>基本首部</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把首部中不必要的功能取消了，使得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首部的字段数减少到只有 </a:t>
            </a:r>
            <a:r>
              <a:rPr lang="en-US" altLang="zh-CN" sz="2000" b="1" dirty="0">
                <a:latin typeface="微软雅黑" pitchFamily="34" charset="-122"/>
                <a:ea typeface="微软雅黑" pitchFamily="34" charset="-122"/>
              </a:rPr>
              <a:t>8 </a:t>
            </a:r>
            <a:r>
              <a:rPr lang="zh-CN" altLang="en-US" sz="2000" b="1" dirty="0">
                <a:latin typeface="微软雅黑" pitchFamily="34" charset="-122"/>
                <a:ea typeface="微软雅黑" pitchFamily="34" charset="-122"/>
              </a:rPr>
              <a:t>个。</a:t>
            </a:r>
          </a:p>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对首部中的某些字段进行了如下的</a:t>
            </a:r>
            <a:r>
              <a:rPr lang="zh-CN" altLang="en-US" sz="2000" b="1" dirty="0">
                <a:solidFill>
                  <a:srgbClr val="0000FF"/>
                </a:solidFill>
                <a:latin typeface="微软雅黑" pitchFamily="34" charset="-122"/>
                <a:ea typeface="微软雅黑" pitchFamily="34" charset="-122"/>
              </a:rPr>
              <a:t>更改</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3" name="AutoShape 5"/>
          <p:cNvSpPr>
            <a:spLocks noChangeArrowheads="1"/>
          </p:cNvSpPr>
          <p:nvPr/>
        </p:nvSpPr>
        <p:spPr bwMode="auto">
          <a:xfrm>
            <a:off x="545144" y="659430"/>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626219"/>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IPv6 </a:t>
            </a:r>
            <a:r>
              <a:rPr lang="zh-CN" altLang="en-US" sz="2000" b="1" dirty="0">
                <a:solidFill>
                  <a:schemeClr val="bg1"/>
                </a:solidFill>
                <a:latin typeface="微软雅黑" pitchFamily="34" charset="-122"/>
                <a:ea typeface="微软雅黑" pitchFamily="34" charset="-122"/>
              </a:rPr>
              <a:t>数据报的基本首部</a:t>
            </a:r>
          </a:p>
        </p:txBody>
      </p:sp>
      <p:graphicFrame>
        <p:nvGraphicFramePr>
          <p:cNvPr id="35" name="表格 34"/>
          <p:cNvGraphicFramePr>
            <a:graphicFrameLocks noGrp="1"/>
          </p:cNvGraphicFramePr>
          <p:nvPr>
            <p:extLst>
              <p:ext uri="{D42A27DB-BD31-4B8C-83A1-F6EECF244321}">
                <p14:modId xmlns:p14="http://schemas.microsoft.com/office/powerpoint/2010/main" val="371667547"/>
              </p:ext>
            </p:extLst>
          </p:nvPr>
        </p:nvGraphicFramePr>
        <p:xfrm>
          <a:off x="545143" y="2848876"/>
          <a:ext cx="8053712" cy="1432560"/>
        </p:xfrm>
        <a:graphic>
          <a:graphicData uri="http://schemas.openxmlformats.org/drawingml/2006/table">
            <a:tbl>
              <a:tblPr firstRow="1" bandRow="1">
                <a:tableStyleId>{5C22544A-7EE6-4342-B048-85BDC9FD1C3A}</a:tableStyleId>
              </a:tblPr>
              <a:tblGrid>
                <a:gridCol w="3771880"/>
                <a:gridCol w="4281832"/>
              </a:tblGrid>
              <a:tr h="1257129">
                <a:tc>
                  <a:txBody>
                    <a:bodyPr/>
                    <a:lstStyle/>
                    <a:p>
                      <a:pPr marL="342900" lvl="0" indent="-342900">
                        <a:lnSpc>
                          <a:spcPct val="110000"/>
                        </a:lnSpc>
                        <a:buClr>
                          <a:srgbClr val="CC00CC"/>
                        </a:buClr>
                        <a:buSzPct val="80000"/>
                        <a:buFont typeface="Wingdings" pitchFamily="2" charset="2"/>
                        <a:buChar char="l"/>
                      </a:pPr>
                      <a:r>
                        <a:rPr lang="zh-CN" altLang="zh-CN" sz="1600" dirty="0" smtClean="0">
                          <a:solidFill>
                            <a:schemeClr val="tx1"/>
                          </a:solidFill>
                          <a:latin typeface="微软雅黑" pitchFamily="34" charset="-122"/>
                          <a:ea typeface="微软雅黑" pitchFamily="34" charset="-122"/>
                        </a:rPr>
                        <a:t>取消了首部长度字段</a:t>
                      </a:r>
                      <a:r>
                        <a:rPr lang="zh-CN" altLang="en-US" sz="1600" dirty="0" smtClean="0">
                          <a:solidFill>
                            <a:schemeClr val="tx1"/>
                          </a:solidFill>
                          <a:latin typeface="微软雅黑" pitchFamily="34" charset="-122"/>
                          <a:ea typeface="微软雅黑" pitchFamily="34" charset="-122"/>
                        </a:rPr>
                        <a:t>，</a:t>
                      </a:r>
                      <a:r>
                        <a:rPr lang="zh-CN" altLang="zh-CN" sz="1600" b="1" kern="1200" dirty="0" smtClean="0">
                          <a:solidFill>
                            <a:schemeClr val="tx1"/>
                          </a:solidFill>
                          <a:latin typeface="微软雅黑" pitchFamily="34" charset="-122"/>
                          <a:ea typeface="微软雅黑" pitchFamily="34" charset="-122"/>
                          <a:cs typeface="+mn-cs"/>
                        </a:rPr>
                        <a:t>因为首部长度是固定的</a:t>
                      </a:r>
                      <a:r>
                        <a:rPr lang="en-US" altLang="zh-CN" sz="1600" b="1" kern="1200" dirty="0" smtClean="0">
                          <a:solidFill>
                            <a:schemeClr val="tx1"/>
                          </a:solidFill>
                          <a:latin typeface="微软雅黑" pitchFamily="34" charset="-122"/>
                          <a:ea typeface="微软雅黑" pitchFamily="34" charset="-122"/>
                          <a:cs typeface="+mn-cs"/>
                        </a:rPr>
                        <a:t> 40 </a:t>
                      </a:r>
                      <a:r>
                        <a:rPr lang="zh-CN" altLang="zh-CN" sz="1600" b="1" kern="1200" dirty="0" smtClean="0">
                          <a:solidFill>
                            <a:schemeClr val="tx1"/>
                          </a:solidFill>
                          <a:latin typeface="微软雅黑" pitchFamily="34" charset="-122"/>
                          <a:ea typeface="微软雅黑" pitchFamily="34" charset="-122"/>
                          <a:cs typeface="+mn-cs"/>
                        </a:rPr>
                        <a:t>字节</a:t>
                      </a:r>
                      <a:r>
                        <a:rPr lang="zh-CN" altLang="en-US" sz="1600" b="1" kern="1200" dirty="0" smtClean="0">
                          <a:solidFill>
                            <a:schemeClr val="tx1"/>
                          </a:solidFill>
                          <a:latin typeface="微软雅黑" pitchFamily="34" charset="-122"/>
                          <a:ea typeface="微软雅黑" pitchFamily="34" charset="-122"/>
                          <a:cs typeface="+mn-cs"/>
                        </a:rPr>
                        <a:t>；</a:t>
                      </a:r>
                      <a:endParaRPr lang="en-US" altLang="zh-CN" sz="1600" b="1" kern="1200" dirty="0" smtClean="0">
                        <a:solidFill>
                          <a:schemeClr val="tx1"/>
                        </a:solidFill>
                        <a:latin typeface="微软雅黑" pitchFamily="34" charset="-122"/>
                        <a:ea typeface="微软雅黑" pitchFamily="34" charset="-122"/>
                        <a:cs typeface="+mn-cs"/>
                      </a:endParaRPr>
                    </a:p>
                    <a:p>
                      <a:pPr marL="342900" lvl="0" indent="-342900">
                        <a:lnSpc>
                          <a:spcPct val="110000"/>
                        </a:lnSpc>
                        <a:buClr>
                          <a:srgbClr val="CC00CC"/>
                        </a:buClr>
                        <a:buSzPct val="80000"/>
                        <a:buFont typeface="Wingdings" pitchFamily="2" charset="2"/>
                        <a:buChar char="l"/>
                      </a:pPr>
                      <a:r>
                        <a:rPr lang="zh-CN" altLang="zh-CN" sz="1600" dirty="0" smtClean="0">
                          <a:solidFill>
                            <a:schemeClr val="tx1"/>
                          </a:solidFill>
                          <a:latin typeface="微软雅黑" pitchFamily="34" charset="-122"/>
                          <a:ea typeface="微软雅黑" pitchFamily="34" charset="-122"/>
                        </a:rPr>
                        <a:t>取消了服务类型字段</a:t>
                      </a:r>
                      <a:r>
                        <a:rPr lang="zh-CN" altLang="en-US" sz="1600" dirty="0" smtClean="0">
                          <a:solidFill>
                            <a:schemeClr val="tx1"/>
                          </a:solidFill>
                          <a:latin typeface="微软雅黑" pitchFamily="34" charset="-122"/>
                          <a:ea typeface="微软雅黑" pitchFamily="34" charset="-122"/>
                        </a:rPr>
                        <a:t>；</a:t>
                      </a:r>
                      <a:endParaRPr lang="en-US" altLang="zh-CN" sz="1600" dirty="0" smtClean="0">
                        <a:solidFill>
                          <a:schemeClr val="tx1"/>
                        </a:solidFill>
                        <a:latin typeface="微软雅黑" pitchFamily="34" charset="-122"/>
                        <a:ea typeface="微软雅黑" pitchFamily="34" charset="-122"/>
                      </a:endParaRPr>
                    </a:p>
                    <a:p>
                      <a:pPr marL="342900" lvl="0" indent="-342900">
                        <a:lnSpc>
                          <a:spcPct val="110000"/>
                        </a:lnSpc>
                        <a:buClr>
                          <a:srgbClr val="CC00CC"/>
                        </a:buClr>
                        <a:buSzPct val="80000"/>
                        <a:buFont typeface="Wingdings" pitchFamily="2" charset="2"/>
                        <a:buChar char="l"/>
                      </a:pPr>
                      <a:r>
                        <a:rPr lang="zh-CN" altLang="zh-CN" sz="1600" dirty="0" smtClean="0">
                          <a:solidFill>
                            <a:schemeClr val="tx1"/>
                          </a:solidFill>
                          <a:latin typeface="微软雅黑" pitchFamily="34" charset="-122"/>
                          <a:ea typeface="微软雅黑" pitchFamily="34" charset="-122"/>
                        </a:rPr>
                        <a:t>取消了总长度字段</a:t>
                      </a:r>
                      <a:r>
                        <a:rPr lang="zh-CN" altLang="en-US" sz="1600" dirty="0" smtClean="0">
                          <a:solidFill>
                            <a:schemeClr val="tx1"/>
                          </a:solidFill>
                          <a:latin typeface="微软雅黑" pitchFamily="34" charset="-122"/>
                          <a:ea typeface="微软雅黑" pitchFamily="34" charset="-122"/>
                        </a:rPr>
                        <a:t>，</a:t>
                      </a:r>
                      <a:r>
                        <a:rPr lang="zh-CN" altLang="zh-CN" sz="1600" dirty="0" smtClean="0">
                          <a:solidFill>
                            <a:schemeClr val="tx1"/>
                          </a:solidFill>
                          <a:latin typeface="微软雅黑" pitchFamily="34" charset="-122"/>
                          <a:ea typeface="微软雅黑" pitchFamily="34" charset="-122"/>
                        </a:rPr>
                        <a:t>改用有效载荷长度字段</a:t>
                      </a:r>
                      <a:r>
                        <a:rPr lang="zh-CN" altLang="en-US" sz="1600" dirty="0" smtClean="0">
                          <a:solidFill>
                            <a:schemeClr val="tx1"/>
                          </a:solidFill>
                          <a:latin typeface="微软雅黑" pitchFamily="34" charset="-122"/>
                          <a:ea typeface="微软雅黑" pitchFamily="34" charset="-122"/>
                        </a:rPr>
                        <a:t>；</a:t>
                      </a:r>
                      <a:endParaRPr lang="en-US" altLang="zh-CN" sz="1600" dirty="0" smtClean="0">
                        <a:solidFill>
                          <a:schemeClr val="tx1"/>
                        </a:solidFill>
                        <a:latin typeface="微软雅黑" pitchFamily="34" charset="-122"/>
                        <a:ea typeface="微软雅黑"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342900" marR="0" lvl="0" indent="-342900" algn="l" defTabSz="914400" rtl="0" eaLnBrk="1" fontAlgn="auto" latinLnBrk="0" hangingPunct="1">
                        <a:lnSpc>
                          <a:spcPct val="110000"/>
                        </a:lnSpc>
                        <a:spcBef>
                          <a:spcPts val="0"/>
                        </a:spcBef>
                        <a:spcAft>
                          <a:spcPts val="0"/>
                        </a:spcAft>
                        <a:buClr>
                          <a:srgbClr val="CC00CC"/>
                        </a:buClr>
                        <a:buSzPct val="80000"/>
                        <a:buFont typeface="Wingdings" pitchFamily="2" charset="2"/>
                        <a:buChar char="l"/>
                        <a:tabLst/>
                        <a:defRPr/>
                      </a:pPr>
                      <a:r>
                        <a:rPr lang="zh-CN" altLang="zh-CN" sz="1600" dirty="0" smtClean="0">
                          <a:solidFill>
                            <a:schemeClr val="tx1"/>
                          </a:solidFill>
                          <a:latin typeface="微软雅黑" pitchFamily="34" charset="-122"/>
                          <a:ea typeface="微软雅黑" pitchFamily="34" charset="-122"/>
                        </a:rPr>
                        <a:t>把</a:t>
                      </a:r>
                      <a:r>
                        <a:rPr lang="en-US" altLang="zh-CN" sz="1600" dirty="0" smtClean="0">
                          <a:solidFill>
                            <a:schemeClr val="tx1"/>
                          </a:solidFill>
                          <a:latin typeface="微软雅黑" pitchFamily="34" charset="-122"/>
                          <a:ea typeface="微软雅黑" pitchFamily="34" charset="-122"/>
                        </a:rPr>
                        <a:t> TTL </a:t>
                      </a:r>
                      <a:r>
                        <a:rPr lang="zh-CN" altLang="zh-CN" sz="1600" dirty="0" smtClean="0">
                          <a:solidFill>
                            <a:schemeClr val="tx1"/>
                          </a:solidFill>
                          <a:latin typeface="微软雅黑" pitchFamily="34" charset="-122"/>
                          <a:ea typeface="微软雅黑" pitchFamily="34" charset="-122"/>
                        </a:rPr>
                        <a:t>字段改称为跳数限制字段</a:t>
                      </a:r>
                      <a:r>
                        <a:rPr lang="zh-CN" altLang="en-US" sz="1600" dirty="0" smtClean="0">
                          <a:solidFill>
                            <a:schemeClr val="tx1"/>
                          </a:solidFill>
                          <a:latin typeface="微软雅黑" pitchFamily="34" charset="-122"/>
                          <a:ea typeface="微软雅黑" pitchFamily="34" charset="-122"/>
                        </a:rPr>
                        <a:t>；</a:t>
                      </a:r>
                      <a:endParaRPr lang="en-US" altLang="zh-CN" sz="1600" dirty="0" smtClean="0">
                        <a:solidFill>
                          <a:schemeClr val="tx1"/>
                        </a:solidFill>
                        <a:latin typeface="微软雅黑" pitchFamily="34" charset="-122"/>
                        <a:ea typeface="微软雅黑" pitchFamily="34" charset="-122"/>
                      </a:endParaRPr>
                    </a:p>
                    <a:p>
                      <a:pPr marL="342900" lvl="0" indent="-342900">
                        <a:lnSpc>
                          <a:spcPct val="110000"/>
                        </a:lnSpc>
                        <a:buClr>
                          <a:srgbClr val="CC00CC"/>
                        </a:buClr>
                        <a:buSzPct val="80000"/>
                        <a:buFont typeface="Wingdings" pitchFamily="2" charset="2"/>
                        <a:buChar char="l"/>
                      </a:pPr>
                      <a:r>
                        <a:rPr lang="zh-CN" altLang="zh-CN" sz="1600" dirty="0" smtClean="0">
                          <a:solidFill>
                            <a:schemeClr val="tx1"/>
                          </a:solidFill>
                          <a:latin typeface="微软雅黑" pitchFamily="34" charset="-122"/>
                          <a:ea typeface="微软雅黑" pitchFamily="34" charset="-122"/>
                        </a:rPr>
                        <a:t>取消了协议字段，改用下一个首部字段</a:t>
                      </a:r>
                      <a:r>
                        <a:rPr lang="zh-CN" altLang="en-US" sz="1600" dirty="0" smtClean="0">
                          <a:solidFill>
                            <a:schemeClr val="tx1"/>
                          </a:solidFill>
                          <a:latin typeface="微软雅黑" pitchFamily="34" charset="-122"/>
                          <a:ea typeface="微软雅黑" pitchFamily="34" charset="-122"/>
                        </a:rPr>
                        <a:t>；</a:t>
                      </a:r>
                      <a:endParaRPr lang="en-US" altLang="zh-CN" sz="1600" dirty="0" smtClean="0">
                        <a:solidFill>
                          <a:schemeClr val="tx1"/>
                        </a:solidFill>
                        <a:latin typeface="微软雅黑" pitchFamily="34" charset="-122"/>
                        <a:ea typeface="微软雅黑" pitchFamily="34" charset="-122"/>
                      </a:endParaRPr>
                    </a:p>
                    <a:p>
                      <a:pPr marL="342900" lvl="0" indent="-342900">
                        <a:lnSpc>
                          <a:spcPct val="110000"/>
                        </a:lnSpc>
                        <a:buClr>
                          <a:srgbClr val="CC00CC"/>
                        </a:buClr>
                        <a:buSzPct val="80000"/>
                        <a:buFont typeface="Wingdings" pitchFamily="2" charset="2"/>
                        <a:buChar char="l"/>
                      </a:pPr>
                      <a:r>
                        <a:rPr lang="zh-CN" altLang="zh-CN" sz="1600" dirty="0" smtClean="0">
                          <a:solidFill>
                            <a:schemeClr val="tx1"/>
                          </a:solidFill>
                          <a:latin typeface="微软雅黑" pitchFamily="34" charset="-122"/>
                          <a:ea typeface="微软雅黑" pitchFamily="34" charset="-122"/>
                        </a:rPr>
                        <a:t>取消了检验和字段</a:t>
                      </a:r>
                      <a:r>
                        <a:rPr lang="zh-CN" altLang="en-US" sz="1600" dirty="0" smtClean="0">
                          <a:solidFill>
                            <a:schemeClr val="tx1"/>
                          </a:solidFill>
                          <a:latin typeface="微软雅黑" pitchFamily="34" charset="-122"/>
                          <a:ea typeface="微软雅黑" pitchFamily="34" charset="-122"/>
                        </a:rPr>
                        <a:t>；</a:t>
                      </a:r>
                      <a:endParaRPr lang="en-US" altLang="zh-CN" sz="1600" dirty="0" smtClean="0">
                        <a:solidFill>
                          <a:schemeClr val="tx1"/>
                        </a:solidFill>
                        <a:latin typeface="微软雅黑" pitchFamily="34" charset="-122"/>
                        <a:ea typeface="微软雅黑" pitchFamily="34" charset="-122"/>
                      </a:endParaRPr>
                    </a:p>
                    <a:p>
                      <a:pPr marL="342900" lvl="0" indent="-342900">
                        <a:lnSpc>
                          <a:spcPct val="110000"/>
                        </a:lnSpc>
                        <a:buClr>
                          <a:srgbClr val="CC00CC"/>
                        </a:buClr>
                        <a:buSzPct val="80000"/>
                        <a:buFont typeface="Wingdings" pitchFamily="2" charset="2"/>
                        <a:buChar char="l"/>
                      </a:pPr>
                      <a:r>
                        <a:rPr lang="zh-CN" altLang="zh-CN" sz="1600" dirty="0" smtClean="0">
                          <a:solidFill>
                            <a:schemeClr val="tx1"/>
                          </a:solidFill>
                          <a:latin typeface="微软雅黑" pitchFamily="34" charset="-122"/>
                          <a:ea typeface="微软雅黑" pitchFamily="34" charset="-122"/>
                        </a:rPr>
                        <a:t>取消了选项字段，而用扩展首部来实现选项功能。</a:t>
                      </a:r>
                      <a:endParaRPr lang="zh-CN" altLang="en-US" sz="1600" dirty="0" smtClean="0">
                        <a:solidFill>
                          <a:schemeClr val="tx1"/>
                        </a:solidFill>
                        <a:latin typeface="微软雅黑" pitchFamily="34" charset="-122"/>
                        <a:ea typeface="微软雅黑" pitchFamily="34" charset="-122"/>
                      </a:endParaRPr>
                    </a:p>
                  </a:txBody>
                  <a:tcPr marL="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r>
            </a:tbl>
          </a:graphicData>
        </a:graphic>
      </p:graphicFrame>
    </p:spTree>
    <p:extLst>
      <p:ext uri="{BB962C8B-B14F-4D97-AF65-F5344CB8AC3E}">
        <p14:creationId xmlns:p14="http://schemas.microsoft.com/office/powerpoint/2010/main" val="148693197"/>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2"/>
          <p:cNvSpPr>
            <a:spLocks noChangeArrowheads="1"/>
          </p:cNvSpPr>
          <p:nvPr/>
        </p:nvSpPr>
        <p:spPr bwMode="auto">
          <a:xfrm>
            <a:off x="2630958" y="847062"/>
            <a:ext cx="4042800" cy="3148312"/>
          </a:xfrm>
          <a:prstGeom prst="rect">
            <a:avLst/>
          </a:prstGeom>
          <a:solidFill>
            <a:srgbClr val="99FFCC"/>
          </a:solidFill>
          <a:ln w="381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 name="Line 3"/>
          <p:cNvSpPr>
            <a:spLocks noChangeShapeType="1"/>
          </p:cNvSpPr>
          <p:nvPr/>
        </p:nvSpPr>
        <p:spPr bwMode="auto">
          <a:xfrm>
            <a:off x="2635360" y="1058358"/>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 name="Line 4"/>
          <p:cNvSpPr>
            <a:spLocks noChangeShapeType="1"/>
          </p:cNvSpPr>
          <p:nvPr/>
        </p:nvSpPr>
        <p:spPr bwMode="auto">
          <a:xfrm>
            <a:off x="3134547" y="847943"/>
            <a:ext cx="0" cy="2112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 name="Line 5"/>
          <p:cNvSpPr>
            <a:spLocks noChangeShapeType="1"/>
          </p:cNvSpPr>
          <p:nvPr/>
        </p:nvSpPr>
        <p:spPr bwMode="auto">
          <a:xfrm>
            <a:off x="4654119"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6"/>
          <p:cNvSpPr>
            <a:spLocks noChangeArrowheads="1"/>
          </p:cNvSpPr>
          <p:nvPr/>
        </p:nvSpPr>
        <p:spPr bwMode="auto">
          <a:xfrm>
            <a:off x="2588699"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0</a:t>
            </a:r>
          </a:p>
        </p:txBody>
      </p:sp>
      <p:sp>
        <p:nvSpPr>
          <p:cNvPr id="8" name="Rectangle 7"/>
          <p:cNvSpPr>
            <a:spLocks noChangeArrowheads="1"/>
          </p:cNvSpPr>
          <p:nvPr/>
        </p:nvSpPr>
        <p:spPr bwMode="auto">
          <a:xfrm>
            <a:off x="3089647"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4</a:t>
            </a:r>
          </a:p>
        </p:txBody>
      </p:sp>
      <p:sp>
        <p:nvSpPr>
          <p:cNvPr id="9" name="Rectangle 8"/>
          <p:cNvSpPr>
            <a:spLocks noChangeArrowheads="1"/>
          </p:cNvSpPr>
          <p:nvPr/>
        </p:nvSpPr>
        <p:spPr bwMode="auto">
          <a:xfrm>
            <a:off x="4603936"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16</a:t>
            </a:r>
          </a:p>
        </p:txBody>
      </p:sp>
      <p:sp>
        <p:nvSpPr>
          <p:cNvPr id="10" name="Rectangle 9"/>
          <p:cNvSpPr>
            <a:spLocks noChangeArrowheads="1"/>
          </p:cNvSpPr>
          <p:nvPr/>
        </p:nvSpPr>
        <p:spPr bwMode="auto">
          <a:xfrm>
            <a:off x="6487993"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31</a:t>
            </a:r>
          </a:p>
        </p:txBody>
      </p:sp>
      <p:sp>
        <p:nvSpPr>
          <p:cNvPr id="11" name="Rectangle 10"/>
          <p:cNvSpPr>
            <a:spLocks noChangeArrowheads="1"/>
          </p:cNvSpPr>
          <p:nvPr/>
        </p:nvSpPr>
        <p:spPr bwMode="auto">
          <a:xfrm>
            <a:off x="2670612" y="82069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版本</a:t>
            </a:r>
            <a:endParaRPr kumimoji="1" lang="zh-CN" altLang="en-US" sz="1200" b="1" dirty="0">
              <a:latin typeface="微软雅黑" pitchFamily="34" charset="-122"/>
              <a:ea typeface="微软雅黑" pitchFamily="34" charset="-122"/>
            </a:endParaRPr>
          </a:p>
        </p:txBody>
      </p:sp>
      <p:sp>
        <p:nvSpPr>
          <p:cNvPr id="12" name="Rectangle 11"/>
          <p:cNvSpPr>
            <a:spLocks noChangeArrowheads="1"/>
          </p:cNvSpPr>
          <p:nvPr/>
        </p:nvSpPr>
        <p:spPr bwMode="auto">
          <a:xfrm>
            <a:off x="2246223" y="631364"/>
            <a:ext cx="32380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0000CC"/>
                </a:solidFill>
                <a:latin typeface="微软雅黑" pitchFamily="34" charset="-122"/>
                <a:ea typeface="微软雅黑" pitchFamily="34" charset="-122"/>
              </a:rPr>
              <a:t>位</a:t>
            </a:r>
          </a:p>
        </p:txBody>
      </p:sp>
      <p:sp>
        <p:nvSpPr>
          <p:cNvPr id="13" name="Line 12"/>
          <p:cNvSpPr>
            <a:spLocks noChangeShapeType="1"/>
          </p:cNvSpPr>
          <p:nvPr/>
        </p:nvSpPr>
        <p:spPr bwMode="auto">
          <a:xfrm>
            <a:off x="2630958" y="1292545"/>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2631838" y="1526731"/>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2631838" y="1761798"/>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2631838" y="199686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6"/>
          <p:cNvSpPr>
            <a:spLocks noChangeShapeType="1"/>
          </p:cNvSpPr>
          <p:nvPr/>
        </p:nvSpPr>
        <p:spPr bwMode="auto">
          <a:xfrm>
            <a:off x="2631838" y="223193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7"/>
          <p:cNvSpPr>
            <a:spLocks noChangeShapeType="1"/>
          </p:cNvSpPr>
          <p:nvPr/>
        </p:nvSpPr>
        <p:spPr bwMode="auto">
          <a:xfrm>
            <a:off x="2631838" y="2466119"/>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2631838" y="270118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9"/>
          <p:cNvSpPr>
            <a:spLocks noChangeShapeType="1"/>
          </p:cNvSpPr>
          <p:nvPr/>
        </p:nvSpPr>
        <p:spPr bwMode="auto">
          <a:xfrm>
            <a:off x="2631838" y="293537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Rectangle 20"/>
          <p:cNvSpPr>
            <a:spLocks noChangeArrowheads="1"/>
          </p:cNvSpPr>
          <p:nvPr/>
        </p:nvSpPr>
        <p:spPr bwMode="auto">
          <a:xfrm>
            <a:off x="2756855" y="2387763"/>
            <a:ext cx="3798929" cy="625965"/>
          </a:xfrm>
          <a:prstGeom prst="rect">
            <a:avLst/>
          </a:prstGeom>
          <a:solidFill>
            <a:srgbClr val="99FFCC"/>
          </a:solidFill>
          <a:ln>
            <a:noFill/>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Rectangle 21"/>
          <p:cNvSpPr>
            <a:spLocks noChangeArrowheads="1"/>
          </p:cNvSpPr>
          <p:nvPr/>
        </p:nvSpPr>
        <p:spPr bwMode="auto">
          <a:xfrm>
            <a:off x="2756855" y="1469987"/>
            <a:ext cx="3798929" cy="626845"/>
          </a:xfrm>
          <a:prstGeom prst="rect">
            <a:avLst/>
          </a:prstGeom>
          <a:solidFill>
            <a:srgbClr val="99FFCC"/>
          </a:solidFill>
          <a:ln>
            <a:noFill/>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Rectangle 22"/>
          <p:cNvSpPr>
            <a:spLocks noChangeArrowheads="1"/>
          </p:cNvSpPr>
          <p:nvPr/>
        </p:nvSpPr>
        <p:spPr bwMode="auto">
          <a:xfrm>
            <a:off x="4240663" y="247056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目的地址</a:t>
            </a:r>
            <a:endParaRPr kumimoji="1" lang="zh-CN" altLang="en-US" sz="1200" b="1" dirty="0">
              <a:latin typeface="微软雅黑" pitchFamily="34" charset="-122"/>
              <a:ea typeface="微软雅黑" pitchFamily="34" charset="-122"/>
            </a:endParaRPr>
          </a:p>
        </p:txBody>
      </p:sp>
      <p:sp>
        <p:nvSpPr>
          <p:cNvPr id="24" name="Rectangle 23"/>
          <p:cNvSpPr>
            <a:spLocks noChangeArrowheads="1"/>
          </p:cNvSpPr>
          <p:nvPr/>
        </p:nvSpPr>
        <p:spPr bwMode="auto">
          <a:xfrm>
            <a:off x="4317607" y="1531181"/>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源地址</a:t>
            </a:r>
            <a:endParaRPr kumimoji="1" lang="zh-CN" altLang="en-US" sz="1200" b="1" dirty="0">
              <a:latin typeface="微软雅黑" pitchFamily="34" charset="-122"/>
              <a:ea typeface="微软雅黑" pitchFamily="34" charset="-122"/>
            </a:endParaRPr>
          </a:p>
        </p:txBody>
      </p:sp>
      <p:sp>
        <p:nvSpPr>
          <p:cNvPr id="25" name="Line 24"/>
          <p:cNvSpPr>
            <a:spLocks noChangeShapeType="1"/>
          </p:cNvSpPr>
          <p:nvPr/>
        </p:nvSpPr>
        <p:spPr bwMode="auto">
          <a:xfrm>
            <a:off x="5669221"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Rectangle 25"/>
          <p:cNvSpPr>
            <a:spLocks noChangeArrowheads="1"/>
          </p:cNvSpPr>
          <p:nvPr/>
        </p:nvSpPr>
        <p:spPr bwMode="auto">
          <a:xfrm>
            <a:off x="4600594" y="1041678"/>
            <a:ext cx="95218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下一个首部</a:t>
            </a:r>
            <a:endParaRPr kumimoji="1" lang="zh-CN" altLang="en-US" sz="1200" b="1" dirty="0">
              <a:latin typeface="微软雅黑" pitchFamily="34" charset="-122"/>
              <a:ea typeface="微软雅黑" pitchFamily="34" charset="-122"/>
            </a:endParaRPr>
          </a:p>
        </p:txBody>
      </p:sp>
      <p:sp>
        <p:nvSpPr>
          <p:cNvPr id="27" name="Rectangle 26"/>
          <p:cNvSpPr>
            <a:spLocks noChangeArrowheads="1"/>
          </p:cNvSpPr>
          <p:nvPr/>
        </p:nvSpPr>
        <p:spPr bwMode="auto">
          <a:xfrm>
            <a:off x="5079909" y="82069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流标号</a:t>
            </a:r>
            <a:endParaRPr kumimoji="1" lang="zh-CN" altLang="en-US" sz="1200" b="1" dirty="0">
              <a:latin typeface="微软雅黑" pitchFamily="34" charset="-122"/>
              <a:ea typeface="微软雅黑" pitchFamily="34" charset="-122"/>
            </a:endParaRPr>
          </a:p>
        </p:txBody>
      </p:sp>
      <p:sp>
        <p:nvSpPr>
          <p:cNvPr id="28" name="Rectangle 27"/>
          <p:cNvSpPr>
            <a:spLocks noChangeArrowheads="1"/>
          </p:cNvSpPr>
          <p:nvPr/>
        </p:nvSpPr>
        <p:spPr bwMode="auto">
          <a:xfrm>
            <a:off x="4066011"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12</a:t>
            </a:r>
          </a:p>
        </p:txBody>
      </p:sp>
      <p:sp>
        <p:nvSpPr>
          <p:cNvPr id="29" name="Rectangle 28"/>
          <p:cNvSpPr>
            <a:spLocks noChangeArrowheads="1"/>
          </p:cNvSpPr>
          <p:nvPr/>
        </p:nvSpPr>
        <p:spPr bwMode="auto">
          <a:xfrm>
            <a:off x="3248167" y="82069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通信量类</a:t>
            </a:r>
            <a:endParaRPr kumimoji="1" lang="zh-CN" altLang="en-US" sz="1200" b="1" dirty="0">
              <a:latin typeface="微软雅黑" pitchFamily="34" charset="-122"/>
              <a:ea typeface="微软雅黑" pitchFamily="34" charset="-122"/>
            </a:endParaRPr>
          </a:p>
        </p:txBody>
      </p:sp>
      <p:sp>
        <p:nvSpPr>
          <p:cNvPr id="30" name="Rectangle 29"/>
          <p:cNvSpPr>
            <a:spLocks noChangeArrowheads="1"/>
          </p:cNvSpPr>
          <p:nvPr/>
        </p:nvSpPr>
        <p:spPr bwMode="auto">
          <a:xfrm>
            <a:off x="4175741" y="1716945"/>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smtClean="0">
                <a:latin typeface="微软雅黑" pitchFamily="34" charset="-122"/>
                <a:ea typeface="微软雅黑" pitchFamily="34" charset="-122"/>
              </a:rPr>
              <a:t>128</a:t>
            </a:r>
            <a:r>
              <a:rPr kumimoji="1" lang="zh-CN" altLang="en-US" sz="1200" b="1" dirty="0" smtClean="0">
                <a:latin typeface="微软雅黑" pitchFamily="34" charset="-122"/>
                <a:ea typeface="微软雅黑" pitchFamily="34" charset="-122"/>
              </a:rPr>
              <a:t>位</a:t>
            </a:r>
            <a:r>
              <a:rPr kumimoji="1" lang="zh-CN" altLang="en-US" sz="1200" b="1" dirty="0">
                <a:latin typeface="微软雅黑" pitchFamily="34" charset="-122"/>
                <a:ea typeface="微软雅黑" pitchFamily="34" charset="-122"/>
              </a:rPr>
              <a:t>）</a:t>
            </a:r>
          </a:p>
        </p:txBody>
      </p:sp>
      <p:sp>
        <p:nvSpPr>
          <p:cNvPr id="31" name="Rectangle 30"/>
          <p:cNvSpPr>
            <a:spLocks noChangeArrowheads="1"/>
          </p:cNvSpPr>
          <p:nvPr/>
        </p:nvSpPr>
        <p:spPr bwMode="auto">
          <a:xfrm>
            <a:off x="4175741" y="2657783"/>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smtClean="0">
                <a:latin typeface="微软雅黑" pitchFamily="34" charset="-122"/>
                <a:ea typeface="微软雅黑" pitchFamily="34" charset="-122"/>
              </a:rPr>
              <a:t>128</a:t>
            </a:r>
            <a:r>
              <a:rPr kumimoji="1" lang="zh-CN" altLang="en-US" sz="1200" b="1" dirty="0" smtClean="0">
                <a:latin typeface="微软雅黑" pitchFamily="34" charset="-122"/>
                <a:ea typeface="微软雅黑" pitchFamily="34" charset="-122"/>
              </a:rPr>
              <a:t>位</a:t>
            </a:r>
            <a:r>
              <a:rPr kumimoji="1" lang="zh-CN" altLang="en-US" sz="1200" b="1" dirty="0">
                <a:latin typeface="微软雅黑" pitchFamily="34" charset="-122"/>
                <a:ea typeface="微软雅黑" pitchFamily="34" charset="-122"/>
              </a:rPr>
              <a:t>）</a:t>
            </a:r>
          </a:p>
        </p:txBody>
      </p:sp>
      <p:sp>
        <p:nvSpPr>
          <p:cNvPr id="32" name="Rectangle 31"/>
          <p:cNvSpPr>
            <a:spLocks noChangeArrowheads="1"/>
          </p:cNvSpPr>
          <p:nvPr/>
        </p:nvSpPr>
        <p:spPr bwMode="auto">
          <a:xfrm>
            <a:off x="2966475" y="1037276"/>
            <a:ext cx="110607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有效载荷长度</a:t>
            </a:r>
            <a:endParaRPr kumimoji="1" lang="zh-CN" altLang="en-US" sz="1200" b="1" dirty="0">
              <a:latin typeface="微软雅黑" pitchFamily="34" charset="-122"/>
              <a:ea typeface="微软雅黑" pitchFamily="34" charset="-122"/>
            </a:endParaRPr>
          </a:p>
        </p:txBody>
      </p:sp>
      <p:sp>
        <p:nvSpPr>
          <p:cNvPr id="33" name="Rectangle 32"/>
          <p:cNvSpPr>
            <a:spLocks noChangeArrowheads="1"/>
          </p:cNvSpPr>
          <p:nvPr/>
        </p:nvSpPr>
        <p:spPr bwMode="auto">
          <a:xfrm>
            <a:off x="5774061" y="1039049"/>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跳数限制</a:t>
            </a:r>
            <a:endParaRPr kumimoji="1" lang="zh-CN" altLang="en-US" sz="1200" b="1" dirty="0">
              <a:latin typeface="微软雅黑" pitchFamily="34" charset="-122"/>
              <a:ea typeface="微软雅黑" pitchFamily="34" charset="-122"/>
            </a:endParaRPr>
          </a:p>
        </p:txBody>
      </p:sp>
      <p:sp>
        <p:nvSpPr>
          <p:cNvPr id="34" name="Line 33"/>
          <p:cNvSpPr>
            <a:spLocks noChangeShapeType="1"/>
          </p:cNvSpPr>
          <p:nvPr/>
        </p:nvSpPr>
        <p:spPr bwMode="auto">
          <a:xfrm>
            <a:off x="4142606" y="847062"/>
            <a:ext cx="3522" cy="2121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Rectangle 34"/>
          <p:cNvSpPr>
            <a:spLocks noChangeArrowheads="1"/>
          </p:cNvSpPr>
          <p:nvPr/>
        </p:nvSpPr>
        <p:spPr bwMode="auto">
          <a:xfrm>
            <a:off x="5611114"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24</a:t>
            </a:r>
          </a:p>
        </p:txBody>
      </p:sp>
      <p:sp>
        <p:nvSpPr>
          <p:cNvPr id="36" name="Line 35"/>
          <p:cNvSpPr>
            <a:spLocks noChangeShapeType="1"/>
          </p:cNvSpPr>
          <p:nvPr/>
        </p:nvSpPr>
        <p:spPr bwMode="auto">
          <a:xfrm>
            <a:off x="2630958" y="3173961"/>
            <a:ext cx="40516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37" name="Rectangle 36"/>
          <p:cNvSpPr>
            <a:spLocks noChangeArrowheads="1"/>
          </p:cNvSpPr>
          <p:nvPr/>
        </p:nvSpPr>
        <p:spPr bwMode="auto">
          <a:xfrm>
            <a:off x="2652176" y="3196060"/>
            <a:ext cx="4005293" cy="779486"/>
          </a:xfrm>
          <a:prstGeom prst="rect">
            <a:avLst/>
          </a:prstGeom>
          <a:solidFill>
            <a:srgbClr val="00FFFF"/>
          </a:solidFill>
          <a:ln w="12700">
            <a:no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8" name="Rectangle 37"/>
          <p:cNvSpPr>
            <a:spLocks noChangeArrowheads="1"/>
          </p:cNvSpPr>
          <p:nvPr/>
        </p:nvSpPr>
        <p:spPr bwMode="auto">
          <a:xfrm>
            <a:off x="3453252" y="3245272"/>
            <a:ext cx="2194513" cy="274434"/>
          </a:xfrm>
          <a:prstGeom prst="rect">
            <a:avLst/>
          </a:prstGeom>
          <a:noFill/>
          <a:ln>
            <a:noFill/>
          </a:ln>
          <a:effectLs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有效载荷（扩展首部 </a:t>
            </a:r>
            <a:r>
              <a:rPr kumimoji="1" lang="en-US" altLang="zh-CN" sz="1200" b="1" dirty="0">
                <a:latin typeface="微软雅黑" pitchFamily="34" charset="-122"/>
                <a:ea typeface="微软雅黑" pitchFamily="34" charset="-122"/>
              </a:rPr>
              <a:t>/ </a:t>
            </a:r>
            <a:r>
              <a:rPr kumimoji="1" lang="zh-CN" altLang="en-US" sz="1200" b="1" dirty="0">
                <a:latin typeface="微软雅黑" pitchFamily="34" charset="-122"/>
                <a:ea typeface="微软雅黑" pitchFamily="34" charset="-122"/>
              </a:rPr>
              <a:t>数据）</a:t>
            </a:r>
          </a:p>
        </p:txBody>
      </p:sp>
      <p:sp>
        <p:nvSpPr>
          <p:cNvPr id="39" name="Freeform 38"/>
          <p:cNvSpPr>
            <a:spLocks/>
          </p:cNvSpPr>
          <p:nvPr/>
        </p:nvSpPr>
        <p:spPr bwMode="auto">
          <a:xfrm>
            <a:off x="2585177" y="3550792"/>
            <a:ext cx="4090642" cy="165495"/>
          </a:xfrm>
          <a:custGeom>
            <a:avLst/>
            <a:gdLst>
              <a:gd name="T0" fmla="*/ 0 w 4778"/>
              <a:gd name="T1" fmla="*/ 203 h 214"/>
              <a:gd name="T2" fmla="*/ 475 w 4778"/>
              <a:gd name="T3" fmla="*/ 34 h 214"/>
              <a:gd name="T4" fmla="*/ 926 w 4778"/>
              <a:gd name="T5" fmla="*/ 214 h 214"/>
              <a:gd name="T6" fmla="*/ 1265 w 4778"/>
              <a:gd name="T7" fmla="*/ 113 h 214"/>
              <a:gd name="T8" fmla="*/ 1717 w 4778"/>
              <a:gd name="T9" fmla="*/ 214 h 214"/>
              <a:gd name="T10" fmla="*/ 2056 w 4778"/>
              <a:gd name="T11" fmla="*/ 68 h 214"/>
              <a:gd name="T12" fmla="*/ 2361 w 4778"/>
              <a:gd name="T13" fmla="*/ 169 h 214"/>
              <a:gd name="T14" fmla="*/ 2677 w 4778"/>
              <a:gd name="T15" fmla="*/ 68 h 214"/>
              <a:gd name="T16" fmla="*/ 2869 w 4778"/>
              <a:gd name="T17" fmla="*/ 180 h 214"/>
              <a:gd name="T18" fmla="*/ 3332 w 4778"/>
              <a:gd name="T19" fmla="*/ 11 h 214"/>
              <a:gd name="T20" fmla="*/ 3818 w 4778"/>
              <a:gd name="T21" fmla="*/ 192 h 214"/>
              <a:gd name="T22" fmla="*/ 3908 w 4778"/>
              <a:gd name="T23" fmla="*/ 11 h 214"/>
              <a:gd name="T24" fmla="*/ 4089 w 4778"/>
              <a:gd name="T25" fmla="*/ 180 h 214"/>
              <a:gd name="T26" fmla="*/ 4303 w 4778"/>
              <a:gd name="T27" fmla="*/ 11 h 214"/>
              <a:gd name="T28" fmla="*/ 4507 w 4778"/>
              <a:gd name="T29" fmla="*/ 135 h 214"/>
              <a:gd name="T30" fmla="*/ 4778 w 4778"/>
              <a:gd name="T31" fmla="*/ 0 h 214"/>
              <a:gd name="connsiteX0" fmla="*/ 0 w 9905"/>
              <a:gd name="connsiteY0" fmla="*/ 8972 h 9486"/>
              <a:gd name="connsiteX1" fmla="*/ 994 w 9905"/>
              <a:gd name="connsiteY1" fmla="*/ 1075 h 9486"/>
              <a:gd name="connsiteX2" fmla="*/ 1938 w 9905"/>
              <a:gd name="connsiteY2" fmla="*/ 9486 h 9486"/>
              <a:gd name="connsiteX3" fmla="*/ 2648 w 9905"/>
              <a:gd name="connsiteY3" fmla="*/ 4766 h 9486"/>
              <a:gd name="connsiteX4" fmla="*/ 3594 w 9905"/>
              <a:gd name="connsiteY4" fmla="*/ 9486 h 9486"/>
              <a:gd name="connsiteX5" fmla="*/ 4303 w 9905"/>
              <a:gd name="connsiteY5" fmla="*/ 2664 h 9486"/>
              <a:gd name="connsiteX6" fmla="*/ 4941 w 9905"/>
              <a:gd name="connsiteY6" fmla="*/ 7383 h 9486"/>
              <a:gd name="connsiteX7" fmla="*/ 5603 w 9905"/>
              <a:gd name="connsiteY7" fmla="*/ 2664 h 9486"/>
              <a:gd name="connsiteX8" fmla="*/ 6005 w 9905"/>
              <a:gd name="connsiteY8" fmla="*/ 7897 h 9486"/>
              <a:gd name="connsiteX9" fmla="*/ 6974 w 9905"/>
              <a:gd name="connsiteY9" fmla="*/ 0 h 9486"/>
              <a:gd name="connsiteX10" fmla="*/ 7991 w 9905"/>
              <a:gd name="connsiteY10" fmla="*/ 8458 h 9486"/>
              <a:gd name="connsiteX11" fmla="*/ 8179 w 9905"/>
              <a:gd name="connsiteY11" fmla="*/ 0 h 9486"/>
              <a:gd name="connsiteX12" fmla="*/ 8558 w 9905"/>
              <a:gd name="connsiteY12" fmla="*/ 7897 h 9486"/>
              <a:gd name="connsiteX13" fmla="*/ 9006 w 9905"/>
              <a:gd name="connsiteY13" fmla="*/ 0 h 9486"/>
              <a:gd name="connsiteX14" fmla="*/ 9433 w 9905"/>
              <a:gd name="connsiteY14" fmla="*/ 5794 h 9486"/>
              <a:gd name="connsiteX15" fmla="*/ 9905 w 9905"/>
              <a:gd name="connsiteY15" fmla="*/ 1778 h 9486"/>
              <a:gd name="connsiteX0" fmla="*/ 0 w 9828"/>
              <a:gd name="connsiteY0" fmla="*/ 9517 h 10059"/>
              <a:gd name="connsiteX1" fmla="*/ 1004 w 9828"/>
              <a:gd name="connsiteY1" fmla="*/ 1192 h 10059"/>
              <a:gd name="connsiteX2" fmla="*/ 1957 w 9828"/>
              <a:gd name="connsiteY2" fmla="*/ 10059 h 10059"/>
              <a:gd name="connsiteX3" fmla="*/ 2673 w 9828"/>
              <a:gd name="connsiteY3" fmla="*/ 5083 h 10059"/>
              <a:gd name="connsiteX4" fmla="*/ 3628 w 9828"/>
              <a:gd name="connsiteY4" fmla="*/ 10059 h 10059"/>
              <a:gd name="connsiteX5" fmla="*/ 4344 w 9828"/>
              <a:gd name="connsiteY5" fmla="*/ 2867 h 10059"/>
              <a:gd name="connsiteX6" fmla="*/ 4988 w 9828"/>
              <a:gd name="connsiteY6" fmla="*/ 7842 h 10059"/>
              <a:gd name="connsiteX7" fmla="*/ 5657 w 9828"/>
              <a:gd name="connsiteY7" fmla="*/ 2867 h 10059"/>
              <a:gd name="connsiteX8" fmla="*/ 6063 w 9828"/>
              <a:gd name="connsiteY8" fmla="*/ 8384 h 10059"/>
              <a:gd name="connsiteX9" fmla="*/ 7041 w 9828"/>
              <a:gd name="connsiteY9" fmla="*/ 59 h 10059"/>
              <a:gd name="connsiteX10" fmla="*/ 8068 w 9828"/>
              <a:gd name="connsiteY10" fmla="*/ 8975 h 10059"/>
              <a:gd name="connsiteX11" fmla="*/ 8257 w 9828"/>
              <a:gd name="connsiteY11" fmla="*/ 59 h 10059"/>
              <a:gd name="connsiteX12" fmla="*/ 8640 w 9828"/>
              <a:gd name="connsiteY12" fmla="*/ 8384 h 10059"/>
              <a:gd name="connsiteX13" fmla="*/ 9092 w 9828"/>
              <a:gd name="connsiteY13" fmla="*/ 59 h 10059"/>
              <a:gd name="connsiteX14" fmla="*/ 9523 w 9828"/>
              <a:gd name="connsiteY14" fmla="*/ 6167 h 10059"/>
              <a:gd name="connsiteX15" fmla="*/ 9828 w 9828"/>
              <a:gd name="connsiteY15" fmla="*/ 0 h 10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828" h="10059">
                <a:moveTo>
                  <a:pt x="0" y="9517"/>
                </a:moveTo>
                <a:lnTo>
                  <a:pt x="1004" y="1192"/>
                </a:lnTo>
                <a:lnTo>
                  <a:pt x="1957" y="10059"/>
                </a:lnTo>
                <a:cubicBezTo>
                  <a:pt x="2196" y="8401"/>
                  <a:pt x="2434" y="6741"/>
                  <a:pt x="2673" y="5083"/>
                </a:cubicBezTo>
                <a:lnTo>
                  <a:pt x="3628" y="10059"/>
                </a:lnTo>
                <a:cubicBezTo>
                  <a:pt x="3867" y="7662"/>
                  <a:pt x="4106" y="5265"/>
                  <a:pt x="4344" y="2867"/>
                </a:cubicBezTo>
                <a:lnTo>
                  <a:pt x="4988" y="7842"/>
                </a:lnTo>
                <a:cubicBezTo>
                  <a:pt x="5212" y="6184"/>
                  <a:pt x="5434" y="4526"/>
                  <a:pt x="5657" y="2867"/>
                </a:cubicBezTo>
                <a:cubicBezTo>
                  <a:pt x="5792" y="4706"/>
                  <a:pt x="5928" y="6545"/>
                  <a:pt x="6063" y="8384"/>
                </a:cubicBezTo>
                <a:lnTo>
                  <a:pt x="7041" y="59"/>
                </a:lnTo>
                <a:lnTo>
                  <a:pt x="8068" y="8975"/>
                </a:lnTo>
                <a:cubicBezTo>
                  <a:pt x="8131" y="6004"/>
                  <a:pt x="8194" y="3031"/>
                  <a:pt x="8257" y="59"/>
                </a:cubicBezTo>
                <a:cubicBezTo>
                  <a:pt x="8385" y="2834"/>
                  <a:pt x="8513" y="5609"/>
                  <a:pt x="8640" y="8384"/>
                </a:cubicBezTo>
                <a:cubicBezTo>
                  <a:pt x="8791" y="5609"/>
                  <a:pt x="8942" y="2834"/>
                  <a:pt x="9092" y="59"/>
                </a:cubicBezTo>
                <a:cubicBezTo>
                  <a:pt x="9236" y="2095"/>
                  <a:pt x="9380" y="4131"/>
                  <a:pt x="9523" y="6167"/>
                </a:cubicBezTo>
                <a:cubicBezTo>
                  <a:pt x="9714" y="3950"/>
                  <a:pt x="9637" y="2217"/>
                  <a:pt x="9828" y="0"/>
                </a:cubicBezTo>
              </a:path>
            </a:pathLst>
          </a:custGeom>
          <a:noFill/>
          <a:ln w="57150" cap="flat"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42" name="AutoShape 41"/>
          <p:cNvSpPr>
            <a:spLocks/>
          </p:cNvSpPr>
          <p:nvPr/>
        </p:nvSpPr>
        <p:spPr bwMode="auto">
          <a:xfrm>
            <a:off x="2482170" y="3194210"/>
            <a:ext cx="126778" cy="801164"/>
          </a:xfrm>
          <a:prstGeom prst="leftBrace">
            <a:avLst>
              <a:gd name="adj1" fmla="val 52662"/>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48" name="组合 47"/>
          <p:cNvGrpSpPr/>
          <p:nvPr/>
        </p:nvGrpSpPr>
        <p:grpSpPr>
          <a:xfrm>
            <a:off x="1711709" y="840899"/>
            <a:ext cx="4966450" cy="2333062"/>
            <a:chOff x="1711709" y="840899"/>
            <a:chExt cx="4966450" cy="2333062"/>
          </a:xfrm>
        </p:grpSpPr>
        <p:sp>
          <p:nvSpPr>
            <p:cNvPr id="40" name="AutoShape 39"/>
            <p:cNvSpPr>
              <a:spLocks/>
            </p:cNvSpPr>
            <p:nvPr/>
          </p:nvSpPr>
          <p:spPr bwMode="auto">
            <a:xfrm>
              <a:off x="2461921" y="865551"/>
              <a:ext cx="126778" cy="2308410"/>
            </a:xfrm>
            <a:prstGeom prst="leftBrace">
              <a:avLst>
                <a:gd name="adj1" fmla="val 15173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1" name="Rectangle 40"/>
            <p:cNvSpPr>
              <a:spLocks noChangeArrowheads="1"/>
            </p:cNvSpPr>
            <p:nvPr/>
          </p:nvSpPr>
          <p:spPr bwMode="auto">
            <a:xfrm>
              <a:off x="1711709" y="1759157"/>
              <a:ext cx="775854"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100" b="1" dirty="0">
                  <a:solidFill>
                    <a:srgbClr val="0000CC"/>
                  </a:solidFill>
                  <a:latin typeface="微软雅黑" pitchFamily="34" charset="-122"/>
                  <a:ea typeface="微软雅黑" pitchFamily="34" charset="-122"/>
                </a:rPr>
                <a:t>IPv6 </a:t>
              </a:r>
              <a:r>
                <a:rPr kumimoji="1" lang="zh-CN" altLang="en-US" sz="1100" b="1" dirty="0">
                  <a:solidFill>
                    <a:srgbClr val="0000CC"/>
                  </a:solidFill>
                  <a:latin typeface="微软雅黑" pitchFamily="34" charset="-122"/>
                  <a:ea typeface="微软雅黑" pitchFamily="34" charset="-122"/>
                </a:rPr>
                <a:t>的</a:t>
              </a:r>
            </a:p>
            <a:p>
              <a:pPr algn="ctr" defTabSz="762000" eaLnBrk="0" hangingPunct="0"/>
              <a:r>
                <a:rPr kumimoji="1" lang="zh-CN" altLang="en-US" sz="1100" b="1" dirty="0">
                  <a:solidFill>
                    <a:srgbClr val="0000CC"/>
                  </a:solidFill>
                  <a:latin typeface="微软雅黑" pitchFamily="34" charset="-122"/>
                  <a:ea typeface="微软雅黑" pitchFamily="34" charset="-122"/>
                </a:rPr>
                <a:t>基本首部</a:t>
              </a:r>
            </a:p>
            <a:p>
              <a:pPr algn="ctr" defTabSz="762000" eaLnBrk="0" hangingPunct="0"/>
              <a:r>
                <a:rPr kumimoji="1" lang="zh-CN" altLang="en-US" sz="1100" b="1" dirty="0">
                  <a:solidFill>
                    <a:srgbClr val="0000CC"/>
                  </a:solidFill>
                  <a:latin typeface="微软雅黑" pitchFamily="34" charset="-122"/>
                  <a:ea typeface="微软雅黑" pitchFamily="34" charset="-122"/>
                </a:rPr>
                <a:t>（</a:t>
              </a:r>
              <a:r>
                <a:rPr kumimoji="1" lang="en-US" altLang="zh-CN" sz="1100" b="1" dirty="0">
                  <a:solidFill>
                    <a:srgbClr val="0000CC"/>
                  </a:solidFill>
                  <a:latin typeface="微软雅黑" pitchFamily="34" charset="-122"/>
                  <a:ea typeface="微软雅黑" pitchFamily="34" charset="-122"/>
                </a:rPr>
                <a:t>40 B</a:t>
              </a:r>
              <a:r>
                <a:rPr kumimoji="1" lang="zh-CN" altLang="en-US" sz="1100" b="1" dirty="0">
                  <a:solidFill>
                    <a:srgbClr val="0000CC"/>
                  </a:solidFill>
                  <a:latin typeface="微软雅黑" pitchFamily="34" charset="-122"/>
                  <a:ea typeface="微软雅黑" pitchFamily="34" charset="-122"/>
                </a:rPr>
                <a:t>）</a:t>
              </a:r>
            </a:p>
          </p:txBody>
        </p:sp>
        <p:sp>
          <p:nvSpPr>
            <p:cNvPr id="43" name="Rectangle 43"/>
            <p:cNvSpPr>
              <a:spLocks noChangeArrowheads="1"/>
            </p:cNvSpPr>
            <p:nvPr/>
          </p:nvSpPr>
          <p:spPr bwMode="auto">
            <a:xfrm>
              <a:off x="2635360" y="840899"/>
              <a:ext cx="4042799" cy="2333062"/>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44" name="矩形 43"/>
          <p:cNvSpPr/>
          <p:nvPr/>
        </p:nvSpPr>
        <p:spPr>
          <a:xfrm>
            <a:off x="3308876" y="4049822"/>
            <a:ext cx="2624501" cy="307777"/>
          </a:xfrm>
          <a:prstGeom prst="rect">
            <a:avLst/>
          </a:prstGeom>
        </p:spPr>
        <p:txBody>
          <a:bodyPr wrap="square">
            <a:spAutoFit/>
          </a:bodyPr>
          <a:lstStyle/>
          <a:p>
            <a:pPr algn="ctr"/>
            <a:endParaRPr lang="zh-CN" altLang="en-US" sz="1400" b="1" dirty="0">
              <a:latin typeface="微软雅黑" pitchFamily="34" charset="-122"/>
              <a:ea typeface="微软雅黑" pitchFamily="34" charset="-122"/>
            </a:endParaRPr>
          </a:p>
        </p:txBody>
      </p:sp>
      <p:sp>
        <p:nvSpPr>
          <p:cNvPr id="46" name="矩形 45"/>
          <p:cNvSpPr/>
          <p:nvPr/>
        </p:nvSpPr>
        <p:spPr>
          <a:xfrm>
            <a:off x="3382347" y="4008475"/>
            <a:ext cx="2395207" cy="307777"/>
          </a:xfrm>
          <a:prstGeom prst="rect">
            <a:avLst/>
          </a:prstGeom>
        </p:spPr>
        <p:txBody>
          <a:bodyPr wrap="none">
            <a:spAutoFit/>
          </a:bodyPr>
          <a:lstStyle/>
          <a:p>
            <a:pPr algn="ctr"/>
            <a:r>
              <a:rPr lang="en-US" altLang="zh-CN" sz="1400" b="1" dirty="0">
                <a:latin typeface="微软雅黑" pitchFamily="34" charset="-122"/>
                <a:ea typeface="微软雅黑" pitchFamily="34" charset="-122"/>
              </a:rPr>
              <a:t>40 </a:t>
            </a:r>
            <a:r>
              <a:rPr lang="zh-CN" altLang="zh-CN" sz="1400" b="1" dirty="0">
                <a:latin typeface="微软雅黑" pitchFamily="34" charset="-122"/>
                <a:ea typeface="微软雅黑" pitchFamily="34" charset="-122"/>
              </a:rPr>
              <a:t>字节长的</a:t>
            </a:r>
            <a:r>
              <a:rPr lang="en-US" altLang="zh-CN" sz="1400" b="1" dirty="0">
                <a:latin typeface="微软雅黑" pitchFamily="34" charset="-122"/>
                <a:ea typeface="微软雅黑" pitchFamily="34" charset="-122"/>
              </a:rPr>
              <a:t> IPv6 </a:t>
            </a:r>
            <a:r>
              <a:rPr lang="zh-CN" altLang="zh-CN" sz="1400" b="1" dirty="0">
                <a:latin typeface="微软雅黑" pitchFamily="34" charset="-122"/>
                <a:ea typeface="微软雅黑" pitchFamily="34" charset="-122"/>
              </a:rPr>
              <a:t>基本首部</a:t>
            </a:r>
            <a:endParaRPr lang="zh-CN" altLang="en-US" sz="1400" b="1" dirty="0">
              <a:latin typeface="微软雅黑" pitchFamily="34" charset="-122"/>
              <a:ea typeface="微软雅黑" pitchFamily="34" charset="-122"/>
            </a:endParaRPr>
          </a:p>
        </p:txBody>
      </p:sp>
      <p:sp>
        <p:nvSpPr>
          <p:cNvPr id="47" name="Rectangle 42"/>
          <p:cNvSpPr>
            <a:spLocks noChangeArrowheads="1"/>
          </p:cNvSpPr>
          <p:nvPr/>
        </p:nvSpPr>
        <p:spPr bwMode="auto">
          <a:xfrm>
            <a:off x="1570819" y="3290066"/>
            <a:ext cx="1056379"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100" b="1" dirty="0">
                <a:solidFill>
                  <a:srgbClr val="0000CC"/>
                </a:solidFill>
                <a:latin typeface="微软雅黑" pitchFamily="34" charset="-122"/>
                <a:ea typeface="微软雅黑" pitchFamily="34" charset="-122"/>
              </a:rPr>
              <a:t>IPv6 </a:t>
            </a:r>
            <a:r>
              <a:rPr kumimoji="1" lang="zh-CN" altLang="en-US" sz="1100" b="1" dirty="0">
                <a:solidFill>
                  <a:srgbClr val="0000CC"/>
                </a:solidFill>
                <a:latin typeface="微软雅黑" pitchFamily="34" charset="-122"/>
                <a:ea typeface="微软雅黑" pitchFamily="34" charset="-122"/>
              </a:rPr>
              <a:t>的</a:t>
            </a:r>
          </a:p>
          <a:p>
            <a:pPr algn="ctr" defTabSz="762000" eaLnBrk="0" hangingPunct="0"/>
            <a:r>
              <a:rPr kumimoji="1" lang="zh-CN" altLang="en-US" sz="1100" b="1" dirty="0">
                <a:solidFill>
                  <a:srgbClr val="0000CC"/>
                </a:solidFill>
                <a:latin typeface="微软雅黑" pitchFamily="34" charset="-122"/>
                <a:ea typeface="微软雅黑" pitchFamily="34" charset="-122"/>
              </a:rPr>
              <a:t>有效载荷</a:t>
            </a:r>
          </a:p>
          <a:p>
            <a:pPr algn="ctr" defTabSz="762000" eaLnBrk="0" hangingPunct="0"/>
            <a:r>
              <a:rPr kumimoji="1" lang="zh-CN" altLang="en-US" sz="1100" b="1" dirty="0">
                <a:solidFill>
                  <a:srgbClr val="0000CC"/>
                </a:solidFill>
                <a:latin typeface="微软雅黑" pitchFamily="34" charset="-122"/>
                <a:ea typeface="微软雅黑" pitchFamily="34" charset="-122"/>
              </a:rPr>
              <a:t>（至 </a:t>
            </a:r>
            <a:r>
              <a:rPr kumimoji="1" lang="en-US" altLang="zh-CN" sz="1100" b="1" dirty="0">
                <a:solidFill>
                  <a:srgbClr val="0000CC"/>
                </a:solidFill>
                <a:latin typeface="微软雅黑" pitchFamily="34" charset="-122"/>
                <a:ea typeface="微软雅黑" pitchFamily="34" charset="-122"/>
              </a:rPr>
              <a:t>64 KB</a:t>
            </a:r>
            <a:r>
              <a:rPr kumimoji="1" lang="zh-CN" altLang="en-US" sz="1100" b="1" dirty="0">
                <a:solidFill>
                  <a:srgbClr val="0000CC"/>
                </a:solidFill>
                <a:latin typeface="微软雅黑" pitchFamily="34" charset="-122"/>
                <a:ea typeface="微软雅黑" pitchFamily="34" charset="-122"/>
              </a:rPr>
              <a:t>）</a:t>
            </a:r>
          </a:p>
        </p:txBody>
      </p:sp>
    </p:spTree>
    <p:extLst>
      <p:ext uri="{BB962C8B-B14F-4D97-AF65-F5344CB8AC3E}">
        <p14:creationId xmlns:p14="http://schemas.microsoft.com/office/powerpoint/2010/main" val="312432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afterEffect">
                                  <p:stCondLst>
                                    <p:cond delay="0"/>
                                  </p:stCondLst>
                                  <p:endCondLst>
                                    <p:cond evt="onNext" delay="0">
                                      <p:tgtEl>
                                        <p:sldTgt/>
                                      </p:tgtEl>
                                    </p:cond>
                                  </p:endCondLst>
                                  <p:childTnLst>
                                    <p:anim calcmode="discrete" valueType="str">
                                      <p:cBhvr>
                                        <p:cTn id="6" dur="10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圆角矩形 45"/>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2"/>
          <p:cNvSpPr>
            <a:spLocks noChangeArrowheads="1"/>
          </p:cNvSpPr>
          <p:nvPr/>
        </p:nvSpPr>
        <p:spPr bwMode="auto">
          <a:xfrm>
            <a:off x="2630958" y="847062"/>
            <a:ext cx="4042800" cy="2326899"/>
          </a:xfrm>
          <a:prstGeom prst="rect">
            <a:avLst/>
          </a:prstGeom>
          <a:solidFill>
            <a:srgbClr val="99FFCC"/>
          </a:solidFill>
          <a:ln w="381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 name="Line 3"/>
          <p:cNvSpPr>
            <a:spLocks noChangeShapeType="1"/>
          </p:cNvSpPr>
          <p:nvPr/>
        </p:nvSpPr>
        <p:spPr bwMode="auto">
          <a:xfrm>
            <a:off x="2635360" y="1058358"/>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 name="Line 4"/>
          <p:cNvSpPr>
            <a:spLocks noChangeShapeType="1"/>
          </p:cNvSpPr>
          <p:nvPr/>
        </p:nvSpPr>
        <p:spPr bwMode="auto">
          <a:xfrm>
            <a:off x="3134547" y="847943"/>
            <a:ext cx="0" cy="2112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 name="Line 5"/>
          <p:cNvSpPr>
            <a:spLocks noChangeShapeType="1"/>
          </p:cNvSpPr>
          <p:nvPr/>
        </p:nvSpPr>
        <p:spPr bwMode="auto">
          <a:xfrm>
            <a:off x="4654119"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6"/>
          <p:cNvSpPr>
            <a:spLocks noChangeArrowheads="1"/>
          </p:cNvSpPr>
          <p:nvPr/>
        </p:nvSpPr>
        <p:spPr bwMode="auto">
          <a:xfrm>
            <a:off x="2588699"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0</a:t>
            </a:r>
          </a:p>
        </p:txBody>
      </p:sp>
      <p:sp>
        <p:nvSpPr>
          <p:cNvPr id="8" name="Rectangle 7"/>
          <p:cNvSpPr>
            <a:spLocks noChangeArrowheads="1"/>
          </p:cNvSpPr>
          <p:nvPr/>
        </p:nvSpPr>
        <p:spPr bwMode="auto">
          <a:xfrm>
            <a:off x="3089647"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4</a:t>
            </a:r>
          </a:p>
        </p:txBody>
      </p:sp>
      <p:sp>
        <p:nvSpPr>
          <p:cNvPr id="9" name="Rectangle 8"/>
          <p:cNvSpPr>
            <a:spLocks noChangeArrowheads="1"/>
          </p:cNvSpPr>
          <p:nvPr/>
        </p:nvSpPr>
        <p:spPr bwMode="auto">
          <a:xfrm>
            <a:off x="4603936"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16</a:t>
            </a:r>
          </a:p>
        </p:txBody>
      </p:sp>
      <p:sp>
        <p:nvSpPr>
          <p:cNvPr id="10" name="Rectangle 9"/>
          <p:cNvSpPr>
            <a:spLocks noChangeArrowheads="1"/>
          </p:cNvSpPr>
          <p:nvPr/>
        </p:nvSpPr>
        <p:spPr bwMode="auto">
          <a:xfrm>
            <a:off x="6487993"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31</a:t>
            </a:r>
          </a:p>
        </p:txBody>
      </p:sp>
      <p:sp>
        <p:nvSpPr>
          <p:cNvPr id="11" name="Rectangle 10"/>
          <p:cNvSpPr>
            <a:spLocks noChangeArrowheads="1"/>
          </p:cNvSpPr>
          <p:nvPr/>
        </p:nvSpPr>
        <p:spPr bwMode="auto">
          <a:xfrm>
            <a:off x="2670612" y="82069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版本</a:t>
            </a:r>
            <a:endParaRPr kumimoji="1" lang="zh-CN" altLang="en-US" sz="1200" b="1" dirty="0">
              <a:latin typeface="微软雅黑" pitchFamily="34" charset="-122"/>
              <a:ea typeface="微软雅黑" pitchFamily="34" charset="-122"/>
            </a:endParaRPr>
          </a:p>
        </p:txBody>
      </p:sp>
      <p:sp>
        <p:nvSpPr>
          <p:cNvPr id="12" name="Rectangle 11"/>
          <p:cNvSpPr>
            <a:spLocks noChangeArrowheads="1"/>
          </p:cNvSpPr>
          <p:nvPr/>
        </p:nvSpPr>
        <p:spPr bwMode="auto">
          <a:xfrm>
            <a:off x="2246223" y="631364"/>
            <a:ext cx="32380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0000CC"/>
                </a:solidFill>
                <a:latin typeface="微软雅黑" pitchFamily="34" charset="-122"/>
                <a:ea typeface="微软雅黑" pitchFamily="34" charset="-122"/>
              </a:rPr>
              <a:t>位</a:t>
            </a:r>
          </a:p>
        </p:txBody>
      </p:sp>
      <p:sp>
        <p:nvSpPr>
          <p:cNvPr id="13" name="Line 12"/>
          <p:cNvSpPr>
            <a:spLocks noChangeShapeType="1"/>
          </p:cNvSpPr>
          <p:nvPr/>
        </p:nvSpPr>
        <p:spPr bwMode="auto">
          <a:xfrm>
            <a:off x="2630958" y="1292545"/>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2631838" y="1526731"/>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2631838" y="1761798"/>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2631838" y="199686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6"/>
          <p:cNvSpPr>
            <a:spLocks noChangeShapeType="1"/>
          </p:cNvSpPr>
          <p:nvPr/>
        </p:nvSpPr>
        <p:spPr bwMode="auto">
          <a:xfrm>
            <a:off x="2631838" y="223193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7"/>
          <p:cNvSpPr>
            <a:spLocks noChangeShapeType="1"/>
          </p:cNvSpPr>
          <p:nvPr/>
        </p:nvSpPr>
        <p:spPr bwMode="auto">
          <a:xfrm>
            <a:off x="2631838" y="2466119"/>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2631838" y="270118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9"/>
          <p:cNvSpPr>
            <a:spLocks noChangeShapeType="1"/>
          </p:cNvSpPr>
          <p:nvPr/>
        </p:nvSpPr>
        <p:spPr bwMode="auto">
          <a:xfrm>
            <a:off x="2631838" y="293537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Rectangle 20"/>
          <p:cNvSpPr>
            <a:spLocks noChangeArrowheads="1"/>
          </p:cNvSpPr>
          <p:nvPr/>
        </p:nvSpPr>
        <p:spPr bwMode="auto">
          <a:xfrm>
            <a:off x="2756855" y="2387763"/>
            <a:ext cx="3798929" cy="625965"/>
          </a:xfrm>
          <a:prstGeom prst="rect">
            <a:avLst/>
          </a:prstGeom>
          <a:solidFill>
            <a:srgbClr val="99FFCC"/>
          </a:solidFill>
          <a:ln>
            <a:noFill/>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Rectangle 21"/>
          <p:cNvSpPr>
            <a:spLocks noChangeArrowheads="1"/>
          </p:cNvSpPr>
          <p:nvPr/>
        </p:nvSpPr>
        <p:spPr bwMode="auto">
          <a:xfrm>
            <a:off x="2756855" y="1469987"/>
            <a:ext cx="3798929" cy="626845"/>
          </a:xfrm>
          <a:prstGeom prst="rect">
            <a:avLst/>
          </a:prstGeom>
          <a:solidFill>
            <a:srgbClr val="99FFCC"/>
          </a:solidFill>
          <a:ln>
            <a:noFill/>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Rectangle 22"/>
          <p:cNvSpPr>
            <a:spLocks noChangeArrowheads="1"/>
          </p:cNvSpPr>
          <p:nvPr/>
        </p:nvSpPr>
        <p:spPr bwMode="auto">
          <a:xfrm>
            <a:off x="4240663" y="247056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目的地址</a:t>
            </a:r>
            <a:endParaRPr kumimoji="1" lang="zh-CN" altLang="en-US" sz="1200" b="1" dirty="0">
              <a:latin typeface="微软雅黑" pitchFamily="34" charset="-122"/>
              <a:ea typeface="微软雅黑" pitchFamily="34" charset="-122"/>
            </a:endParaRPr>
          </a:p>
        </p:txBody>
      </p:sp>
      <p:sp>
        <p:nvSpPr>
          <p:cNvPr id="24" name="Rectangle 23"/>
          <p:cNvSpPr>
            <a:spLocks noChangeArrowheads="1"/>
          </p:cNvSpPr>
          <p:nvPr/>
        </p:nvSpPr>
        <p:spPr bwMode="auto">
          <a:xfrm>
            <a:off x="4317607" y="1531181"/>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源地址</a:t>
            </a:r>
            <a:endParaRPr kumimoji="1" lang="zh-CN" altLang="en-US" sz="1200" b="1" dirty="0">
              <a:latin typeface="微软雅黑" pitchFamily="34" charset="-122"/>
              <a:ea typeface="微软雅黑" pitchFamily="34" charset="-122"/>
            </a:endParaRPr>
          </a:p>
        </p:txBody>
      </p:sp>
      <p:sp>
        <p:nvSpPr>
          <p:cNvPr id="25" name="Line 24"/>
          <p:cNvSpPr>
            <a:spLocks noChangeShapeType="1"/>
          </p:cNvSpPr>
          <p:nvPr/>
        </p:nvSpPr>
        <p:spPr bwMode="auto">
          <a:xfrm>
            <a:off x="5669221"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Rectangle 25"/>
          <p:cNvSpPr>
            <a:spLocks noChangeArrowheads="1"/>
          </p:cNvSpPr>
          <p:nvPr/>
        </p:nvSpPr>
        <p:spPr bwMode="auto">
          <a:xfrm>
            <a:off x="4600594" y="1041678"/>
            <a:ext cx="95218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下一个首部</a:t>
            </a:r>
            <a:endParaRPr kumimoji="1" lang="zh-CN" altLang="en-US" sz="1200" b="1" dirty="0">
              <a:latin typeface="微软雅黑" pitchFamily="34" charset="-122"/>
              <a:ea typeface="微软雅黑" pitchFamily="34" charset="-122"/>
            </a:endParaRPr>
          </a:p>
        </p:txBody>
      </p:sp>
      <p:sp>
        <p:nvSpPr>
          <p:cNvPr id="27" name="Rectangle 26"/>
          <p:cNvSpPr>
            <a:spLocks noChangeArrowheads="1"/>
          </p:cNvSpPr>
          <p:nvPr/>
        </p:nvSpPr>
        <p:spPr bwMode="auto">
          <a:xfrm>
            <a:off x="5079909" y="82069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流标号</a:t>
            </a:r>
            <a:endParaRPr kumimoji="1" lang="zh-CN" altLang="en-US" sz="1200" b="1" dirty="0">
              <a:latin typeface="微软雅黑" pitchFamily="34" charset="-122"/>
              <a:ea typeface="微软雅黑" pitchFamily="34" charset="-122"/>
            </a:endParaRPr>
          </a:p>
        </p:txBody>
      </p:sp>
      <p:sp>
        <p:nvSpPr>
          <p:cNvPr id="28" name="Rectangle 27"/>
          <p:cNvSpPr>
            <a:spLocks noChangeArrowheads="1"/>
          </p:cNvSpPr>
          <p:nvPr/>
        </p:nvSpPr>
        <p:spPr bwMode="auto">
          <a:xfrm>
            <a:off x="4066011"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12</a:t>
            </a:r>
          </a:p>
        </p:txBody>
      </p:sp>
      <p:sp>
        <p:nvSpPr>
          <p:cNvPr id="29" name="Rectangle 28"/>
          <p:cNvSpPr>
            <a:spLocks noChangeArrowheads="1"/>
          </p:cNvSpPr>
          <p:nvPr/>
        </p:nvSpPr>
        <p:spPr bwMode="auto">
          <a:xfrm>
            <a:off x="3248167" y="82069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通信量类</a:t>
            </a:r>
            <a:endParaRPr kumimoji="1" lang="zh-CN" altLang="en-US" sz="1200" b="1" dirty="0">
              <a:latin typeface="微软雅黑" pitchFamily="34" charset="-122"/>
              <a:ea typeface="微软雅黑" pitchFamily="34" charset="-122"/>
            </a:endParaRPr>
          </a:p>
        </p:txBody>
      </p:sp>
      <p:sp>
        <p:nvSpPr>
          <p:cNvPr id="30" name="Rectangle 29"/>
          <p:cNvSpPr>
            <a:spLocks noChangeArrowheads="1"/>
          </p:cNvSpPr>
          <p:nvPr/>
        </p:nvSpPr>
        <p:spPr bwMode="auto">
          <a:xfrm>
            <a:off x="4175741" y="1716945"/>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smtClean="0">
                <a:latin typeface="微软雅黑" pitchFamily="34" charset="-122"/>
                <a:ea typeface="微软雅黑" pitchFamily="34" charset="-122"/>
              </a:rPr>
              <a:t>128</a:t>
            </a:r>
            <a:r>
              <a:rPr kumimoji="1" lang="zh-CN" altLang="en-US" sz="1200" b="1" dirty="0" smtClean="0">
                <a:latin typeface="微软雅黑" pitchFamily="34" charset="-122"/>
                <a:ea typeface="微软雅黑" pitchFamily="34" charset="-122"/>
              </a:rPr>
              <a:t>位</a:t>
            </a:r>
            <a:r>
              <a:rPr kumimoji="1" lang="zh-CN" altLang="en-US" sz="1200" b="1" dirty="0">
                <a:latin typeface="微软雅黑" pitchFamily="34" charset="-122"/>
                <a:ea typeface="微软雅黑" pitchFamily="34" charset="-122"/>
              </a:rPr>
              <a:t>）</a:t>
            </a:r>
          </a:p>
        </p:txBody>
      </p:sp>
      <p:sp>
        <p:nvSpPr>
          <p:cNvPr id="31" name="Rectangle 30"/>
          <p:cNvSpPr>
            <a:spLocks noChangeArrowheads="1"/>
          </p:cNvSpPr>
          <p:nvPr/>
        </p:nvSpPr>
        <p:spPr bwMode="auto">
          <a:xfrm>
            <a:off x="4175741" y="2657783"/>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smtClean="0">
                <a:latin typeface="微软雅黑" pitchFamily="34" charset="-122"/>
                <a:ea typeface="微软雅黑" pitchFamily="34" charset="-122"/>
              </a:rPr>
              <a:t>128</a:t>
            </a:r>
            <a:r>
              <a:rPr kumimoji="1" lang="zh-CN" altLang="en-US" sz="1200" b="1" dirty="0" smtClean="0">
                <a:latin typeface="微软雅黑" pitchFamily="34" charset="-122"/>
                <a:ea typeface="微软雅黑" pitchFamily="34" charset="-122"/>
              </a:rPr>
              <a:t>位</a:t>
            </a:r>
            <a:r>
              <a:rPr kumimoji="1" lang="zh-CN" altLang="en-US" sz="1200" b="1" dirty="0">
                <a:latin typeface="微软雅黑" pitchFamily="34" charset="-122"/>
                <a:ea typeface="微软雅黑" pitchFamily="34" charset="-122"/>
              </a:rPr>
              <a:t>）</a:t>
            </a:r>
          </a:p>
        </p:txBody>
      </p:sp>
      <p:sp>
        <p:nvSpPr>
          <p:cNvPr id="32" name="Rectangle 31"/>
          <p:cNvSpPr>
            <a:spLocks noChangeArrowheads="1"/>
          </p:cNvSpPr>
          <p:nvPr/>
        </p:nvSpPr>
        <p:spPr bwMode="auto">
          <a:xfrm>
            <a:off x="2966475" y="1037276"/>
            <a:ext cx="110607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有效载荷长度</a:t>
            </a:r>
            <a:endParaRPr kumimoji="1" lang="zh-CN" altLang="en-US" sz="1200" b="1" dirty="0">
              <a:latin typeface="微软雅黑" pitchFamily="34" charset="-122"/>
              <a:ea typeface="微软雅黑" pitchFamily="34" charset="-122"/>
            </a:endParaRPr>
          </a:p>
        </p:txBody>
      </p:sp>
      <p:sp>
        <p:nvSpPr>
          <p:cNvPr id="33" name="Rectangle 32"/>
          <p:cNvSpPr>
            <a:spLocks noChangeArrowheads="1"/>
          </p:cNvSpPr>
          <p:nvPr/>
        </p:nvSpPr>
        <p:spPr bwMode="auto">
          <a:xfrm>
            <a:off x="5774061" y="1039049"/>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跳数限制</a:t>
            </a:r>
            <a:endParaRPr kumimoji="1" lang="zh-CN" altLang="en-US" sz="1200" b="1" dirty="0">
              <a:latin typeface="微软雅黑" pitchFamily="34" charset="-122"/>
              <a:ea typeface="微软雅黑" pitchFamily="34" charset="-122"/>
            </a:endParaRPr>
          </a:p>
        </p:txBody>
      </p:sp>
      <p:sp>
        <p:nvSpPr>
          <p:cNvPr id="34" name="Line 33"/>
          <p:cNvSpPr>
            <a:spLocks noChangeShapeType="1"/>
          </p:cNvSpPr>
          <p:nvPr/>
        </p:nvSpPr>
        <p:spPr bwMode="auto">
          <a:xfrm>
            <a:off x="4142606" y="847062"/>
            <a:ext cx="3522" cy="2121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Rectangle 34"/>
          <p:cNvSpPr>
            <a:spLocks noChangeArrowheads="1"/>
          </p:cNvSpPr>
          <p:nvPr/>
        </p:nvSpPr>
        <p:spPr bwMode="auto">
          <a:xfrm>
            <a:off x="5611114"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24</a:t>
            </a:r>
          </a:p>
        </p:txBody>
      </p:sp>
      <p:sp>
        <p:nvSpPr>
          <p:cNvPr id="36" name="Line 35"/>
          <p:cNvSpPr>
            <a:spLocks noChangeShapeType="1"/>
          </p:cNvSpPr>
          <p:nvPr/>
        </p:nvSpPr>
        <p:spPr bwMode="auto">
          <a:xfrm>
            <a:off x="2630958" y="3173961"/>
            <a:ext cx="40516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42" name="AutoShape 39"/>
          <p:cNvSpPr>
            <a:spLocks/>
          </p:cNvSpPr>
          <p:nvPr/>
        </p:nvSpPr>
        <p:spPr bwMode="auto">
          <a:xfrm>
            <a:off x="2461921" y="865551"/>
            <a:ext cx="126778" cy="2308410"/>
          </a:xfrm>
          <a:prstGeom prst="leftBrace">
            <a:avLst>
              <a:gd name="adj1" fmla="val 15173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3" name="Rectangle 40"/>
          <p:cNvSpPr>
            <a:spLocks noChangeArrowheads="1"/>
          </p:cNvSpPr>
          <p:nvPr/>
        </p:nvSpPr>
        <p:spPr bwMode="auto">
          <a:xfrm>
            <a:off x="1711709" y="1759157"/>
            <a:ext cx="775854"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100" b="1" dirty="0">
                <a:solidFill>
                  <a:srgbClr val="0000CC"/>
                </a:solidFill>
                <a:latin typeface="微软雅黑" pitchFamily="34" charset="-122"/>
                <a:ea typeface="微软雅黑" pitchFamily="34" charset="-122"/>
              </a:rPr>
              <a:t>IPv6 </a:t>
            </a:r>
            <a:r>
              <a:rPr kumimoji="1" lang="zh-CN" altLang="en-US" sz="1100" b="1" dirty="0">
                <a:solidFill>
                  <a:srgbClr val="0000CC"/>
                </a:solidFill>
                <a:latin typeface="微软雅黑" pitchFamily="34" charset="-122"/>
                <a:ea typeface="微软雅黑" pitchFamily="34" charset="-122"/>
              </a:rPr>
              <a:t>的</a:t>
            </a:r>
          </a:p>
          <a:p>
            <a:pPr algn="ctr" defTabSz="762000" eaLnBrk="0" hangingPunct="0"/>
            <a:r>
              <a:rPr kumimoji="1" lang="zh-CN" altLang="en-US" sz="1100" b="1" dirty="0">
                <a:solidFill>
                  <a:srgbClr val="0000CC"/>
                </a:solidFill>
                <a:latin typeface="微软雅黑" pitchFamily="34" charset="-122"/>
                <a:ea typeface="微软雅黑" pitchFamily="34" charset="-122"/>
              </a:rPr>
              <a:t>基本首部</a:t>
            </a:r>
          </a:p>
          <a:p>
            <a:pPr algn="ctr" defTabSz="762000" eaLnBrk="0" hangingPunct="0"/>
            <a:r>
              <a:rPr kumimoji="1" lang="zh-CN" altLang="en-US" sz="1100" b="1" dirty="0">
                <a:solidFill>
                  <a:srgbClr val="0000CC"/>
                </a:solidFill>
                <a:latin typeface="微软雅黑" pitchFamily="34" charset="-122"/>
                <a:ea typeface="微软雅黑" pitchFamily="34" charset="-122"/>
              </a:rPr>
              <a:t>（</a:t>
            </a:r>
            <a:r>
              <a:rPr kumimoji="1" lang="en-US" altLang="zh-CN" sz="1100" b="1" dirty="0">
                <a:solidFill>
                  <a:srgbClr val="0000CC"/>
                </a:solidFill>
                <a:latin typeface="微软雅黑" pitchFamily="34" charset="-122"/>
                <a:ea typeface="微软雅黑" pitchFamily="34" charset="-122"/>
              </a:rPr>
              <a:t>40 B</a:t>
            </a:r>
            <a:r>
              <a:rPr kumimoji="1" lang="zh-CN" altLang="en-US" sz="1100" b="1" dirty="0">
                <a:solidFill>
                  <a:srgbClr val="0000CC"/>
                </a:solidFill>
                <a:latin typeface="微软雅黑" pitchFamily="34" charset="-122"/>
                <a:ea typeface="微软雅黑" pitchFamily="34" charset="-122"/>
              </a:rPr>
              <a:t>）</a:t>
            </a:r>
          </a:p>
        </p:txBody>
      </p:sp>
      <p:sp>
        <p:nvSpPr>
          <p:cNvPr id="44" name="Rectangle 43"/>
          <p:cNvSpPr>
            <a:spLocks noChangeArrowheads="1"/>
          </p:cNvSpPr>
          <p:nvPr/>
        </p:nvSpPr>
        <p:spPr bwMode="auto">
          <a:xfrm>
            <a:off x="2635360" y="840900"/>
            <a:ext cx="499187" cy="218340"/>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5" name="矩形 44"/>
          <p:cNvSpPr/>
          <p:nvPr/>
        </p:nvSpPr>
        <p:spPr>
          <a:xfrm>
            <a:off x="3308876" y="4049822"/>
            <a:ext cx="2624501" cy="307777"/>
          </a:xfrm>
          <a:prstGeom prst="rect">
            <a:avLst/>
          </a:prstGeom>
        </p:spPr>
        <p:txBody>
          <a:bodyPr wrap="square">
            <a:spAutoFit/>
          </a:bodyPr>
          <a:lstStyle/>
          <a:p>
            <a:pPr algn="ctr"/>
            <a:endParaRPr lang="zh-CN" altLang="en-US" sz="1400" b="1" dirty="0">
              <a:latin typeface="微软雅黑" pitchFamily="34" charset="-122"/>
              <a:ea typeface="微软雅黑" pitchFamily="34" charset="-122"/>
            </a:endParaRPr>
          </a:p>
        </p:txBody>
      </p:sp>
      <p:sp>
        <p:nvSpPr>
          <p:cNvPr id="48" name="对角圆角矩形 47"/>
          <p:cNvSpPr/>
          <p:nvPr/>
        </p:nvSpPr>
        <p:spPr>
          <a:xfrm>
            <a:off x="1885750" y="3476531"/>
            <a:ext cx="5394293" cy="876103"/>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2086918" y="3519993"/>
            <a:ext cx="5060049" cy="784830"/>
          </a:xfrm>
          <a:prstGeom prst="rect">
            <a:avLst/>
          </a:prstGeom>
        </p:spPr>
        <p:txBody>
          <a:bodyPr wrap="square">
            <a:spAutoFit/>
          </a:bodyPr>
          <a:lstStyle/>
          <a:p>
            <a:pPr>
              <a:lnSpc>
                <a:spcPts val="2700"/>
              </a:lnSpc>
            </a:pPr>
            <a:r>
              <a:rPr lang="zh-CN" altLang="en-US" b="1" dirty="0">
                <a:solidFill>
                  <a:schemeClr val="bg1"/>
                </a:solidFill>
                <a:latin typeface="微软雅黑" pitchFamily="34" charset="-122"/>
                <a:ea typeface="微软雅黑" pitchFamily="34" charset="-122"/>
              </a:rPr>
              <a:t>版本</a:t>
            </a:r>
            <a:r>
              <a:rPr lang="en-US" altLang="zh-CN" b="1" dirty="0">
                <a:solidFill>
                  <a:schemeClr val="bg1"/>
                </a:solidFill>
                <a:latin typeface="微软雅黑" pitchFamily="34" charset="-122"/>
                <a:ea typeface="微软雅黑" pitchFamily="34" charset="-122"/>
              </a:rPr>
              <a:t>(version)—— 4 </a:t>
            </a:r>
            <a:r>
              <a:rPr lang="zh-CN" altLang="en-US" b="1" dirty="0">
                <a:solidFill>
                  <a:schemeClr val="bg1"/>
                </a:solidFill>
                <a:latin typeface="微软雅黑" pitchFamily="34" charset="-122"/>
                <a:ea typeface="微软雅黑" pitchFamily="34" charset="-122"/>
              </a:rPr>
              <a:t>位。它指明了协议的版本，对 </a:t>
            </a:r>
            <a:r>
              <a:rPr lang="en-US" altLang="zh-CN" b="1" dirty="0">
                <a:solidFill>
                  <a:schemeClr val="bg1"/>
                </a:solidFill>
                <a:latin typeface="微软雅黑" pitchFamily="34" charset="-122"/>
                <a:ea typeface="微软雅黑" pitchFamily="34" charset="-122"/>
              </a:rPr>
              <a:t>IPv6 </a:t>
            </a:r>
            <a:r>
              <a:rPr lang="zh-CN" altLang="en-US" b="1" dirty="0">
                <a:solidFill>
                  <a:schemeClr val="bg1"/>
                </a:solidFill>
                <a:latin typeface="微软雅黑" pitchFamily="34" charset="-122"/>
                <a:ea typeface="微软雅黑" pitchFamily="34" charset="-122"/>
              </a:rPr>
              <a:t>该字段总是 </a:t>
            </a:r>
            <a:r>
              <a:rPr lang="en-US" altLang="zh-CN" b="1" dirty="0">
                <a:solidFill>
                  <a:schemeClr val="bg1"/>
                </a:solidFill>
                <a:latin typeface="微软雅黑" pitchFamily="34" charset="-122"/>
                <a:ea typeface="微软雅黑" pitchFamily="34" charset="-122"/>
              </a:rPr>
              <a:t>6</a:t>
            </a:r>
            <a:r>
              <a:rPr lang="zh-CN" altLang="en-US" b="1" dirty="0">
                <a:solidFill>
                  <a:schemeClr val="bg1"/>
                </a:solidFill>
                <a:latin typeface="微软雅黑" pitchFamily="34" charset="-122"/>
                <a:ea typeface="微软雅黑" pitchFamily="34" charset="-122"/>
              </a:rPr>
              <a:t>。 </a:t>
            </a:r>
          </a:p>
        </p:txBody>
      </p:sp>
    </p:spTree>
    <p:extLst>
      <p:ext uri="{BB962C8B-B14F-4D97-AF65-F5344CB8AC3E}">
        <p14:creationId xmlns:p14="http://schemas.microsoft.com/office/powerpoint/2010/main" val="5897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4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圆角矩形 42"/>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2"/>
          <p:cNvSpPr>
            <a:spLocks noChangeArrowheads="1"/>
          </p:cNvSpPr>
          <p:nvPr/>
        </p:nvSpPr>
        <p:spPr bwMode="auto">
          <a:xfrm>
            <a:off x="2630958" y="847062"/>
            <a:ext cx="4042800" cy="2326899"/>
          </a:xfrm>
          <a:prstGeom prst="rect">
            <a:avLst/>
          </a:prstGeom>
          <a:solidFill>
            <a:srgbClr val="99FFCC"/>
          </a:solidFill>
          <a:ln w="381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 name="Line 3"/>
          <p:cNvSpPr>
            <a:spLocks noChangeShapeType="1"/>
          </p:cNvSpPr>
          <p:nvPr/>
        </p:nvSpPr>
        <p:spPr bwMode="auto">
          <a:xfrm>
            <a:off x="2635360" y="1058358"/>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 name="Line 4"/>
          <p:cNvSpPr>
            <a:spLocks noChangeShapeType="1"/>
          </p:cNvSpPr>
          <p:nvPr/>
        </p:nvSpPr>
        <p:spPr bwMode="auto">
          <a:xfrm>
            <a:off x="3134547" y="847943"/>
            <a:ext cx="0" cy="2112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 name="Line 5"/>
          <p:cNvSpPr>
            <a:spLocks noChangeShapeType="1"/>
          </p:cNvSpPr>
          <p:nvPr/>
        </p:nvSpPr>
        <p:spPr bwMode="auto">
          <a:xfrm>
            <a:off x="4654119"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6"/>
          <p:cNvSpPr>
            <a:spLocks noChangeArrowheads="1"/>
          </p:cNvSpPr>
          <p:nvPr/>
        </p:nvSpPr>
        <p:spPr bwMode="auto">
          <a:xfrm>
            <a:off x="2588699"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0</a:t>
            </a:r>
          </a:p>
        </p:txBody>
      </p:sp>
      <p:sp>
        <p:nvSpPr>
          <p:cNvPr id="8" name="Rectangle 7"/>
          <p:cNvSpPr>
            <a:spLocks noChangeArrowheads="1"/>
          </p:cNvSpPr>
          <p:nvPr/>
        </p:nvSpPr>
        <p:spPr bwMode="auto">
          <a:xfrm>
            <a:off x="3089647"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4</a:t>
            </a:r>
          </a:p>
        </p:txBody>
      </p:sp>
      <p:sp>
        <p:nvSpPr>
          <p:cNvPr id="9" name="Rectangle 8"/>
          <p:cNvSpPr>
            <a:spLocks noChangeArrowheads="1"/>
          </p:cNvSpPr>
          <p:nvPr/>
        </p:nvSpPr>
        <p:spPr bwMode="auto">
          <a:xfrm>
            <a:off x="4603936"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16</a:t>
            </a:r>
          </a:p>
        </p:txBody>
      </p:sp>
      <p:sp>
        <p:nvSpPr>
          <p:cNvPr id="10" name="Rectangle 9"/>
          <p:cNvSpPr>
            <a:spLocks noChangeArrowheads="1"/>
          </p:cNvSpPr>
          <p:nvPr/>
        </p:nvSpPr>
        <p:spPr bwMode="auto">
          <a:xfrm>
            <a:off x="6487993"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31</a:t>
            </a:r>
          </a:p>
        </p:txBody>
      </p:sp>
      <p:sp>
        <p:nvSpPr>
          <p:cNvPr id="11" name="Rectangle 10"/>
          <p:cNvSpPr>
            <a:spLocks noChangeArrowheads="1"/>
          </p:cNvSpPr>
          <p:nvPr/>
        </p:nvSpPr>
        <p:spPr bwMode="auto">
          <a:xfrm>
            <a:off x="2670612" y="82069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版本</a:t>
            </a:r>
            <a:endParaRPr kumimoji="1" lang="zh-CN" altLang="en-US" sz="1200" b="1" dirty="0">
              <a:latin typeface="微软雅黑" pitchFamily="34" charset="-122"/>
              <a:ea typeface="微软雅黑" pitchFamily="34" charset="-122"/>
            </a:endParaRPr>
          </a:p>
        </p:txBody>
      </p:sp>
      <p:sp>
        <p:nvSpPr>
          <p:cNvPr id="12" name="Rectangle 11"/>
          <p:cNvSpPr>
            <a:spLocks noChangeArrowheads="1"/>
          </p:cNvSpPr>
          <p:nvPr/>
        </p:nvSpPr>
        <p:spPr bwMode="auto">
          <a:xfrm>
            <a:off x="2246223" y="631364"/>
            <a:ext cx="32380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0000CC"/>
                </a:solidFill>
                <a:latin typeface="微软雅黑" pitchFamily="34" charset="-122"/>
                <a:ea typeface="微软雅黑" pitchFamily="34" charset="-122"/>
              </a:rPr>
              <a:t>位</a:t>
            </a:r>
          </a:p>
        </p:txBody>
      </p:sp>
      <p:sp>
        <p:nvSpPr>
          <p:cNvPr id="13" name="Line 12"/>
          <p:cNvSpPr>
            <a:spLocks noChangeShapeType="1"/>
          </p:cNvSpPr>
          <p:nvPr/>
        </p:nvSpPr>
        <p:spPr bwMode="auto">
          <a:xfrm>
            <a:off x="2630958" y="1292545"/>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2631838" y="1526731"/>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2631838" y="1761798"/>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2631838" y="199686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6"/>
          <p:cNvSpPr>
            <a:spLocks noChangeShapeType="1"/>
          </p:cNvSpPr>
          <p:nvPr/>
        </p:nvSpPr>
        <p:spPr bwMode="auto">
          <a:xfrm>
            <a:off x="2631838" y="223193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7"/>
          <p:cNvSpPr>
            <a:spLocks noChangeShapeType="1"/>
          </p:cNvSpPr>
          <p:nvPr/>
        </p:nvSpPr>
        <p:spPr bwMode="auto">
          <a:xfrm>
            <a:off x="2631838" y="2466119"/>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2631838" y="270118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9"/>
          <p:cNvSpPr>
            <a:spLocks noChangeShapeType="1"/>
          </p:cNvSpPr>
          <p:nvPr/>
        </p:nvSpPr>
        <p:spPr bwMode="auto">
          <a:xfrm>
            <a:off x="2631838" y="293537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Rectangle 20"/>
          <p:cNvSpPr>
            <a:spLocks noChangeArrowheads="1"/>
          </p:cNvSpPr>
          <p:nvPr/>
        </p:nvSpPr>
        <p:spPr bwMode="auto">
          <a:xfrm>
            <a:off x="2756855" y="2387763"/>
            <a:ext cx="3798929" cy="625965"/>
          </a:xfrm>
          <a:prstGeom prst="rect">
            <a:avLst/>
          </a:prstGeom>
          <a:solidFill>
            <a:srgbClr val="99FFCC"/>
          </a:solidFill>
          <a:ln>
            <a:noFill/>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Rectangle 21"/>
          <p:cNvSpPr>
            <a:spLocks noChangeArrowheads="1"/>
          </p:cNvSpPr>
          <p:nvPr/>
        </p:nvSpPr>
        <p:spPr bwMode="auto">
          <a:xfrm>
            <a:off x="2756855" y="1469987"/>
            <a:ext cx="3798929" cy="626845"/>
          </a:xfrm>
          <a:prstGeom prst="rect">
            <a:avLst/>
          </a:prstGeom>
          <a:solidFill>
            <a:srgbClr val="99FFCC"/>
          </a:solidFill>
          <a:ln>
            <a:noFill/>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Rectangle 22"/>
          <p:cNvSpPr>
            <a:spLocks noChangeArrowheads="1"/>
          </p:cNvSpPr>
          <p:nvPr/>
        </p:nvSpPr>
        <p:spPr bwMode="auto">
          <a:xfrm>
            <a:off x="4240663" y="247056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目的地址</a:t>
            </a:r>
            <a:endParaRPr kumimoji="1" lang="zh-CN" altLang="en-US" sz="1200" b="1" dirty="0">
              <a:latin typeface="微软雅黑" pitchFamily="34" charset="-122"/>
              <a:ea typeface="微软雅黑" pitchFamily="34" charset="-122"/>
            </a:endParaRPr>
          </a:p>
        </p:txBody>
      </p:sp>
      <p:sp>
        <p:nvSpPr>
          <p:cNvPr id="24" name="Rectangle 23"/>
          <p:cNvSpPr>
            <a:spLocks noChangeArrowheads="1"/>
          </p:cNvSpPr>
          <p:nvPr/>
        </p:nvSpPr>
        <p:spPr bwMode="auto">
          <a:xfrm>
            <a:off x="4317607" y="1531181"/>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源地址</a:t>
            </a:r>
            <a:endParaRPr kumimoji="1" lang="zh-CN" altLang="en-US" sz="1200" b="1" dirty="0">
              <a:latin typeface="微软雅黑" pitchFamily="34" charset="-122"/>
              <a:ea typeface="微软雅黑" pitchFamily="34" charset="-122"/>
            </a:endParaRPr>
          </a:p>
        </p:txBody>
      </p:sp>
      <p:sp>
        <p:nvSpPr>
          <p:cNvPr id="25" name="Line 24"/>
          <p:cNvSpPr>
            <a:spLocks noChangeShapeType="1"/>
          </p:cNvSpPr>
          <p:nvPr/>
        </p:nvSpPr>
        <p:spPr bwMode="auto">
          <a:xfrm>
            <a:off x="5669221"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Rectangle 25"/>
          <p:cNvSpPr>
            <a:spLocks noChangeArrowheads="1"/>
          </p:cNvSpPr>
          <p:nvPr/>
        </p:nvSpPr>
        <p:spPr bwMode="auto">
          <a:xfrm>
            <a:off x="4600594" y="1041678"/>
            <a:ext cx="95218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下一个首部</a:t>
            </a:r>
            <a:endParaRPr kumimoji="1" lang="zh-CN" altLang="en-US" sz="1200" b="1" dirty="0">
              <a:latin typeface="微软雅黑" pitchFamily="34" charset="-122"/>
              <a:ea typeface="微软雅黑" pitchFamily="34" charset="-122"/>
            </a:endParaRPr>
          </a:p>
        </p:txBody>
      </p:sp>
      <p:sp>
        <p:nvSpPr>
          <p:cNvPr id="27" name="Rectangle 26"/>
          <p:cNvSpPr>
            <a:spLocks noChangeArrowheads="1"/>
          </p:cNvSpPr>
          <p:nvPr/>
        </p:nvSpPr>
        <p:spPr bwMode="auto">
          <a:xfrm>
            <a:off x="5079909" y="82069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流标号</a:t>
            </a:r>
            <a:endParaRPr kumimoji="1" lang="zh-CN" altLang="en-US" sz="1200" b="1" dirty="0">
              <a:latin typeface="微软雅黑" pitchFamily="34" charset="-122"/>
              <a:ea typeface="微软雅黑" pitchFamily="34" charset="-122"/>
            </a:endParaRPr>
          </a:p>
        </p:txBody>
      </p:sp>
      <p:sp>
        <p:nvSpPr>
          <p:cNvPr id="28" name="Rectangle 27"/>
          <p:cNvSpPr>
            <a:spLocks noChangeArrowheads="1"/>
          </p:cNvSpPr>
          <p:nvPr/>
        </p:nvSpPr>
        <p:spPr bwMode="auto">
          <a:xfrm>
            <a:off x="4066011"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12</a:t>
            </a:r>
          </a:p>
        </p:txBody>
      </p:sp>
      <p:sp>
        <p:nvSpPr>
          <p:cNvPr id="29" name="Rectangle 28"/>
          <p:cNvSpPr>
            <a:spLocks noChangeArrowheads="1"/>
          </p:cNvSpPr>
          <p:nvPr/>
        </p:nvSpPr>
        <p:spPr bwMode="auto">
          <a:xfrm>
            <a:off x="3248167" y="82069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通信量类</a:t>
            </a:r>
            <a:endParaRPr kumimoji="1" lang="zh-CN" altLang="en-US" sz="1200" b="1" dirty="0">
              <a:latin typeface="微软雅黑" pitchFamily="34" charset="-122"/>
              <a:ea typeface="微软雅黑" pitchFamily="34" charset="-122"/>
            </a:endParaRPr>
          </a:p>
        </p:txBody>
      </p:sp>
      <p:sp>
        <p:nvSpPr>
          <p:cNvPr id="30" name="Rectangle 29"/>
          <p:cNvSpPr>
            <a:spLocks noChangeArrowheads="1"/>
          </p:cNvSpPr>
          <p:nvPr/>
        </p:nvSpPr>
        <p:spPr bwMode="auto">
          <a:xfrm>
            <a:off x="4175741" y="1716945"/>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smtClean="0">
                <a:latin typeface="微软雅黑" pitchFamily="34" charset="-122"/>
                <a:ea typeface="微软雅黑" pitchFamily="34" charset="-122"/>
              </a:rPr>
              <a:t>128</a:t>
            </a:r>
            <a:r>
              <a:rPr kumimoji="1" lang="zh-CN" altLang="en-US" sz="1200" b="1" dirty="0" smtClean="0">
                <a:latin typeface="微软雅黑" pitchFamily="34" charset="-122"/>
                <a:ea typeface="微软雅黑" pitchFamily="34" charset="-122"/>
              </a:rPr>
              <a:t>位</a:t>
            </a:r>
            <a:r>
              <a:rPr kumimoji="1" lang="zh-CN" altLang="en-US" sz="1200" b="1" dirty="0">
                <a:latin typeface="微软雅黑" pitchFamily="34" charset="-122"/>
                <a:ea typeface="微软雅黑" pitchFamily="34" charset="-122"/>
              </a:rPr>
              <a:t>）</a:t>
            </a:r>
          </a:p>
        </p:txBody>
      </p:sp>
      <p:sp>
        <p:nvSpPr>
          <p:cNvPr id="31" name="Rectangle 30"/>
          <p:cNvSpPr>
            <a:spLocks noChangeArrowheads="1"/>
          </p:cNvSpPr>
          <p:nvPr/>
        </p:nvSpPr>
        <p:spPr bwMode="auto">
          <a:xfrm>
            <a:off x="4175741" y="2657783"/>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smtClean="0">
                <a:latin typeface="微软雅黑" pitchFamily="34" charset="-122"/>
                <a:ea typeface="微软雅黑" pitchFamily="34" charset="-122"/>
              </a:rPr>
              <a:t>128</a:t>
            </a:r>
            <a:r>
              <a:rPr kumimoji="1" lang="zh-CN" altLang="en-US" sz="1200" b="1" dirty="0" smtClean="0">
                <a:latin typeface="微软雅黑" pitchFamily="34" charset="-122"/>
                <a:ea typeface="微软雅黑" pitchFamily="34" charset="-122"/>
              </a:rPr>
              <a:t>位</a:t>
            </a:r>
            <a:r>
              <a:rPr kumimoji="1" lang="zh-CN" altLang="en-US" sz="1200" b="1" dirty="0">
                <a:latin typeface="微软雅黑" pitchFamily="34" charset="-122"/>
                <a:ea typeface="微软雅黑" pitchFamily="34" charset="-122"/>
              </a:rPr>
              <a:t>）</a:t>
            </a:r>
          </a:p>
        </p:txBody>
      </p:sp>
      <p:sp>
        <p:nvSpPr>
          <p:cNvPr id="32" name="Rectangle 31"/>
          <p:cNvSpPr>
            <a:spLocks noChangeArrowheads="1"/>
          </p:cNvSpPr>
          <p:nvPr/>
        </p:nvSpPr>
        <p:spPr bwMode="auto">
          <a:xfrm>
            <a:off x="2966475" y="1037276"/>
            <a:ext cx="110607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有效载荷长度</a:t>
            </a:r>
            <a:endParaRPr kumimoji="1" lang="zh-CN" altLang="en-US" sz="1200" b="1" dirty="0">
              <a:latin typeface="微软雅黑" pitchFamily="34" charset="-122"/>
              <a:ea typeface="微软雅黑" pitchFamily="34" charset="-122"/>
            </a:endParaRPr>
          </a:p>
        </p:txBody>
      </p:sp>
      <p:sp>
        <p:nvSpPr>
          <p:cNvPr id="33" name="Rectangle 32"/>
          <p:cNvSpPr>
            <a:spLocks noChangeArrowheads="1"/>
          </p:cNvSpPr>
          <p:nvPr/>
        </p:nvSpPr>
        <p:spPr bwMode="auto">
          <a:xfrm>
            <a:off x="5774061" y="1039049"/>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跳数限制</a:t>
            </a:r>
            <a:endParaRPr kumimoji="1" lang="zh-CN" altLang="en-US" sz="1200" b="1" dirty="0">
              <a:latin typeface="微软雅黑" pitchFamily="34" charset="-122"/>
              <a:ea typeface="微软雅黑" pitchFamily="34" charset="-122"/>
            </a:endParaRPr>
          </a:p>
        </p:txBody>
      </p:sp>
      <p:sp>
        <p:nvSpPr>
          <p:cNvPr id="34" name="Line 33"/>
          <p:cNvSpPr>
            <a:spLocks noChangeShapeType="1"/>
          </p:cNvSpPr>
          <p:nvPr/>
        </p:nvSpPr>
        <p:spPr bwMode="auto">
          <a:xfrm>
            <a:off x="4142606" y="847062"/>
            <a:ext cx="3522" cy="2121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Rectangle 34"/>
          <p:cNvSpPr>
            <a:spLocks noChangeArrowheads="1"/>
          </p:cNvSpPr>
          <p:nvPr/>
        </p:nvSpPr>
        <p:spPr bwMode="auto">
          <a:xfrm>
            <a:off x="5611114"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24</a:t>
            </a:r>
          </a:p>
        </p:txBody>
      </p:sp>
      <p:sp>
        <p:nvSpPr>
          <p:cNvPr id="36" name="Line 35"/>
          <p:cNvSpPr>
            <a:spLocks noChangeShapeType="1"/>
          </p:cNvSpPr>
          <p:nvPr/>
        </p:nvSpPr>
        <p:spPr bwMode="auto">
          <a:xfrm>
            <a:off x="2630958" y="3173961"/>
            <a:ext cx="40516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37" name="AutoShape 39"/>
          <p:cNvSpPr>
            <a:spLocks/>
          </p:cNvSpPr>
          <p:nvPr/>
        </p:nvSpPr>
        <p:spPr bwMode="auto">
          <a:xfrm>
            <a:off x="2461921" y="865551"/>
            <a:ext cx="126778" cy="2308410"/>
          </a:xfrm>
          <a:prstGeom prst="leftBrace">
            <a:avLst>
              <a:gd name="adj1" fmla="val 15173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8" name="Rectangle 40"/>
          <p:cNvSpPr>
            <a:spLocks noChangeArrowheads="1"/>
          </p:cNvSpPr>
          <p:nvPr/>
        </p:nvSpPr>
        <p:spPr bwMode="auto">
          <a:xfrm>
            <a:off x="1711709" y="1759157"/>
            <a:ext cx="775854"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100" b="1" dirty="0">
                <a:solidFill>
                  <a:srgbClr val="0000CC"/>
                </a:solidFill>
                <a:latin typeface="微软雅黑" pitchFamily="34" charset="-122"/>
                <a:ea typeface="微软雅黑" pitchFamily="34" charset="-122"/>
              </a:rPr>
              <a:t>IPv6 </a:t>
            </a:r>
            <a:r>
              <a:rPr kumimoji="1" lang="zh-CN" altLang="en-US" sz="1100" b="1" dirty="0">
                <a:solidFill>
                  <a:srgbClr val="0000CC"/>
                </a:solidFill>
                <a:latin typeface="微软雅黑" pitchFamily="34" charset="-122"/>
                <a:ea typeface="微软雅黑" pitchFamily="34" charset="-122"/>
              </a:rPr>
              <a:t>的</a:t>
            </a:r>
          </a:p>
          <a:p>
            <a:pPr algn="ctr" defTabSz="762000" eaLnBrk="0" hangingPunct="0"/>
            <a:r>
              <a:rPr kumimoji="1" lang="zh-CN" altLang="en-US" sz="1100" b="1" dirty="0">
                <a:solidFill>
                  <a:srgbClr val="0000CC"/>
                </a:solidFill>
                <a:latin typeface="微软雅黑" pitchFamily="34" charset="-122"/>
                <a:ea typeface="微软雅黑" pitchFamily="34" charset="-122"/>
              </a:rPr>
              <a:t>基本首部</a:t>
            </a:r>
          </a:p>
          <a:p>
            <a:pPr algn="ctr" defTabSz="762000" eaLnBrk="0" hangingPunct="0"/>
            <a:r>
              <a:rPr kumimoji="1" lang="zh-CN" altLang="en-US" sz="1100" b="1" dirty="0">
                <a:solidFill>
                  <a:srgbClr val="0000CC"/>
                </a:solidFill>
                <a:latin typeface="微软雅黑" pitchFamily="34" charset="-122"/>
                <a:ea typeface="微软雅黑" pitchFamily="34" charset="-122"/>
              </a:rPr>
              <a:t>（</a:t>
            </a:r>
            <a:r>
              <a:rPr kumimoji="1" lang="en-US" altLang="zh-CN" sz="1100" b="1" dirty="0">
                <a:solidFill>
                  <a:srgbClr val="0000CC"/>
                </a:solidFill>
                <a:latin typeface="微软雅黑" pitchFamily="34" charset="-122"/>
                <a:ea typeface="微软雅黑" pitchFamily="34" charset="-122"/>
              </a:rPr>
              <a:t>40 B</a:t>
            </a:r>
            <a:r>
              <a:rPr kumimoji="1" lang="zh-CN" altLang="en-US" sz="1100" b="1" dirty="0">
                <a:solidFill>
                  <a:srgbClr val="0000CC"/>
                </a:solidFill>
                <a:latin typeface="微软雅黑" pitchFamily="34" charset="-122"/>
                <a:ea typeface="微软雅黑" pitchFamily="34" charset="-122"/>
              </a:rPr>
              <a:t>）</a:t>
            </a:r>
          </a:p>
        </p:txBody>
      </p:sp>
      <p:sp>
        <p:nvSpPr>
          <p:cNvPr id="39" name="Rectangle 43"/>
          <p:cNvSpPr>
            <a:spLocks noChangeArrowheads="1"/>
          </p:cNvSpPr>
          <p:nvPr/>
        </p:nvSpPr>
        <p:spPr bwMode="auto">
          <a:xfrm flipH="1">
            <a:off x="3134547" y="840900"/>
            <a:ext cx="1008059" cy="218340"/>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0" name="矩形 39"/>
          <p:cNvSpPr/>
          <p:nvPr/>
        </p:nvSpPr>
        <p:spPr>
          <a:xfrm>
            <a:off x="3308876" y="4049822"/>
            <a:ext cx="2624501" cy="307777"/>
          </a:xfrm>
          <a:prstGeom prst="rect">
            <a:avLst/>
          </a:prstGeom>
        </p:spPr>
        <p:txBody>
          <a:bodyPr wrap="square">
            <a:spAutoFit/>
          </a:bodyPr>
          <a:lstStyle/>
          <a:p>
            <a:pPr algn="ctr"/>
            <a:endParaRPr lang="zh-CN" altLang="en-US" sz="1400" b="1" dirty="0">
              <a:latin typeface="微软雅黑" pitchFamily="34" charset="-122"/>
              <a:ea typeface="微软雅黑" pitchFamily="34" charset="-122"/>
            </a:endParaRPr>
          </a:p>
        </p:txBody>
      </p:sp>
      <p:sp>
        <p:nvSpPr>
          <p:cNvPr id="41" name="对角圆角矩形 40"/>
          <p:cNvSpPr/>
          <p:nvPr/>
        </p:nvSpPr>
        <p:spPr>
          <a:xfrm>
            <a:off x="1046286" y="3476531"/>
            <a:ext cx="6998676" cy="876103"/>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69377" y="3519993"/>
            <a:ext cx="6875585" cy="784830"/>
          </a:xfrm>
          <a:prstGeom prst="rect">
            <a:avLst/>
          </a:prstGeom>
        </p:spPr>
        <p:txBody>
          <a:bodyPr wrap="square">
            <a:spAutoFit/>
          </a:bodyPr>
          <a:lstStyle/>
          <a:p>
            <a:pPr>
              <a:lnSpc>
                <a:spcPts val="2700"/>
              </a:lnSpc>
            </a:pPr>
            <a:r>
              <a:rPr lang="zh-CN" altLang="en-US" b="1" dirty="0">
                <a:solidFill>
                  <a:schemeClr val="bg1"/>
                </a:solidFill>
                <a:latin typeface="微软雅黑" pitchFamily="34" charset="-122"/>
                <a:ea typeface="微软雅黑" pitchFamily="34" charset="-122"/>
              </a:rPr>
              <a:t>通信量类</a:t>
            </a:r>
            <a:r>
              <a:rPr lang="en-US" altLang="zh-CN" b="1" dirty="0">
                <a:solidFill>
                  <a:schemeClr val="bg1"/>
                </a:solidFill>
                <a:latin typeface="微软雅黑" pitchFamily="34" charset="-122"/>
                <a:ea typeface="微软雅黑" pitchFamily="34" charset="-122"/>
              </a:rPr>
              <a:t>(traffic class)—— 8 </a:t>
            </a:r>
            <a:r>
              <a:rPr lang="zh-CN" altLang="en-US" b="1" dirty="0">
                <a:solidFill>
                  <a:schemeClr val="bg1"/>
                </a:solidFill>
                <a:latin typeface="微软雅黑" pitchFamily="34" charset="-122"/>
                <a:ea typeface="微软雅黑" pitchFamily="34" charset="-122"/>
              </a:rPr>
              <a:t>位。这是为了区分不同的 </a:t>
            </a:r>
            <a:r>
              <a:rPr lang="en-US" altLang="zh-CN" b="1" dirty="0">
                <a:solidFill>
                  <a:schemeClr val="bg1"/>
                </a:solidFill>
                <a:latin typeface="微软雅黑" pitchFamily="34" charset="-122"/>
                <a:ea typeface="微软雅黑" pitchFamily="34" charset="-122"/>
              </a:rPr>
              <a:t>IPv6 </a:t>
            </a:r>
            <a:r>
              <a:rPr lang="zh-CN" altLang="en-US" b="1" dirty="0">
                <a:solidFill>
                  <a:schemeClr val="bg1"/>
                </a:solidFill>
                <a:latin typeface="微软雅黑" pitchFamily="34" charset="-122"/>
                <a:ea typeface="微软雅黑" pitchFamily="34" charset="-122"/>
              </a:rPr>
              <a:t>数据报的类别或优先级。目前正在进行不同的通信量类性能的实验。 </a:t>
            </a:r>
          </a:p>
        </p:txBody>
      </p:sp>
    </p:spTree>
    <p:extLst>
      <p:ext uri="{BB962C8B-B14F-4D97-AF65-F5344CB8AC3E}">
        <p14:creationId xmlns:p14="http://schemas.microsoft.com/office/powerpoint/2010/main" val="366914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圆角矩形 42"/>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2"/>
          <p:cNvSpPr>
            <a:spLocks noChangeArrowheads="1"/>
          </p:cNvSpPr>
          <p:nvPr/>
        </p:nvSpPr>
        <p:spPr bwMode="auto">
          <a:xfrm>
            <a:off x="2630958" y="847062"/>
            <a:ext cx="4042800" cy="2326899"/>
          </a:xfrm>
          <a:prstGeom prst="rect">
            <a:avLst/>
          </a:prstGeom>
          <a:solidFill>
            <a:srgbClr val="99FFCC"/>
          </a:solidFill>
          <a:ln w="381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 name="Line 3"/>
          <p:cNvSpPr>
            <a:spLocks noChangeShapeType="1"/>
          </p:cNvSpPr>
          <p:nvPr/>
        </p:nvSpPr>
        <p:spPr bwMode="auto">
          <a:xfrm>
            <a:off x="2635360" y="1058358"/>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 name="Line 4"/>
          <p:cNvSpPr>
            <a:spLocks noChangeShapeType="1"/>
          </p:cNvSpPr>
          <p:nvPr/>
        </p:nvSpPr>
        <p:spPr bwMode="auto">
          <a:xfrm>
            <a:off x="3134547" y="847943"/>
            <a:ext cx="0" cy="2112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 name="Line 5"/>
          <p:cNvSpPr>
            <a:spLocks noChangeShapeType="1"/>
          </p:cNvSpPr>
          <p:nvPr/>
        </p:nvSpPr>
        <p:spPr bwMode="auto">
          <a:xfrm>
            <a:off x="4654119"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6"/>
          <p:cNvSpPr>
            <a:spLocks noChangeArrowheads="1"/>
          </p:cNvSpPr>
          <p:nvPr/>
        </p:nvSpPr>
        <p:spPr bwMode="auto">
          <a:xfrm>
            <a:off x="2588699"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0</a:t>
            </a:r>
          </a:p>
        </p:txBody>
      </p:sp>
      <p:sp>
        <p:nvSpPr>
          <p:cNvPr id="8" name="Rectangle 7"/>
          <p:cNvSpPr>
            <a:spLocks noChangeArrowheads="1"/>
          </p:cNvSpPr>
          <p:nvPr/>
        </p:nvSpPr>
        <p:spPr bwMode="auto">
          <a:xfrm>
            <a:off x="3089647"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4</a:t>
            </a:r>
          </a:p>
        </p:txBody>
      </p:sp>
      <p:sp>
        <p:nvSpPr>
          <p:cNvPr id="9" name="Rectangle 8"/>
          <p:cNvSpPr>
            <a:spLocks noChangeArrowheads="1"/>
          </p:cNvSpPr>
          <p:nvPr/>
        </p:nvSpPr>
        <p:spPr bwMode="auto">
          <a:xfrm>
            <a:off x="4603936"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16</a:t>
            </a:r>
          </a:p>
        </p:txBody>
      </p:sp>
      <p:sp>
        <p:nvSpPr>
          <p:cNvPr id="10" name="Rectangle 9"/>
          <p:cNvSpPr>
            <a:spLocks noChangeArrowheads="1"/>
          </p:cNvSpPr>
          <p:nvPr/>
        </p:nvSpPr>
        <p:spPr bwMode="auto">
          <a:xfrm>
            <a:off x="6487993"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31</a:t>
            </a:r>
          </a:p>
        </p:txBody>
      </p:sp>
      <p:sp>
        <p:nvSpPr>
          <p:cNvPr id="11" name="Rectangle 10"/>
          <p:cNvSpPr>
            <a:spLocks noChangeArrowheads="1"/>
          </p:cNvSpPr>
          <p:nvPr/>
        </p:nvSpPr>
        <p:spPr bwMode="auto">
          <a:xfrm>
            <a:off x="2670612" y="82069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版本</a:t>
            </a:r>
            <a:endParaRPr kumimoji="1" lang="zh-CN" altLang="en-US" sz="1200" b="1" dirty="0">
              <a:latin typeface="微软雅黑" pitchFamily="34" charset="-122"/>
              <a:ea typeface="微软雅黑" pitchFamily="34" charset="-122"/>
            </a:endParaRPr>
          </a:p>
        </p:txBody>
      </p:sp>
      <p:sp>
        <p:nvSpPr>
          <p:cNvPr id="12" name="Rectangle 11"/>
          <p:cNvSpPr>
            <a:spLocks noChangeArrowheads="1"/>
          </p:cNvSpPr>
          <p:nvPr/>
        </p:nvSpPr>
        <p:spPr bwMode="auto">
          <a:xfrm>
            <a:off x="2246223" y="631364"/>
            <a:ext cx="32380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0000CC"/>
                </a:solidFill>
                <a:latin typeface="微软雅黑" pitchFamily="34" charset="-122"/>
                <a:ea typeface="微软雅黑" pitchFamily="34" charset="-122"/>
              </a:rPr>
              <a:t>位</a:t>
            </a:r>
          </a:p>
        </p:txBody>
      </p:sp>
      <p:sp>
        <p:nvSpPr>
          <p:cNvPr id="13" name="Line 12"/>
          <p:cNvSpPr>
            <a:spLocks noChangeShapeType="1"/>
          </p:cNvSpPr>
          <p:nvPr/>
        </p:nvSpPr>
        <p:spPr bwMode="auto">
          <a:xfrm>
            <a:off x="2630958" y="1292545"/>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2631838" y="1526731"/>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2631838" y="1761798"/>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2631838" y="199686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6"/>
          <p:cNvSpPr>
            <a:spLocks noChangeShapeType="1"/>
          </p:cNvSpPr>
          <p:nvPr/>
        </p:nvSpPr>
        <p:spPr bwMode="auto">
          <a:xfrm>
            <a:off x="2631838" y="223193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7"/>
          <p:cNvSpPr>
            <a:spLocks noChangeShapeType="1"/>
          </p:cNvSpPr>
          <p:nvPr/>
        </p:nvSpPr>
        <p:spPr bwMode="auto">
          <a:xfrm>
            <a:off x="2631838" y="2466119"/>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2631838" y="270118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9"/>
          <p:cNvSpPr>
            <a:spLocks noChangeShapeType="1"/>
          </p:cNvSpPr>
          <p:nvPr/>
        </p:nvSpPr>
        <p:spPr bwMode="auto">
          <a:xfrm>
            <a:off x="2631838" y="293537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Rectangle 20"/>
          <p:cNvSpPr>
            <a:spLocks noChangeArrowheads="1"/>
          </p:cNvSpPr>
          <p:nvPr/>
        </p:nvSpPr>
        <p:spPr bwMode="auto">
          <a:xfrm>
            <a:off x="2756855" y="2387763"/>
            <a:ext cx="3798929" cy="625965"/>
          </a:xfrm>
          <a:prstGeom prst="rect">
            <a:avLst/>
          </a:prstGeom>
          <a:solidFill>
            <a:srgbClr val="99FFCC"/>
          </a:solidFill>
          <a:ln>
            <a:noFill/>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Rectangle 21"/>
          <p:cNvSpPr>
            <a:spLocks noChangeArrowheads="1"/>
          </p:cNvSpPr>
          <p:nvPr/>
        </p:nvSpPr>
        <p:spPr bwMode="auto">
          <a:xfrm>
            <a:off x="2756855" y="1469987"/>
            <a:ext cx="3798929" cy="626845"/>
          </a:xfrm>
          <a:prstGeom prst="rect">
            <a:avLst/>
          </a:prstGeom>
          <a:solidFill>
            <a:srgbClr val="99FFCC"/>
          </a:solidFill>
          <a:ln>
            <a:noFill/>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Rectangle 22"/>
          <p:cNvSpPr>
            <a:spLocks noChangeArrowheads="1"/>
          </p:cNvSpPr>
          <p:nvPr/>
        </p:nvSpPr>
        <p:spPr bwMode="auto">
          <a:xfrm>
            <a:off x="4240663" y="247056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目的地址</a:t>
            </a:r>
            <a:endParaRPr kumimoji="1" lang="zh-CN" altLang="en-US" sz="1200" b="1" dirty="0">
              <a:latin typeface="微软雅黑" pitchFamily="34" charset="-122"/>
              <a:ea typeface="微软雅黑" pitchFamily="34" charset="-122"/>
            </a:endParaRPr>
          </a:p>
        </p:txBody>
      </p:sp>
      <p:sp>
        <p:nvSpPr>
          <p:cNvPr id="24" name="Rectangle 23"/>
          <p:cNvSpPr>
            <a:spLocks noChangeArrowheads="1"/>
          </p:cNvSpPr>
          <p:nvPr/>
        </p:nvSpPr>
        <p:spPr bwMode="auto">
          <a:xfrm>
            <a:off x="4317607" y="1531181"/>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源地址</a:t>
            </a:r>
            <a:endParaRPr kumimoji="1" lang="zh-CN" altLang="en-US" sz="1200" b="1" dirty="0">
              <a:latin typeface="微软雅黑" pitchFamily="34" charset="-122"/>
              <a:ea typeface="微软雅黑" pitchFamily="34" charset="-122"/>
            </a:endParaRPr>
          </a:p>
        </p:txBody>
      </p:sp>
      <p:sp>
        <p:nvSpPr>
          <p:cNvPr id="25" name="Line 24"/>
          <p:cNvSpPr>
            <a:spLocks noChangeShapeType="1"/>
          </p:cNvSpPr>
          <p:nvPr/>
        </p:nvSpPr>
        <p:spPr bwMode="auto">
          <a:xfrm>
            <a:off x="5669221"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Rectangle 25"/>
          <p:cNvSpPr>
            <a:spLocks noChangeArrowheads="1"/>
          </p:cNvSpPr>
          <p:nvPr/>
        </p:nvSpPr>
        <p:spPr bwMode="auto">
          <a:xfrm>
            <a:off x="4600594" y="1041678"/>
            <a:ext cx="95218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下一个首部</a:t>
            </a:r>
            <a:endParaRPr kumimoji="1" lang="zh-CN" altLang="en-US" sz="1200" b="1" dirty="0">
              <a:latin typeface="微软雅黑" pitchFamily="34" charset="-122"/>
              <a:ea typeface="微软雅黑" pitchFamily="34" charset="-122"/>
            </a:endParaRPr>
          </a:p>
        </p:txBody>
      </p:sp>
      <p:sp>
        <p:nvSpPr>
          <p:cNvPr id="27" name="Rectangle 26"/>
          <p:cNvSpPr>
            <a:spLocks noChangeArrowheads="1"/>
          </p:cNvSpPr>
          <p:nvPr/>
        </p:nvSpPr>
        <p:spPr bwMode="auto">
          <a:xfrm>
            <a:off x="5079909" y="82069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流标号</a:t>
            </a:r>
            <a:endParaRPr kumimoji="1" lang="zh-CN" altLang="en-US" sz="1200" b="1" dirty="0">
              <a:latin typeface="微软雅黑" pitchFamily="34" charset="-122"/>
              <a:ea typeface="微软雅黑" pitchFamily="34" charset="-122"/>
            </a:endParaRPr>
          </a:p>
        </p:txBody>
      </p:sp>
      <p:sp>
        <p:nvSpPr>
          <p:cNvPr id="28" name="Rectangle 27"/>
          <p:cNvSpPr>
            <a:spLocks noChangeArrowheads="1"/>
          </p:cNvSpPr>
          <p:nvPr/>
        </p:nvSpPr>
        <p:spPr bwMode="auto">
          <a:xfrm>
            <a:off x="4066011"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12</a:t>
            </a:r>
          </a:p>
        </p:txBody>
      </p:sp>
      <p:sp>
        <p:nvSpPr>
          <p:cNvPr id="29" name="Rectangle 28"/>
          <p:cNvSpPr>
            <a:spLocks noChangeArrowheads="1"/>
          </p:cNvSpPr>
          <p:nvPr/>
        </p:nvSpPr>
        <p:spPr bwMode="auto">
          <a:xfrm>
            <a:off x="3248167" y="82069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通信量类</a:t>
            </a:r>
            <a:endParaRPr kumimoji="1" lang="zh-CN" altLang="en-US" sz="1200" b="1" dirty="0">
              <a:latin typeface="微软雅黑" pitchFamily="34" charset="-122"/>
              <a:ea typeface="微软雅黑" pitchFamily="34" charset="-122"/>
            </a:endParaRPr>
          </a:p>
        </p:txBody>
      </p:sp>
      <p:sp>
        <p:nvSpPr>
          <p:cNvPr id="30" name="Rectangle 29"/>
          <p:cNvSpPr>
            <a:spLocks noChangeArrowheads="1"/>
          </p:cNvSpPr>
          <p:nvPr/>
        </p:nvSpPr>
        <p:spPr bwMode="auto">
          <a:xfrm>
            <a:off x="4175741" y="1716945"/>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smtClean="0">
                <a:latin typeface="微软雅黑" pitchFamily="34" charset="-122"/>
                <a:ea typeface="微软雅黑" pitchFamily="34" charset="-122"/>
              </a:rPr>
              <a:t>128</a:t>
            </a:r>
            <a:r>
              <a:rPr kumimoji="1" lang="zh-CN" altLang="en-US" sz="1200" b="1" dirty="0" smtClean="0">
                <a:latin typeface="微软雅黑" pitchFamily="34" charset="-122"/>
                <a:ea typeface="微软雅黑" pitchFamily="34" charset="-122"/>
              </a:rPr>
              <a:t>位</a:t>
            </a:r>
            <a:r>
              <a:rPr kumimoji="1" lang="zh-CN" altLang="en-US" sz="1200" b="1" dirty="0">
                <a:latin typeface="微软雅黑" pitchFamily="34" charset="-122"/>
                <a:ea typeface="微软雅黑" pitchFamily="34" charset="-122"/>
              </a:rPr>
              <a:t>）</a:t>
            </a:r>
          </a:p>
        </p:txBody>
      </p:sp>
      <p:sp>
        <p:nvSpPr>
          <p:cNvPr id="31" name="Rectangle 30"/>
          <p:cNvSpPr>
            <a:spLocks noChangeArrowheads="1"/>
          </p:cNvSpPr>
          <p:nvPr/>
        </p:nvSpPr>
        <p:spPr bwMode="auto">
          <a:xfrm>
            <a:off x="4175741" y="2657783"/>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smtClean="0">
                <a:latin typeface="微软雅黑" pitchFamily="34" charset="-122"/>
                <a:ea typeface="微软雅黑" pitchFamily="34" charset="-122"/>
              </a:rPr>
              <a:t>128</a:t>
            </a:r>
            <a:r>
              <a:rPr kumimoji="1" lang="zh-CN" altLang="en-US" sz="1200" b="1" dirty="0" smtClean="0">
                <a:latin typeface="微软雅黑" pitchFamily="34" charset="-122"/>
                <a:ea typeface="微软雅黑" pitchFamily="34" charset="-122"/>
              </a:rPr>
              <a:t>位</a:t>
            </a:r>
            <a:r>
              <a:rPr kumimoji="1" lang="zh-CN" altLang="en-US" sz="1200" b="1" dirty="0">
                <a:latin typeface="微软雅黑" pitchFamily="34" charset="-122"/>
                <a:ea typeface="微软雅黑" pitchFamily="34" charset="-122"/>
              </a:rPr>
              <a:t>）</a:t>
            </a:r>
          </a:p>
        </p:txBody>
      </p:sp>
      <p:sp>
        <p:nvSpPr>
          <p:cNvPr id="32" name="Rectangle 31"/>
          <p:cNvSpPr>
            <a:spLocks noChangeArrowheads="1"/>
          </p:cNvSpPr>
          <p:nvPr/>
        </p:nvSpPr>
        <p:spPr bwMode="auto">
          <a:xfrm>
            <a:off x="2966475" y="1037276"/>
            <a:ext cx="110607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有效载荷长度</a:t>
            </a:r>
            <a:endParaRPr kumimoji="1" lang="zh-CN" altLang="en-US" sz="1200" b="1" dirty="0">
              <a:latin typeface="微软雅黑" pitchFamily="34" charset="-122"/>
              <a:ea typeface="微软雅黑" pitchFamily="34" charset="-122"/>
            </a:endParaRPr>
          </a:p>
        </p:txBody>
      </p:sp>
      <p:sp>
        <p:nvSpPr>
          <p:cNvPr id="33" name="Rectangle 32"/>
          <p:cNvSpPr>
            <a:spLocks noChangeArrowheads="1"/>
          </p:cNvSpPr>
          <p:nvPr/>
        </p:nvSpPr>
        <p:spPr bwMode="auto">
          <a:xfrm>
            <a:off x="5774061" y="1039049"/>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跳数限制</a:t>
            </a:r>
            <a:endParaRPr kumimoji="1" lang="zh-CN" altLang="en-US" sz="1200" b="1" dirty="0">
              <a:latin typeface="微软雅黑" pitchFamily="34" charset="-122"/>
              <a:ea typeface="微软雅黑" pitchFamily="34" charset="-122"/>
            </a:endParaRPr>
          </a:p>
        </p:txBody>
      </p:sp>
      <p:sp>
        <p:nvSpPr>
          <p:cNvPr id="34" name="Line 33"/>
          <p:cNvSpPr>
            <a:spLocks noChangeShapeType="1"/>
          </p:cNvSpPr>
          <p:nvPr/>
        </p:nvSpPr>
        <p:spPr bwMode="auto">
          <a:xfrm>
            <a:off x="4142606" y="847062"/>
            <a:ext cx="3522" cy="2121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Rectangle 34"/>
          <p:cNvSpPr>
            <a:spLocks noChangeArrowheads="1"/>
          </p:cNvSpPr>
          <p:nvPr/>
        </p:nvSpPr>
        <p:spPr bwMode="auto">
          <a:xfrm>
            <a:off x="5611114"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24</a:t>
            </a:r>
          </a:p>
        </p:txBody>
      </p:sp>
      <p:sp>
        <p:nvSpPr>
          <p:cNvPr id="36" name="Line 35"/>
          <p:cNvSpPr>
            <a:spLocks noChangeShapeType="1"/>
          </p:cNvSpPr>
          <p:nvPr/>
        </p:nvSpPr>
        <p:spPr bwMode="auto">
          <a:xfrm>
            <a:off x="2630958" y="3173961"/>
            <a:ext cx="40516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37" name="AutoShape 39"/>
          <p:cNvSpPr>
            <a:spLocks/>
          </p:cNvSpPr>
          <p:nvPr/>
        </p:nvSpPr>
        <p:spPr bwMode="auto">
          <a:xfrm>
            <a:off x="2461921" y="865551"/>
            <a:ext cx="126778" cy="2308410"/>
          </a:xfrm>
          <a:prstGeom prst="leftBrace">
            <a:avLst>
              <a:gd name="adj1" fmla="val 15173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8" name="Rectangle 40"/>
          <p:cNvSpPr>
            <a:spLocks noChangeArrowheads="1"/>
          </p:cNvSpPr>
          <p:nvPr/>
        </p:nvSpPr>
        <p:spPr bwMode="auto">
          <a:xfrm>
            <a:off x="1711709" y="1759157"/>
            <a:ext cx="775854"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100" b="1" dirty="0">
                <a:solidFill>
                  <a:srgbClr val="0000CC"/>
                </a:solidFill>
                <a:latin typeface="微软雅黑" pitchFamily="34" charset="-122"/>
                <a:ea typeface="微软雅黑" pitchFamily="34" charset="-122"/>
              </a:rPr>
              <a:t>IPv6 </a:t>
            </a:r>
            <a:r>
              <a:rPr kumimoji="1" lang="zh-CN" altLang="en-US" sz="1100" b="1" dirty="0">
                <a:solidFill>
                  <a:srgbClr val="0000CC"/>
                </a:solidFill>
                <a:latin typeface="微软雅黑" pitchFamily="34" charset="-122"/>
                <a:ea typeface="微软雅黑" pitchFamily="34" charset="-122"/>
              </a:rPr>
              <a:t>的</a:t>
            </a:r>
          </a:p>
          <a:p>
            <a:pPr algn="ctr" defTabSz="762000" eaLnBrk="0" hangingPunct="0"/>
            <a:r>
              <a:rPr kumimoji="1" lang="zh-CN" altLang="en-US" sz="1100" b="1" dirty="0">
                <a:solidFill>
                  <a:srgbClr val="0000CC"/>
                </a:solidFill>
                <a:latin typeface="微软雅黑" pitchFamily="34" charset="-122"/>
                <a:ea typeface="微软雅黑" pitchFamily="34" charset="-122"/>
              </a:rPr>
              <a:t>基本首部</a:t>
            </a:r>
          </a:p>
          <a:p>
            <a:pPr algn="ctr" defTabSz="762000" eaLnBrk="0" hangingPunct="0"/>
            <a:r>
              <a:rPr kumimoji="1" lang="zh-CN" altLang="en-US" sz="1100" b="1" dirty="0">
                <a:solidFill>
                  <a:srgbClr val="0000CC"/>
                </a:solidFill>
                <a:latin typeface="微软雅黑" pitchFamily="34" charset="-122"/>
                <a:ea typeface="微软雅黑" pitchFamily="34" charset="-122"/>
              </a:rPr>
              <a:t>（</a:t>
            </a:r>
            <a:r>
              <a:rPr kumimoji="1" lang="en-US" altLang="zh-CN" sz="1100" b="1" dirty="0">
                <a:solidFill>
                  <a:srgbClr val="0000CC"/>
                </a:solidFill>
                <a:latin typeface="微软雅黑" pitchFamily="34" charset="-122"/>
                <a:ea typeface="微软雅黑" pitchFamily="34" charset="-122"/>
              </a:rPr>
              <a:t>40 B</a:t>
            </a:r>
            <a:r>
              <a:rPr kumimoji="1" lang="zh-CN" altLang="en-US" sz="1100" b="1" dirty="0">
                <a:solidFill>
                  <a:srgbClr val="0000CC"/>
                </a:solidFill>
                <a:latin typeface="微软雅黑" pitchFamily="34" charset="-122"/>
                <a:ea typeface="微软雅黑" pitchFamily="34" charset="-122"/>
              </a:rPr>
              <a:t>）</a:t>
            </a:r>
          </a:p>
        </p:txBody>
      </p:sp>
      <p:sp>
        <p:nvSpPr>
          <p:cNvPr id="39" name="Rectangle 43"/>
          <p:cNvSpPr>
            <a:spLocks noChangeArrowheads="1"/>
          </p:cNvSpPr>
          <p:nvPr/>
        </p:nvSpPr>
        <p:spPr bwMode="auto">
          <a:xfrm>
            <a:off x="4142605" y="840900"/>
            <a:ext cx="2524894" cy="218340"/>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0" name="矩形 39"/>
          <p:cNvSpPr/>
          <p:nvPr/>
        </p:nvSpPr>
        <p:spPr>
          <a:xfrm>
            <a:off x="3308876" y="4049822"/>
            <a:ext cx="2624501" cy="307777"/>
          </a:xfrm>
          <a:prstGeom prst="rect">
            <a:avLst/>
          </a:prstGeom>
        </p:spPr>
        <p:txBody>
          <a:bodyPr wrap="square">
            <a:spAutoFit/>
          </a:bodyPr>
          <a:lstStyle/>
          <a:p>
            <a:pPr algn="ctr"/>
            <a:endParaRPr lang="zh-CN" altLang="en-US" sz="1400" b="1" dirty="0">
              <a:latin typeface="微软雅黑" pitchFamily="34" charset="-122"/>
              <a:ea typeface="微软雅黑" pitchFamily="34" charset="-122"/>
            </a:endParaRPr>
          </a:p>
        </p:txBody>
      </p:sp>
      <p:sp>
        <p:nvSpPr>
          <p:cNvPr id="41" name="对角圆角矩形 40"/>
          <p:cNvSpPr/>
          <p:nvPr/>
        </p:nvSpPr>
        <p:spPr>
          <a:xfrm>
            <a:off x="1046286" y="3270739"/>
            <a:ext cx="6998676" cy="108189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69377" y="3344153"/>
            <a:ext cx="6875585" cy="938719"/>
          </a:xfrm>
          <a:prstGeom prst="rect">
            <a:avLst/>
          </a:prstGeom>
        </p:spPr>
        <p:txBody>
          <a:bodyPr wrap="square">
            <a:spAutoFit/>
          </a:bodyPr>
          <a:lstStyle/>
          <a:p>
            <a:pPr>
              <a:lnSpc>
                <a:spcPts val="2200"/>
              </a:lnSpc>
            </a:pPr>
            <a:r>
              <a:rPr lang="zh-CN" altLang="en-US" sz="1600" b="1" dirty="0">
                <a:solidFill>
                  <a:schemeClr val="bg1"/>
                </a:solidFill>
                <a:latin typeface="微软雅黑" pitchFamily="34" charset="-122"/>
                <a:ea typeface="微软雅黑" pitchFamily="34" charset="-122"/>
              </a:rPr>
              <a:t>流标号</a:t>
            </a:r>
            <a:r>
              <a:rPr lang="en-US" altLang="zh-CN" sz="1600" b="1" dirty="0">
                <a:solidFill>
                  <a:schemeClr val="bg1"/>
                </a:solidFill>
                <a:latin typeface="微软雅黑" pitchFamily="34" charset="-122"/>
                <a:ea typeface="微软雅黑" pitchFamily="34" charset="-122"/>
              </a:rPr>
              <a:t>(flow label)—— 20 </a:t>
            </a:r>
            <a:r>
              <a:rPr lang="zh-CN" altLang="en-US" sz="1600" b="1" dirty="0">
                <a:solidFill>
                  <a:schemeClr val="bg1"/>
                </a:solidFill>
                <a:latin typeface="微软雅黑" pitchFamily="34" charset="-122"/>
                <a:ea typeface="微软雅黑" pitchFamily="34" charset="-122"/>
              </a:rPr>
              <a:t>位</a:t>
            </a:r>
            <a:r>
              <a:rPr lang="zh-CN" altLang="en-US" sz="1600" b="1" dirty="0" smtClean="0">
                <a:solidFill>
                  <a:schemeClr val="bg1"/>
                </a:solidFill>
                <a:latin typeface="微软雅黑" pitchFamily="34" charset="-122"/>
                <a:ea typeface="微软雅黑" pitchFamily="34" charset="-122"/>
              </a:rPr>
              <a:t>。 “流”</a:t>
            </a:r>
            <a:r>
              <a:rPr lang="zh-CN" altLang="en-US" sz="1600" b="1" dirty="0">
                <a:solidFill>
                  <a:schemeClr val="bg1"/>
                </a:solidFill>
                <a:latin typeface="微软雅黑" pitchFamily="34" charset="-122"/>
                <a:ea typeface="微软雅黑" pitchFamily="34" charset="-122"/>
              </a:rPr>
              <a:t>是互联网络上从特定源点到特定终点的一系列数据报</a:t>
            </a:r>
            <a:r>
              <a:rPr lang="zh-CN" altLang="en-US" sz="1600" b="1" dirty="0" smtClean="0">
                <a:solidFill>
                  <a:schemeClr val="bg1"/>
                </a:solidFill>
                <a:latin typeface="微软雅黑" pitchFamily="34" charset="-122"/>
                <a:ea typeface="微软雅黑" pitchFamily="34" charset="-122"/>
              </a:rPr>
              <a:t>， “流”</a:t>
            </a:r>
            <a:r>
              <a:rPr lang="zh-CN" altLang="en-US" sz="1600" b="1" dirty="0">
                <a:solidFill>
                  <a:schemeClr val="bg1"/>
                </a:solidFill>
                <a:latin typeface="微软雅黑" pitchFamily="34" charset="-122"/>
                <a:ea typeface="微软雅黑" pitchFamily="34" charset="-122"/>
              </a:rPr>
              <a:t>所经过的路径上的路由器都保证指明的服务质量。所有属于同一个流的数据报都具有同样的流标号。 </a:t>
            </a:r>
          </a:p>
        </p:txBody>
      </p:sp>
    </p:spTree>
    <p:extLst>
      <p:ext uri="{BB962C8B-B14F-4D97-AF65-F5344CB8AC3E}">
        <p14:creationId xmlns:p14="http://schemas.microsoft.com/office/powerpoint/2010/main" val="183826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圆角矩形 42"/>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2"/>
          <p:cNvSpPr>
            <a:spLocks noChangeArrowheads="1"/>
          </p:cNvSpPr>
          <p:nvPr/>
        </p:nvSpPr>
        <p:spPr bwMode="auto">
          <a:xfrm>
            <a:off x="2630958" y="847062"/>
            <a:ext cx="4042800" cy="2326899"/>
          </a:xfrm>
          <a:prstGeom prst="rect">
            <a:avLst/>
          </a:prstGeom>
          <a:solidFill>
            <a:srgbClr val="99FFCC"/>
          </a:solidFill>
          <a:ln w="381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 name="Line 3"/>
          <p:cNvSpPr>
            <a:spLocks noChangeShapeType="1"/>
          </p:cNvSpPr>
          <p:nvPr/>
        </p:nvSpPr>
        <p:spPr bwMode="auto">
          <a:xfrm>
            <a:off x="2635360" y="1058358"/>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 name="Line 4"/>
          <p:cNvSpPr>
            <a:spLocks noChangeShapeType="1"/>
          </p:cNvSpPr>
          <p:nvPr/>
        </p:nvSpPr>
        <p:spPr bwMode="auto">
          <a:xfrm>
            <a:off x="3134547" y="847943"/>
            <a:ext cx="0" cy="2112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 name="Line 5"/>
          <p:cNvSpPr>
            <a:spLocks noChangeShapeType="1"/>
          </p:cNvSpPr>
          <p:nvPr/>
        </p:nvSpPr>
        <p:spPr bwMode="auto">
          <a:xfrm>
            <a:off x="4654119"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6"/>
          <p:cNvSpPr>
            <a:spLocks noChangeArrowheads="1"/>
          </p:cNvSpPr>
          <p:nvPr/>
        </p:nvSpPr>
        <p:spPr bwMode="auto">
          <a:xfrm>
            <a:off x="2588699"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0</a:t>
            </a:r>
          </a:p>
        </p:txBody>
      </p:sp>
      <p:sp>
        <p:nvSpPr>
          <p:cNvPr id="8" name="Rectangle 7"/>
          <p:cNvSpPr>
            <a:spLocks noChangeArrowheads="1"/>
          </p:cNvSpPr>
          <p:nvPr/>
        </p:nvSpPr>
        <p:spPr bwMode="auto">
          <a:xfrm>
            <a:off x="3089647"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4</a:t>
            </a:r>
          </a:p>
        </p:txBody>
      </p:sp>
      <p:sp>
        <p:nvSpPr>
          <p:cNvPr id="9" name="Rectangle 8"/>
          <p:cNvSpPr>
            <a:spLocks noChangeArrowheads="1"/>
          </p:cNvSpPr>
          <p:nvPr/>
        </p:nvSpPr>
        <p:spPr bwMode="auto">
          <a:xfrm>
            <a:off x="4603936"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16</a:t>
            </a:r>
          </a:p>
        </p:txBody>
      </p:sp>
      <p:sp>
        <p:nvSpPr>
          <p:cNvPr id="10" name="Rectangle 9"/>
          <p:cNvSpPr>
            <a:spLocks noChangeArrowheads="1"/>
          </p:cNvSpPr>
          <p:nvPr/>
        </p:nvSpPr>
        <p:spPr bwMode="auto">
          <a:xfrm>
            <a:off x="6487993"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31</a:t>
            </a:r>
          </a:p>
        </p:txBody>
      </p:sp>
      <p:sp>
        <p:nvSpPr>
          <p:cNvPr id="11" name="Rectangle 10"/>
          <p:cNvSpPr>
            <a:spLocks noChangeArrowheads="1"/>
          </p:cNvSpPr>
          <p:nvPr/>
        </p:nvSpPr>
        <p:spPr bwMode="auto">
          <a:xfrm>
            <a:off x="2670612" y="82069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版本</a:t>
            </a:r>
            <a:endParaRPr kumimoji="1" lang="zh-CN" altLang="en-US" sz="1200" b="1" dirty="0">
              <a:latin typeface="微软雅黑" pitchFamily="34" charset="-122"/>
              <a:ea typeface="微软雅黑" pitchFamily="34" charset="-122"/>
            </a:endParaRPr>
          </a:p>
        </p:txBody>
      </p:sp>
      <p:sp>
        <p:nvSpPr>
          <p:cNvPr id="12" name="Rectangle 11"/>
          <p:cNvSpPr>
            <a:spLocks noChangeArrowheads="1"/>
          </p:cNvSpPr>
          <p:nvPr/>
        </p:nvSpPr>
        <p:spPr bwMode="auto">
          <a:xfrm>
            <a:off x="2246223" y="631364"/>
            <a:ext cx="32380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0000CC"/>
                </a:solidFill>
                <a:latin typeface="微软雅黑" pitchFamily="34" charset="-122"/>
                <a:ea typeface="微软雅黑" pitchFamily="34" charset="-122"/>
              </a:rPr>
              <a:t>位</a:t>
            </a:r>
          </a:p>
        </p:txBody>
      </p:sp>
      <p:sp>
        <p:nvSpPr>
          <p:cNvPr id="13" name="Line 12"/>
          <p:cNvSpPr>
            <a:spLocks noChangeShapeType="1"/>
          </p:cNvSpPr>
          <p:nvPr/>
        </p:nvSpPr>
        <p:spPr bwMode="auto">
          <a:xfrm>
            <a:off x="2630958" y="1292545"/>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2631838" y="1526731"/>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2631838" y="1761798"/>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2631838" y="199686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6"/>
          <p:cNvSpPr>
            <a:spLocks noChangeShapeType="1"/>
          </p:cNvSpPr>
          <p:nvPr/>
        </p:nvSpPr>
        <p:spPr bwMode="auto">
          <a:xfrm>
            <a:off x="2631838" y="223193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7"/>
          <p:cNvSpPr>
            <a:spLocks noChangeShapeType="1"/>
          </p:cNvSpPr>
          <p:nvPr/>
        </p:nvSpPr>
        <p:spPr bwMode="auto">
          <a:xfrm>
            <a:off x="2631838" y="2466119"/>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2631838" y="270118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9"/>
          <p:cNvSpPr>
            <a:spLocks noChangeShapeType="1"/>
          </p:cNvSpPr>
          <p:nvPr/>
        </p:nvSpPr>
        <p:spPr bwMode="auto">
          <a:xfrm>
            <a:off x="2631838" y="293537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Rectangle 20"/>
          <p:cNvSpPr>
            <a:spLocks noChangeArrowheads="1"/>
          </p:cNvSpPr>
          <p:nvPr/>
        </p:nvSpPr>
        <p:spPr bwMode="auto">
          <a:xfrm>
            <a:off x="2756855" y="2387763"/>
            <a:ext cx="3798929" cy="625965"/>
          </a:xfrm>
          <a:prstGeom prst="rect">
            <a:avLst/>
          </a:prstGeom>
          <a:solidFill>
            <a:srgbClr val="99FFCC"/>
          </a:solidFill>
          <a:ln>
            <a:noFill/>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Rectangle 21"/>
          <p:cNvSpPr>
            <a:spLocks noChangeArrowheads="1"/>
          </p:cNvSpPr>
          <p:nvPr/>
        </p:nvSpPr>
        <p:spPr bwMode="auto">
          <a:xfrm>
            <a:off x="2756855" y="1469987"/>
            <a:ext cx="3798929" cy="626845"/>
          </a:xfrm>
          <a:prstGeom prst="rect">
            <a:avLst/>
          </a:prstGeom>
          <a:solidFill>
            <a:srgbClr val="99FFCC"/>
          </a:solidFill>
          <a:ln>
            <a:noFill/>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Rectangle 22"/>
          <p:cNvSpPr>
            <a:spLocks noChangeArrowheads="1"/>
          </p:cNvSpPr>
          <p:nvPr/>
        </p:nvSpPr>
        <p:spPr bwMode="auto">
          <a:xfrm>
            <a:off x="4240663" y="247056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目的地址</a:t>
            </a:r>
            <a:endParaRPr kumimoji="1" lang="zh-CN" altLang="en-US" sz="1200" b="1" dirty="0">
              <a:latin typeface="微软雅黑" pitchFamily="34" charset="-122"/>
              <a:ea typeface="微软雅黑" pitchFamily="34" charset="-122"/>
            </a:endParaRPr>
          </a:p>
        </p:txBody>
      </p:sp>
      <p:sp>
        <p:nvSpPr>
          <p:cNvPr id="24" name="Rectangle 23"/>
          <p:cNvSpPr>
            <a:spLocks noChangeArrowheads="1"/>
          </p:cNvSpPr>
          <p:nvPr/>
        </p:nvSpPr>
        <p:spPr bwMode="auto">
          <a:xfrm>
            <a:off x="4317607" y="1531181"/>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源地址</a:t>
            </a:r>
            <a:endParaRPr kumimoji="1" lang="zh-CN" altLang="en-US" sz="1200" b="1" dirty="0">
              <a:latin typeface="微软雅黑" pitchFamily="34" charset="-122"/>
              <a:ea typeface="微软雅黑" pitchFamily="34" charset="-122"/>
            </a:endParaRPr>
          </a:p>
        </p:txBody>
      </p:sp>
      <p:sp>
        <p:nvSpPr>
          <p:cNvPr id="25" name="Line 24"/>
          <p:cNvSpPr>
            <a:spLocks noChangeShapeType="1"/>
          </p:cNvSpPr>
          <p:nvPr/>
        </p:nvSpPr>
        <p:spPr bwMode="auto">
          <a:xfrm>
            <a:off x="5669221"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Rectangle 25"/>
          <p:cNvSpPr>
            <a:spLocks noChangeArrowheads="1"/>
          </p:cNvSpPr>
          <p:nvPr/>
        </p:nvSpPr>
        <p:spPr bwMode="auto">
          <a:xfrm>
            <a:off x="4600594" y="1041678"/>
            <a:ext cx="95218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下一个首部</a:t>
            </a:r>
            <a:endParaRPr kumimoji="1" lang="zh-CN" altLang="en-US" sz="1200" b="1" dirty="0">
              <a:latin typeface="微软雅黑" pitchFamily="34" charset="-122"/>
              <a:ea typeface="微软雅黑" pitchFamily="34" charset="-122"/>
            </a:endParaRPr>
          </a:p>
        </p:txBody>
      </p:sp>
      <p:sp>
        <p:nvSpPr>
          <p:cNvPr id="27" name="Rectangle 26"/>
          <p:cNvSpPr>
            <a:spLocks noChangeArrowheads="1"/>
          </p:cNvSpPr>
          <p:nvPr/>
        </p:nvSpPr>
        <p:spPr bwMode="auto">
          <a:xfrm>
            <a:off x="5079909" y="82069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流标号</a:t>
            </a:r>
            <a:endParaRPr kumimoji="1" lang="zh-CN" altLang="en-US" sz="1200" b="1" dirty="0">
              <a:latin typeface="微软雅黑" pitchFamily="34" charset="-122"/>
              <a:ea typeface="微软雅黑" pitchFamily="34" charset="-122"/>
            </a:endParaRPr>
          </a:p>
        </p:txBody>
      </p:sp>
      <p:sp>
        <p:nvSpPr>
          <p:cNvPr id="28" name="Rectangle 27"/>
          <p:cNvSpPr>
            <a:spLocks noChangeArrowheads="1"/>
          </p:cNvSpPr>
          <p:nvPr/>
        </p:nvSpPr>
        <p:spPr bwMode="auto">
          <a:xfrm>
            <a:off x="4066011"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12</a:t>
            </a:r>
          </a:p>
        </p:txBody>
      </p:sp>
      <p:sp>
        <p:nvSpPr>
          <p:cNvPr id="29" name="Rectangle 28"/>
          <p:cNvSpPr>
            <a:spLocks noChangeArrowheads="1"/>
          </p:cNvSpPr>
          <p:nvPr/>
        </p:nvSpPr>
        <p:spPr bwMode="auto">
          <a:xfrm>
            <a:off x="3248167" y="82069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通信量类</a:t>
            </a:r>
            <a:endParaRPr kumimoji="1" lang="zh-CN" altLang="en-US" sz="1200" b="1" dirty="0">
              <a:latin typeface="微软雅黑" pitchFamily="34" charset="-122"/>
              <a:ea typeface="微软雅黑" pitchFamily="34" charset="-122"/>
            </a:endParaRPr>
          </a:p>
        </p:txBody>
      </p:sp>
      <p:sp>
        <p:nvSpPr>
          <p:cNvPr id="30" name="Rectangle 29"/>
          <p:cNvSpPr>
            <a:spLocks noChangeArrowheads="1"/>
          </p:cNvSpPr>
          <p:nvPr/>
        </p:nvSpPr>
        <p:spPr bwMode="auto">
          <a:xfrm>
            <a:off x="4175741" y="1716945"/>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smtClean="0">
                <a:latin typeface="微软雅黑" pitchFamily="34" charset="-122"/>
                <a:ea typeface="微软雅黑" pitchFamily="34" charset="-122"/>
              </a:rPr>
              <a:t>128</a:t>
            </a:r>
            <a:r>
              <a:rPr kumimoji="1" lang="zh-CN" altLang="en-US" sz="1200" b="1" dirty="0" smtClean="0">
                <a:latin typeface="微软雅黑" pitchFamily="34" charset="-122"/>
                <a:ea typeface="微软雅黑" pitchFamily="34" charset="-122"/>
              </a:rPr>
              <a:t>位</a:t>
            </a:r>
            <a:r>
              <a:rPr kumimoji="1" lang="zh-CN" altLang="en-US" sz="1200" b="1" dirty="0">
                <a:latin typeface="微软雅黑" pitchFamily="34" charset="-122"/>
                <a:ea typeface="微软雅黑" pitchFamily="34" charset="-122"/>
              </a:rPr>
              <a:t>）</a:t>
            </a:r>
          </a:p>
        </p:txBody>
      </p:sp>
      <p:sp>
        <p:nvSpPr>
          <p:cNvPr id="31" name="Rectangle 30"/>
          <p:cNvSpPr>
            <a:spLocks noChangeArrowheads="1"/>
          </p:cNvSpPr>
          <p:nvPr/>
        </p:nvSpPr>
        <p:spPr bwMode="auto">
          <a:xfrm>
            <a:off x="4175741" y="2657783"/>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smtClean="0">
                <a:latin typeface="微软雅黑" pitchFamily="34" charset="-122"/>
                <a:ea typeface="微软雅黑" pitchFamily="34" charset="-122"/>
              </a:rPr>
              <a:t>128</a:t>
            </a:r>
            <a:r>
              <a:rPr kumimoji="1" lang="zh-CN" altLang="en-US" sz="1200" b="1" dirty="0" smtClean="0">
                <a:latin typeface="微软雅黑" pitchFamily="34" charset="-122"/>
                <a:ea typeface="微软雅黑" pitchFamily="34" charset="-122"/>
              </a:rPr>
              <a:t>位</a:t>
            </a:r>
            <a:r>
              <a:rPr kumimoji="1" lang="zh-CN" altLang="en-US" sz="1200" b="1" dirty="0">
                <a:latin typeface="微软雅黑" pitchFamily="34" charset="-122"/>
                <a:ea typeface="微软雅黑" pitchFamily="34" charset="-122"/>
              </a:rPr>
              <a:t>）</a:t>
            </a:r>
          </a:p>
        </p:txBody>
      </p:sp>
      <p:sp>
        <p:nvSpPr>
          <p:cNvPr id="32" name="Rectangle 31"/>
          <p:cNvSpPr>
            <a:spLocks noChangeArrowheads="1"/>
          </p:cNvSpPr>
          <p:nvPr/>
        </p:nvSpPr>
        <p:spPr bwMode="auto">
          <a:xfrm>
            <a:off x="2966475" y="1037276"/>
            <a:ext cx="110607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有效载荷长度</a:t>
            </a:r>
            <a:endParaRPr kumimoji="1" lang="zh-CN" altLang="en-US" sz="1200" b="1" dirty="0">
              <a:latin typeface="微软雅黑" pitchFamily="34" charset="-122"/>
              <a:ea typeface="微软雅黑" pitchFamily="34" charset="-122"/>
            </a:endParaRPr>
          </a:p>
        </p:txBody>
      </p:sp>
      <p:sp>
        <p:nvSpPr>
          <p:cNvPr id="33" name="Rectangle 32"/>
          <p:cNvSpPr>
            <a:spLocks noChangeArrowheads="1"/>
          </p:cNvSpPr>
          <p:nvPr/>
        </p:nvSpPr>
        <p:spPr bwMode="auto">
          <a:xfrm>
            <a:off x="5774061" y="1039049"/>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跳数限制</a:t>
            </a:r>
            <a:endParaRPr kumimoji="1" lang="zh-CN" altLang="en-US" sz="1200" b="1" dirty="0">
              <a:latin typeface="微软雅黑" pitchFamily="34" charset="-122"/>
              <a:ea typeface="微软雅黑" pitchFamily="34" charset="-122"/>
            </a:endParaRPr>
          </a:p>
        </p:txBody>
      </p:sp>
      <p:sp>
        <p:nvSpPr>
          <p:cNvPr id="34" name="Line 33"/>
          <p:cNvSpPr>
            <a:spLocks noChangeShapeType="1"/>
          </p:cNvSpPr>
          <p:nvPr/>
        </p:nvSpPr>
        <p:spPr bwMode="auto">
          <a:xfrm>
            <a:off x="4142606" y="847062"/>
            <a:ext cx="3522" cy="2121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Rectangle 34"/>
          <p:cNvSpPr>
            <a:spLocks noChangeArrowheads="1"/>
          </p:cNvSpPr>
          <p:nvPr/>
        </p:nvSpPr>
        <p:spPr bwMode="auto">
          <a:xfrm>
            <a:off x="5611114"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24</a:t>
            </a:r>
          </a:p>
        </p:txBody>
      </p:sp>
      <p:sp>
        <p:nvSpPr>
          <p:cNvPr id="36" name="Line 35"/>
          <p:cNvSpPr>
            <a:spLocks noChangeShapeType="1"/>
          </p:cNvSpPr>
          <p:nvPr/>
        </p:nvSpPr>
        <p:spPr bwMode="auto">
          <a:xfrm>
            <a:off x="2630958" y="3173961"/>
            <a:ext cx="40516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37" name="AutoShape 39"/>
          <p:cNvSpPr>
            <a:spLocks/>
          </p:cNvSpPr>
          <p:nvPr/>
        </p:nvSpPr>
        <p:spPr bwMode="auto">
          <a:xfrm>
            <a:off x="2461921" y="865551"/>
            <a:ext cx="126778" cy="2308410"/>
          </a:xfrm>
          <a:prstGeom prst="leftBrace">
            <a:avLst>
              <a:gd name="adj1" fmla="val 15173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8" name="Rectangle 40"/>
          <p:cNvSpPr>
            <a:spLocks noChangeArrowheads="1"/>
          </p:cNvSpPr>
          <p:nvPr/>
        </p:nvSpPr>
        <p:spPr bwMode="auto">
          <a:xfrm>
            <a:off x="1711709" y="1759157"/>
            <a:ext cx="775854"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100" b="1" dirty="0">
                <a:solidFill>
                  <a:srgbClr val="0000CC"/>
                </a:solidFill>
                <a:latin typeface="微软雅黑" pitchFamily="34" charset="-122"/>
                <a:ea typeface="微软雅黑" pitchFamily="34" charset="-122"/>
              </a:rPr>
              <a:t>IPv6 </a:t>
            </a:r>
            <a:r>
              <a:rPr kumimoji="1" lang="zh-CN" altLang="en-US" sz="1100" b="1" dirty="0">
                <a:solidFill>
                  <a:srgbClr val="0000CC"/>
                </a:solidFill>
                <a:latin typeface="微软雅黑" pitchFamily="34" charset="-122"/>
                <a:ea typeface="微软雅黑" pitchFamily="34" charset="-122"/>
              </a:rPr>
              <a:t>的</a:t>
            </a:r>
          </a:p>
          <a:p>
            <a:pPr algn="ctr" defTabSz="762000" eaLnBrk="0" hangingPunct="0"/>
            <a:r>
              <a:rPr kumimoji="1" lang="zh-CN" altLang="en-US" sz="1100" b="1" dirty="0">
                <a:solidFill>
                  <a:srgbClr val="0000CC"/>
                </a:solidFill>
                <a:latin typeface="微软雅黑" pitchFamily="34" charset="-122"/>
                <a:ea typeface="微软雅黑" pitchFamily="34" charset="-122"/>
              </a:rPr>
              <a:t>基本首部</a:t>
            </a:r>
          </a:p>
          <a:p>
            <a:pPr algn="ctr" defTabSz="762000" eaLnBrk="0" hangingPunct="0"/>
            <a:r>
              <a:rPr kumimoji="1" lang="zh-CN" altLang="en-US" sz="1100" b="1" dirty="0">
                <a:solidFill>
                  <a:srgbClr val="0000CC"/>
                </a:solidFill>
                <a:latin typeface="微软雅黑" pitchFamily="34" charset="-122"/>
                <a:ea typeface="微软雅黑" pitchFamily="34" charset="-122"/>
              </a:rPr>
              <a:t>（</a:t>
            </a:r>
            <a:r>
              <a:rPr kumimoji="1" lang="en-US" altLang="zh-CN" sz="1100" b="1" dirty="0">
                <a:solidFill>
                  <a:srgbClr val="0000CC"/>
                </a:solidFill>
                <a:latin typeface="微软雅黑" pitchFamily="34" charset="-122"/>
                <a:ea typeface="微软雅黑" pitchFamily="34" charset="-122"/>
              </a:rPr>
              <a:t>40 B</a:t>
            </a:r>
            <a:r>
              <a:rPr kumimoji="1" lang="zh-CN" altLang="en-US" sz="1100" b="1" dirty="0">
                <a:solidFill>
                  <a:srgbClr val="0000CC"/>
                </a:solidFill>
                <a:latin typeface="微软雅黑" pitchFamily="34" charset="-122"/>
                <a:ea typeface="微软雅黑" pitchFamily="34" charset="-122"/>
              </a:rPr>
              <a:t>）</a:t>
            </a:r>
          </a:p>
        </p:txBody>
      </p:sp>
      <p:sp>
        <p:nvSpPr>
          <p:cNvPr id="39" name="Rectangle 43"/>
          <p:cNvSpPr>
            <a:spLocks noChangeArrowheads="1"/>
          </p:cNvSpPr>
          <p:nvPr/>
        </p:nvSpPr>
        <p:spPr bwMode="auto">
          <a:xfrm>
            <a:off x="2630958" y="1071593"/>
            <a:ext cx="2029323" cy="218340"/>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0" name="矩形 39"/>
          <p:cNvSpPr/>
          <p:nvPr/>
        </p:nvSpPr>
        <p:spPr>
          <a:xfrm>
            <a:off x="3308876" y="4049822"/>
            <a:ext cx="2624501" cy="307777"/>
          </a:xfrm>
          <a:prstGeom prst="rect">
            <a:avLst/>
          </a:prstGeom>
        </p:spPr>
        <p:txBody>
          <a:bodyPr wrap="square">
            <a:spAutoFit/>
          </a:bodyPr>
          <a:lstStyle/>
          <a:p>
            <a:pPr algn="ctr"/>
            <a:endParaRPr lang="zh-CN" altLang="en-US" sz="1400" b="1" dirty="0">
              <a:latin typeface="微软雅黑" pitchFamily="34" charset="-122"/>
              <a:ea typeface="微软雅黑" pitchFamily="34" charset="-122"/>
            </a:endParaRPr>
          </a:p>
        </p:txBody>
      </p:sp>
      <p:sp>
        <p:nvSpPr>
          <p:cNvPr id="41" name="对角圆角矩形 40"/>
          <p:cNvSpPr/>
          <p:nvPr/>
        </p:nvSpPr>
        <p:spPr>
          <a:xfrm>
            <a:off x="1046286" y="3270739"/>
            <a:ext cx="6998676" cy="108189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494690" y="3344153"/>
            <a:ext cx="6427177" cy="938719"/>
          </a:xfrm>
          <a:prstGeom prst="rect">
            <a:avLst/>
          </a:prstGeom>
        </p:spPr>
        <p:txBody>
          <a:bodyPr wrap="square">
            <a:spAutoFit/>
          </a:bodyPr>
          <a:lstStyle/>
          <a:p>
            <a:pPr>
              <a:lnSpc>
                <a:spcPts val="2200"/>
              </a:lnSpc>
            </a:pPr>
            <a:r>
              <a:rPr lang="zh-CN" altLang="en-US" sz="1600" b="1" dirty="0">
                <a:solidFill>
                  <a:schemeClr val="bg1"/>
                </a:solidFill>
                <a:latin typeface="微软雅黑" pitchFamily="34" charset="-122"/>
                <a:ea typeface="微软雅黑" pitchFamily="34" charset="-122"/>
              </a:rPr>
              <a:t>有效载荷长度</a:t>
            </a:r>
            <a:r>
              <a:rPr lang="en-US" altLang="zh-CN" sz="1600" b="1" dirty="0">
                <a:solidFill>
                  <a:schemeClr val="bg1"/>
                </a:solidFill>
                <a:latin typeface="微软雅黑" pitchFamily="34" charset="-122"/>
                <a:ea typeface="微软雅黑" pitchFamily="34" charset="-122"/>
              </a:rPr>
              <a:t>(payload length)—— 16 </a:t>
            </a:r>
            <a:r>
              <a:rPr lang="zh-CN" altLang="en-US" sz="1600" b="1" dirty="0">
                <a:solidFill>
                  <a:schemeClr val="bg1"/>
                </a:solidFill>
                <a:latin typeface="微软雅黑" pitchFamily="34" charset="-122"/>
                <a:ea typeface="微软雅黑" pitchFamily="34" charset="-122"/>
              </a:rPr>
              <a:t>位。它指明 </a:t>
            </a:r>
            <a:r>
              <a:rPr lang="en-US" altLang="zh-CN" sz="1600" b="1" dirty="0">
                <a:solidFill>
                  <a:schemeClr val="bg1"/>
                </a:solidFill>
                <a:latin typeface="微软雅黑" pitchFamily="34" charset="-122"/>
                <a:ea typeface="微软雅黑" pitchFamily="34" charset="-122"/>
              </a:rPr>
              <a:t>IPv6 </a:t>
            </a:r>
            <a:r>
              <a:rPr lang="zh-CN" altLang="en-US" sz="1600" b="1" dirty="0">
                <a:solidFill>
                  <a:schemeClr val="bg1"/>
                </a:solidFill>
                <a:latin typeface="微软雅黑" pitchFamily="34" charset="-122"/>
                <a:ea typeface="微软雅黑" pitchFamily="34" charset="-122"/>
              </a:rPr>
              <a:t>数据报除基本首部以外的字节数（所有扩展首部都算在有效载荷之内），其最大值是 </a:t>
            </a:r>
            <a:r>
              <a:rPr lang="en-US" altLang="zh-CN" sz="1600" b="1" dirty="0">
                <a:solidFill>
                  <a:schemeClr val="bg1"/>
                </a:solidFill>
                <a:latin typeface="微软雅黑" pitchFamily="34" charset="-122"/>
                <a:ea typeface="微软雅黑" pitchFamily="34" charset="-122"/>
              </a:rPr>
              <a:t>64 KB</a:t>
            </a:r>
            <a:r>
              <a:rPr lang="zh-CN" altLang="en-US" sz="1600" b="1" dirty="0">
                <a:solidFill>
                  <a:schemeClr val="bg1"/>
                </a:solidFill>
                <a:latin typeface="微软雅黑" pitchFamily="34" charset="-122"/>
                <a:ea typeface="微软雅黑" pitchFamily="34" charset="-122"/>
              </a:rPr>
              <a:t>。 </a:t>
            </a:r>
          </a:p>
        </p:txBody>
      </p:sp>
    </p:spTree>
    <p:extLst>
      <p:ext uri="{BB962C8B-B14F-4D97-AF65-F5344CB8AC3E}">
        <p14:creationId xmlns:p14="http://schemas.microsoft.com/office/powerpoint/2010/main" val="221016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圆角矩形 42"/>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2"/>
          <p:cNvSpPr>
            <a:spLocks noChangeArrowheads="1"/>
          </p:cNvSpPr>
          <p:nvPr/>
        </p:nvSpPr>
        <p:spPr bwMode="auto">
          <a:xfrm>
            <a:off x="2630958" y="847062"/>
            <a:ext cx="4042800" cy="2326899"/>
          </a:xfrm>
          <a:prstGeom prst="rect">
            <a:avLst/>
          </a:prstGeom>
          <a:solidFill>
            <a:srgbClr val="99FFCC"/>
          </a:solidFill>
          <a:ln w="381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 name="Line 3"/>
          <p:cNvSpPr>
            <a:spLocks noChangeShapeType="1"/>
          </p:cNvSpPr>
          <p:nvPr/>
        </p:nvSpPr>
        <p:spPr bwMode="auto">
          <a:xfrm>
            <a:off x="2635360" y="1058358"/>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 name="Line 4"/>
          <p:cNvSpPr>
            <a:spLocks noChangeShapeType="1"/>
          </p:cNvSpPr>
          <p:nvPr/>
        </p:nvSpPr>
        <p:spPr bwMode="auto">
          <a:xfrm>
            <a:off x="3134547" y="847943"/>
            <a:ext cx="0" cy="2112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 name="Line 5"/>
          <p:cNvSpPr>
            <a:spLocks noChangeShapeType="1"/>
          </p:cNvSpPr>
          <p:nvPr/>
        </p:nvSpPr>
        <p:spPr bwMode="auto">
          <a:xfrm>
            <a:off x="4654119"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6"/>
          <p:cNvSpPr>
            <a:spLocks noChangeArrowheads="1"/>
          </p:cNvSpPr>
          <p:nvPr/>
        </p:nvSpPr>
        <p:spPr bwMode="auto">
          <a:xfrm>
            <a:off x="2588699"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0</a:t>
            </a:r>
          </a:p>
        </p:txBody>
      </p:sp>
      <p:sp>
        <p:nvSpPr>
          <p:cNvPr id="8" name="Rectangle 7"/>
          <p:cNvSpPr>
            <a:spLocks noChangeArrowheads="1"/>
          </p:cNvSpPr>
          <p:nvPr/>
        </p:nvSpPr>
        <p:spPr bwMode="auto">
          <a:xfrm>
            <a:off x="3089647"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4</a:t>
            </a:r>
          </a:p>
        </p:txBody>
      </p:sp>
      <p:sp>
        <p:nvSpPr>
          <p:cNvPr id="9" name="Rectangle 8"/>
          <p:cNvSpPr>
            <a:spLocks noChangeArrowheads="1"/>
          </p:cNvSpPr>
          <p:nvPr/>
        </p:nvSpPr>
        <p:spPr bwMode="auto">
          <a:xfrm>
            <a:off x="4603936"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16</a:t>
            </a:r>
          </a:p>
        </p:txBody>
      </p:sp>
      <p:sp>
        <p:nvSpPr>
          <p:cNvPr id="10" name="Rectangle 9"/>
          <p:cNvSpPr>
            <a:spLocks noChangeArrowheads="1"/>
          </p:cNvSpPr>
          <p:nvPr/>
        </p:nvSpPr>
        <p:spPr bwMode="auto">
          <a:xfrm>
            <a:off x="6487993"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31</a:t>
            </a:r>
          </a:p>
        </p:txBody>
      </p:sp>
      <p:sp>
        <p:nvSpPr>
          <p:cNvPr id="11" name="Rectangle 10"/>
          <p:cNvSpPr>
            <a:spLocks noChangeArrowheads="1"/>
          </p:cNvSpPr>
          <p:nvPr/>
        </p:nvSpPr>
        <p:spPr bwMode="auto">
          <a:xfrm>
            <a:off x="2670612" y="82069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版本</a:t>
            </a:r>
            <a:endParaRPr kumimoji="1" lang="zh-CN" altLang="en-US" sz="1200" b="1" dirty="0">
              <a:latin typeface="微软雅黑" pitchFamily="34" charset="-122"/>
              <a:ea typeface="微软雅黑" pitchFamily="34" charset="-122"/>
            </a:endParaRPr>
          </a:p>
        </p:txBody>
      </p:sp>
      <p:sp>
        <p:nvSpPr>
          <p:cNvPr id="12" name="Rectangle 11"/>
          <p:cNvSpPr>
            <a:spLocks noChangeArrowheads="1"/>
          </p:cNvSpPr>
          <p:nvPr/>
        </p:nvSpPr>
        <p:spPr bwMode="auto">
          <a:xfrm>
            <a:off x="2246223" y="631364"/>
            <a:ext cx="32380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0000CC"/>
                </a:solidFill>
                <a:latin typeface="微软雅黑" pitchFamily="34" charset="-122"/>
                <a:ea typeface="微软雅黑" pitchFamily="34" charset="-122"/>
              </a:rPr>
              <a:t>位</a:t>
            </a:r>
          </a:p>
        </p:txBody>
      </p:sp>
      <p:sp>
        <p:nvSpPr>
          <p:cNvPr id="13" name="Line 12"/>
          <p:cNvSpPr>
            <a:spLocks noChangeShapeType="1"/>
          </p:cNvSpPr>
          <p:nvPr/>
        </p:nvSpPr>
        <p:spPr bwMode="auto">
          <a:xfrm>
            <a:off x="2630958" y="1292545"/>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2631838" y="1526731"/>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2631838" y="1761798"/>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2631838" y="199686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6"/>
          <p:cNvSpPr>
            <a:spLocks noChangeShapeType="1"/>
          </p:cNvSpPr>
          <p:nvPr/>
        </p:nvSpPr>
        <p:spPr bwMode="auto">
          <a:xfrm>
            <a:off x="2631838" y="223193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7"/>
          <p:cNvSpPr>
            <a:spLocks noChangeShapeType="1"/>
          </p:cNvSpPr>
          <p:nvPr/>
        </p:nvSpPr>
        <p:spPr bwMode="auto">
          <a:xfrm>
            <a:off x="2631838" y="2466119"/>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2631838" y="270118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9"/>
          <p:cNvSpPr>
            <a:spLocks noChangeShapeType="1"/>
          </p:cNvSpPr>
          <p:nvPr/>
        </p:nvSpPr>
        <p:spPr bwMode="auto">
          <a:xfrm>
            <a:off x="2631838" y="293537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Rectangle 20"/>
          <p:cNvSpPr>
            <a:spLocks noChangeArrowheads="1"/>
          </p:cNvSpPr>
          <p:nvPr/>
        </p:nvSpPr>
        <p:spPr bwMode="auto">
          <a:xfrm>
            <a:off x="2756855" y="2387763"/>
            <a:ext cx="3798929" cy="625965"/>
          </a:xfrm>
          <a:prstGeom prst="rect">
            <a:avLst/>
          </a:prstGeom>
          <a:solidFill>
            <a:srgbClr val="99FFCC"/>
          </a:solidFill>
          <a:ln>
            <a:noFill/>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Rectangle 21"/>
          <p:cNvSpPr>
            <a:spLocks noChangeArrowheads="1"/>
          </p:cNvSpPr>
          <p:nvPr/>
        </p:nvSpPr>
        <p:spPr bwMode="auto">
          <a:xfrm>
            <a:off x="2756855" y="1469987"/>
            <a:ext cx="3798929" cy="626845"/>
          </a:xfrm>
          <a:prstGeom prst="rect">
            <a:avLst/>
          </a:prstGeom>
          <a:solidFill>
            <a:srgbClr val="99FFCC"/>
          </a:solidFill>
          <a:ln>
            <a:noFill/>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Rectangle 22"/>
          <p:cNvSpPr>
            <a:spLocks noChangeArrowheads="1"/>
          </p:cNvSpPr>
          <p:nvPr/>
        </p:nvSpPr>
        <p:spPr bwMode="auto">
          <a:xfrm>
            <a:off x="4240663" y="247056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目的地址</a:t>
            </a:r>
            <a:endParaRPr kumimoji="1" lang="zh-CN" altLang="en-US" sz="1200" b="1" dirty="0">
              <a:latin typeface="微软雅黑" pitchFamily="34" charset="-122"/>
              <a:ea typeface="微软雅黑" pitchFamily="34" charset="-122"/>
            </a:endParaRPr>
          </a:p>
        </p:txBody>
      </p:sp>
      <p:sp>
        <p:nvSpPr>
          <p:cNvPr id="24" name="Rectangle 23"/>
          <p:cNvSpPr>
            <a:spLocks noChangeArrowheads="1"/>
          </p:cNvSpPr>
          <p:nvPr/>
        </p:nvSpPr>
        <p:spPr bwMode="auto">
          <a:xfrm>
            <a:off x="4317607" y="1531181"/>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源地址</a:t>
            </a:r>
            <a:endParaRPr kumimoji="1" lang="zh-CN" altLang="en-US" sz="1200" b="1" dirty="0">
              <a:latin typeface="微软雅黑" pitchFamily="34" charset="-122"/>
              <a:ea typeface="微软雅黑" pitchFamily="34" charset="-122"/>
            </a:endParaRPr>
          </a:p>
        </p:txBody>
      </p:sp>
      <p:sp>
        <p:nvSpPr>
          <p:cNvPr id="25" name="Line 24"/>
          <p:cNvSpPr>
            <a:spLocks noChangeShapeType="1"/>
          </p:cNvSpPr>
          <p:nvPr/>
        </p:nvSpPr>
        <p:spPr bwMode="auto">
          <a:xfrm>
            <a:off x="5669221"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Rectangle 25"/>
          <p:cNvSpPr>
            <a:spLocks noChangeArrowheads="1"/>
          </p:cNvSpPr>
          <p:nvPr/>
        </p:nvSpPr>
        <p:spPr bwMode="auto">
          <a:xfrm>
            <a:off x="4600594" y="1041678"/>
            <a:ext cx="95218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下一个首部</a:t>
            </a:r>
            <a:endParaRPr kumimoji="1" lang="zh-CN" altLang="en-US" sz="1200" b="1" dirty="0">
              <a:latin typeface="微软雅黑" pitchFamily="34" charset="-122"/>
              <a:ea typeface="微软雅黑" pitchFamily="34" charset="-122"/>
            </a:endParaRPr>
          </a:p>
        </p:txBody>
      </p:sp>
      <p:sp>
        <p:nvSpPr>
          <p:cNvPr id="27" name="Rectangle 26"/>
          <p:cNvSpPr>
            <a:spLocks noChangeArrowheads="1"/>
          </p:cNvSpPr>
          <p:nvPr/>
        </p:nvSpPr>
        <p:spPr bwMode="auto">
          <a:xfrm>
            <a:off x="5079909" y="82069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流标号</a:t>
            </a:r>
            <a:endParaRPr kumimoji="1" lang="zh-CN" altLang="en-US" sz="1200" b="1" dirty="0">
              <a:latin typeface="微软雅黑" pitchFamily="34" charset="-122"/>
              <a:ea typeface="微软雅黑" pitchFamily="34" charset="-122"/>
            </a:endParaRPr>
          </a:p>
        </p:txBody>
      </p:sp>
      <p:sp>
        <p:nvSpPr>
          <p:cNvPr id="28" name="Rectangle 27"/>
          <p:cNvSpPr>
            <a:spLocks noChangeArrowheads="1"/>
          </p:cNvSpPr>
          <p:nvPr/>
        </p:nvSpPr>
        <p:spPr bwMode="auto">
          <a:xfrm>
            <a:off x="4066011"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12</a:t>
            </a:r>
          </a:p>
        </p:txBody>
      </p:sp>
      <p:sp>
        <p:nvSpPr>
          <p:cNvPr id="29" name="Rectangle 28"/>
          <p:cNvSpPr>
            <a:spLocks noChangeArrowheads="1"/>
          </p:cNvSpPr>
          <p:nvPr/>
        </p:nvSpPr>
        <p:spPr bwMode="auto">
          <a:xfrm>
            <a:off x="3248167" y="82069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通信量类</a:t>
            </a:r>
            <a:endParaRPr kumimoji="1" lang="zh-CN" altLang="en-US" sz="1200" b="1" dirty="0">
              <a:latin typeface="微软雅黑" pitchFamily="34" charset="-122"/>
              <a:ea typeface="微软雅黑" pitchFamily="34" charset="-122"/>
            </a:endParaRPr>
          </a:p>
        </p:txBody>
      </p:sp>
      <p:sp>
        <p:nvSpPr>
          <p:cNvPr id="30" name="Rectangle 29"/>
          <p:cNvSpPr>
            <a:spLocks noChangeArrowheads="1"/>
          </p:cNvSpPr>
          <p:nvPr/>
        </p:nvSpPr>
        <p:spPr bwMode="auto">
          <a:xfrm>
            <a:off x="4175741" y="1716945"/>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smtClean="0">
                <a:latin typeface="微软雅黑" pitchFamily="34" charset="-122"/>
                <a:ea typeface="微软雅黑" pitchFamily="34" charset="-122"/>
              </a:rPr>
              <a:t>128</a:t>
            </a:r>
            <a:r>
              <a:rPr kumimoji="1" lang="zh-CN" altLang="en-US" sz="1200" b="1" dirty="0" smtClean="0">
                <a:latin typeface="微软雅黑" pitchFamily="34" charset="-122"/>
                <a:ea typeface="微软雅黑" pitchFamily="34" charset="-122"/>
              </a:rPr>
              <a:t>位</a:t>
            </a:r>
            <a:r>
              <a:rPr kumimoji="1" lang="zh-CN" altLang="en-US" sz="1200" b="1" dirty="0">
                <a:latin typeface="微软雅黑" pitchFamily="34" charset="-122"/>
                <a:ea typeface="微软雅黑" pitchFamily="34" charset="-122"/>
              </a:rPr>
              <a:t>）</a:t>
            </a:r>
          </a:p>
        </p:txBody>
      </p:sp>
      <p:sp>
        <p:nvSpPr>
          <p:cNvPr id="31" name="Rectangle 30"/>
          <p:cNvSpPr>
            <a:spLocks noChangeArrowheads="1"/>
          </p:cNvSpPr>
          <p:nvPr/>
        </p:nvSpPr>
        <p:spPr bwMode="auto">
          <a:xfrm>
            <a:off x="4175741" y="2657783"/>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smtClean="0">
                <a:latin typeface="微软雅黑" pitchFamily="34" charset="-122"/>
                <a:ea typeface="微软雅黑" pitchFamily="34" charset="-122"/>
              </a:rPr>
              <a:t>128</a:t>
            </a:r>
            <a:r>
              <a:rPr kumimoji="1" lang="zh-CN" altLang="en-US" sz="1200" b="1" dirty="0" smtClean="0">
                <a:latin typeface="微软雅黑" pitchFamily="34" charset="-122"/>
                <a:ea typeface="微软雅黑" pitchFamily="34" charset="-122"/>
              </a:rPr>
              <a:t>位</a:t>
            </a:r>
            <a:r>
              <a:rPr kumimoji="1" lang="zh-CN" altLang="en-US" sz="1200" b="1" dirty="0">
                <a:latin typeface="微软雅黑" pitchFamily="34" charset="-122"/>
                <a:ea typeface="微软雅黑" pitchFamily="34" charset="-122"/>
              </a:rPr>
              <a:t>）</a:t>
            </a:r>
          </a:p>
        </p:txBody>
      </p:sp>
      <p:sp>
        <p:nvSpPr>
          <p:cNvPr id="32" name="Rectangle 31"/>
          <p:cNvSpPr>
            <a:spLocks noChangeArrowheads="1"/>
          </p:cNvSpPr>
          <p:nvPr/>
        </p:nvSpPr>
        <p:spPr bwMode="auto">
          <a:xfrm>
            <a:off x="2966475" y="1037276"/>
            <a:ext cx="110607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有效载荷长度</a:t>
            </a:r>
            <a:endParaRPr kumimoji="1" lang="zh-CN" altLang="en-US" sz="1200" b="1" dirty="0">
              <a:latin typeface="微软雅黑" pitchFamily="34" charset="-122"/>
              <a:ea typeface="微软雅黑" pitchFamily="34" charset="-122"/>
            </a:endParaRPr>
          </a:p>
        </p:txBody>
      </p:sp>
      <p:sp>
        <p:nvSpPr>
          <p:cNvPr id="33" name="Rectangle 32"/>
          <p:cNvSpPr>
            <a:spLocks noChangeArrowheads="1"/>
          </p:cNvSpPr>
          <p:nvPr/>
        </p:nvSpPr>
        <p:spPr bwMode="auto">
          <a:xfrm>
            <a:off x="5774061" y="1039049"/>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跳数限制</a:t>
            </a:r>
            <a:endParaRPr kumimoji="1" lang="zh-CN" altLang="en-US" sz="1200" b="1" dirty="0">
              <a:latin typeface="微软雅黑" pitchFamily="34" charset="-122"/>
              <a:ea typeface="微软雅黑" pitchFamily="34" charset="-122"/>
            </a:endParaRPr>
          </a:p>
        </p:txBody>
      </p:sp>
      <p:sp>
        <p:nvSpPr>
          <p:cNvPr id="34" name="Line 33"/>
          <p:cNvSpPr>
            <a:spLocks noChangeShapeType="1"/>
          </p:cNvSpPr>
          <p:nvPr/>
        </p:nvSpPr>
        <p:spPr bwMode="auto">
          <a:xfrm>
            <a:off x="4142606" y="847062"/>
            <a:ext cx="3522" cy="2121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Rectangle 34"/>
          <p:cNvSpPr>
            <a:spLocks noChangeArrowheads="1"/>
          </p:cNvSpPr>
          <p:nvPr/>
        </p:nvSpPr>
        <p:spPr bwMode="auto">
          <a:xfrm>
            <a:off x="5611114"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24</a:t>
            </a:r>
          </a:p>
        </p:txBody>
      </p:sp>
      <p:sp>
        <p:nvSpPr>
          <p:cNvPr id="36" name="Line 35"/>
          <p:cNvSpPr>
            <a:spLocks noChangeShapeType="1"/>
          </p:cNvSpPr>
          <p:nvPr/>
        </p:nvSpPr>
        <p:spPr bwMode="auto">
          <a:xfrm>
            <a:off x="2630958" y="3173961"/>
            <a:ext cx="40516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37" name="AutoShape 39"/>
          <p:cNvSpPr>
            <a:spLocks/>
          </p:cNvSpPr>
          <p:nvPr/>
        </p:nvSpPr>
        <p:spPr bwMode="auto">
          <a:xfrm>
            <a:off x="2461921" y="865551"/>
            <a:ext cx="126778" cy="2308410"/>
          </a:xfrm>
          <a:prstGeom prst="leftBrace">
            <a:avLst>
              <a:gd name="adj1" fmla="val 15173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8" name="Rectangle 40"/>
          <p:cNvSpPr>
            <a:spLocks noChangeArrowheads="1"/>
          </p:cNvSpPr>
          <p:nvPr/>
        </p:nvSpPr>
        <p:spPr bwMode="auto">
          <a:xfrm>
            <a:off x="1711709" y="1759157"/>
            <a:ext cx="775854"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100" b="1" dirty="0">
                <a:solidFill>
                  <a:srgbClr val="0000CC"/>
                </a:solidFill>
                <a:latin typeface="微软雅黑" pitchFamily="34" charset="-122"/>
                <a:ea typeface="微软雅黑" pitchFamily="34" charset="-122"/>
              </a:rPr>
              <a:t>IPv6 </a:t>
            </a:r>
            <a:r>
              <a:rPr kumimoji="1" lang="zh-CN" altLang="en-US" sz="1100" b="1" dirty="0">
                <a:solidFill>
                  <a:srgbClr val="0000CC"/>
                </a:solidFill>
                <a:latin typeface="微软雅黑" pitchFamily="34" charset="-122"/>
                <a:ea typeface="微软雅黑" pitchFamily="34" charset="-122"/>
              </a:rPr>
              <a:t>的</a:t>
            </a:r>
          </a:p>
          <a:p>
            <a:pPr algn="ctr" defTabSz="762000" eaLnBrk="0" hangingPunct="0"/>
            <a:r>
              <a:rPr kumimoji="1" lang="zh-CN" altLang="en-US" sz="1100" b="1" dirty="0">
                <a:solidFill>
                  <a:srgbClr val="0000CC"/>
                </a:solidFill>
                <a:latin typeface="微软雅黑" pitchFamily="34" charset="-122"/>
                <a:ea typeface="微软雅黑" pitchFamily="34" charset="-122"/>
              </a:rPr>
              <a:t>基本首部</a:t>
            </a:r>
          </a:p>
          <a:p>
            <a:pPr algn="ctr" defTabSz="762000" eaLnBrk="0" hangingPunct="0"/>
            <a:r>
              <a:rPr kumimoji="1" lang="zh-CN" altLang="en-US" sz="1100" b="1" dirty="0">
                <a:solidFill>
                  <a:srgbClr val="0000CC"/>
                </a:solidFill>
                <a:latin typeface="微软雅黑" pitchFamily="34" charset="-122"/>
                <a:ea typeface="微软雅黑" pitchFamily="34" charset="-122"/>
              </a:rPr>
              <a:t>（</a:t>
            </a:r>
            <a:r>
              <a:rPr kumimoji="1" lang="en-US" altLang="zh-CN" sz="1100" b="1" dirty="0">
                <a:solidFill>
                  <a:srgbClr val="0000CC"/>
                </a:solidFill>
                <a:latin typeface="微软雅黑" pitchFamily="34" charset="-122"/>
                <a:ea typeface="微软雅黑" pitchFamily="34" charset="-122"/>
              </a:rPr>
              <a:t>40 B</a:t>
            </a:r>
            <a:r>
              <a:rPr kumimoji="1" lang="zh-CN" altLang="en-US" sz="1100" b="1" dirty="0">
                <a:solidFill>
                  <a:srgbClr val="0000CC"/>
                </a:solidFill>
                <a:latin typeface="微软雅黑" pitchFamily="34" charset="-122"/>
                <a:ea typeface="微软雅黑" pitchFamily="34" charset="-122"/>
              </a:rPr>
              <a:t>）</a:t>
            </a:r>
          </a:p>
        </p:txBody>
      </p:sp>
      <p:sp>
        <p:nvSpPr>
          <p:cNvPr id="39" name="Rectangle 43"/>
          <p:cNvSpPr>
            <a:spLocks noChangeArrowheads="1"/>
          </p:cNvSpPr>
          <p:nvPr/>
        </p:nvSpPr>
        <p:spPr bwMode="auto">
          <a:xfrm flipH="1">
            <a:off x="4656760" y="1062913"/>
            <a:ext cx="1008059" cy="218340"/>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0" name="矩形 39"/>
          <p:cNvSpPr/>
          <p:nvPr/>
        </p:nvSpPr>
        <p:spPr>
          <a:xfrm>
            <a:off x="3308876" y="4049822"/>
            <a:ext cx="2624501" cy="307777"/>
          </a:xfrm>
          <a:prstGeom prst="rect">
            <a:avLst/>
          </a:prstGeom>
        </p:spPr>
        <p:txBody>
          <a:bodyPr wrap="square">
            <a:spAutoFit/>
          </a:bodyPr>
          <a:lstStyle/>
          <a:p>
            <a:pPr algn="ctr"/>
            <a:endParaRPr lang="zh-CN" altLang="en-US" sz="1400" b="1" dirty="0">
              <a:latin typeface="微软雅黑" pitchFamily="34" charset="-122"/>
              <a:ea typeface="微软雅黑" pitchFamily="34" charset="-122"/>
            </a:endParaRPr>
          </a:p>
        </p:txBody>
      </p:sp>
      <p:sp>
        <p:nvSpPr>
          <p:cNvPr id="41" name="对角圆角矩形 40"/>
          <p:cNvSpPr/>
          <p:nvPr/>
        </p:nvSpPr>
        <p:spPr>
          <a:xfrm>
            <a:off x="1046286" y="3476531"/>
            <a:ext cx="6998676" cy="876103"/>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69377" y="3519993"/>
            <a:ext cx="6875585" cy="753220"/>
          </a:xfrm>
          <a:prstGeom prst="rect">
            <a:avLst/>
          </a:prstGeom>
        </p:spPr>
        <p:txBody>
          <a:bodyPr wrap="square">
            <a:spAutoFit/>
          </a:bodyPr>
          <a:lstStyle/>
          <a:p>
            <a:pPr>
              <a:lnSpc>
                <a:spcPts val="2700"/>
              </a:lnSpc>
            </a:pPr>
            <a:r>
              <a:rPr lang="zh-CN" altLang="en-US" b="1" dirty="0">
                <a:solidFill>
                  <a:schemeClr val="bg1"/>
                </a:solidFill>
                <a:latin typeface="微软雅黑" pitchFamily="34" charset="-122"/>
                <a:ea typeface="微软雅黑" pitchFamily="34" charset="-122"/>
              </a:rPr>
              <a:t>下一个首部</a:t>
            </a:r>
            <a:r>
              <a:rPr lang="en-US" altLang="zh-CN" b="1" dirty="0">
                <a:solidFill>
                  <a:schemeClr val="bg1"/>
                </a:solidFill>
                <a:latin typeface="微软雅黑" pitchFamily="34" charset="-122"/>
                <a:ea typeface="微软雅黑" pitchFamily="34" charset="-122"/>
              </a:rPr>
              <a:t>(next header)—— 8 </a:t>
            </a:r>
            <a:r>
              <a:rPr lang="zh-CN" altLang="en-US" b="1" dirty="0">
                <a:solidFill>
                  <a:schemeClr val="bg1"/>
                </a:solidFill>
                <a:latin typeface="微软雅黑" pitchFamily="34" charset="-122"/>
                <a:ea typeface="微软雅黑" pitchFamily="34" charset="-122"/>
              </a:rPr>
              <a:t>位。它相当于 </a:t>
            </a:r>
            <a:r>
              <a:rPr lang="en-US" altLang="zh-CN" b="1" dirty="0">
                <a:solidFill>
                  <a:schemeClr val="bg1"/>
                </a:solidFill>
                <a:latin typeface="微软雅黑" pitchFamily="34" charset="-122"/>
                <a:ea typeface="微软雅黑" pitchFamily="34" charset="-122"/>
              </a:rPr>
              <a:t>IPv4 </a:t>
            </a:r>
            <a:r>
              <a:rPr lang="zh-CN" altLang="en-US" b="1" dirty="0">
                <a:solidFill>
                  <a:schemeClr val="bg1"/>
                </a:solidFill>
                <a:latin typeface="微软雅黑" pitchFamily="34" charset="-122"/>
                <a:ea typeface="微软雅黑" pitchFamily="34" charset="-122"/>
              </a:rPr>
              <a:t>的协议字段或可选字段。 </a:t>
            </a:r>
          </a:p>
        </p:txBody>
      </p:sp>
    </p:spTree>
    <p:extLst>
      <p:ext uri="{BB962C8B-B14F-4D97-AF65-F5344CB8AC3E}">
        <p14:creationId xmlns:p14="http://schemas.microsoft.com/office/powerpoint/2010/main" val="262509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圆角矩形 66"/>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p:cNvGrpSpPr/>
          <p:nvPr/>
        </p:nvGrpSpPr>
        <p:grpSpPr>
          <a:xfrm>
            <a:off x="1874428" y="1187780"/>
            <a:ext cx="5329079" cy="3015565"/>
            <a:chOff x="355160" y="927100"/>
            <a:chExt cx="9026611" cy="5107889"/>
          </a:xfrm>
        </p:grpSpPr>
        <p:sp>
          <p:nvSpPr>
            <p:cNvPr id="10" name="Line 2"/>
            <p:cNvSpPr>
              <a:spLocks noChangeShapeType="1"/>
            </p:cNvSpPr>
            <p:nvPr/>
          </p:nvSpPr>
          <p:spPr bwMode="auto">
            <a:xfrm flipV="1">
              <a:off x="1732138" y="4009478"/>
              <a:ext cx="574754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 name="Rectangle 3"/>
            <p:cNvSpPr>
              <a:spLocks noChangeArrowheads="1"/>
            </p:cNvSpPr>
            <p:nvPr/>
          </p:nvSpPr>
          <p:spPr bwMode="auto">
            <a:xfrm>
              <a:off x="4144958" y="3791992"/>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2" name="Rectangle 4"/>
            <p:cNvSpPr>
              <a:spLocks noChangeArrowheads="1"/>
            </p:cNvSpPr>
            <p:nvPr/>
          </p:nvSpPr>
          <p:spPr bwMode="auto">
            <a:xfrm>
              <a:off x="1732137" y="3355428"/>
              <a:ext cx="7634155" cy="444500"/>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3" name="Line 5"/>
            <p:cNvSpPr>
              <a:spLocks noChangeShapeType="1"/>
            </p:cNvSpPr>
            <p:nvPr/>
          </p:nvSpPr>
          <p:spPr bwMode="auto">
            <a:xfrm>
              <a:off x="3601550" y="1577975"/>
              <a:ext cx="575270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4" name="Rectangle 6"/>
            <p:cNvSpPr>
              <a:spLocks noChangeArrowheads="1"/>
            </p:cNvSpPr>
            <p:nvPr/>
          </p:nvSpPr>
          <p:spPr bwMode="auto">
            <a:xfrm>
              <a:off x="5866875" y="1370014"/>
              <a:ext cx="1167551"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5" name="Line 7"/>
            <p:cNvSpPr>
              <a:spLocks noChangeShapeType="1"/>
            </p:cNvSpPr>
            <p:nvPr/>
          </p:nvSpPr>
          <p:spPr bwMode="auto">
            <a:xfrm flipV="1">
              <a:off x="1775131" y="2790849"/>
              <a:ext cx="376462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6" name="Rectangle 8"/>
            <p:cNvSpPr>
              <a:spLocks noChangeArrowheads="1"/>
            </p:cNvSpPr>
            <p:nvPr/>
          </p:nvSpPr>
          <p:spPr bwMode="auto">
            <a:xfrm>
              <a:off x="3208855" y="2574181"/>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17" name="Line 9"/>
            <p:cNvSpPr>
              <a:spLocks noChangeShapeType="1"/>
            </p:cNvSpPr>
            <p:nvPr/>
          </p:nvSpPr>
          <p:spPr bwMode="auto">
            <a:xfrm>
              <a:off x="1690862" y="1577975"/>
              <a:ext cx="1910688"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8" name="Rectangle 10"/>
            <p:cNvSpPr>
              <a:spLocks noChangeArrowheads="1"/>
            </p:cNvSpPr>
            <p:nvPr/>
          </p:nvSpPr>
          <p:spPr bwMode="auto">
            <a:xfrm>
              <a:off x="2058942" y="1370014"/>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sp>
          <p:nvSpPr>
            <p:cNvPr id="19" name="Rectangle 11"/>
            <p:cNvSpPr>
              <a:spLocks noChangeArrowheads="1"/>
            </p:cNvSpPr>
            <p:nvPr/>
          </p:nvSpPr>
          <p:spPr bwMode="auto">
            <a:xfrm>
              <a:off x="1694302" y="933451"/>
              <a:ext cx="7675430" cy="442913"/>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0" name="Rectangle 12"/>
            <p:cNvSpPr>
              <a:spLocks noChangeArrowheads="1"/>
            </p:cNvSpPr>
            <p:nvPr/>
          </p:nvSpPr>
          <p:spPr bwMode="auto">
            <a:xfrm>
              <a:off x="1716659" y="2140794"/>
              <a:ext cx="7659952" cy="446087"/>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1" name="Rectangle 14"/>
            <p:cNvSpPr>
              <a:spLocks noChangeArrowheads="1"/>
            </p:cNvSpPr>
            <p:nvPr/>
          </p:nvSpPr>
          <p:spPr bwMode="auto">
            <a:xfrm>
              <a:off x="1742456" y="3369716"/>
              <a:ext cx="5742384" cy="423862"/>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2" name="Rectangle 15"/>
            <p:cNvSpPr>
              <a:spLocks noChangeArrowheads="1"/>
            </p:cNvSpPr>
            <p:nvPr/>
          </p:nvSpPr>
          <p:spPr bwMode="auto">
            <a:xfrm>
              <a:off x="1740736" y="2151905"/>
              <a:ext cx="3804179" cy="423863"/>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3" name="Rectangle 16"/>
            <p:cNvSpPr>
              <a:spLocks noChangeArrowheads="1"/>
            </p:cNvSpPr>
            <p:nvPr/>
          </p:nvSpPr>
          <p:spPr bwMode="auto">
            <a:xfrm>
              <a:off x="1720099" y="957263"/>
              <a:ext cx="1874573" cy="406400"/>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4" name="Rectangle 17"/>
            <p:cNvSpPr>
              <a:spLocks noChangeArrowheads="1"/>
            </p:cNvSpPr>
            <p:nvPr/>
          </p:nvSpPr>
          <p:spPr bwMode="auto">
            <a:xfrm>
              <a:off x="1635829" y="92710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0</a:t>
              </a:r>
            </a:p>
          </p:txBody>
        </p:sp>
        <p:sp>
          <p:nvSpPr>
            <p:cNvPr id="25" name="Rectangle 18"/>
            <p:cNvSpPr>
              <a:spLocks noChangeArrowheads="1"/>
            </p:cNvSpPr>
            <p:nvPr/>
          </p:nvSpPr>
          <p:spPr bwMode="auto">
            <a:xfrm>
              <a:off x="366021" y="955675"/>
              <a:ext cx="136576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类地址</a:t>
              </a:r>
            </a:p>
          </p:txBody>
        </p:sp>
        <p:sp>
          <p:nvSpPr>
            <p:cNvPr id="26" name="Line 19"/>
            <p:cNvSpPr>
              <a:spLocks noChangeShapeType="1"/>
            </p:cNvSpPr>
            <p:nvPr/>
          </p:nvSpPr>
          <p:spPr bwMode="auto">
            <a:xfrm>
              <a:off x="1971188" y="933451"/>
              <a:ext cx="0" cy="45084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7" name="Line 20"/>
            <p:cNvSpPr>
              <a:spLocks noChangeShapeType="1"/>
            </p:cNvSpPr>
            <p:nvPr/>
          </p:nvSpPr>
          <p:spPr bwMode="auto">
            <a:xfrm>
              <a:off x="3601550"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8" name="Line 21"/>
            <p:cNvSpPr>
              <a:spLocks noChangeShapeType="1"/>
            </p:cNvSpPr>
            <p:nvPr/>
          </p:nvSpPr>
          <p:spPr bwMode="auto">
            <a:xfrm>
              <a:off x="1690862"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29" name="Line 22"/>
            <p:cNvSpPr>
              <a:spLocks noChangeShapeType="1"/>
            </p:cNvSpPr>
            <p:nvPr/>
          </p:nvSpPr>
          <p:spPr bwMode="auto">
            <a:xfrm>
              <a:off x="3601550"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0" name="Line 23"/>
            <p:cNvSpPr>
              <a:spLocks noChangeShapeType="1"/>
            </p:cNvSpPr>
            <p:nvPr/>
          </p:nvSpPr>
          <p:spPr bwMode="auto">
            <a:xfrm>
              <a:off x="9354254"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1" name="Line 24"/>
            <p:cNvSpPr>
              <a:spLocks noChangeShapeType="1"/>
            </p:cNvSpPr>
            <p:nvPr/>
          </p:nvSpPr>
          <p:spPr bwMode="auto">
            <a:xfrm>
              <a:off x="5553515" y="2784499"/>
              <a:ext cx="3786979" cy="635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2" name="Rectangle 25"/>
            <p:cNvSpPr>
              <a:spLocks noChangeArrowheads="1"/>
            </p:cNvSpPr>
            <p:nvPr/>
          </p:nvSpPr>
          <p:spPr bwMode="auto">
            <a:xfrm>
              <a:off x="6946995" y="2636149"/>
              <a:ext cx="1167551" cy="668165"/>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33" name="Line 26"/>
            <p:cNvSpPr>
              <a:spLocks noChangeShapeType="1"/>
            </p:cNvSpPr>
            <p:nvPr/>
          </p:nvSpPr>
          <p:spPr bwMode="auto">
            <a:xfrm>
              <a:off x="1732137"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34" name="Line 27"/>
            <p:cNvSpPr>
              <a:spLocks noChangeShapeType="1"/>
            </p:cNvSpPr>
            <p:nvPr/>
          </p:nvSpPr>
          <p:spPr bwMode="auto">
            <a:xfrm>
              <a:off x="5553515" y="2626568"/>
              <a:ext cx="0" cy="323851"/>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5" name="Line 28"/>
            <p:cNvSpPr>
              <a:spLocks noChangeShapeType="1"/>
            </p:cNvSpPr>
            <p:nvPr/>
          </p:nvSpPr>
          <p:spPr bwMode="auto">
            <a:xfrm>
              <a:off x="9340495"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6" name="Rectangle 29"/>
            <p:cNvSpPr>
              <a:spLocks noChangeArrowheads="1"/>
            </p:cNvSpPr>
            <p:nvPr/>
          </p:nvSpPr>
          <p:spPr bwMode="auto">
            <a:xfrm>
              <a:off x="382312" y="2151905"/>
              <a:ext cx="134947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B </a:t>
              </a:r>
              <a:r>
                <a:rPr kumimoji="1" lang="zh-CN" altLang="en-US" sz="1200" b="1">
                  <a:latin typeface="微软雅黑" pitchFamily="34" charset="-122"/>
                  <a:ea typeface="微软雅黑" pitchFamily="34" charset="-122"/>
                </a:rPr>
                <a:t>类地址</a:t>
              </a:r>
            </a:p>
          </p:txBody>
        </p:sp>
        <p:sp>
          <p:nvSpPr>
            <p:cNvPr id="37" name="Line 30"/>
            <p:cNvSpPr>
              <a:spLocks noChangeShapeType="1"/>
            </p:cNvSpPr>
            <p:nvPr/>
          </p:nvSpPr>
          <p:spPr bwMode="auto">
            <a:xfrm>
              <a:off x="5553514" y="2150319"/>
              <a:ext cx="0" cy="4333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8" name="Rectangle 31"/>
            <p:cNvSpPr>
              <a:spLocks noChangeArrowheads="1"/>
            </p:cNvSpPr>
            <p:nvPr/>
          </p:nvSpPr>
          <p:spPr bwMode="auto">
            <a:xfrm>
              <a:off x="385029" y="3364953"/>
              <a:ext cx="1346756"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C </a:t>
              </a:r>
              <a:r>
                <a:rPr kumimoji="1" lang="zh-CN" altLang="en-US" sz="1200" b="1" dirty="0">
                  <a:latin typeface="微软雅黑" pitchFamily="34" charset="-122"/>
                  <a:ea typeface="微软雅黑" pitchFamily="34" charset="-122"/>
                </a:rPr>
                <a:t>类地址</a:t>
              </a:r>
            </a:p>
          </p:txBody>
        </p:sp>
        <p:sp>
          <p:nvSpPr>
            <p:cNvPr id="39" name="Rectangle 32"/>
            <p:cNvSpPr>
              <a:spLocks noChangeArrowheads="1"/>
            </p:cNvSpPr>
            <p:nvPr/>
          </p:nvSpPr>
          <p:spPr bwMode="auto">
            <a:xfrm>
              <a:off x="2086413" y="3384003"/>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0</a:t>
              </a:r>
            </a:p>
          </p:txBody>
        </p:sp>
        <p:sp>
          <p:nvSpPr>
            <p:cNvPr id="40" name="Rectangle 33"/>
            <p:cNvSpPr>
              <a:spLocks noChangeArrowheads="1"/>
            </p:cNvSpPr>
            <p:nvPr/>
          </p:nvSpPr>
          <p:spPr bwMode="auto">
            <a:xfrm>
              <a:off x="1666786" y="3376066"/>
              <a:ext cx="52625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41" name="Rectangle 34"/>
            <p:cNvSpPr>
              <a:spLocks noChangeArrowheads="1"/>
            </p:cNvSpPr>
            <p:nvPr/>
          </p:nvSpPr>
          <p:spPr bwMode="auto">
            <a:xfrm>
              <a:off x="1878319" y="3384003"/>
              <a:ext cx="52281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a:t>
              </a:r>
            </a:p>
          </p:txBody>
        </p:sp>
        <p:sp>
          <p:nvSpPr>
            <p:cNvPr id="42" name="Line 35"/>
            <p:cNvSpPr>
              <a:spLocks noChangeShapeType="1"/>
            </p:cNvSpPr>
            <p:nvPr/>
          </p:nvSpPr>
          <p:spPr bwMode="auto">
            <a:xfrm>
              <a:off x="2473367" y="3353842"/>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3" name="Line 36"/>
            <p:cNvSpPr>
              <a:spLocks noChangeShapeType="1"/>
            </p:cNvSpPr>
            <p:nvPr/>
          </p:nvSpPr>
          <p:spPr bwMode="auto">
            <a:xfrm>
              <a:off x="7505477" y="3349079"/>
              <a:ext cx="0" cy="4413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4" name="Line 37"/>
            <p:cNvSpPr>
              <a:spLocks noChangeShapeType="1"/>
            </p:cNvSpPr>
            <p:nvPr/>
          </p:nvSpPr>
          <p:spPr bwMode="auto">
            <a:xfrm>
              <a:off x="7510637" y="4011066"/>
              <a:ext cx="182985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45" name="Group 38"/>
            <p:cNvGrpSpPr>
              <a:grpSpLocks/>
            </p:cNvGrpSpPr>
            <p:nvPr/>
          </p:nvGrpSpPr>
          <p:grpSpPr bwMode="auto">
            <a:xfrm>
              <a:off x="7928099" y="3820573"/>
              <a:ext cx="1131196" cy="644929"/>
              <a:chOff x="2827" y="3024"/>
              <a:chExt cx="453" cy="382"/>
            </a:xfrm>
          </p:grpSpPr>
          <p:sp>
            <p:nvSpPr>
              <p:cNvPr id="62"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3" name="Rectangle 40"/>
              <p:cNvSpPr>
                <a:spLocks noChangeArrowheads="1"/>
              </p:cNvSpPr>
              <p:nvPr/>
            </p:nvSpPr>
            <p:spPr bwMode="auto">
              <a:xfrm>
                <a:off x="2827" y="3024"/>
                <a:ext cx="453" cy="38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grpSp>
        <p:sp>
          <p:nvSpPr>
            <p:cNvPr id="46" name="Line 41"/>
            <p:cNvSpPr>
              <a:spLocks noChangeShapeType="1"/>
            </p:cNvSpPr>
            <p:nvPr/>
          </p:nvSpPr>
          <p:spPr bwMode="auto">
            <a:xfrm>
              <a:off x="1732137" y="385707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47" name="Line 42"/>
            <p:cNvSpPr>
              <a:spLocks noChangeShapeType="1"/>
            </p:cNvSpPr>
            <p:nvPr/>
          </p:nvSpPr>
          <p:spPr bwMode="auto">
            <a:xfrm>
              <a:off x="7510637" y="386025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8" name="Line 43"/>
            <p:cNvSpPr>
              <a:spLocks noChangeShapeType="1"/>
            </p:cNvSpPr>
            <p:nvPr/>
          </p:nvSpPr>
          <p:spPr bwMode="auto">
            <a:xfrm>
              <a:off x="9340495" y="384120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9" name="Rectangle 44"/>
            <p:cNvSpPr>
              <a:spLocks noChangeArrowheads="1"/>
            </p:cNvSpPr>
            <p:nvPr/>
          </p:nvSpPr>
          <p:spPr bwMode="auto">
            <a:xfrm>
              <a:off x="1725258" y="4582716"/>
              <a:ext cx="7656513" cy="444500"/>
            </a:xfrm>
            <a:prstGeom prst="rect">
              <a:avLst/>
            </a:prstGeom>
            <a:solidFill>
              <a:srgbClr val="0000FF"/>
            </a:solidFill>
            <a:ln w="2540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0" name="Rectangle 45"/>
            <p:cNvSpPr>
              <a:spLocks noChangeArrowheads="1"/>
            </p:cNvSpPr>
            <p:nvPr/>
          </p:nvSpPr>
          <p:spPr bwMode="auto">
            <a:xfrm>
              <a:off x="355160" y="4593828"/>
              <a:ext cx="1376625"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D </a:t>
              </a:r>
              <a:r>
                <a:rPr kumimoji="1" lang="zh-CN" altLang="en-US" sz="1200" b="1">
                  <a:latin typeface="微软雅黑" pitchFamily="34" charset="-122"/>
                  <a:ea typeface="微软雅黑" pitchFamily="34" charset="-122"/>
                </a:rPr>
                <a:t>类地址</a:t>
              </a:r>
            </a:p>
          </p:txBody>
        </p:sp>
        <p:sp>
          <p:nvSpPr>
            <p:cNvPr id="51" name="Line 46"/>
            <p:cNvSpPr>
              <a:spLocks noChangeShapeType="1"/>
            </p:cNvSpPr>
            <p:nvPr/>
          </p:nvSpPr>
          <p:spPr bwMode="auto">
            <a:xfrm>
              <a:off x="2629189" y="459065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2" name="Rectangle 47"/>
            <p:cNvSpPr>
              <a:spLocks noChangeArrowheads="1"/>
            </p:cNvSpPr>
            <p:nvPr/>
          </p:nvSpPr>
          <p:spPr bwMode="auto">
            <a:xfrm>
              <a:off x="1610464" y="4581129"/>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1 1 1 0</a:t>
              </a:r>
            </a:p>
          </p:txBody>
        </p:sp>
        <p:sp>
          <p:nvSpPr>
            <p:cNvPr id="53" name="Rectangle 48"/>
            <p:cNvSpPr>
              <a:spLocks noChangeArrowheads="1"/>
            </p:cNvSpPr>
            <p:nvPr/>
          </p:nvSpPr>
          <p:spPr bwMode="auto">
            <a:xfrm>
              <a:off x="5031263" y="4611293"/>
              <a:ext cx="158841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多 播 地 址</a:t>
              </a:r>
            </a:p>
          </p:txBody>
        </p:sp>
        <p:sp>
          <p:nvSpPr>
            <p:cNvPr id="54" name="Rectangle 49"/>
            <p:cNvSpPr>
              <a:spLocks noChangeArrowheads="1"/>
            </p:cNvSpPr>
            <p:nvPr/>
          </p:nvSpPr>
          <p:spPr bwMode="auto">
            <a:xfrm>
              <a:off x="1733857" y="5549503"/>
              <a:ext cx="7641035" cy="444500"/>
            </a:xfrm>
            <a:prstGeom prst="rect">
              <a:avLst/>
            </a:prstGeom>
            <a:solidFill>
              <a:srgbClr val="0000FF"/>
            </a:solidFill>
            <a:ln w="2540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5" name="Rectangle 50"/>
            <p:cNvSpPr>
              <a:spLocks noChangeArrowheads="1"/>
            </p:cNvSpPr>
            <p:nvPr/>
          </p:nvSpPr>
          <p:spPr bwMode="auto">
            <a:xfrm>
              <a:off x="412181" y="5559030"/>
              <a:ext cx="131960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E </a:t>
              </a:r>
              <a:r>
                <a:rPr kumimoji="1" lang="zh-CN" altLang="en-US" sz="1200" b="1">
                  <a:latin typeface="微软雅黑" pitchFamily="34" charset="-122"/>
                  <a:ea typeface="微软雅黑" pitchFamily="34" charset="-122"/>
                </a:rPr>
                <a:t>类地址</a:t>
              </a:r>
            </a:p>
          </p:txBody>
        </p:sp>
        <p:sp>
          <p:nvSpPr>
            <p:cNvPr id="56" name="Rectangle 51"/>
            <p:cNvSpPr>
              <a:spLocks noChangeArrowheads="1"/>
            </p:cNvSpPr>
            <p:nvPr/>
          </p:nvSpPr>
          <p:spPr bwMode="auto">
            <a:xfrm>
              <a:off x="4518046" y="5570141"/>
              <a:ext cx="260662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保 留 为 今 后 使 用</a:t>
              </a:r>
            </a:p>
          </p:txBody>
        </p:sp>
        <p:sp>
          <p:nvSpPr>
            <p:cNvPr id="57" name="Line 52"/>
            <p:cNvSpPr>
              <a:spLocks noChangeShapeType="1"/>
            </p:cNvSpPr>
            <p:nvPr/>
          </p:nvSpPr>
          <p:spPr bwMode="auto">
            <a:xfrm>
              <a:off x="2641708" y="557490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8" name="Rectangle 53"/>
            <p:cNvSpPr>
              <a:spLocks noChangeArrowheads="1"/>
            </p:cNvSpPr>
            <p:nvPr/>
          </p:nvSpPr>
          <p:spPr bwMode="auto">
            <a:xfrm>
              <a:off x="1610464" y="5555854"/>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1 1 1 1</a:t>
              </a:r>
            </a:p>
          </p:txBody>
        </p:sp>
        <p:sp>
          <p:nvSpPr>
            <p:cNvPr id="59" name="Rectangle 54"/>
            <p:cNvSpPr>
              <a:spLocks noChangeArrowheads="1"/>
            </p:cNvSpPr>
            <p:nvPr/>
          </p:nvSpPr>
          <p:spPr bwMode="auto">
            <a:xfrm>
              <a:off x="1861122" y="213603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0</a:t>
              </a:r>
            </a:p>
          </p:txBody>
        </p:sp>
        <p:sp>
          <p:nvSpPr>
            <p:cNvPr id="60" name="Rectangle 55"/>
            <p:cNvSpPr>
              <a:spLocks noChangeArrowheads="1"/>
            </p:cNvSpPr>
            <p:nvPr/>
          </p:nvSpPr>
          <p:spPr bwMode="auto">
            <a:xfrm>
              <a:off x="1653026" y="2136030"/>
              <a:ext cx="52453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61" name="Line 56"/>
            <p:cNvSpPr>
              <a:spLocks noChangeShapeType="1"/>
            </p:cNvSpPr>
            <p:nvPr/>
          </p:nvSpPr>
          <p:spPr bwMode="auto">
            <a:xfrm>
              <a:off x="2249794" y="2132856"/>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64" name="AutoShape 61"/>
          <p:cNvSpPr>
            <a:spLocks noChangeArrowheads="1"/>
          </p:cNvSpPr>
          <p:nvPr/>
        </p:nvSpPr>
        <p:spPr bwMode="auto">
          <a:xfrm>
            <a:off x="2858377" y="3611194"/>
            <a:ext cx="4144668" cy="314674"/>
          </a:xfrm>
          <a:prstGeom prst="wedgeRoundRectCallout">
            <a:avLst>
              <a:gd name="adj1" fmla="val -36088"/>
              <a:gd name="adj2" fmla="val -777129"/>
              <a:gd name="adj3" fmla="val 16667"/>
            </a:avLst>
          </a:prstGeom>
          <a:solidFill>
            <a:srgbClr val="00FFFF"/>
          </a:solidFill>
          <a:ln w="9525">
            <a:solidFill>
              <a:schemeClr val="tx1"/>
            </a:solidFill>
            <a:miter lim="800000"/>
            <a:headEnd/>
            <a:tailEnd/>
          </a:ln>
          <a:effectLst/>
          <a:extLst/>
        </p:spPr>
        <p:txBody>
          <a:bodyPr anchor="ctr"/>
          <a:lstStyle/>
          <a:p>
            <a:pPr algn="ctr"/>
            <a:r>
              <a:rPr lang="en-US" altLang="zh-CN" sz="1600" b="1" dirty="0">
                <a:solidFill>
                  <a:srgbClr val="000066"/>
                </a:solidFill>
                <a:latin typeface="微软雅黑" pitchFamily="34" charset="-122"/>
                <a:ea typeface="微软雅黑" pitchFamily="34" charset="-122"/>
              </a:rPr>
              <a:t>A </a:t>
            </a:r>
            <a:r>
              <a:rPr lang="zh-CN" altLang="en-US" sz="1600" b="1" dirty="0">
                <a:solidFill>
                  <a:srgbClr val="000066"/>
                </a:solidFill>
                <a:latin typeface="微软雅黑" pitchFamily="34" charset="-122"/>
                <a:ea typeface="微软雅黑" pitchFamily="34" charset="-122"/>
              </a:rPr>
              <a:t>类地址的网络号字段 </a:t>
            </a:r>
            <a:r>
              <a:rPr lang="en-US" altLang="zh-CN" sz="1600" b="1" dirty="0">
                <a:solidFill>
                  <a:srgbClr val="000066"/>
                </a:solidFill>
                <a:latin typeface="微软雅黑" pitchFamily="34" charset="-122"/>
                <a:ea typeface="微软雅黑" pitchFamily="34" charset="-122"/>
              </a:rPr>
              <a:t>net-id </a:t>
            </a:r>
            <a:r>
              <a:rPr lang="zh-CN" altLang="en-US" sz="1600" b="1" dirty="0">
                <a:solidFill>
                  <a:srgbClr val="000066"/>
                </a:solidFill>
                <a:latin typeface="微软雅黑" pitchFamily="34" charset="-122"/>
                <a:ea typeface="微软雅黑" pitchFamily="34" charset="-122"/>
              </a:rPr>
              <a:t>为 </a:t>
            </a:r>
            <a:r>
              <a:rPr lang="en-US" altLang="zh-CN" sz="1600" b="1" dirty="0">
                <a:solidFill>
                  <a:srgbClr val="000066"/>
                </a:solidFill>
                <a:latin typeface="微软雅黑" pitchFamily="34" charset="-122"/>
                <a:ea typeface="微软雅黑" pitchFamily="34" charset="-122"/>
              </a:rPr>
              <a:t>1 </a:t>
            </a:r>
            <a:r>
              <a:rPr lang="zh-CN" altLang="en-US" sz="1600" b="1" dirty="0">
                <a:solidFill>
                  <a:srgbClr val="000066"/>
                </a:solidFill>
                <a:latin typeface="微软雅黑" pitchFamily="34" charset="-122"/>
                <a:ea typeface="微软雅黑" pitchFamily="34" charset="-122"/>
              </a:rPr>
              <a:t>字节</a:t>
            </a:r>
          </a:p>
        </p:txBody>
      </p:sp>
      <p:sp>
        <p:nvSpPr>
          <p:cNvPr id="68" name="矩形 67"/>
          <p:cNvSpPr/>
          <p:nvPr/>
        </p:nvSpPr>
        <p:spPr>
          <a:xfrm>
            <a:off x="616085" y="565906"/>
            <a:ext cx="4697120" cy="400110"/>
          </a:xfrm>
          <a:prstGeom prst="rect">
            <a:avLst/>
          </a:prstGeom>
        </p:spPr>
        <p:txBody>
          <a:bodyPr wrap="none">
            <a:spAutoFit/>
          </a:bodyPr>
          <a:lstStyle/>
          <a:p>
            <a:r>
              <a:rPr lang="zh-CN" altLang="en-US" sz="2000" b="1" dirty="0">
                <a:latin typeface="微软雅黑" pitchFamily="34" charset="-122"/>
                <a:ea typeface="微软雅黑" pitchFamily="34" charset="-122"/>
              </a:rPr>
              <a:t>各类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地址的网络号字段和主机号字段</a:t>
            </a:r>
          </a:p>
        </p:txBody>
      </p:sp>
    </p:spTree>
    <p:extLst>
      <p:ext uri="{BB962C8B-B14F-4D97-AF65-F5344CB8AC3E}">
        <p14:creationId xmlns:p14="http://schemas.microsoft.com/office/powerpoint/2010/main" val="2658655881"/>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圆角矩形 42"/>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2"/>
          <p:cNvSpPr>
            <a:spLocks noChangeArrowheads="1"/>
          </p:cNvSpPr>
          <p:nvPr/>
        </p:nvSpPr>
        <p:spPr bwMode="auto">
          <a:xfrm>
            <a:off x="2630958" y="847062"/>
            <a:ext cx="4042800" cy="2326899"/>
          </a:xfrm>
          <a:prstGeom prst="rect">
            <a:avLst/>
          </a:prstGeom>
          <a:solidFill>
            <a:srgbClr val="99FFCC"/>
          </a:solidFill>
          <a:ln w="381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 name="Line 3"/>
          <p:cNvSpPr>
            <a:spLocks noChangeShapeType="1"/>
          </p:cNvSpPr>
          <p:nvPr/>
        </p:nvSpPr>
        <p:spPr bwMode="auto">
          <a:xfrm>
            <a:off x="2635360" y="1058358"/>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 name="Line 4"/>
          <p:cNvSpPr>
            <a:spLocks noChangeShapeType="1"/>
          </p:cNvSpPr>
          <p:nvPr/>
        </p:nvSpPr>
        <p:spPr bwMode="auto">
          <a:xfrm>
            <a:off x="3134547" y="847943"/>
            <a:ext cx="0" cy="2112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 name="Line 5"/>
          <p:cNvSpPr>
            <a:spLocks noChangeShapeType="1"/>
          </p:cNvSpPr>
          <p:nvPr/>
        </p:nvSpPr>
        <p:spPr bwMode="auto">
          <a:xfrm>
            <a:off x="4654119"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6"/>
          <p:cNvSpPr>
            <a:spLocks noChangeArrowheads="1"/>
          </p:cNvSpPr>
          <p:nvPr/>
        </p:nvSpPr>
        <p:spPr bwMode="auto">
          <a:xfrm>
            <a:off x="2588699"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0</a:t>
            </a:r>
          </a:p>
        </p:txBody>
      </p:sp>
      <p:sp>
        <p:nvSpPr>
          <p:cNvPr id="8" name="Rectangle 7"/>
          <p:cNvSpPr>
            <a:spLocks noChangeArrowheads="1"/>
          </p:cNvSpPr>
          <p:nvPr/>
        </p:nvSpPr>
        <p:spPr bwMode="auto">
          <a:xfrm>
            <a:off x="3089647"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4</a:t>
            </a:r>
          </a:p>
        </p:txBody>
      </p:sp>
      <p:sp>
        <p:nvSpPr>
          <p:cNvPr id="9" name="Rectangle 8"/>
          <p:cNvSpPr>
            <a:spLocks noChangeArrowheads="1"/>
          </p:cNvSpPr>
          <p:nvPr/>
        </p:nvSpPr>
        <p:spPr bwMode="auto">
          <a:xfrm>
            <a:off x="4603936"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16</a:t>
            </a:r>
          </a:p>
        </p:txBody>
      </p:sp>
      <p:sp>
        <p:nvSpPr>
          <p:cNvPr id="10" name="Rectangle 9"/>
          <p:cNvSpPr>
            <a:spLocks noChangeArrowheads="1"/>
          </p:cNvSpPr>
          <p:nvPr/>
        </p:nvSpPr>
        <p:spPr bwMode="auto">
          <a:xfrm>
            <a:off x="6487993"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31</a:t>
            </a:r>
          </a:p>
        </p:txBody>
      </p:sp>
      <p:sp>
        <p:nvSpPr>
          <p:cNvPr id="11" name="Rectangle 10"/>
          <p:cNvSpPr>
            <a:spLocks noChangeArrowheads="1"/>
          </p:cNvSpPr>
          <p:nvPr/>
        </p:nvSpPr>
        <p:spPr bwMode="auto">
          <a:xfrm>
            <a:off x="2670612" y="82069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版本</a:t>
            </a:r>
            <a:endParaRPr kumimoji="1" lang="zh-CN" altLang="en-US" sz="1200" b="1" dirty="0">
              <a:latin typeface="微软雅黑" pitchFamily="34" charset="-122"/>
              <a:ea typeface="微软雅黑" pitchFamily="34" charset="-122"/>
            </a:endParaRPr>
          </a:p>
        </p:txBody>
      </p:sp>
      <p:sp>
        <p:nvSpPr>
          <p:cNvPr id="12" name="Rectangle 11"/>
          <p:cNvSpPr>
            <a:spLocks noChangeArrowheads="1"/>
          </p:cNvSpPr>
          <p:nvPr/>
        </p:nvSpPr>
        <p:spPr bwMode="auto">
          <a:xfrm>
            <a:off x="2246223" y="631364"/>
            <a:ext cx="32380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0000CC"/>
                </a:solidFill>
                <a:latin typeface="微软雅黑" pitchFamily="34" charset="-122"/>
                <a:ea typeface="微软雅黑" pitchFamily="34" charset="-122"/>
              </a:rPr>
              <a:t>位</a:t>
            </a:r>
          </a:p>
        </p:txBody>
      </p:sp>
      <p:sp>
        <p:nvSpPr>
          <p:cNvPr id="13" name="Line 12"/>
          <p:cNvSpPr>
            <a:spLocks noChangeShapeType="1"/>
          </p:cNvSpPr>
          <p:nvPr/>
        </p:nvSpPr>
        <p:spPr bwMode="auto">
          <a:xfrm>
            <a:off x="2630958" y="1292545"/>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2631838" y="1526731"/>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2631838" y="1761798"/>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2631838" y="199686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6"/>
          <p:cNvSpPr>
            <a:spLocks noChangeShapeType="1"/>
          </p:cNvSpPr>
          <p:nvPr/>
        </p:nvSpPr>
        <p:spPr bwMode="auto">
          <a:xfrm>
            <a:off x="2631838" y="223193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7"/>
          <p:cNvSpPr>
            <a:spLocks noChangeShapeType="1"/>
          </p:cNvSpPr>
          <p:nvPr/>
        </p:nvSpPr>
        <p:spPr bwMode="auto">
          <a:xfrm>
            <a:off x="2631838" y="2466119"/>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2631838" y="270118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9"/>
          <p:cNvSpPr>
            <a:spLocks noChangeShapeType="1"/>
          </p:cNvSpPr>
          <p:nvPr/>
        </p:nvSpPr>
        <p:spPr bwMode="auto">
          <a:xfrm>
            <a:off x="2631838" y="293537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Rectangle 20"/>
          <p:cNvSpPr>
            <a:spLocks noChangeArrowheads="1"/>
          </p:cNvSpPr>
          <p:nvPr/>
        </p:nvSpPr>
        <p:spPr bwMode="auto">
          <a:xfrm>
            <a:off x="2756855" y="2387763"/>
            <a:ext cx="3798929" cy="625965"/>
          </a:xfrm>
          <a:prstGeom prst="rect">
            <a:avLst/>
          </a:prstGeom>
          <a:solidFill>
            <a:srgbClr val="99FFCC"/>
          </a:solidFill>
          <a:ln>
            <a:noFill/>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Rectangle 21"/>
          <p:cNvSpPr>
            <a:spLocks noChangeArrowheads="1"/>
          </p:cNvSpPr>
          <p:nvPr/>
        </p:nvSpPr>
        <p:spPr bwMode="auto">
          <a:xfrm>
            <a:off x="2756855" y="1469987"/>
            <a:ext cx="3798929" cy="626845"/>
          </a:xfrm>
          <a:prstGeom prst="rect">
            <a:avLst/>
          </a:prstGeom>
          <a:solidFill>
            <a:srgbClr val="99FFCC"/>
          </a:solidFill>
          <a:ln>
            <a:noFill/>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Rectangle 22"/>
          <p:cNvSpPr>
            <a:spLocks noChangeArrowheads="1"/>
          </p:cNvSpPr>
          <p:nvPr/>
        </p:nvSpPr>
        <p:spPr bwMode="auto">
          <a:xfrm>
            <a:off x="4240663" y="247056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目的地址</a:t>
            </a:r>
            <a:endParaRPr kumimoji="1" lang="zh-CN" altLang="en-US" sz="1200" b="1" dirty="0">
              <a:latin typeface="微软雅黑" pitchFamily="34" charset="-122"/>
              <a:ea typeface="微软雅黑" pitchFamily="34" charset="-122"/>
            </a:endParaRPr>
          </a:p>
        </p:txBody>
      </p:sp>
      <p:sp>
        <p:nvSpPr>
          <p:cNvPr id="24" name="Rectangle 23"/>
          <p:cNvSpPr>
            <a:spLocks noChangeArrowheads="1"/>
          </p:cNvSpPr>
          <p:nvPr/>
        </p:nvSpPr>
        <p:spPr bwMode="auto">
          <a:xfrm>
            <a:off x="4317607" y="1531181"/>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源地址</a:t>
            </a:r>
            <a:endParaRPr kumimoji="1" lang="zh-CN" altLang="en-US" sz="1200" b="1" dirty="0">
              <a:latin typeface="微软雅黑" pitchFamily="34" charset="-122"/>
              <a:ea typeface="微软雅黑" pitchFamily="34" charset="-122"/>
            </a:endParaRPr>
          </a:p>
        </p:txBody>
      </p:sp>
      <p:sp>
        <p:nvSpPr>
          <p:cNvPr id="25" name="Line 24"/>
          <p:cNvSpPr>
            <a:spLocks noChangeShapeType="1"/>
          </p:cNvSpPr>
          <p:nvPr/>
        </p:nvSpPr>
        <p:spPr bwMode="auto">
          <a:xfrm>
            <a:off x="5669221"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Rectangle 25"/>
          <p:cNvSpPr>
            <a:spLocks noChangeArrowheads="1"/>
          </p:cNvSpPr>
          <p:nvPr/>
        </p:nvSpPr>
        <p:spPr bwMode="auto">
          <a:xfrm>
            <a:off x="4600594" y="1041678"/>
            <a:ext cx="95218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下一个首部</a:t>
            </a:r>
            <a:endParaRPr kumimoji="1" lang="zh-CN" altLang="en-US" sz="1200" b="1" dirty="0">
              <a:latin typeface="微软雅黑" pitchFamily="34" charset="-122"/>
              <a:ea typeface="微软雅黑" pitchFamily="34" charset="-122"/>
            </a:endParaRPr>
          </a:p>
        </p:txBody>
      </p:sp>
      <p:sp>
        <p:nvSpPr>
          <p:cNvPr id="27" name="Rectangle 26"/>
          <p:cNvSpPr>
            <a:spLocks noChangeArrowheads="1"/>
          </p:cNvSpPr>
          <p:nvPr/>
        </p:nvSpPr>
        <p:spPr bwMode="auto">
          <a:xfrm>
            <a:off x="5079909" y="82069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流标号</a:t>
            </a:r>
            <a:endParaRPr kumimoji="1" lang="zh-CN" altLang="en-US" sz="1200" b="1" dirty="0">
              <a:latin typeface="微软雅黑" pitchFamily="34" charset="-122"/>
              <a:ea typeface="微软雅黑" pitchFamily="34" charset="-122"/>
            </a:endParaRPr>
          </a:p>
        </p:txBody>
      </p:sp>
      <p:sp>
        <p:nvSpPr>
          <p:cNvPr id="28" name="Rectangle 27"/>
          <p:cNvSpPr>
            <a:spLocks noChangeArrowheads="1"/>
          </p:cNvSpPr>
          <p:nvPr/>
        </p:nvSpPr>
        <p:spPr bwMode="auto">
          <a:xfrm>
            <a:off x="4066011"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12</a:t>
            </a:r>
          </a:p>
        </p:txBody>
      </p:sp>
      <p:sp>
        <p:nvSpPr>
          <p:cNvPr id="29" name="Rectangle 28"/>
          <p:cNvSpPr>
            <a:spLocks noChangeArrowheads="1"/>
          </p:cNvSpPr>
          <p:nvPr/>
        </p:nvSpPr>
        <p:spPr bwMode="auto">
          <a:xfrm>
            <a:off x="3248167" y="82069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通信量类</a:t>
            </a:r>
            <a:endParaRPr kumimoji="1" lang="zh-CN" altLang="en-US" sz="1200" b="1" dirty="0">
              <a:latin typeface="微软雅黑" pitchFamily="34" charset="-122"/>
              <a:ea typeface="微软雅黑" pitchFamily="34" charset="-122"/>
            </a:endParaRPr>
          </a:p>
        </p:txBody>
      </p:sp>
      <p:sp>
        <p:nvSpPr>
          <p:cNvPr id="30" name="Rectangle 29"/>
          <p:cNvSpPr>
            <a:spLocks noChangeArrowheads="1"/>
          </p:cNvSpPr>
          <p:nvPr/>
        </p:nvSpPr>
        <p:spPr bwMode="auto">
          <a:xfrm>
            <a:off x="4175741" y="1716945"/>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smtClean="0">
                <a:latin typeface="微软雅黑" pitchFamily="34" charset="-122"/>
                <a:ea typeface="微软雅黑" pitchFamily="34" charset="-122"/>
              </a:rPr>
              <a:t>128</a:t>
            </a:r>
            <a:r>
              <a:rPr kumimoji="1" lang="zh-CN" altLang="en-US" sz="1200" b="1" dirty="0" smtClean="0">
                <a:latin typeface="微软雅黑" pitchFamily="34" charset="-122"/>
                <a:ea typeface="微软雅黑" pitchFamily="34" charset="-122"/>
              </a:rPr>
              <a:t>位</a:t>
            </a:r>
            <a:r>
              <a:rPr kumimoji="1" lang="zh-CN" altLang="en-US" sz="1200" b="1" dirty="0">
                <a:latin typeface="微软雅黑" pitchFamily="34" charset="-122"/>
                <a:ea typeface="微软雅黑" pitchFamily="34" charset="-122"/>
              </a:rPr>
              <a:t>）</a:t>
            </a:r>
          </a:p>
        </p:txBody>
      </p:sp>
      <p:sp>
        <p:nvSpPr>
          <p:cNvPr id="31" name="Rectangle 30"/>
          <p:cNvSpPr>
            <a:spLocks noChangeArrowheads="1"/>
          </p:cNvSpPr>
          <p:nvPr/>
        </p:nvSpPr>
        <p:spPr bwMode="auto">
          <a:xfrm>
            <a:off x="4175741" y="2657783"/>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smtClean="0">
                <a:latin typeface="微软雅黑" pitchFamily="34" charset="-122"/>
                <a:ea typeface="微软雅黑" pitchFamily="34" charset="-122"/>
              </a:rPr>
              <a:t>128</a:t>
            </a:r>
            <a:r>
              <a:rPr kumimoji="1" lang="zh-CN" altLang="en-US" sz="1200" b="1" dirty="0" smtClean="0">
                <a:latin typeface="微软雅黑" pitchFamily="34" charset="-122"/>
                <a:ea typeface="微软雅黑" pitchFamily="34" charset="-122"/>
              </a:rPr>
              <a:t>位</a:t>
            </a:r>
            <a:r>
              <a:rPr kumimoji="1" lang="zh-CN" altLang="en-US" sz="1200" b="1" dirty="0">
                <a:latin typeface="微软雅黑" pitchFamily="34" charset="-122"/>
                <a:ea typeface="微软雅黑" pitchFamily="34" charset="-122"/>
              </a:rPr>
              <a:t>）</a:t>
            </a:r>
          </a:p>
        </p:txBody>
      </p:sp>
      <p:sp>
        <p:nvSpPr>
          <p:cNvPr id="32" name="Rectangle 31"/>
          <p:cNvSpPr>
            <a:spLocks noChangeArrowheads="1"/>
          </p:cNvSpPr>
          <p:nvPr/>
        </p:nvSpPr>
        <p:spPr bwMode="auto">
          <a:xfrm>
            <a:off x="2966475" y="1037276"/>
            <a:ext cx="110607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有效载荷长度</a:t>
            </a:r>
            <a:endParaRPr kumimoji="1" lang="zh-CN" altLang="en-US" sz="1200" b="1" dirty="0">
              <a:latin typeface="微软雅黑" pitchFamily="34" charset="-122"/>
              <a:ea typeface="微软雅黑" pitchFamily="34" charset="-122"/>
            </a:endParaRPr>
          </a:p>
        </p:txBody>
      </p:sp>
      <p:sp>
        <p:nvSpPr>
          <p:cNvPr id="33" name="Rectangle 32"/>
          <p:cNvSpPr>
            <a:spLocks noChangeArrowheads="1"/>
          </p:cNvSpPr>
          <p:nvPr/>
        </p:nvSpPr>
        <p:spPr bwMode="auto">
          <a:xfrm>
            <a:off x="5774061" y="1030257"/>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跳数限制</a:t>
            </a:r>
            <a:endParaRPr kumimoji="1" lang="zh-CN" altLang="en-US" sz="1200" b="1" dirty="0">
              <a:latin typeface="微软雅黑" pitchFamily="34" charset="-122"/>
              <a:ea typeface="微软雅黑" pitchFamily="34" charset="-122"/>
            </a:endParaRPr>
          </a:p>
        </p:txBody>
      </p:sp>
      <p:sp>
        <p:nvSpPr>
          <p:cNvPr id="34" name="Line 33"/>
          <p:cNvSpPr>
            <a:spLocks noChangeShapeType="1"/>
          </p:cNvSpPr>
          <p:nvPr/>
        </p:nvSpPr>
        <p:spPr bwMode="auto">
          <a:xfrm>
            <a:off x="4142606" y="847062"/>
            <a:ext cx="3522" cy="2121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Rectangle 34"/>
          <p:cNvSpPr>
            <a:spLocks noChangeArrowheads="1"/>
          </p:cNvSpPr>
          <p:nvPr/>
        </p:nvSpPr>
        <p:spPr bwMode="auto">
          <a:xfrm>
            <a:off x="5611114"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24</a:t>
            </a:r>
          </a:p>
        </p:txBody>
      </p:sp>
      <p:sp>
        <p:nvSpPr>
          <p:cNvPr id="36" name="Line 35"/>
          <p:cNvSpPr>
            <a:spLocks noChangeShapeType="1"/>
          </p:cNvSpPr>
          <p:nvPr/>
        </p:nvSpPr>
        <p:spPr bwMode="auto">
          <a:xfrm>
            <a:off x="2630958" y="3173961"/>
            <a:ext cx="40516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37" name="AutoShape 39"/>
          <p:cNvSpPr>
            <a:spLocks/>
          </p:cNvSpPr>
          <p:nvPr/>
        </p:nvSpPr>
        <p:spPr bwMode="auto">
          <a:xfrm>
            <a:off x="2461921" y="865551"/>
            <a:ext cx="126778" cy="2308410"/>
          </a:xfrm>
          <a:prstGeom prst="leftBrace">
            <a:avLst>
              <a:gd name="adj1" fmla="val 15173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8" name="Rectangle 40"/>
          <p:cNvSpPr>
            <a:spLocks noChangeArrowheads="1"/>
          </p:cNvSpPr>
          <p:nvPr/>
        </p:nvSpPr>
        <p:spPr bwMode="auto">
          <a:xfrm>
            <a:off x="1711709" y="1759157"/>
            <a:ext cx="775854"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100" b="1" dirty="0">
                <a:solidFill>
                  <a:srgbClr val="0000CC"/>
                </a:solidFill>
                <a:latin typeface="微软雅黑" pitchFamily="34" charset="-122"/>
                <a:ea typeface="微软雅黑" pitchFamily="34" charset="-122"/>
              </a:rPr>
              <a:t>IPv6 </a:t>
            </a:r>
            <a:r>
              <a:rPr kumimoji="1" lang="zh-CN" altLang="en-US" sz="1100" b="1" dirty="0">
                <a:solidFill>
                  <a:srgbClr val="0000CC"/>
                </a:solidFill>
                <a:latin typeface="微软雅黑" pitchFamily="34" charset="-122"/>
                <a:ea typeface="微软雅黑" pitchFamily="34" charset="-122"/>
              </a:rPr>
              <a:t>的</a:t>
            </a:r>
          </a:p>
          <a:p>
            <a:pPr algn="ctr" defTabSz="762000" eaLnBrk="0" hangingPunct="0"/>
            <a:r>
              <a:rPr kumimoji="1" lang="zh-CN" altLang="en-US" sz="1100" b="1" dirty="0">
                <a:solidFill>
                  <a:srgbClr val="0000CC"/>
                </a:solidFill>
                <a:latin typeface="微软雅黑" pitchFamily="34" charset="-122"/>
                <a:ea typeface="微软雅黑" pitchFamily="34" charset="-122"/>
              </a:rPr>
              <a:t>基本首部</a:t>
            </a:r>
          </a:p>
          <a:p>
            <a:pPr algn="ctr" defTabSz="762000" eaLnBrk="0" hangingPunct="0"/>
            <a:r>
              <a:rPr kumimoji="1" lang="zh-CN" altLang="en-US" sz="1100" b="1" dirty="0">
                <a:solidFill>
                  <a:srgbClr val="0000CC"/>
                </a:solidFill>
                <a:latin typeface="微软雅黑" pitchFamily="34" charset="-122"/>
                <a:ea typeface="微软雅黑" pitchFamily="34" charset="-122"/>
              </a:rPr>
              <a:t>（</a:t>
            </a:r>
            <a:r>
              <a:rPr kumimoji="1" lang="en-US" altLang="zh-CN" sz="1100" b="1" dirty="0">
                <a:solidFill>
                  <a:srgbClr val="0000CC"/>
                </a:solidFill>
                <a:latin typeface="微软雅黑" pitchFamily="34" charset="-122"/>
                <a:ea typeface="微软雅黑" pitchFamily="34" charset="-122"/>
              </a:rPr>
              <a:t>40 B</a:t>
            </a:r>
            <a:r>
              <a:rPr kumimoji="1" lang="zh-CN" altLang="en-US" sz="1100" b="1" dirty="0">
                <a:solidFill>
                  <a:srgbClr val="0000CC"/>
                </a:solidFill>
                <a:latin typeface="微软雅黑" pitchFamily="34" charset="-122"/>
                <a:ea typeface="微软雅黑" pitchFamily="34" charset="-122"/>
              </a:rPr>
              <a:t>）</a:t>
            </a:r>
          </a:p>
        </p:txBody>
      </p:sp>
      <p:sp>
        <p:nvSpPr>
          <p:cNvPr id="39" name="Rectangle 43"/>
          <p:cNvSpPr>
            <a:spLocks noChangeArrowheads="1"/>
          </p:cNvSpPr>
          <p:nvPr/>
        </p:nvSpPr>
        <p:spPr bwMode="auto">
          <a:xfrm>
            <a:off x="5669221" y="1059683"/>
            <a:ext cx="998278" cy="218340"/>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0" name="矩形 39"/>
          <p:cNvSpPr/>
          <p:nvPr/>
        </p:nvSpPr>
        <p:spPr>
          <a:xfrm>
            <a:off x="3308876" y="4049822"/>
            <a:ext cx="2624501" cy="307777"/>
          </a:xfrm>
          <a:prstGeom prst="rect">
            <a:avLst/>
          </a:prstGeom>
        </p:spPr>
        <p:txBody>
          <a:bodyPr wrap="square">
            <a:spAutoFit/>
          </a:bodyPr>
          <a:lstStyle/>
          <a:p>
            <a:pPr algn="ctr"/>
            <a:endParaRPr lang="zh-CN" altLang="en-US" sz="1400" b="1" dirty="0">
              <a:latin typeface="微软雅黑" pitchFamily="34" charset="-122"/>
              <a:ea typeface="微软雅黑" pitchFamily="34" charset="-122"/>
            </a:endParaRPr>
          </a:p>
        </p:txBody>
      </p:sp>
      <p:sp>
        <p:nvSpPr>
          <p:cNvPr id="41" name="对角圆角矩形 40"/>
          <p:cNvSpPr/>
          <p:nvPr/>
        </p:nvSpPr>
        <p:spPr>
          <a:xfrm>
            <a:off x="1046286" y="3270739"/>
            <a:ext cx="6998676" cy="108189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69377" y="3344153"/>
            <a:ext cx="6875585" cy="938719"/>
          </a:xfrm>
          <a:prstGeom prst="rect">
            <a:avLst/>
          </a:prstGeom>
        </p:spPr>
        <p:txBody>
          <a:bodyPr wrap="square">
            <a:spAutoFit/>
          </a:bodyPr>
          <a:lstStyle/>
          <a:p>
            <a:pPr>
              <a:lnSpc>
                <a:spcPts val="2200"/>
              </a:lnSpc>
            </a:pPr>
            <a:r>
              <a:rPr lang="zh-CN" altLang="en-US" sz="1600" b="1" dirty="0">
                <a:solidFill>
                  <a:schemeClr val="bg1"/>
                </a:solidFill>
                <a:latin typeface="微软雅黑" pitchFamily="34" charset="-122"/>
                <a:ea typeface="微软雅黑" pitchFamily="34" charset="-122"/>
              </a:rPr>
              <a:t>跳数限制</a:t>
            </a:r>
            <a:r>
              <a:rPr lang="en-US" altLang="zh-CN" sz="1600" b="1" dirty="0">
                <a:solidFill>
                  <a:schemeClr val="bg1"/>
                </a:solidFill>
                <a:latin typeface="微软雅黑" pitchFamily="34" charset="-122"/>
                <a:ea typeface="微软雅黑" pitchFamily="34" charset="-122"/>
              </a:rPr>
              <a:t>(hop limit)—— 8 </a:t>
            </a:r>
            <a:r>
              <a:rPr lang="zh-CN" altLang="en-US" sz="1600" b="1" dirty="0">
                <a:solidFill>
                  <a:schemeClr val="bg1"/>
                </a:solidFill>
                <a:latin typeface="微软雅黑" pitchFamily="34" charset="-122"/>
                <a:ea typeface="微软雅黑" pitchFamily="34" charset="-122"/>
              </a:rPr>
              <a:t>位。源站在数据报发出时即设定跳数限制。路由器在转发数据报时将跳数限制字段中的值减 </a:t>
            </a:r>
            <a:r>
              <a:rPr lang="en-US" altLang="zh-CN" sz="1600" b="1" dirty="0">
                <a:solidFill>
                  <a:schemeClr val="bg1"/>
                </a:solidFill>
                <a:latin typeface="微软雅黑" pitchFamily="34" charset="-122"/>
                <a:ea typeface="微软雅黑" pitchFamily="34" charset="-122"/>
              </a:rPr>
              <a:t>1</a:t>
            </a:r>
            <a:r>
              <a:rPr lang="zh-CN" altLang="en-US" sz="1600" b="1" dirty="0" smtClean="0">
                <a:solidFill>
                  <a:schemeClr val="bg1"/>
                </a:solidFill>
                <a:latin typeface="微软雅黑" pitchFamily="34" charset="-122"/>
                <a:ea typeface="微软雅黑" pitchFamily="34" charset="-122"/>
              </a:rPr>
              <a:t>。当</a:t>
            </a:r>
            <a:r>
              <a:rPr lang="zh-CN" altLang="en-US" sz="1600" b="1" dirty="0">
                <a:solidFill>
                  <a:schemeClr val="bg1"/>
                </a:solidFill>
                <a:latin typeface="微软雅黑" pitchFamily="34" charset="-122"/>
                <a:ea typeface="微软雅黑" pitchFamily="34" charset="-122"/>
              </a:rPr>
              <a:t>跳数限制的值为零时，就要将此数据报丢弃。 </a:t>
            </a:r>
          </a:p>
        </p:txBody>
      </p:sp>
    </p:spTree>
    <p:extLst>
      <p:ext uri="{BB962C8B-B14F-4D97-AF65-F5344CB8AC3E}">
        <p14:creationId xmlns:p14="http://schemas.microsoft.com/office/powerpoint/2010/main" val="403677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圆角矩形 42"/>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2"/>
          <p:cNvSpPr>
            <a:spLocks noChangeArrowheads="1"/>
          </p:cNvSpPr>
          <p:nvPr/>
        </p:nvSpPr>
        <p:spPr bwMode="auto">
          <a:xfrm>
            <a:off x="2630958" y="847062"/>
            <a:ext cx="4042800" cy="2326899"/>
          </a:xfrm>
          <a:prstGeom prst="rect">
            <a:avLst/>
          </a:prstGeom>
          <a:solidFill>
            <a:srgbClr val="99FFCC"/>
          </a:solidFill>
          <a:ln w="381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 name="Line 3"/>
          <p:cNvSpPr>
            <a:spLocks noChangeShapeType="1"/>
          </p:cNvSpPr>
          <p:nvPr/>
        </p:nvSpPr>
        <p:spPr bwMode="auto">
          <a:xfrm>
            <a:off x="2635360" y="1058358"/>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 name="Line 4"/>
          <p:cNvSpPr>
            <a:spLocks noChangeShapeType="1"/>
          </p:cNvSpPr>
          <p:nvPr/>
        </p:nvSpPr>
        <p:spPr bwMode="auto">
          <a:xfrm>
            <a:off x="3134547" y="847943"/>
            <a:ext cx="0" cy="2112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 name="Line 5"/>
          <p:cNvSpPr>
            <a:spLocks noChangeShapeType="1"/>
          </p:cNvSpPr>
          <p:nvPr/>
        </p:nvSpPr>
        <p:spPr bwMode="auto">
          <a:xfrm>
            <a:off x="4654119"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6"/>
          <p:cNvSpPr>
            <a:spLocks noChangeArrowheads="1"/>
          </p:cNvSpPr>
          <p:nvPr/>
        </p:nvSpPr>
        <p:spPr bwMode="auto">
          <a:xfrm>
            <a:off x="2588699"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0</a:t>
            </a:r>
          </a:p>
        </p:txBody>
      </p:sp>
      <p:sp>
        <p:nvSpPr>
          <p:cNvPr id="8" name="Rectangle 7"/>
          <p:cNvSpPr>
            <a:spLocks noChangeArrowheads="1"/>
          </p:cNvSpPr>
          <p:nvPr/>
        </p:nvSpPr>
        <p:spPr bwMode="auto">
          <a:xfrm>
            <a:off x="3089647"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4</a:t>
            </a:r>
          </a:p>
        </p:txBody>
      </p:sp>
      <p:sp>
        <p:nvSpPr>
          <p:cNvPr id="9" name="Rectangle 8"/>
          <p:cNvSpPr>
            <a:spLocks noChangeArrowheads="1"/>
          </p:cNvSpPr>
          <p:nvPr/>
        </p:nvSpPr>
        <p:spPr bwMode="auto">
          <a:xfrm>
            <a:off x="4603936"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16</a:t>
            </a:r>
          </a:p>
        </p:txBody>
      </p:sp>
      <p:sp>
        <p:nvSpPr>
          <p:cNvPr id="10" name="Rectangle 9"/>
          <p:cNvSpPr>
            <a:spLocks noChangeArrowheads="1"/>
          </p:cNvSpPr>
          <p:nvPr/>
        </p:nvSpPr>
        <p:spPr bwMode="auto">
          <a:xfrm>
            <a:off x="6487993"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31</a:t>
            </a:r>
          </a:p>
        </p:txBody>
      </p:sp>
      <p:sp>
        <p:nvSpPr>
          <p:cNvPr id="11" name="Rectangle 10"/>
          <p:cNvSpPr>
            <a:spLocks noChangeArrowheads="1"/>
          </p:cNvSpPr>
          <p:nvPr/>
        </p:nvSpPr>
        <p:spPr bwMode="auto">
          <a:xfrm>
            <a:off x="2670612" y="82069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版本</a:t>
            </a:r>
            <a:endParaRPr kumimoji="1" lang="zh-CN" altLang="en-US" sz="1200" b="1" dirty="0">
              <a:latin typeface="微软雅黑" pitchFamily="34" charset="-122"/>
              <a:ea typeface="微软雅黑" pitchFamily="34" charset="-122"/>
            </a:endParaRPr>
          </a:p>
        </p:txBody>
      </p:sp>
      <p:sp>
        <p:nvSpPr>
          <p:cNvPr id="12" name="Rectangle 11"/>
          <p:cNvSpPr>
            <a:spLocks noChangeArrowheads="1"/>
          </p:cNvSpPr>
          <p:nvPr/>
        </p:nvSpPr>
        <p:spPr bwMode="auto">
          <a:xfrm>
            <a:off x="2246223" y="631364"/>
            <a:ext cx="32380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0000CC"/>
                </a:solidFill>
                <a:latin typeface="微软雅黑" pitchFamily="34" charset="-122"/>
                <a:ea typeface="微软雅黑" pitchFamily="34" charset="-122"/>
              </a:rPr>
              <a:t>位</a:t>
            </a:r>
          </a:p>
        </p:txBody>
      </p:sp>
      <p:sp>
        <p:nvSpPr>
          <p:cNvPr id="13" name="Line 12"/>
          <p:cNvSpPr>
            <a:spLocks noChangeShapeType="1"/>
          </p:cNvSpPr>
          <p:nvPr/>
        </p:nvSpPr>
        <p:spPr bwMode="auto">
          <a:xfrm>
            <a:off x="2630958" y="1292545"/>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2631838" y="1526731"/>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2631838" y="1761798"/>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2631838" y="199686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6"/>
          <p:cNvSpPr>
            <a:spLocks noChangeShapeType="1"/>
          </p:cNvSpPr>
          <p:nvPr/>
        </p:nvSpPr>
        <p:spPr bwMode="auto">
          <a:xfrm>
            <a:off x="2631838" y="223193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7"/>
          <p:cNvSpPr>
            <a:spLocks noChangeShapeType="1"/>
          </p:cNvSpPr>
          <p:nvPr/>
        </p:nvSpPr>
        <p:spPr bwMode="auto">
          <a:xfrm>
            <a:off x="2631838" y="2466119"/>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2631838" y="270118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9"/>
          <p:cNvSpPr>
            <a:spLocks noChangeShapeType="1"/>
          </p:cNvSpPr>
          <p:nvPr/>
        </p:nvSpPr>
        <p:spPr bwMode="auto">
          <a:xfrm>
            <a:off x="2631838" y="293537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Rectangle 20"/>
          <p:cNvSpPr>
            <a:spLocks noChangeArrowheads="1"/>
          </p:cNvSpPr>
          <p:nvPr/>
        </p:nvSpPr>
        <p:spPr bwMode="auto">
          <a:xfrm>
            <a:off x="2756855" y="2387763"/>
            <a:ext cx="3798929" cy="625965"/>
          </a:xfrm>
          <a:prstGeom prst="rect">
            <a:avLst/>
          </a:prstGeom>
          <a:solidFill>
            <a:srgbClr val="99FFCC"/>
          </a:solidFill>
          <a:ln>
            <a:noFill/>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Rectangle 21"/>
          <p:cNvSpPr>
            <a:spLocks noChangeArrowheads="1"/>
          </p:cNvSpPr>
          <p:nvPr/>
        </p:nvSpPr>
        <p:spPr bwMode="auto">
          <a:xfrm>
            <a:off x="2756855" y="1469987"/>
            <a:ext cx="3798929" cy="626845"/>
          </a:xfrm>
          <a:prstGeom prst="rect">
            <a:avLst/>
          </a:prstGeom>
          <a:solidFill>
            <a:srgbClr val="99FFCC"/>
          </a:solidFill>
          <a:ln>
            <a:noFill/>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Rectangle 22"/>
          <p:cNvSpPr>
            <a:spLocks noChangeArrowheads="1"/>
          </p:cNvSpPr>
          <p:nvPr/>
        </p:nvSpPr>
        <p:spPr bwMode="auto">
          <a:xfrm>
            <a:off x="4240663" y="247056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目的地址</a:t>
            </a:r>
            <a:endParaRPr kumimoji="1" lang="zh-CN" altLang="en-US" sz="1200" b="1" dirty="0">
              <a:latin typeface="微软雅黑" pitchFamily="34" charset="-122"/>
              <a:ea typeface="微软雅黑" pitchFamily="34" charset="-122"/>
            </a:endParaRPr>
          </a:p>
        </p:txBody>
      </p:sp>
      <p:sp>
        <p:nvSpPr>
          <p:cNvPr id="24" name="Rectangle 23"/>
          <p:cNvSpPr>
            <a:spLocks noChangeArrowheads="1"/>
          </p:cNvSpPr>
          <p:nvPr/>
        </p:nvSpPr>
        <p:spPr bwMode="auto">
          <a:xfrm>
            <a:off x="4317607" y="1531181"/>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源地址</a:t>
            </a:r>
            <a:endParaRPr kumimoji="1" lang="zh-CN" altLang="en-US" sz="1200" b="1" dirty="0">
              <a:latin typeface="微软雅黑" pitchFamily="34" charset="-122"/>
              <a:ea typeface="微软雅黑" pitchFamily="34" charset="-122"/>
            </a:endParaRPr>
          </a:p>
        </p:txBody>
      </p:sp>
      <p:sp>
        <p:nvSpPr>
          <p:cNvPr id="25" name="Line 24"/>
          <p:cNvSpPr>
            <a:spLocks noChangeShapeType="1"/>
          </p:cNvSpPr>
          <p:nvPr/>
        </p:nvSpPr>
        <p:spPr bwMode="auto">
          <a:xfrm>
            <a:off x="5669221"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Rectangle 25"/>
          <p:cNvSpPr>
            <a:spLocks noChangeArrowheads="1"/>
          </p:cNvSpPr>
          <p:nvPr/>
        </p:nvSpPr>
        <p:spPr bwMode="auto">
          <a:xfrm>
            <a:off x="4600594" y="1041678"/>
            <a:ext cx="95218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下一个首部</a:t>
            </a:r>
            <a:endParaRPr kumimoji="1" lang="zh-CN" altLang="en-US" sz="1200" b="1" dirty="0">
              <a:latin typeface="微软雅黑" pitchFamily="34" charset="-122"/>
              <a:ea typeface="微软雅黑" pitchFamily="34" charset="-122"/>
            </a:endParaRPr>
          </a:p>
        </p:txBody>
      </p:sp>
      <p:sp>
        <p:nvSpPr>
          <p:cNvPr id="27" name="Rectangle 26"/>
          <p:cNvSpPr>
            <a:spLocks noChangeArrowheads="1"/>
          </p:cNvSpPr>
          <p:nvPr/>
        </p:nvSpPr>
        <p:spPr bwMode="auto">
          <a:xfrm>
            <a:off x="5079909" y="82069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流标号</a:t>
            </a:r>
            <a:endParaRPr kumimoji="1" lang="zh-CN" altLang="en-US" sz="1200" b="1" dirty="0">
              <a:latin typeface="微软雅黑" pitchFamily="34" charset="-122"/>
              <a:ea typeface="微软雅黑" pitchFamily="34" charset="-122"/>
            </a:endParaRPr>
          </a:p>
        </p:txBody>
      </p:sp>
      <p:sp>
        <p:nvSpPr>
          <p:cNvPr id="28" name="Rectangle 27"/>
          <p:cNvSpPr>
            <a:spLocks noChangeArrowheads="1"/>
          </p:cNvSpPr>
          <p:nvPr/>
        </p:nvSpPr>
        <p:spPr bwMode="auto">
          <a:xfrm>
            <a:off x="4066011"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12</a:t>
            </a:r>
          </a:p>
        </p:txBody>
      </p:sp>
      <p:sp>
        <p:nvSpPr>
          <p:cNvPr id="29" name="Rectangle 28"/>
          <p:cNvSpPr>
            <a:spLocks noChangeArrowheads="1"/>
          </p:cNvSpPr>
          <p:nvPr/>
        </p:nvSpPr>
        <p:spPr bwMode="auto">
          <a:xfrm>
            <a:off x="3248167" y="82069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通信量类</a:t>
            </a:r>
            <a:endParaRPr kumimoji="1" lang="zh-CN" altLang="en-US" sz="1200" b="1" dirty="0">
              <a:latin typeface="微软雅黑" pitchFamily="34" charset="-122"/>
              <a:ea typeface="微软雅黑" pitchFamily="34" charset="-122"/>
            </a:endParaRPr>
          </a:p>
        </p:txBody>
      </p:sp>
      <p:sp>
        <p:nvSpPr>
          <p:cNvPr id="30" name="Rectangle 29"/>
          <p:cNvSpPr>
            <a:spLocks noChangeArrowheads="1"/>
          </p:cNvSpPr>
          <p:nvPr/>
        </p:nvSpPr>
        <p:spPr bwMode="auto">
          <a:xfrm>
            <a:off x="4175741" y="1716945"/>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smtClean="0">
                <a:latin typeface="微软雅黑" pitchFamily="34" charset="-122"/>
                <a:ea typeface="微软雅黑" pitchFamily="34" charset="-122"/>
              </a:rPr>
              <a:t>128</a:t>
            </a:r>
            <a:r>
              <a:rPr kumimoji="1" lang="zh-CN" altLang="en-US" sz="1200" b="1" dirty="0" smtClean="0">
                <a:latin typeface="微软雅黑" pitchFamily="34" charset="-122"/>
                <a:ea typeface="微软雅黑" pitchFamily="34" charset="-122"/>
              </a:rPr>
              <a:t>位</a:t>
            </a:r>
            <a:r>
              <a:rPr kumimoji="1" lang="zh-CN" altLang="en-US" sz="1200" b="1" dirty="0">
                <a:latin typeface="微软雅黑" pitchFamily="34" charset="-122"/>
                <a:ea typeface="微软雅黑" pitchFamily="34" charset="-122"/>
              </a:rPr>
              <a:t>）</a:t>
            </a:r>
          </a:p>
        </p:txBody>
      </p:sp>
      <p:sp>
        <p:nvSpPr>
          <p:cNvPr id="31" name="Rectangle 30"/>
          <p:cNvSpPr>
            <a:spLocks noChangeArrowheads="1"/>
          </p:cNvSpPr>
          <p:nvPr/>
        </p:nvSpPr>
        <p:spPr bwMode="auto">
          <a:xfrm>
            <a:off x="4175741" y="2657783"/>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smtClean="0">
                <a:latin typeface="微软雅黑" pitchFamily="34" charset="-122"/>
                <a:ea typeface="微软雅黑" pitchFamily="34" charset="-122"/>
              </a:rPr>
              <a:t>128</a:t>
            </a:r>
            <a:r>
              <a:rPr kumimoji="1" lang="zh-CN" altLang="en-US" sz="1200" b="1" dirty="0" smtClean="0">
                <a:latin typeface="微软雅黑" pitchFamily="34" charset="-122"/>
                <a:ea typeface="微软雅黑" pitchFamily="34" charset="-122"/>
              </a:rPr>
              <a:t>位</a:t>
            </a:r>
            <a:r>
              <a:rPr kumimoji="1" lang="zh-CN" altLang="en-US" sz="1200" b="1" dirty="0">
                <a:latin typeface="微软雅黑" pitchFamily="34" charset="-122"/>
                <a:ea typeface="微软雅黑" pitchFamily="34" charset="-122"/>
              </a:rPr>
              <a:t>）</a:t>
            </a:r>
          </a:p>
        </p:txBody>
      </p:sp>
      <p:sp>
        <p:nvSpPr>
          <p:cNvPr id="32" name="Rectangle 31"/>
          <p:cNvSpPr>
            <a:spLocks noChangeArrowheads="1"/>
          </p:cNvSpPr>
          <p:nvPr/>
        </p:nvSpPr>
        <p:spPr bwMode="auto">
          <a:xfrm>
            <a:off x="2966475" y="1037276"/>
            <a:ext cx="110607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有效载荷长度</a:t>
            </a:r>
            <a:endParaRPr kumimoji="1" lang="zh-CN" altLang="en-US" sz="1200" b="1" dirty="0">
              <a:latin typeface="微软雅黑" pitchFamily="34" charset="-122"/>
              <a:ea typeface="微软雅黑" pitchFamily="34" charset="-122"/>
            </a:endParaRPr>
          </a:p>
        </p:txBody>
      </p:sp>
      <p:sp>
        <p:nvSpPr>
          <p:cNvPr id="33" name="Rectangle 32"/>
          <p:cNvSpPr>
            <a:spLocks noChangeArrowheads="1"/>
          </p:cNvSpPr>
          <p:nvPr/>
        </p:nvSpPr>
        <p:spPr bwMode="auto">
          <a:xfrm>
            <a:off x="5774061" y="1039049"/>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跳数限制</a:t>
            </a:r>
            <a:endParaRPr kumimoji="1" lang="zh-CN" altLang="en-US" sz="1200" b="1" dirty="0">
              <a:latin typeface="微软雅黑" pitchFamily="34" charset="-122"/>
              <a:ea typeface="微软雅黑" pitchFamily="34" charset="-122"/>
            </a:endParaRPr>
          </a:p>
        </p:txBody>
      </p:sp>
      <p:sp>
        <p:nvSpPr>
          <p:cNvPr id="34" name="Line 33"/>
          <p:cNvSpPr>
            <a:spLocks noChangeShapeType="1"/>
          </p:cNvSpPr>
          <p:nvPr/>
        </p:nvSpPr>
        <p:spPr bwMode="auto">
          <a:xfrm>
            <a:off x="4142606" y="847062"/>
            <a:ext cx="3522" cy="2121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Rectangle 34"/>
          <p:cNvSpPr>
            <a:spLocks noChangeArrowheads="1"/>
          </p:cNvSpPr>
          <p:nvPr/>
        </p:nvSpPr>
        <p:spPr bwMode="auto">
          <a:xfrm>
            <a:off x="5611114"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24</a:t>
            </a:r>
          </a:p>
        </p:txBody>
      </p:sp>
      <p:sp>
        <p:nvSpPr>
          <p:cNvPr id="36" name="Line 35"/>
          <p:cNvSpPr>
            <a:spLocks noChangeShapeType="1"/>
          </p:cNvSpPr>
          <p:nvPr/>
        </p:nvSpPr>
        <p:spPr bwMode="auto">
          <a:xfrm>
            <a:off x="2630958" y="3173961"/>
            <a:ext cx="40516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37" name="AutoShape 39"/>
          <p:cNvSpPr>
            <a:spLocks/>
          </p:cNvSpPr>
          <p:nvPr/>
        </p:nvSpPr>
        <p:spPr bwMode="auto">
          <a:xfrm>
            <a:off x="2461921" y="865551"/>
            <a:ext cx="126778" cy="2308410"/>
          </a:xfrm>
          <a:prstGeom prst="leftBrace">
            <a:avLst>
              <a:gd name="adj1" fmla="val 15173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8" name="Rectangle 40"/>
          <p:cNvSpPr>
            <a:spLocks noChangeArrowheads="1"/>
          </p:cNvSpPr>
          <p:nvPr/>
        </p:nvSpPr>
        <p:spPr bwMode="auto">
          <a:xfrm>
            <a:off x="1711709" y="1759157"/>
            <a:ext cx="775854"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100" b="1" dirty="0">
                <a:solidFill>
                  <a:srgbClr val="0000CC"/>
                </a:solidFill>
                <a:latin typeface="微软雅黑" pitchFamily="34" charset="-122"/>
                <a:ea typeface="微软雅黑" pitchFamily="34" charset="-122"/>
              </a:rPr>
              <a:t>IPv6 </a:t>
            </a:r>
            <a:r>
              <a:rPr kumimoji="1" lang="zh-CN" altLang="en-US" sz="1100" b="1" dirty="0">
                <a:solidFill>
                  <a:srgbClr val="0000CC"/>
                </a:solidFill>
                <a:latin typeface="微软雅黑" pitchFamily="34" charset="-122"/>
                <a:ea typeface="微软雅黑" pitchFamily="34" charset="-122"/>
              </a:rPr>
              <a:t>的</a:t>
            </a:r>
          </a:p>
          <a:p>
            <a:pPr algn="ctr" defTabSz="762000" eaLnBrk="0" hangingPunct="0"/>
            <a:r>
              <a:rPr kumimoji="1" lang="zh-CN" altLang="en-US" sz="1100" b="1" dirty="0">
                <a:solidFill>
                  <a:srgbClr val="0000CC"/>
                </a:solidFill>
                <a:latin typeface="微软雅黑" pitchFamily="34" charset="-122"/>
                <a:ea typeface="微软雅黑" pitchFamily="34" charset="-122"/>
              </a:rPr>
              <a:t>基本首部</a:t>
            </a:r>
          </a:p>
          <a:p>
            <a:pPr algn="ctr" defTabSz="762000" eaLnBrk="0" hangingPunct="0"/>
            <a:r>
              <a:rPr kumimoji="1" lang="zh-CN" altLang="en-US" sz="1100" b="1" dirty="0">
                <a:solidFill>
                  <a:srgbClr val="0000CC"/>
                </a:solidFill>
                <a:latin typeface="微软雅黑" pitchFamily="34" charset="-122"/>
                <a:ea typeface="微软雅黑" pitchFamily="34" charset="-122"/>
              </a:rPr>
              <a:t>（</a:t>
            </a:r>
            <a:r>
              <a:rPr kumimoji="1" lang="en-US" altLang="zh-CN" sz="1100" b="1" dirty="0">
                <a:solidFill>
                  <a:srgbClr val="0000CC"/>
                </a:solidFill>
                <a:latin typeface="微软雅黑" pitchFamily="34" charset="-122"/>
                <a:ea typeface="微软雅黑" pitchFamily="34" charset="-122"/>
              </a:rPr>
              <a:t>40 B</a:t>
            </a:r>
            <a:r>
              <a:rPr kumimoji="1" lang="zh-CN" altLang="en-US" sz="1100" b="1" dirty="0">
                <a:solidFill>
                  <a:srgbClr val="0000CC"/>
                </a:solidFill>
                <a:latin typeface="微软雅黑" pitchFamily="34" charset="-122"/>
                <a:ea typeface="微软雅黑" pitchFamily="34" charset="-122"/>
              </a:rPr>
              <a:t>）</a:t>
            </a:r>
          </a:p>
        </p:txBody>
      </p:sp>
      <p:sp>
        <p:nvSpPr>
          <p:cNvPr id="39" name="Rectangle 43"/>
          <p:cNvSpPr>
            <a:spLocks noChangeArrowheads="1"/>
          </p:cNvSpPr>
          <p:nvPr/>
        </p:nvSpPr>
        <p:spPr bwMode="auto">
          <a:xfrm flipH="1">
            <a:off x="2630515" y="1300662"/>
            <a:ext cx="4035411" cy="931270"/>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1" name="对角圆角矩形 40"/>
          <p:cNvSpPr/>
          <p:nvPr/>
        </p:nvSpPr>
        <p:spPr>
          <a:xfrm>
            <a:off x="1046286" y="3467739"/>
            <a:ext cx="6998676" cy="57329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69377" y="3519993"/>
            <a:ext cx="6875585" cy="406971"/>
          </a:xfrm>
          <a:prstGeom prst="rect">
            <a:avLst/>
          </a:prstGeom>
        </p:spPr>
        <p:txBody>
          <a:bodyPr wrap="square">
            <a:spAutoFit/>
          </a:bodyPr>
          <a:lstStyle/>
          <a:p>
            <a:pPr>
              <a:lnSpc>
                <a:spcPts val="2700"/>
              </a:lnSpc>
            </a:pPr>
            <a:r>
              <a:rPr lang="zh-CN" altLang="en-US" b="1" dirty="0">
                <a:solidFill>
                  <a:schemeClr val="bg1"/>
                </a:solidFill>
                <a:latin typeface="微软雅黑" pitchFamily="34" charset="-122"/>
                <a:ea typeface="微软雅黑" pitchFamily="34" charset="-122"/>
              </a:rPr>
              <a:t>源地址</a:t>
            </a:r>
            <a:r>
              <a:rPr lang="en-US" altLang="zh-CN" b="1" dirty="0">
                <a:solidFill>
                  <a:schemeClr val="bg1"/>
                </a:solidFill>
                <a:latin typeface="微软雅黑" pitchFamily="34" charset="-122"/>
                <a:ea typeface="微软雅黑" pitchFamily="34" charset="-122"/>
              </a:rPr>
              <a:t>—— 128 </a:t>
            </a:r>
            <a:r>
              <a:rPr lang="zh-CN" altLang="en-US" b="1" dirty="0">
                <a:solidFill>
                  <a:schemeClr val="bg1"/>
                </a:solidFill>
                <a:latin typeface="微软雅黑" pitchFamily="34" charset="-122"/>
                <a:ea typeface="微软雅黑" pitchFamily="34" charset="-122"/>
              </a:rPr>
              <a:t>位。是数据报的发送站的 </a:t>
            </a:r>
            <a:r>
              <a:rPr lang="en-US" altLang="zh-CN" b="1" dirty="0">
                <a:solidFill>
                  <a:schemeClr val="bg1"/>
                </a:solidFill>
                <a:latin typeface="微软雅黑" pitchFamily="34" charset="-122"/>
                <a:ea typeface="微软雅黑" pitchFamily="34" charset="-122"/>
              </a:rPr>
              <a:t>IP </a:t>
            </a:r>
            <a:r>
              <a:rPr lang="zh-CN" altLang="en-US" b="1" dirty="0">
                <a:solidFill>
                  <a:schemeClr val="bg1"/>
                </a:solidFill>
                <a:latin typeface="微软雅黑" pitchFamily="34" charset="-122"/>
                <a:ea typeface="微软雅黑" pitchFamily="34" charset="-122"/>
              </a:rPr>
              <a:t>地址。 </a:t>
            </a:r>
          </a:p>
        </p:txBody>
      </p:sp>
    </p:spTree>
    <p:extLst>
      <p:ext uri="{BB962C8B-B14F-4D97-AF65-F5344CB8AC3E}">
        <p14:creationId xmlns:p14="http://schemas.microsoft.com/office/powerpoint/2010/main" val="172551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圆角矩形 41"/>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2"/>
          <p:cNvSpPr>
            <a:spLocks noChangeArrowheads="1"/>
          </p:cNvSpPr>
          <p:nvPr/>
        </p:nvSpPr>
        <p:spPr bwMode="auto">
          <a:xfrm>
            <a:off x="2630958" y="847062"/>
            <a:ext cx="4042800" cy="2326899"/>
          </a:xfrm>
          <a:prstGeom prst="rect">
            <a:avLst/>
          </a:prstGeom>
          <a:solidFill>
            <a:srgbClr val="99FFCC"/>
          </a:solidFill>
          <a:ln w="381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 name="Line 3"/>
          <p:cNvSpPr>
            <a:spLocks noChangeShapeType="1"/>
          </p:cNvSpPr>
          <p:nvPr/>
        </p:nvSpPr>
        <p:spPr bwMode="auto">
          <a:xfrm>
            <a:off x="2635360" y="1058358"/>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 name="Line 4"/>
          <p:cNvSpPr>
            <a:spLocks noChangeShapeType="1"/>
          </p:cNvSpPr>
          <p:nvPr/>
        </p:nvSpPr>
        <p:spPr bwMode="auto">
          <a:xfrm>
            <a:off x="3134547" y="847943"/>
            <a:ext cx="0" cy="2112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 name="Line 5"/>
          <p:cNvSpPr>
            <a:spLocks noChangeShapeType="1"/>
          </p:cNvSpPr>
          <p:nvPr/>
        </p:nvSpPr>
        <p:spPr bwMode="auto">
          <a:xfrm>
            <a:off x="4654119"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6"/>
          <p:cNvSpPr>
            <a:spLocks noChangeArrowheads="1"/>
          </p:cNvSpPr>
          <p:nvPr/>
        </p:nvSpPr>
        <p:spPr bwMode="auto">
          <a:xfrm>
            <a:off x="2588699"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0</a:t>
            </a:r>
          </a:p>
        </p:txBody>
      </p:sp>
      <p:sp>
        <p:nvSpPr>
          <p:cNvPr id="8" name="Rectangle 7"/>
          <p:cNvSpPr>
            <a:spLocks noChangeArrowheads="1"/>
          </p:cNvSpPr>
          <p:nvPr/>
        </p:nvSpPr>
        <p:spPr bwMode="auto">
          <a:xfrm>
            <a:off x="3089647"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4</a:t>
            </a:r>
          </a:p>
        </p:txBody>
      </p:sp>
      <p:sp>
        <p:nvSpPr>
          <p:cNvPr id="9" name="Rectangle 8"/>
          <p:cNvSpPr>
            <a:spLocks noChangeArrowheads="1"/>
          </p:cNvSpPr>
          <p:nvPr/>
        </p:nvSpPr>
        <p:spPr bwMode="auto">
          <a:xfrm>
            <a:off x="4603936"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16</a:t>
            </a:r>
          </a:p>
        </p:txBody>
      </p:sp>
      <p:sp>
        <p:nvSpPr>
          <p:cNvPr id="10" name="Rectangle 9"/>
          <p:cNvSpPr>
            <a:spLocks noChangeArrowheads="1"/>
          </p:cNvSpPr>
          <p:nvPr/>
        </p:nvSpPr>
        <p:spPr bwMode="auto">
          <a:xfrm>
            <a:off x="6487993"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31</a:t>
            </a:r>
          </a:p>
        </p:txBody>
      </p:sp>
      <p:sp>
        <p:nvSpPr>
          <p:cNvPr id="11" name="Rectangle 10"/>
          <p:cNvSpPr>
            <a:spLocks noChangeArrowheads="1"/>
          </p:cNvSpPr>
          <p:nvPr/>
        </p:nvSpPr>
        <p:spPr bwMode="auto">
          <a:xfrm>
            <a:off x="2670612" y="82069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版本</a:t>
            </a:r>
            <a:endParaRPr kumimoji="1" lang="zh-CN" altLang="en-US" sz="1200" b="1" dirty="0">
              <a:latin typeface="微软雅黑" pitchFamily="34" charset="-122"/>
              <a:ea typeface="微软雅黑" pitchFamily="34" charset="-122"/>
            </a:endParaRPr>
          </a:p>
        </p:txBody>
      </p:sp>
      <p:sp>
        <p:nvSpPr>
          <p:cNvPr id="12" name="Rectangle 11"/>
          <p:cNvSpPr>
            <a:spLocks noChangeArrowheads="1"/>
          </p:cNvSpPr>
          <p:nvPr/>
        </p:nvSpPr>
        <p:spPr bwMode="auto">
          <a:xfrm>
            <a:off x="2246223" y="631364"/>
            <a:ext cx="32380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0000CC"/>
                </a:solidFill>
                <a:latin typeface="微软雅黑" pitchFamily="34" charset="-122"/>
                <a:ea typeface="微软雅黑" pitchFamily="34" charset="-122"/>
              </a:rPr>
              <a:t>位</a:t>
            </a:r>
          </a:p>
        </p:txBody>
      </p:sp>
      <p:sp>
        <p:nvSpPr>
          <p:cNvPr id="13" name="Line 12"/>
          <p:cNvSpPr>
            <a:spLocks noChangeShapeType="1"/>
          </p:cNvSpPr>
          <p:nvPr/>
        </p:nvSpPr>
        <p:spPr bwMode="auto">
          <a:xfrm>
            <a:off x="2630958" y="1292545"/>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2631838" y="1526731"/>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2631838" y="1761798"/>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2631838" y="199686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6"/>
          <p:cNvSpPr>
            <a:spLocks noChangeShapeType="1"/>
          </p:cNvSpPr>
          <p:nvPr/>
        </p:nvSpPr>
        <p:spPr bwMode="auto">
          <a:xfrm>
            <a:off x="2631838" y="223193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7"/>
          <p:cNvSpPr>
            <a:spLocks noChangeShapeType="1"/>
          </p:cNvSpPr>
          <p:nvPr/>
        </p:nvSpPr>
        <p:spPr bwMode="auto">
          <a:xfrm>
            <a:off x="2631838" y="2466119"/>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2631838" y="270118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9"/>
          <p:cNvSpPr>
            <a:spLocks noChangeShapeType="1"/>
          </p:cNvSpPr>
          <p:nvPr/>
        </p:nvSpPr>
        <p:spPr bwMode="auto">
          <a:xfrm>
            <a:off x="2631838" y="293537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Rectangle 20"/>
          <p:cNvSpPr>
            <a:spLocks noChangeArrowheads="1"/>
          </p:cNvSpPr>
          <p:nvPr/>
        </p:nvSpPr>
        <p:spPr bwMode="auto">
          <a:xfrm>
            <a:off x="2756855" y="2387763"/>
            <a:ext cx="3798929" cy="625965"/>
          </a:xfrm>
          <a:prstGeom prst="rect">
            <a:avLst/>
          </a:prstGeom>
          <a:solidFill>
            <a:srgbClr val="99FFCC"/>
          </a:solidFill>
          <a:ln>
            <a:noFill/>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Rectangle 21"/>
          <p:cNvSpPr>
            <a:spLocks noChangeArrowheads="1"/>
          </p:cNvSpPr>
          <p:nvPr/>
        </p:nvSpPr>
        <p:spPr bwMode="auto">
          <a:xfrm>
            <a:off x="2756855" y="1469987"/>
            <a:ext cx="3798929" cy="626845"/>
          </a:xfrm>
          <a:prstGeom prst="rect">
            <a:avLst/>
          </a:prstGeom>
          <a:solidFill>
            <a:srgbClr val="99FFCC"/>
          </a:solidFill>
          <a:ln>
            <a:noFill/>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Rectangle 22"/>
          <p:cNvSpPr>
            <a:spLocks noChangeArrowheads="1"/>
          </p:cNvSpPr>
          <p:nvPr/>
        </p:nvSpPr>
        <p:spPr bwMode="auto">
          <a:xfrm>
            <a:off x="4240663" y="247056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目的地址</a:t>
            </a:r>
            <a:endParaRPr kumimoji="1" lang="zh-CN" altLang="en-US" sz="1200" b="1" dirty="0">
              <a:latin typeface="微软雅黑" pitchFamily="34" charset="-122"/>
              <a:ea typeface="微软雅黑" pitchFamily="34" charset="-122"/>
            </a:endParaRPr>
          </a:p>
        </p:txBody>
      </p:sp>
      <p:sp>
        <p:nvSpPr>
          <p:cNvPr id="24" name="Rectangle 23"/>
          <p:cNvSpPr>
            <a:spLocks noChangeArrowheads="1"/>
          </p:cNvSpPr>
          <p:nvPr/>
        </p:nvSpPr>
        <p:spPr bwMode="auto">
          <a:xfrm>
            <a:off x="4317607" y="1531181"/>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源地址</a:t>
            </a:r>
            <a:endParaRPr kumimoji="1" lang="zh-CN" altLang="en-US" sz="1200" b="1" dirty="0">
              <a:latin typeface="微软雅黑" pitchFamily="34" charset="-122"/>
              <a:ea typeface="微软雅黑" pitchFamily="34" charset="-122"/>
            </a:endParaRPr>
          </a:p>
        </p:txBody>
      </p:sp>
      <p:sp>
        <p:nvSpPr>
          <p:cNvPr id="25" name="Line 24"/>
          <p:cNvSpPr>
            <a:spLocks noChangeShapeType="1"/>
          </p:cNvSpPr>
          <p:nvPr/>
        </p:nvSpPr>
        <p:spPr bwMode="auto">
          <a:xfrm>
            <a:off x="5669221"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Rectangle 25"/>
          <p:cNvSpPr>
            <a:spLocks noChangeArrowheads="1"/>
          </p:cNvSpPr>
          <p:nvPr/>
        </p:nvSpPr>
        <p:spPr bwMode="auto">
          <a:xfrm>
            <a:off x="4600594" y="1041678"/>
            <a:ext cx="95218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下一个首部</a:t>
            </a:r>
            <a:endParaRPr kumimoji="1" lang="zh-CN" altLang="en-US" sz="1200" b="1" dirty="0">
              <a:latin typeface="微软雅黑" pitchFamily="34" charset="-122"/>
              <a:ea typeface="微软雅黑" pitchFamily="34" charset="-122"/>
            </a:endParaRPr>
          </a:p>
        </p:txBody>
      </p:sp>
      <p:sp>
        <p:nvSpPr>
          <p:cNvPr id="27" name="Rectangle 26"/>
          <p:cNvSpPr>
            <a:spLocks noChangeArrowheads="1"/>
          </p:cNvSpPr>
          <p:nvPr/>
        </p:nvSpPr>
        <p:spPr bwMode="auto">
          <a:xfrm>
            <a:off x="5079909" y="82069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流标号</a:t>
            </a:r>
            <a:endParaRPr kumimoji="1" lang="zh-CN" altLang="en-US" sz="1200" b="1" dirty="0">
              <a:latin typeface="微软雅黑" pitchFamily="34" charset="-122"/>
              <a:ea typeface="微软雅黑" pitchFamily="34" charset="-122"/>
            </a:endParaRPr>
          </a:p>
        </p:txBody>
      </p:sp>
      <p:sp>
        <p:nvSpPr>
          <p:cNvPr id="28" name="Rectangle 27"/>
          <p:cNvSpPr>
            <a:spLocks noChangeArrowheads="1"/>
          </p:cNvSpPr>
          <p:nvPr/>
        </p:nvSpPr>
        <p:spPr bwMode="auto">
          <a:xfrm>
            <a:off x="4066011"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12</a:t>
            </a:r>
          </a:p>
        </p:txBody>
      </p:sp>
      <p:sp>
        <p:nvSpPr>
          <p:cNvPr id="29" name="Rectangle 28"/>
          <p:cNvSpPr>
            <a:spLocks noChangeArrowheads="1"/>
          </p:cNvSpPr>
          <p:nvPr/>
        </p:nvSpPr>
        <p:spPr bwMode="auto">
          <a:xfrm>
            <a:off x="3248167" y="82069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通信量类</a:t>
            </a:r>
            <a:endParaRPr kumimoji="1" lang="zh-CN" altLang="en-US" sz="1200" b="1" dirty="0">
              <a:latin typeface="微软雅黑" pitchFamily="34" charset="-122"/>
              <a:ea typeface="微软雅黑" pitchFamily="34" charset="-122"/>
            </a:endParaRPr>
          </a:p>
        </p:txBody>
      </p:sp>
      <p:sp>
        <p:nvSpPr>
          <p:cNvPr id="30" name="Rectangle 29"/>
          <p:cNvSpPr>
            <a:spLocks noChangeArrowheads="1"/>
          </p:cNvSpPr>
          <p:nvPr/>
        </p:nvSpPr>
        <p:spPr bwMode="auto">
          <a:xfrm>
            <a:off x="4175741" y="1716945"/>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smtClean="0">
                <a:latin typeface="微软雅黑" pitchFamily="34" charset="-122"/>
                <a:ea typeface="微软雅黑" pitchFamily="34" charset="-122"/>
              </a:rPr>
              <a:t>128</a:t>
            </a:r>
            <a:r>
              <a:rPr kumimoji="1" lang="zh-CN" altLang="en-US" sz="1200" b="1" dirty="0" smtClean="0">
                <a:latin typeface="微软雅黑" pitchFamily="34" charset="-122"/>
                <a:ea typeface="微软雅黑" pitchFamily="34" charset="-122"/>
              </a:rPr>
              <a:t>位</a:t>
            </a:r>
            <a:r>
              <a:rPr kumimoji="1" lang="zh-CN" altLang="en-US" sz="1200" b="1" dirty="0">
                <a:latin typeface="微软雅黑" pitchFamily="34" charset="-122"/>
                <a:ea typeface="微软雅黑" pitchFamily="34" charset="-122"/>
              </a:rPr>
              <a:t>）</a:t>
            </a:r>
          </a:p>
        </p:txBody>
      </p:sp>
      <p:sp>
        <p:nvSpPr>
          <p:cNvPr id="31" name="Rectangle 30"/>
          <p:cNvSpPr>
            <a:spLocks noChangeArrowheads="1"/>
          </p:cNvSpPr>
          <p:nvPr/>
        </p:nvSpPr>
        <p:spPr bwMode="auto">
          <a:xfrm>
            <a:off x="4175741" y="2657783"/>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smtClean="0">
                <a:latin typeface="微软雅黑" pitchFamily="34" charset="-122"/>
                <a:ea typeface="微软雅黑" pitchFamily="34" charset="-122"/>
              </a:rPr>
              <a:t>128</a:t>
            </a:r>
            <a:r>
              <a:rPr kumimoji="1" lang="zh-CN" altLang="en-US" sz="1200" b="1" dirty="0" smtClean="0">
                <a:latin typeface="微软雅黑" pitchFamily="34" charset="-122"/>
                <a:ea typeface="微软雅黑" pitchFamily="34" charset="-122"/>
              </a:rPr>
              <a:t>位</a:t>
            </a:r>
            <a:r>
              <a:rPr kumimoji="1" lang="zh-CN" altLang="en-US" sz="1200" b="1" dirty="0">
                <a:latin typeface="微软雅黑" pitchFamily="34" charset="-122"/>
                <a:ea typeface="微软雅黑" pitchFamily="34" charset="-122"/>
              </a:rPr>
              <a:t>）</a:t>
            </a:r>
          </a:p>
        </p:txBody>
      </p:sp>
      <p:sp>
        <p:nvSpPr>
          <p:cNvPr id="32" name="Rectangle 31"/>
          <p:cNvSpPr>
            <a:spLocks noChangeArrowheads="1"/>
          </p:cNvSpPr>
          <p:nvPr/>
        </p:nvSpPr>
        <p:spPr bwMode="auto">
          <a:xfrm>
            <a:off x="2966475" y="1037276"/>
            <a:ext cx="110607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有效载荷长度</a:t>
            </a:r>
            <a:endParaRPr kumimoji="1" lang="zh-CN" altLang="en-US" sz="1200" b="1" dirty="0">
              <a:latin typeface="微软雅黑" pitchFamily="34" charset="-122"/>
              <a:ea typeface="微软雅黑" pitchFamily="34" charset="-122"/>
            </a:endParaRPr>
          </a:p>
        </p:txBody>
      </p:sp>
      <p:sp>
        <p:nvSpPr>
          <p:cNvPr id="33" name="Rectangle 32"/>
          <p:cNvSpPr>
            <a:spLocks noChangeArrowheads="1"/>
          </p:cNvSpPr>
          <p:nvPr/>
        </p:nvSpPr>
        <p:spPr bwMode="auto">
          <a:xfrm>
            <a:off x="5774061" y="1039049"/>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latin typeface="微软雅黑" pitchFamily="34" charset="-122"/>
                <a:ea typeface="微软雅黑" pitchFamily="34" charset="-122"/>
              </a:rPr>
              <a:t>跳数限制</a:t>
            </a:r>
            <a:endParaRPr kumimoji="1" lang="zh-CN" altLang="en-US" sz="1200" b="1" dirty="0">
              <a:latin typeface="微软雅黑" pitchFamily="34" charset="-122"/>
              <a:ea typeface="微软雅黑" pitchFamily="34" charset="-122"/>
            </a:endParaRPr>
          </a:p>
        </p:txBody>
      </p:sp>
      <p:sp>
        <p:nvSpPr>
          <p:cNvPr id="34" name="Line 33"/>
          <p:cNvSpPr>
            <a:spLocks noChangeShapeType="1"/>
          </p:cNvSpPr>
          <p:nvPr/>
        </p:nvSpPr>
        <p:spPr bwMode="auto">
          <a:xfrm>
            <a:off x="4142606" y="847062"/>
            <a:ext cx="3522" cy="2121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Rectangle 34"/>
          <p:cNvSpPr>
            <a:spLocks noChangeArrowheads="1"/>
          </p:cNvSpPr>
          <p:nvPr/>
        </p:nvSpPr>
        <p:spPr bwMode="auto">
          <a:xfrm>
            <a:off x="5611114"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24</a:t>
            </a:r>
          </a:p>
        </p:txBody>
      </p:sp>
      <p:sp>
        <p:nvSpPr>
          <p:cNvPr id="36" name="Line 35"/>
          <p:cNvSpPr>
            <a:spLocks noChangeShapeType="1"/>
          </p:cNvSpPr>
          <p:nvPr/>
        </p:nvSpPr>
        <p:spPr bwMode="auto">
          <a:xfrm>
            <a:off x="2630958" y="3173961"/>
            <a:ext cx="40516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37" name="AutoShape 39"/>
          <p:cNvSpPr>
            <a:spLocks/>
          </p:cNvSpPr>
          <p:nvPr/>
        </p:nvSpPr>
        <p:spPr bwMode="auto">
          <a:xfrm>
            <a:off x="2461921" y="865551"/>
            <a:ext cx="126778" cy="2308410"/>
          </a:xfrm>
          <a:prstGeom prst="leftBrace">
            <a:avLst>
              <a:gd name="adj1" fmla="val 15173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8" name="Rectangle 40"/>
          <p:cNvSpPr>
            <a:spLocks noChangeArrowheads="1"/>
          </p:cNvSpPr>
          <p:nvPr/>
        </p:nvSpPr>
        <p:spPr bwMode="auto">
          <a:xfrm>
            <a:off x="1711709" y="1759157"/>
            <a:ext cx="775854"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100" b="1" dirty="0">
                <a:solidFill>
                  <a:srgbClr val="0000CC"/>
                </a:solidFill>
                <a:latin typeface="微软雅黑" pitchFamily="34" charset="-122"/>
                <a:ea typeface="微软雅黑" pitchFamily="34" charset="-122"/>
              </a:rPr>
              <a:t>IPv6 </a:t>
            </a:r>
            <a:r>
              <a:rPr kumimoji="1" lang="zh-CN" altLang="en-US" sz="1100" b="1" dirty="0">
                <a:solidFill>
                  <a:srgbClr val="0000CC"/>
                </a:solidFill>
                <a:latin typeface="微软雅黑" pitchFamily="34" charset="-122"/>
                <a:ea typeface="微软雅黑" pitchFamily="34" charset="-122"/>
              </a:rPr>
              <a:t>的</a:t>
            </a:r>
          </a:p>
          <a:p>
            <a:pPr algn="ctr" defTabSz="762000" eaLnBrk="0" hangingPunct="0"/>
            <a:r>
              <a:rPr kumimoji="1" lang="zh-CN" altLang="en-US" sz="1100" b="1" dirty="0">
                <a:solidFill>
                  <a:srgbClr val="0000CC"/>
                </a:solidFill>
                <a:latin typeface="微软雅黑" pitchFamily="34" charset="-122"/>
                <a:ea typeface="微软雅黑" pitchFamily="34" charset="-122"/>
              </a:rPr>
              <a:t>基本首部</a:t>
            </a:r>
          </a:p>
          <a:p>
            <a:pPr algn="ctr" defTabSz="762000" eaLnBrk="0" hangingPunct="0"/>
            <a:r>
              <a:rPr kumimoji="1" lang="zh-CN" altLang="en-US" sz="1100" b="1" dirty="0">
                <a:solidFill>
                  <a:srgbClr val="0000CC"/>
                </a:solidFill>
                <a:latin typeface="微软雅黑" pitchFamily="34" charset="-122"/>
                <a:ea typeface="微软雅黑" pitchFamily="34" charset="-122"/>
              </a:rPr>
              <a:t>（</a:t>
            </a:r>
            <a:r>
              <a:rPr kumimoji="1" lang="en-US" altLang="zh-CN" sz="1100" b="1" dirty="0">
                <a:solidFill>
                  <a:srgbClr val="0000CC"/>
                </a:solidFill>
                <a:latin typeface="微软雅黑" pitchFamily="34" charset="-122"/>
                <a:ea typeface="微软雅黑" pitchFamily="34" charset="-122"/>
              </a:rPr>
              <a:t>40 B</a:t>
            </a:r>
            <a:r>
              <a:rPr kumimoji="1" lang="zh-CN" altLang="en-US" sz="1100" b="1" dirty="0">
                <a:solidFill>
                  <a:srgbClr val="0000CC"/>
                </a:solidFill>
                <a:latin typeface="微软雅黑" pitchFamily="34" charset="-122"/>
                <a:ea typeface="微软雅黑" pitchFamily="34" charset="-122"/>
              </a:rPr>
              <a:t>）</a:t>
            </a:r>
          </a:p>
        </p:txBody>
      </p:sp>
      <p:sp>
        <p:nvSpPr>
          <p:cNvPr id="39" name="Rectangle 43"/>
          <p:cNvSpPr>
            <a:spLocks noChangeArrowheads="1"/>
          </p:cNvSpPr>
          <p:nvPr/>
        </p:nvSpPr>
        <p:spPr bwMode="auto">
          <a:xfrm flipH="1" flipV="1">
            <a:off x="2630514" y="2231931"/>
            <a:ext cx="4035411" cy="942029"/>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0" name="对角圆角矩形 39"/>
          <p:cNvSpPr/>
          <p:nvPr/>
        </p:nvSpPr>
        <p:spPr>
          <a:xfrm>
            <a:off x="1046286" y="3467739"/>
            <a:ext cx="6998676" cy="57329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69377" y="3519993"/>
            <a:ext cx="6875585" cy="406971"/>
          </a:xfrm>
          <a:prstGeom prst="rect">
            <a:avLst/>
          </a:prstGeom>
        </p:spPr>
        <p:txBody>
          <a:bodyPr wrap="square">
            <a:spAutoFit/>
          </a:bodyPr>
          <a:lstStyle/>
          <a:p>
            <a:pPr>
              <a:lnSpc>
                <a:spcPts val="2700"/>
              </a:lnSpc>
            </a:pPr>
            <a:r>
              <a:rPr lang="zh-CN" altLang="en-US" b="1" dirty="0">
                <a:solidFill>
                  <a:schemeClr val="bg1"/>
                </a:solidFill>
                <a:latin typeface="微软雅黑" pitchFamily="34" charset="-122"/>
                <a:ea typeface="微软雅黑" pitchFamily="34" charset="-122"/>
              </a:rPr>
              <a:t>目的地址</a:t>
            </a:r>
            <a:r>
              <a:rPr lang="en-US" altLang="zh-CN" b="1" dirty="0">
                <a:solidFill>
                  <a:schemeClr val="bg1"/>
                </a:solidFill>
                <a:latin typeface="微软雅黑" pitchFamily="34" charset="-122"/>
                <a:ea typeface="微软雅黑" pitchFamily="34" charset="-122"/>
              </a:rPr>
              <a:t>—— 128 </a:t>
            </a:r>
            <a:r>
              <a:rPr lang="zh-CN" altLang="en-US" b="1" dirty="0">
                <a:solidFill>
                  <a:schemeClr val="bg1"/>
                </a:solidFill>
                <a:latin typeface="微软雅黑" pitchFamily="34" charset="-122"/>
                <a:ea typeface="微软雅黑" pitchFamily="34" charset="-122"/>
              </a:rPr>
              <a:t>位。是数据报的接收站的 </a:t>
            </a:r>
            <a:r>
              <a:rPr lang="en-US" altLang="zh-CN" b="1" dirty="0">
                <a:solidFill>
                  <a:schemeClr val="bg1"/>
                </a:solidFill>
                <a:latin typeface="微软雅黑" pitchFamily="34" charset="-122"/>
                <a:ea typeface="微软雅黑" pitchFamily="34" charset="-122"/>
              </a:rPr>
              <a:t>IP </a:t>
            </a:r>
            <a:r>
              <a:rPr lang="zh-CN" altLang="en-US" b="1" dirty="0">
                <a:solidFill>
                  <a:schemeClr val="bg1"/>
                </a:solidFill>
                <a:latin typeface="微软雅黑" pitchFamily="34" charset="-122"/>
                <a:ea typeface="微软雅黑" pitchFamily="34" charset="-122"/>
              </a:rPr>
              <a:t>地址。 </a:t>
            </a:r>
          </a:p>
        </p:txBody>
      </p:sp>
    </p:spTree>
    <p:extLst>
      <p:ext uri="{BB962C8B-B14F-4D97-AF65-F5344CB8AC3E}">
        <p14:creationId xmlns:p14="http://schemas.microsoft.com/office/powerpoint/2010/main" val="108733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582803"/>
            <a:ext cx="8053710"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把原来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首部中选项的功能都放在</a:t>
            </a:r>
            <a:r>
              <a:rPr lang="zh-CN" altLang="en-US" sz="2000" b="1" dirty="0">
                <a:solidFill>
                  <a:srgbClr val="0000FF"/>
                </a:solidFill>
                <a:latin typeface="微软雅黑" pitchFamily="34" charset="-122"/>
                <a:ea typeface="微软雅黑" pitchFamily="34" charset="-122"/>
              </a:rPr>
              <a:t>扩展首部</a:t>
            </a:r>
            <a:r>
              <a:rPr lang="zh-CN" altLang="en-US" sz="2000" b="1" dirty="0">
                <a:latin typeface="微软雅黑" pitchFamily="34" charset="-122"/>
                <a:ea typeface="微软雅黑" pitchFamily="34" charset="-122"/>
              </a:rPr>
              <a:t>中，并将扩展首部留给路径两端的源站和目的站的主机来处理。</a:t>
            </a:r>
          </a:p>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数据报途中经过的路由器都不处理这些扩展首部（只有一个首部例外，即逐跳选项扩展首部）。</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这样就</a:t>
            </a:r>
            <a:r>
              <a:rPr lang="zh-CN" altLang="en-US" sz="2000" b="1" dirty="0">
                <a:solidFill>
                  <a:srgbClr val="0000FF"/>
                </a:solidFill>
                <a:latin typeface="微软雅黑" pitchFamily="34" charset="-122"/>
                <a:ea typeface="微软雅黑" pitchFamily="34" charset="-122"/>
              </a:rPr>
              <a:t>大大提高了路由器的处理效率</a:t>
            </a:r>
            <a:r>
              <a:rPr lang="zh-CN" altLang="en-US" sz="2000" b="1" dirty="0">
                <a:latin typeface="微软雅黑" pitchFamily="34" charset="-122"/>
                <a:ea typeface="微软雅黑" pitchFamily="34" charset="-122"/>
              </a:rPr>
              <a:t>。 </a:t>
            </a:r>
          </a:p>
        </p:txBody>
      </p:sp>
      <p:sp>
        <p:nvSpPr>
          <p:cNvPr id="3" name="AutoShape 5"/>
          <p:cNvSpPr>
            <a:spLocks noChangeArrowheads="1"/>
          </p:cNvSpPr>
          <p:nvPr/>
        </p:nvSpPr>
        <p:spPr bwMode="auto">
          <a:xfrm>
            <a:off x="545145" y="1195778"/>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1162567"/>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IPv6 </a:t>
            </a:r>
            <a:r>
              <a:rPr lang="zh-CN" altLang="en-US" sz="2000" b="1" dirty="0">
                <a:solidFill>
                  <a:schemeClr val="bg1"/>
                </a:solidFill>
                <a:latin typeface="微软雅黑" pitchFamily="34" charset="-122"/>
                <a:ea typeface="微软雅黑" pitchFamily="34" charset="-122"/>
              </a:rPr>
              <a:t>的扩展首部</a:t>
            </a:r>
          </a:p>
        </p:txBody>
      </p:sp>
    </p:spTree>
    <p:extLst>
      <p:ext uri="{BB962C8B-B14F-4D97-AF65-F5344CB8AC3E}">
        <p14:creationId xmlns:p14="http://schemas.microsoft.com/office/powerpoint/2010/main" val="656083113"/>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231102"/>
            <a:ext cx="7930640"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smtClean="0">
                <a:latin typeface="微软雅黑" pitchFamily="34" charset="-122"/>
                <a:ea typeface="微软雅黑" pitchFamily="34" charset="-122"/>
              </a:rPr>
              <a:t>在 </a:t>
            </a:r>
            <a:r>
              <a:rPr lang="en-US" altLang="zh-CN" sz="2000" b="1" dirty="0">
                <a:latin typeface="微软雅黑" pitchFamily="34" charset="-122"/>
                <a:ea typeface="微软雅黑" pitchFamily="34" charset="-122"/>
              </a:rPr>
              <a:t>RFC 2460 </a:t>
            </a:r>
            <a:r>
              <a:rPr lang="zh-CN" altLang="en-US" sz="2000" b="1" dirty="0">
                <a:latin typeface="微软雅黑" pitchFamily="34" charset="-122"/>
                <a:ea typeface="微软雅黑" pitchFamily="34" charset="-122"/>
              </a:rPr>
              <a:t>中定义了六种扩展首部：</a:t>
            </a:r>
          </a:p>
          <a:p>
            <a:pPr marL="342900" indent="-34290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逐</a:t>
            </a:r>
            <a:r>
              <a:rPr lang="zh-CN" altLang="en-US" sz="2000" b="1" dirty="0">
                <a:latin typeface="微软雅黑" pitchFamily="34" charset="-122"/>
                <a:ea typeface="微软雅黑" pitchFamily="34" charset="-122"/>
              </a:rPr>
              <a:t>跳</a:t>
            </a:r>
            <a:r>
              <a:rPr lang="zh-CN" altLang="en-US" sz="2000" b="1" dirty="0" smtClean="0">
                <a:latin typeface="微软雅黑" pitchFamily="34" charset="-122"/>
                <a:ea typeface="微软雅黑" pitchFamily="34" charset="-122"/>
              </a:rPr>
              <a:t>选项</a:t>
            </a:r>
            <a:endParaRPr lang="zh-CN" altLang="en-US" sz="2000" b="1" dirty="0">
              <a:latin typeface="微软雅黑" pitchFamily="34" charset="-122"/>
              <a:ea typeface="微软雅黑" pitchFamily="34" charset="-122"/>
            </a:endParaRPr>
          </a:p>
          <a:p>
            <a:pPr marL="342900" indent="-34290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路由选择</a:t>
            </a:r>
            <a:endParaRPr lang="zh-CN" altLang="en-US" sz="2000" b="1" dirty="0">
              <a:latin typeface="微软雅黑" pitchFamily="34" charset="-122"/>
              <a:ea typeface="微软雅黑" pitchFamily="34" charset="-122"/>
            </a:endParaRPr>
          </a:p>
          <a:p>
            <a:pPr marL="342900" indent="-34290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分片</a:t>
            </a:r>
            <a:endParaRPr lang="zh-CN" altLang="en-US" sz="2000" b="1" dirty="0">
              <a:latin typeface="微软雅黑" pitchFamily="34" charset="-122"/>
              <a:ea typeface="微软雅黑" pitchFamily="34" charset="-122"/>
            </a:endParaRPr>
          </a:p>
          <a:p>
            <a:pPr marL="342900" indent="-34290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鉴别</a:t>
            </a:r>
            <a:endParaRPr lang="zh-CN" altLang="en-US" sz="2000" b="1" dirty="0">
              <a:latin typeface="微软雅黑" pitchFamily="34" charset="-122"/>
              <a:ea typeface="微软雅黑" pitchFamily="34" charset="-122"/>
            </a:endParaRPr>
          </a:p>
          <a:p>
            <a:pPr marL="342900" indent="-34290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封装</a:t>
            </a:r>
            <a:r>
              <a:rPr lang="zh-CN" altLang="en-US" sz="2000" b="1" dirty="0">
                <a:latin typeface="微软雅黑" pitchFamily="34" charset="-122"/>
                <a:ea typeface="微软雅黑" pitchFamily="34" charset="-122"/>
              </a:rPr>
              <a:t>安全有效载荷</a:t>
            </a:r>
          </a:p>
          <a:p>
            <a:pPr marL="342900" indent="-34290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目的站</a:t>
            </a:r>
            <a:r>
              <a:rPr lang="zh-CN" altLang="en-US" sz="2000" b="1" dirty="0">
                <a:latin typeface="微软雅黑" pitchFamily="34" charset="-122"/>
                <a:ea typeface="微软雅黑" pitchFamily="34" charset="-122"/>
              </a:rPr>
              <a:t>选项 </a:t>
            </a:r>
          </a:p>
        </p:txBody>
      </p:sp>
      <p:sp>
        <p:nvSpPr>
          <p:cNvPr id="3" name="AutoShape 5"/>
          <p:cNvSpPr>
            <a:spLocks noChangeArrowheads="1"/>
          </p:cNvSpPr>
          <p:nvPr/>
        </p:nvSpPr>
        <p:spPr bwMode="auto">
          <a:xfrm>
            <a:off x="545145" y="844077"/>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810866"/>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六种扩展</a:t>
            </a:r>
            <a:r>
              <a:rPr lang="zh-CN" altLang="en-US" sz="2000" b="1" dirty="0" smtClean="0">
                <a:solidFill>
                  <a:schemeClr val="bg1"/>
                </a:solidFill>
                <a:latin typeface="微软雅黑" pitchFamily="34" charset="-122"/>
                <a:ea typeface="微软雅黑" pitchFamily="34" charset="-122"/>
              </a:rPr>
              <a:t>首部</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603534727"/>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118665"/>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173220" y="1077802"/>
            <a:ext cx="27975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4.6.2  IPv6 </a:t>
            </a:r>
            <a:r>
              <a:rPr lang="zh-CN" altLang="en-US" sz="2400" b="1" dirty="0">
                <a:solidFill>
                  <a:schemeClr val="bg1"/>
                </a:solidFill>
                <a:latin typeface="微软雅黑" pitchFamily="34" charset="-122"/>
                <a:ea typeface="微软雅黑" pitchFamily="34" charset="-122"/>
              </a:rPr>
              <a:t>的地址</a:t>
            </a:r>
          </a:p>
        </p:txBody>
      </p:sp>
      <p:sp>
        <p:nvSpPr>
          <p:cNvPr id="4" name="Rectangle 8"/>
          <p:cNvSpPr>
            <a:spLocks noChangeArrowheads="1"/>
          </p:cNvSpPr>
          <p:nvPr/>
        </p:nvSpPr>
        <p:spPr bwMode="auto">
          <a:xfrm>
            <a:off x="545143" y="1571852"/>
            <a:ext cx="8053711"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b="1" dirty="0">
                <a:latin typeface="微软雅黑" pitchFamily="34" charset="-122"/>
                <a:ea typeface="微软雅黑" pitchFamily="34" charset="-122"/>
              </a:rPr>
              <a:t>IPv6 </a:t>
            </a:r>
            <a:r>
              <a:rPr lang="zh-CN" altLang="en-US" b="1" dirty="0">
                <a:latin typeface="微软雅黑" pitchFamily="34" charset="-122"/>
                <a:ea typeface="微软雅黑" pitchFamily="34" charset="-122"/>
              </a:rPr>
              <a:t>数据报的目的地址可以是以下三种基本类型地址之一：</a:t>
            </a:r>
          </a:p>
          <a:p>
            <a:pPr marL="623888" indent="-342900">
              <a:lnSpc>
                <a:spcPts val="3300"/>
              </a:lnSpc>
              <a:buClr>
                <a:srgbClr val="7030A0"/>
              </a:buClr>
              <a:buFont typeface="+mj-lt"/>
              <a:buAutoNum type="arabicPeriod"/>
            </a:pPr>
            <a:r>
              <a:rPr lang="zh-CN" altLang="en-US" b="1" dirty="0" smtClean="0">
                <a:solidFill>
                  <a:srgbClr val="0000FF"/>
                </a:solidFill>
                <a:latin typeface="微软雅黑" pitchFamily="34" charset="-122"/>
                <a:ea typeface="微软雅黑" pitchFamily="34" charset="-122"/>
              </a:rPr>
              <a:t>单</a:t>
            </a:r>
            <a:r>
              <a:rPr lang="zh-CN" altLang="en-US" b="1" dirty="0">
                <a:solidFill>
                  <a:srgbClr val="0000FF"/>
                </a:solidFill>
                <a:latin typeface="微软雅黑" pitchFamily="34" charset="-122"/>
                <a:ea typeface="微软雅黑" pitchFamily="34" charset="-122"/>
              </a:rPr>
              <a:t>播 </a:t>
            </a:r>
            <a:r>
              <a:rPr lang="en-US" altLang="zh-CN" b="1" dirty="0">
                <a:latin typeface="微软雅黑" pitchFamily="34" charset="-122"/>
                <a:ea typeface="微软雅黑" pitchFamily="34" charset="-122"/>
              </a:rPr>
              <a:t>(unicast)</a:t>
            </a:r>
            <a:r>
              <a:rPr lang="zh-CN" altLang="en-US" b="1" dirty="0">
                <a:latin typeface="微软雅黑" pitchFamily="34" charset="-122"/>
                <a:ea typeface="微软雅黑" pitchFamily="34" charset="-122"/>
              </a:rPr>
              <a:t>：传统的点对点通信。</a:t>
            </a:r>
          </a:p>
          <a:p>
            <a:pPr marL="623888" indent="-342900">
              <a:lnSpc>
                <a:spcPts val="3300"/>
              </a:lnSpc>
              <a:buClr>
                <a:srgbClr val="7030A0"/>
              </a:buClr>
              <a:buFont typeface="+mj-lt"/>
              <a:buAutoNum type="arabicPeriod"/>
            </a:pPr>
            <a:r>
              <a:rPr lang="zh-CN" altLang="en-US" b="1" dirty="0" smtClean="0">
                <a:solidFill>
                  <a:srgbClr val="0000FF"/>
                </a:solidFill>
                <a:latin typeface="微软雅黑" pitchFamily="34" charset="-122"/>
                <a:ea typeface="微软雅黑" pitchFamily="34" charset="-122"/>
              </a:rPr>
              <a:t>多</a:t>
            </a:r>
            <a:r>
              <a:rPr lang="zh-CN" altLang="en-US" b="1" dirty="0">
                <a:solidFill>
                  <a:srgbClr val="0000FF"/>
                </a:solidFill>
                <a:latin typeface="微软雅黑" pitchFamily="34" charset="-122"/>
                <a:ea typeface="微软雅黑" pitchFamily="34" charset="-122"/>
              </a:rPr>
              <a:t>播 </a:t>
            </a:r>
            <a:r>
              <a:rPr lang="en-US" altLang="zh-CN" b="1" dirty="0">
                <a:latin typeface="微软雅黑" pitchFamily="34" charset="-122"/>
                <a:ea typeface="微软雅黑" pitchFamily="34" charset="-122"/>
              </a:rPr>
              <a:t>(multicast)</a:t>
            </a:r>
            <a:r>
              <a:rPr lang="zh-CN" altLang="en-US" b="1" dirty="0">
                <a:latin typeface="微软雅黑" pitchFamily="34" charset="-122"/>
                <a:ea typeface="微软雅黑" pitchFamily="34" charset="-122"/>
              </a:rPr>
              <a:t>：一点对多点的通信。</a:t>
            </a:r>
          </a:p>
          <a:p>
            <a:pPr marL="623888" indent="-342900">
              <a:lnSpc>
                <a:spcPts val="3300"/>
              </a:lnSpc>
              <a:buClr>
                <a:srgbClr val="7030A0"/>
              </a:buClr>
              <a:buFont typeface="+mj-lt"/>
              <a:buAutoNum type="arabicPeriod"/>
            </a:pPr>
            <a:r>
              <a:rPr lang="zh-CN" altLang="en-US" b="1" dirty="0" smtClean="0">
                <a:solidFill>
                  <a:srgbClr val="0000FF"/>
                </a:solidFill>
                <a:latin typeface="微软雅黑" pitchFamily="34" charset="-122"/>
                <a:ea typeface="微软雅黑" pitchFamily="34" charset="-122"/>
              </a:rPr>
              <a:t>任</a:t>
            </a:r>
            <a:r>
              <a:rPr lang="zh-CN" altLang="en-US" b="1" dirty="0">
                <a:solidFill>
                  <a:srgbClr val="0000FF"/>
                </a:solidFill>
                <a:latin typeface="微软雅黑" pitchFamily="34" charset="-122"/>
                <a:ea typeface="微软雅黑" pitchFamily="34" charset="-122"/>
              </a:rPr>
              <a:t>播 </a:t>
            </a:r>
            <a:r>
              <a:rPr lang="en-US" altLang="zh-CN" b="1" dirty="0">
                <a:latin typeface="微软雅黑" pitchFamily="34" charset="-122"/>
                <a:ea typeface="微软雅黑" pitchFamily="34" charset="-122"/>
              </a:rPr>
              <a:t>(</a:t>
            </a:r>
            <a:r>
              <a:rPr lang="en-US" altLang="zh-CN" b="1" dirty="0" err="1">
                <a:latin typeface="微软雅黑" pitchFamily="34" charset="-122"/>
                <a:ea typeface="微软雅黑" pitchFamily="34" charset="-122"/>
              </a:rPr>
              <a:t>anycast</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：这是 </a:t>
            </a:r>
            <a:r>
              <a:rPr lang="en-US" altLang="zh-CN" b="1" dirty="0">
                <a:latin typeface="微软雅黑" pitchFamily="34" charset="-122"/>
                <a:ea typeface="微软雅黑" pitchFamily="34" charset="-122"/>
              </a:rPr>
              <a:t>IPv6 </a:t>
            </a:r>
            <a:r>
              <a:rPr lang="zh-CN" altLang="en-US" b="1" dirty="0">
                <a:latin typeface="微软雅黑" pitchFamily="34" charset="-122"/>
                <a:ea typeface="微软雅黑" pitchFamily="34" charset="-122"/>
              </a:rPr>
              <a:t>增加的一种类型。任播的目的站是一组计算机，但数据报在交付时只交付其中的一个，通常是距离最近的一个。 </a:t>
            </a:r>
          </a:p>
        </p:txBody>
      </p:sp>
    </p:spTree>
    <p:extLst>
      <p:ext uri="{BB962C8B-B14F-4D97-AF65-F5344CB8AC3E}">
        <p14:creationId xmlns:p14="http://schemas.microsoft.com/office/powerpoint/2010/main" val="2546530042"/>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327814"/>
            <a:ext cx="7930640"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将实现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的主机和路由器均称为</a:t>
            </a:r>
            <a:r>
              <a:rPr lang="zh-CN" altLang="en-US" sz="2000" b="1" dirty="0">
                <a:solidFill>
                  <a:srgbClr val="0000FF"/>
                </a:solidFill>
                <a:latin typeface="微软雅黑" pitchFamily="34" charset="-122"/>
                <a:ea typeface="微软雅黑" pitchFamily="34" charset="-122"/>
              </a:rPr>
              <a:t>结点</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一个结点就可能有多个与链路相连的接口。</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地址是分配给结点上面的接口的。</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一个接口可以有多个单播地址。</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其中的任何一个地址都可以当作到达该结点的目的地址。</a:t>
            </a:r>
            <a:r>
              <a:rPr lang="zh-CN" altLang="en-US" sz="2000" b="1" dirty="0">
                <a:solidFill>
                  <a:srgbClr val="CC00CC"/>
                </a:solidFill>
                <a:latin typeface="微软雅黑" pitchFamily="34" charset="-122"/>
                <a:ea typeface="微软雅黑" pitchFamily="34" charset="-122"/>
              </a:rPr>
              <a:t>即一个结点接口的单播地址可用来唯一地标志该结点。</a:t>
            </a:r>
          </a:p>
        </p:txBody>
      </p:sp>
      <p:sp>
        <p:nvSpPr>
          <p:cNvPr id="3" name="AutoShape 5"/>
          <p:cNvSpPr>
            <a:spLocks noChangeArrowheads="1"/>
          </p:cNvSpPr>
          <p:nvPr/>
        </p:nvSpPr>
        <p:spPr bwMode="auto">
          <a:xfrm>
            <a:off x="545145" y="940789"/>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907578"/>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结点与接口</a:t>
            </a:r>
          </a:p>
        </p:txBody>
      </p:sp>
    </p:spTree>
    <p:extLst>
      <p:ext uri="{BB962C8B-B14F-4D97-AF65-F5344CB8AC3E}">
        <p14:creationId xmlns:p14="http://schemas.microsoft.com/office/powerpoint/2010/main" val="1887465912"/>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239894"/>
            <a:ext cx="8053710"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中，每个地址占 </a:t>
            </a:r>
            <a:r>
              <a:rPr lang="en-US" altLang="zh-CN" sz="2000" b="1" dirty="0">
                <a:latin typeface="微软雅黑" pitchFamily="34" charset="-122"/>
                <a:ea typeface="微软雅黑" pitchFamily="34" charset="-122"/>
              </a:rPr>
              <a:t>128 </a:t>
            </a:r>
            <a:r>
              <a:rPr lang="zh-CN" altLang="en-US" sz="2000" b="1" dirty="0">
                <a:latin typeface="微软雅黑" pitchFamily="34" charset="-122"/>
                <a:ea typeface="微软雅黑" pitchFamily="34" charset="-122"/>
              </a:rPr>
              <a:t>位，地址空间大于 </a:t>
            </a:r>
            <a:r>
              <a:rPr lang="en-US" altLang="zh-CN" sz="2000" b="1" dirty="0" smtClean="0">
                <a:latin typeface="微软雅黑" pitchFamily="34" charset="-122"/>
                <a:ea typeface="微软雅黑" pitchFamily="34" charset="-122"/>
              </a:rPr>
              <a:t>3.4</a:t>
            </a:r>
            <a:r>
              <a:rPr lang="en-US" altLang="zh-CN" sz="2000" b="1" dirty="0">
                <a:sym typeface="Symbol"/>
              </a:rPr>
              <a:t> </a:t>
            </a:r>
            <a:r>
              <a:rPr lang="en-US" altLang="zh-CN" sz="2000" b="1" dirty="0">
                <a:latin typeface="微软雅黑" pitchFamily="34" charset="-122"/>
                <a:ea typeface="微软雅黑" pitchFamily="34" charset="-122"/>
                <a:sym typeface="Symbol"/>
              </a:rPr>
              <a:t></a:t>
            </a:r>
            <a:r>
              <a:rPr lang="en-US" altLang="zh-CN" sz="2000" b="1" dirty="0">
                <a:sym typeface="Symbol"/>
              </a:rPr>
              <a:t> </a:t>
            </a:r>
            <a:r>
              <a:rPr lang="en-US" altLang="zh-CN" sz="2000" b="1" dirty="0" smtClean="0">
                <a:latin typeface="微软雅黑" pitchFamily="34" charset="-122"/>
                <a:ea typeface="微软雅黑" pitchFamily="34" charset="-122"/>
              </a:rPr>
              <a:t>10</a:t>
            </a:r>
            <a:r>
              <a:rPr lang="en-US" altLang="zh-CN" sz="2000" b="1" baseline="30000" dirty="0" smtClean="0">
                <a:latin typeface="微软雅黑" pitchFamily="34" charset="-122"/>
                <a:ea typeface="微软雅黑" pitchFamily="34" charset="-122"/>
              </a:rPr>
              <a:t>38</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为了使地址再稍简洁些，</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冒号十六进制记法</a:t>
            </a:r>
            <a:r>
              <a:rPr lang="en-US" altLang="zh-CN" sz="2000" b="1" dirty="0">
                <a:latin typeface="微软雅黑" pitchFamily="34" charset="-122"/>
                <a:ea typeface="微软雅黑" pitchFamily="34" charset="-122"/>
              </a:rPr>
              <a:t>(colon hexadecimal notation, </a:t>
            </a:r>
            <a:r>
              <a:rPr lang="zh-CN" altLang="en-US" sz="2000" b="1" dirty="0">
                <a:latin typeface="微软雅黑" pitchFamily="34" charset="-122"/>
                <a:ea typeface="微软雅黑" pitchFamily="34" charset="-122"/>
              </a:rPr>
              <a:t>简写为 </a:t>
            </a:r>
            <a:r>
              <a:rPr lang="en-US" altLang="zh-CN" sz="2000" b="1" dirty="0">
                <a:latin typeface="微软雅黑" pitchFamily="34" charset="-122"/>
                <a:ea typeface="微软雅黑" pitchFamily="34" charset="-122"/>
              </a:rPr>
              <a:t>colon hex)</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 </a:t>
            </a:r>
            <a:r>
              <a:rPr lang="en-US" altLang="zh-CN" sz="2000" b="1" dirty="0">
                <a:latin typeface="微软雅黑" pitchFamily="34" charset="-122"/>
                <a:ea typeface="微软雅黑" pitchFamily="34" charset="-122"/>
              </a:rPr>
              <a:t>16 </a:t>
            </a:r>
            <a:r>
              <a:rPr lang="zh-CN" altLang="en-US" sz="2000" b="1" dirty="0">
                <a:latin typeface="微软雅黑" pitchFamily="34" charset="-122"/>
                <a:ea typeface="微软雅黑" pitchFamily="34" charset="-122"/>
              </a:rPr>
              <a:t>位的值用十六进制值表示，各值之间用冒号分隔。例如：</a:t>
            </a:r>
          </a:p>
          <a:p>
            <a:pPr algn="ctr">
              <a:lnSpc>
                <a:spcPts val="3300"/>
              </a:lnSpc>
              <a:buClr>
                <a:srgbClr val="0070C0"/>
              </a:buClr>
            </a:pPr>
            <a:r>
              <a:rPr lang="en-US" altLang="zh-CN" sz="2000" b="1" dirty="0" smtClean="0">
                <a:solidFill>
                  <a:srgbClr val="0000FF"/>
                </a:solidFill>
                <a:latin typeface="微软雅黑" pitchFamily="34" charset="-122"/>
                <a:ea typeface="微软雅黑" pitchFamily="34" charset="-122"/>
              </a:rPr>
              <a:t>68E6:8C64:FFFF:FFFF:0:1180:960A:FFFF</a:t>
            </a:r>
            <a:endParaRPr lang="en-US" altLang="zh-CN" sz="2000" b="1" dirty="0">
              <a:solidFill>
                <a:srgbClr val="0000FF"/>
              </a:solidFill>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在十六进制记法中，允许把数字前面的 </a:t>
            </a:r>
            <a:r>
              <a:rPr lang="en-US" altLang="zh-CN" sz="2000" b="1" dirty="0">
                <a:latin typeface="微软雅黑" pitchFamily="34" charset="-122"/>
                <a:ea typeface="微软雅黑" pitchFamily="34" charset="-122"/>
              </a:rPr>
              <a:t>0 </a:t>
            </a:r>
            <a:r>
              <a:rPr lang="zh-CN" altLang="en-US" sz="2000" b="1" dirty="0">
                <a:latin typeface="微软雅黑" pitchFamily="34" charset="-122"/>
                <a:ea typeface="微软雅黑" pitchFamily="34" charset="-122"/>
              </a:rPr>
              <a:t>省略。例如把 </a:t>
            </a:r>
            <a:r>
              <a:rPr lang="en-US" altLang="zh-CN" sz="2000" b="1" dirty="0">
                <a:latin typeface="微软雅黑" pitchFamily="34" charset="-122"/>
                <a:ea typeface="微软雅黑" pitchFamily="34" charset="-122"/>
              </a:rPr>
              <a:t>0000 </a:t>
            </a:r>
            <a:r>
              <a:rPr lang="zh-CN" altLang="en-US" sz="2000" b="1" dirty="0">
                <a:latin typeface="微软雅黑" pitchFamily="34" charset="-122"/>
                <a:ea typeface="微软雅黑" pitchFamily="34" charset="-122"/>
              </a:rPr>
              <a:t>中的前三个 </a:t>
            </a:r>
            <a:r>
              <a:rPr lang="en-US" altLang="zh-CN" sz="2000" b="1" dirty="0">
                <a:latin typeface="微软雅黑" pitchFamily="34" charset="-122"/>
                <a:ea typeface="微软雅黑" pitchFamily="34" charset="-122"/>
              </a:rPr>
              <a:t>0 </a:t>
            </a:r>
            <a:r>
              <a:rPr lang="zh-CN" altLang="en-US" sz="2000" b="1" dirty="0">
                <a:latin typeface="微软雅黑" pitchFamily="34" charset="-122"/>
                <a:ea typeface="微软雅黑" pitchFamily="34" charset="-122"/>
              </a:rPr>
              <a:t>省略，写成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个 </a:t>
            </a:r>
            <a:r>
              <a:rPr lang="en-US" altLang="zh-CN" sz="2000" b="1" dirty="0">
                <a:latin typeface="微软雅黑" pitchFamily="34" charset="-122"/>
                <a:ea typeface="微软雅黑" pitchFamily="34" charset="-122"/>
              </a:rPr>
              <a:t>0</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3" name="AutoShape 5"/>
          <p:cNvSpPr>
            <a:spLocks noChangeArrowheads="1"/>
          </p:cNvSpPr>
          <p:nvPr/>
        </p:nvSpPr>
        <p:spPr bwMode="auto">
          <a:xfrm>
            <a:off x="545145" y="852869"/>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819658"/>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冒号十六进制记法</a:t>
            </a:r>
          </a:p>
        </p:txBody>
      </p:sp>
    </p:spTree>
    <p:extLst>
      <p:ext uri="{BB962C8B-B14F-4D97-AF65-F5344CB8AC3E}">
        <p14:creationId xmlns:p14="http://schemas.microsoft.com/office/powerpoint/2010/main" val="1400662825"/>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538822"/>
            <a:ext cx="8053710"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冒号十六进制记法可以允许</a:t>
            </a:r>
            <a:r>
              <a:rPr lang="zh-CN" altLang="en-US" sz="2000" b="1" dirty="0">
                <a:solidFill>
                  <a:srgbClr val="0000FF"/>
                </a:solidFill>
                <a:latin typeface="微软雅黑" pitchFamily="34" charset="-122"/>
                <a:ea typeface="微软雅黑" pitchFamily="34" charset="-122"/>
              </a:rPr>
              <a:t>零压缩 </a:t>
            </a:r>
            <a:r>
              <a:rPr lang="en-US" altLang="zh-CN" sz="2000" b="1" dirty="0">
                <a:latin typeface="微软雅黑" pitchFamily="34" charset="-122"/>
                <a:ea typeface="微软雅黑" pitchFamily="34" charset="-122"/>
              </a:rPr>
              <a:t>(zero compression)</a:t>
            </a:r>
            <a:r>
              <a:rPr lang="zh-CN" altLang="en-US" sz="2000" b="1" dirty="0">
                <a:latin typeface="微软雅黑" pitchFamily="34" charset="-122"/>
                <a:ea typeface="微软雅黑" pitchFamily="34" charset="-122"/>
              </a:rPr>
              <a:t>，即一连串连续的零可以为一对冒号所取代。</a:t>
            </a:r>
          </a:p>
          <a:p>
            <a:pPr>
              <a:lnSpc>
                <a:spcPts val="3300"/>
              </a:lnSpc>
              <a:buClr>
                <a:srgbClr val="0070C0"/>
              </a:buClr>
            </a:pP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FF05:0:0:0:0:0:0:B3    </a:t>
            </a:r>
            <a:r>
              <a:rPr lang="zh-CN" altLang="en-US" sz="2000" b="1" dirty="0">
                <a:latin typeface="微软雅黑" pitchFamily="34" charset="-122"/>
                <a:ea typeface="微软雅黑" pitchFamily="34" charset="-122"/>
              </a:rPr>
              <a:t>可压缩为：   </a:t>
            </a:r>
          </a:p>
          <a:p>
            <a:pPr>
              <a:lnSpc>
                <a:spcPts val="3300"/>
              </a:lnSpc>
              <a:buClr>
                <a:srgbClr val="0070C0"/>
              </a:buClr>
            </a:pP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FF05::B3</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注意：在任一地址中只能使用一次零压缩</a:t>
            </a:r>
            <a:r>
              <a:rPr lang="zh-CN" altLang="en-US" sz="2000" b="1" dirty="0" smtClean="0">
                <a:solidFill>
                  <a:srgbClr val="0000FF"/>
                </a:solidFill>
                <a:latin typeface="微软雅黑" pitchFamily="34" charset="-122"/>
                <a:ea typeface="微软雅黑" pitchFamily="34" charset="-122"/>
              </a:rPr>
              <a:t>。</a:t>
            </a:r>
            <a:endParaRPr lang="zh-CN" altLang="en-US" sz="2000" b="1" dirty="0">
              <a:solidFill>
                <a:srgbClr val="0000FF"/>
              </a:solidFill>
              <a:latin typeface="微软雅黑" pitchFamily="34" charset="-122"/>
              <a:ea typeface="微软雅黑" pitchFamily="34" charset="-122"/>
            </a:endParaRPr>
          </a:p>
        </p:txBody>
      </p:sp>
      <p:sp>
        <p:nvSpPr>
          <p:cNvPr id="3" name="AutoShape 5"/>
          <p:cNvSpPr>
            <a:spLocks noChangeArrowheads="1"/>
          </p:cNvSpPr>
          <p:nvPr/>
        </p:nvSpPr>
        <p:spPr bwMode="auto">
          <a:xfrm>
            <a:off x="545145" y="1151797"/>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1118586"/>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零压缩</a:t>
            </a:r>
          </a:p>
        </p:txBody>
      </p:sp>
    </p:spTree>
    <p:extLst>
      <p:ext uri="{BB962C8B-B14F-4D97-AF65-F5344CB8AC3E}">
        <p14:creationId xmlns:p14="http://schemas.microsoft.com/office/powerpoint/2010/main" val="2004428997"/>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143182"/>
            <a:ext cx="8053710" cy="3208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冒号十六进制记法可结合使用点分十进制记法的后缀，这种结合在 </a:t>
            </a:r>
            <a:r>
              <a:rPr lang="en-US" altLang="zh-CN" b="1" dirty="0">
                <a:latin typeface="微软雅黑" pitchFamily="34" charset="-122"/>
                <a:ea typeface="微软雅黑" pitchFamily="34" charset="-122"/>
              </a:rPr>
              <a:t>IPv4 </a:t>
            </a:r>
            <a:r>
              <a:rPr lang="zh-CN" altLang="en-US" b="1" dirty="0">
                <a:latin typeface="微软雅黑" pitchFamily="34" charset="-122"/>
                <a:ea typeface="微软雅黑" pitchFamily="34" charset="-122"/>
              </a:rPr>
              <a:t>向 </a:t>
            </a:r>
            <a:r>
              <a:rPr lang="en-US" altLang="zh-CN" b="1" dirty="0">
                <a:latin typeface="微软雅黑" pitchFamily="34" charset="-122"/>
                <a:ea typeface="微软雅黑" pitchFamily="34" charset="-122"/>
              </a:rPr>
              <a:t>IPv6 </a:t>
            </a:r>
            <a:r>
              <a:rPr lang="zh-CN" altLang="en-US" b="1" dirty="0">
                <a:latin typeface="微软雅黑" pitchFamily="34" charset="-122"/>
                <a:ea typeface="微软雅黑" pitchFamily="34" charset="-122"/>
              </a:rPr>
              <a:t>的转换阶段特别有用。</a:t>
            </a: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例如：</a:t>
            </a:r>
            <a:r>
              <a:rPr lang="en-US" altLang="zh-CN" b="1" dirty="0">
                <a:solidFill>
                  <a:srgbClr val="0000FF"/>
                </a:solidFill>
                <a:latin typeface="微软雅黑" pitchFamily="34" charset="-122"/>
                <a:ea typeface="微软雅黑" pitchFamily="34" charset="-122"/>
              </a:rPr>
              <a:t>0:0:0:0:0:0:128.10.2.1</a:t>
            </a:r>
          </a:p>
          <a:p>
            <a:pPr>
              <a:lnSpc>
                <a:spcPts val="2700"/>
              </a:lnSpc>
              <a:buClr>
                <a:srgbClr val="0070C0"/>
              </a:buClr>
            </a:pP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再使用零压缩即可得出：  </a:t>
            </a:r>
            <a:r>
              <a:rPr lang="en-US" altLang="zh-CN" b="1" dirty="0">
                <a:solidFill>
                  <a:srgbClr val="0000FF"/>
                </a:solidFill>
                <a:latin typeface="微软雅黑" pitchFamily="34" charset="-122"/>
                <a:ea typeface="微软雅黑" pitchFamily="34" charset="-122"/>
              </a:rPr>
              <a:t>::128.10.2.1</a:t>
            </a:r>
          </a:p>
          <a:p>
            <a:pPr marL="285750" indent="-285750">
              <a:lnSpc>
                <a:spcPts val="2700"/>
              </a:lnSpc>
              <a:buClr>
                <a:srgbClr val="0070C0"/>
              </a:buClr>
              <a:buFont typeface="Wingdings" pitchFamily="2" charset="2"/>
              <a:buChar char="l"/>
            </a:pPr>
            <a:r>
              <a:rPr lang="en-US" altLang="zh-CN" b="1" dirty="0">
                <a:solidFill>
                  <a:srgbClr val="0000FF"/>
                </a:solidFill>
                <a:latin typeface="微软雅黑" pitchFamily="34" charset="-122"/>
                <a:ea typeface="微软雅黑" pitchFamily="34" charset="-122"/>
              </a:rPr>
              <a:t>CIDR </a:t>
            </a:r>
            <a:r>
              <a:rPr lang="zh-CN" altLang="en-US" b="1" dirty="0">
                <a:solidFill>
                  <a:srgbClr val="0000FF"/>
                </a:solidFill>
                <a:latin typeface="微软雅黑" pitchFamily="34" charset="-122"/>
                <a:ea typeface="微软雅黑" pitchFamily="34" charset="-122"/>
              </a:rPr>
              <a:t>的斜线表示法仍然可用。</a:t>
            </a: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例如：</a:t>
            </a:r>
            <a:r>
              <a:rPr lang="en-US" altLang="zh-CN" b="1" dirty="0">
                <a:latin typeface="微软雅黑" pitchFamily="34" charset="-122"/>
                <a:ea typeface="微软雅黑" pitchFamily="34" charset="-122"/>
              </a:rPr>
              <a:t>60 </a:t>
            </a:r>
            <a:r>
              <a:rPr lang="zh-CN" altLang="en-US" b="1" dirty="0">
                <a:latin typeface="微软雅黑" pitchFamily="34" charset="-122"/>
                <a:ea typeface="微软雅黑" pitchFamily="34" charset="-122"/>
              </a:rPr>
              <a:t>位的前缀 </a:t>
            </a:r>
            <a:r>
              <a:rPr lang="en-US" altLang="zh-CN" b="1" dirty="0">
                <a:latin typeface="微软雅黑" pitchFamily="34" charset="-122"/>
                <a:ea typeface="微软雅黑" pitchFamily="34" charset="-122"/>
              </a:rPr>
              <a:t>12AB00000000CD3 </a:t>
            </a:r>
            <a:r>
              <a:rPr lang="zh-CN" altLang="en-US" b="1" dirty="0">
                <a:latin typeface="微软雅黑" pitchFamily="34" charset="-122"/>
                <a:ea typeface="微软雅黑" pitchFamily="34" charset="-122"/>
              </a:rPr>
              <a:t>可记为：</a:t>
            </a:r>
          </a:p>
          <a:p>
            <a:pPr>
              <a:lnSpc>
                <a:spcPts val="2700"/>
              </a:lnSpc>
              <a:buClr>
                <a:srgbClr val="0070C0"/>
              </a:buClr>
            </a:pPr>
            <a:r>
              <a:rPr lang="zh-CN" altLang="en-US" b="1" dirty="0">
                <a:latin typeface="微软雅黑" pitchFamily="34" charset="-122"/>
                <a:ea typeface="微软雅黑" pitchFamily="34" charset="-122"/>
              </a:rPr>
              <a:t>    </a:t>
            </a:r>
            <a:r>
              <a:rPr lang="en-US" altLang="zh-CN" b="1" dirty="0">
                <a:solidFill>
                  <a:srgbClr val="0000FF"/>
                </a:solidFill>
                <a:latin typeface="微软雅黑" pitchFamily="34" charset="-122"/>
                <a:ea typeface="微软雅黑" pitchFamily="34" charset="-122"/>
              </a:rPr>
              <a:t>12AB:0000:0000:CD30:0000:0000:0000:0000/60</a:t>
            </a:r>
          </a:p>
          <a:p>
            <a:pPr>
              <a:lnSpc>
                <a:spcPts val="2700"/>
              </a:lnSpc>
              <a:buClr>
                <a:srgbClr val="0070C0"/>
              </a:buClr>
            </a:pPr>
            <a:r>
              <a:rPr lang="zh-CN" altLang="en-US" b="1" dirty="0">
                <a:latin typeface="微软雅黑" pitchFamily="34" charset="-122"/>
                <a:ea typeface="微软雅黑" pitchFamily="34" charset="-122"/>
              </a:rPr>
              <a:t>或 </a:t>
            </a:r>
            <a:r>
              <a:rPr lang="en-US" altLang="zh-CN" b="1" dirty="0">
                <a:solidFill>
                  <a:srgbClr val="0000FF"/>
                </a:solidFill>
                <a:latin typeface="微软雅黑" pitchFamily="34" charset="-122"/>
                <a:ea typeface="微软雅黑" pitchFamily="34" charset="-122"/>
              </a:rPr>
              <a:t>12AB::CD30:0:0:0:0/60 </a:t>
            </a:r>
            <a:r>
              <a:rPr lang="zh-CN" altLang="en-US" b="1" dirty="0">
                <a:solidFill>
                  <a:srgbClr val="0000FF"/>
                </a:solidFill>
                <a:latin typeface="微软雅黑" pitchFamily="34" charset="-122"/>
                <a:ea typeface="微软雅黑" pitchFamily="34" charset="-122"/>
              </a:rPr>
              <a:t>（零压缩）</a:t>
            </a:r>
          </a:p>
          <a:p>
            <a:pPr>
              <a:lnSpc>
                <a:spcPts val="2700"/>
              </a:lnSpc>
              <a:buClr>
                <a:srgbClr val="0070C0"/>
              </a:buClr>
            </a:pPr>
            <a:r>
              <a:rPr lang="zh-CN" altLang="en-US" b="1" dirty="0">
                <a:latin typeface="微软雅黑" pitchFamily="34" charset="-122"/>
                <a:ea typeface="微软雅黑" pitchFamily="34" charset="-122"/>
              </a:rPr>
              <a:t>或 </a:t>
            </a:r>
            <a:r>
              <a:rPr lang="en-US" altLang="zh-CN" b="1" dirty="0">
                <a:solidFill>
                  <a:srgbClr val="0000FF"/>
                </a:solidFill>
                <a:latin typeface="微软雅黑" pitchFamily="34" charset="-122"/>
                <a:ea typeface="微软雅黑" pitchFamily="34" charset="-122"/>
              </a:rPr>
              <a:t>12AB:0:0:CD30::/60 </a:t>
            </a:r>
            <a:r>
              <a:rPr lang="zh-CN" altLang="en-US" b="1" dirty="0">
                <a:solidFill>
                  <a:srgbClr val="0000FF"/>
                </a:solidFill>
                <a:latin typeface="微软雅黑" pitchFamily="34" charset="-122"/>
                <a:ea typeface="微软雅黑" pitchFamily="34" charset="-122"/>
              </a:rPr>
              <a:t>（零压缩）</a:t>
            </a:r>
          </a:p>
        </p:txBody>
      </p:sp>
      <p:sp>
        <p:nvSpPr>
          <p:cNvPr id="3" name="AutoShape 5"/>
          <p:cNvSpPr>
            <a:spLocks noChangeArrowheads="1"/>
          </p:cNvSpPr>
          <p:nvPr/>
        </p:nvSpPr>
        <p:spPr bwMode="auto">
          <a:xfrm>
            <a:off x="545145" y="756157"/>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722946"/>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点分十进制记法的</a:t>
            </a:r>
            <a:r>
              <a:rPr lang="zh-CN" altLang="en-US" sz="2000" b="1" dirty="0" smtClean="0">
                <a:solidFill>
                  <a:schemeClr val="bg1"/>
                </a:solidFill>
                <a:latin typeface="微软雅黑" pitchFamily="34" charset="-122"/>
                <a:ea typeface="微软雅黑" pitchFamily="34" charset="-122"/>
              </a:rPr>
              <a:t>后缀</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5642072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8"/>
          <p:cNvSpPr>
            <a:spLocks noChangeArrowheads="1"/>
          </p:cNvSpPr>
          <p:nvPr/>
        </p:nvSpPr>
        <p:spPr bwMode="auto">
          <a:xfrm>
            <a:off x="545144" y="1660104"/>
            <a:ext cx="8053711"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在计算机网络领域，网络层应该向运输层提供怎样的服务（“</a:t>
            </a:r>
            <a:r>
              <a:rPr lang="zh-CN" altLang="en-US" sz="2000" b="1" dirty="0">
                <a:solidFill>
                  <a:srgbClr val="0000FF"/>
                </a:solidFill>
                <a:latin typeface="微软雅黑" pitchFamily="34" charset="-122"/>
                <a:ea typeface="微软雅黑" pitchFamily="34" charset="-122"/>
              </a:rPr>
              <a:t>面向连接</a:t>
            </a:r>
            <a:r>
              <a:rPr lang="zh-CN" altLang="en-US" sz="2000" b="1" dirty="0">
                <a:latin typeface="微软雅黑" pitchFamily="34" charset="-122"/>
                <a:ea typeface="微软雅黑" pitchFamily="34" charset="-122"/>
              </a:rPr>
              <a:t>”还是“</a:t>
            </a:r>
            <a:r>
              <a:rPr lang="zh-CN" altLang="en-US" sz="2000" b="1" dirty="0">
                <a:solidFill>
                  <a:srgbClr val="0000FF"/>
                </a:solidFill>
                <a:latin typeface="微软雅黑" pitchFamily="34" charset="-122"/>
                <a:ea typeface="微软雅黑" pitchFamily="34" charset="-122"/>
              </a:rPr>
              <a:t>无连接</a:t>
            </a:r>
            <a:r>
              <a:rPr lang="zh-CN" altLang="en-US" sz="2000" b="1" dirty="0">
                <a:latin typeface="微软雅黑" pitchFamily="34" charset="-122"/>
                <a:ea typeface="微软雅黑" pitchFamily="34" charset="-122"/>
              </a:rPr>
              <a:t>”）曾引起了长期的争论。</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争论焦点的实质就是：</a:t>
            </a:r>
            <a:r>
              <a:rPr lang="zh-CN" altLang="en-US" sz="2000" b="1" dirty="0">
                <a:solidFill>
                  <a:srgbClr val="0000FF"/>
                </a:solidFill>
                <a:latin typeface="微软雅黑" pitchFamily="34" charset="-122"/>
                <a:ea typeface="微软雅黑" pitchFamily="34" charset="-122"/>
              </a:rPr>
              <a:t>在计算机通信中，可靠交付应当由谁来负责？是</a:t>
            </a:r>
            <a:r>
              <a:rPr lang="zh-CN" altLang="en-US" sz="2000" b="1" dirty="0">
                <a:solidFill>
                  <a:srgbClr val="CC00CC"/>
                </a:solidFill>
                <a:latin typeface="微软雅黑" pitchFamily="34" charset="-122"/>
                <a:ea typeface="微软雅黑" pitchFamily="34" charset="-122"/>
              </a:rPr>
              <a:t>网络</a:t>
            </a:r>
            <a:r>
              <a:rPr lang="zh-CN" altLang="en-US" sz="2000" b="1" dirty="0">
                <a:solidFill>
                  <a:srgbClr val="0000FF"/>
                </a:solidFill>
                <a:latin typeface="微软雅黑" pitchFamily="34" charset="-122"/>
                <a:ea typeface="微软雅黑" pitchFamily="34" charset="-122"/>
              </a:rPr>
              <a:t>还是</a:t>
            </a:r>
            <a:r>
              <a:rPr lang="zh-CN" altLang="en-US" sz="2000" b="1" dirty="0">
                <a:solidFill>
                  <a:srgbClr val="CC00CC"/>
                </a:solidFill>
                <a:latin typeface="微软雅黑" pitchFamily="34" charset="-122"/>
                <a:ea typeface="微软雅黑" pitchFamily="34" charset="-122"/>
              </a:rPr>
              <a:t>端系统</a:t>
            </a:r>
            <a:r>
              <a:rPr lang="zh-CN" altLang="en-US" sz="2000" b="1" dirty="0">
                <a:solidFill>
                  <a:srgbClr val="0000FF"/>
                </a:solidFill>
                <a:latin typeface="微软雅黑" pitchFamily="34" charset="-122"/>
                <a:ea typeface="微软雅黑" pitchFamily="34" charset="-122"/>
              </a:rPr>
              <a:t>？ </a:t>
            </a:r>
          </a:p>
        </p:txBody>
      </p:sp>
      <p:sp>
        <p:nvSpPr>
          <p:cNvPr id="7" name="AutoShape 5"/>
          <p:cNvSpPr>
            <a:spLocks noChangeArrowheads="1"/>
          </p:cNvSpPr>
          <p:nvPr/>
        </p:nvSpPr>
        <p:spPr bwMode="auto">
          <a:xfrm>
            <a:off x="545144" y="1205004"/>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zh-CN" altLang="en-US">
              <a:latin typeface="宋体" charset="-122"/>
            </a:endParaRPr>
          </a:p>
        </p:txBody>
      </p:sp>
      <p:sp>
        <p:nvSpPr>
          <p:cNvPr id="8" name="Rectangle 6"/>
          <p:cNvSpPr>
            <a:spLocks noChangeArrowheads="1"/>
          </p:cNvSpPr>
          <p:nvPr/>
        </p:nvSpPr>
        <p:spPr bwMode="auto">
          <a:xfrm>
            <a:off x="2616177" y="1162733"/>
            <a:ext cx="39116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smtClean="0">
                <a:solidFill>
                  <a:srgbClr val="FFFF00"/>
                </a:solidFill>
                <a:latin typeface="微软雅黑" pitchFamily="34" charset="-122"/>
                <a:ea typeface="微软雅黑" pitchFamily="34" charset="-122"/>
              </a:rPr>
              <a:t>4.1  </a:t>
            </a:r>
            <a:r>
              <a:rPr lang="zh-CN" altLang="en-US" sz="2400" b="1" dirty="0" smtClean="0">
                <a:solidFill>
                  <a:schemeClr val="bg1"/>
                </a:solidFill>
                <a:latin typeface="微软雅黑" pitchFamily="34" charset="-122"/>
                <a:ea typeface="微软雅黑" pitchFamily="34" charset="-122"/>
              </a:rPr>
              <a:t>网络层</a:t>
            </a:r>
            <a:r>
              <a:rPr lang="zh-CN" altLang="en-US" sz="2400" b="1" dirty="0">
                <a:solidFill>
                  <a:schemeClr val="bg1"/>
                </a:solidFill>
                <a:latin typeface="微软雅黑" pitchFamily="34" charset="-122"/>
                <a:ea typeface="微软雅黑" pitchFamily="34" charset="-122"/>
              </a:rPr>
              <a:t>提供的两种服务</a:t>
            </a:r>
          </a:p>
        </p:txBody>
      </p:sp>
    </p:spTree>
    <p:extLst>
      <p:ext uri="{BB962C8B-B14F-4D97-AF65-F5344CB8AC3E}">
        <p14:creationId xmlns:p14="http://schemas.microsoft.com/office/powerpoint/2010/main" val="14007001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圆角矩形 65"/>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p:nvGrpSpPr>
        <p:grpSpPr>
          <a:xfrm>
            <a:off x="1874428" y="1187780"/>
            <a:ext cx="5329079" cy="3015565"/>
            <a:chOff x="355160" y="927100"/>
            <a:chExt cx="9026611" cy="5107889"/>
          </a:xfrm>
        </p:grpSpPr>
        <p:sp>
          <p:nvSpPr>
            <p:cNvPr id="9" name="Line 2"/>
            <p:cNvSpPr>
              <a:spLocks noChangeShapeType="1"/>
            </p:cNvSpPr>
            <p:nvPr/>
          </p:nvSpPr>
          <p:spPr bwMode="auto">
            <a:xfrm flipV="1">
              <a:off x="1732138" y="4009478"/>
              <a:ext cx="574754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0" name="Rectangle 3"/>
            <p:cNvSpPr>
              <a:spLocks noChangeArrowheads="1"/>
            </p:cNvSpPr>
            <p:nvPr/>
          </p:nvSpPr>
          <p:spPr bwMode="auto">
            <a:xfrm>
              <a:off x="4144958" y="3791992"/>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1" name="Rectangle 4"/>
            <p:cNvSpPr>
              <a:spLocks noChangeArrowheads="1"/>
            </p:cNvSpPr>
            <p:nvPr/>
          </p:nvSpPr>
          <p:spPr bwMode="auto">
            <a:xfrm>
              <a:off x="1732137" y="3355428"/>
              <a:ext cx="7634155" cy="444500"/>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2" name="Line 5"/>
            <p:cNvSpPr>
              <a:spLocks noChangeShapeType="1"/>
            </p:cNvSpPr>
            <p:nvPr/>
          </p:nvSpPr>
          <p:spPr bwMode="auto">
            <a:xfrm>
              <a:off x="3601550" y="1577975"/>
              <a:ext cx="575270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3" name="Rectangle 6"/>
            <p:cNvSpPr>
              <a:spLocks noChangeArrowheads="1"/>
            </p:cNvSpPr>
            <p:nvPr/>
          </p:nvSpPr>
          <p:spPr bwMode="auto">
            <a:xfrm>
              <a:off x="5866875" y="1370014"/>
              <a:ext cx="1167551"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4" name="Line 7"/>
            <p:cNvSpPr>
              <a:spLocks noChangeShapeType="1"/>
            </p:cNvSpPr>
            <p:nvPr/>
          </p:nvSpPr>
          <p:spPr bwMode="auto">
            <a:xfrm flipV="1">
              <a:off x="1775131" y="2790849"/>
              <a:ext cx="376462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5" name="Rectangle 8"/>
            <p:cNvSpPr>
              <a:spLocks noChangeArrowheads="1"/>
            </p:cNvSpPr>
            <p:nvPr/>
          </p:nvSpPr>
          <p:spPr bwMode="auto">
            <a:xfrm>
              <a:off x="3208855" y="2574181"/>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16" name="Line 9"/>
            <p:cNvSpPr>
              <a:spLocks noChangeShapeType="1"/>
            </p:cNvSpPr>
            <p:nvPr/>
          </p:nvSpPr>
          <p:spPr bwMode="auto">
            <a:xfrm>
              <a:off x="1690862" y="1577975"/>
              <a:ext cx="1910688"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7" name="Rectangle 10"/>
            <p:cNvSpPr>
              <a:spLocks noChangeArrowheads="1"/>
            </p:cNvSpPr>
            <p:nvPr/>
          </p:nvSpPr>
          <p:spPr bwMode="auto">
            <a:xfrm>
              <a:off x="2058942" y="1370014"/>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sp>
          <p:nvSpPr>
            <p:cNvPr id="18" name="Rectangle 11"/>
            <p:cNvSpPr>
              <a:spLocks noChangeArrowheads="1"/>
            </p:cNvSpPr>
            <p:nvPr/>
          </p:nvSpPr>
          <p:spPr bwMode="auto">
            <a:xfrm>
              <a:off x="1694302" y="933451"/>
              <a:ext cx="7675430" cy="442913"/>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9" name="Rectangle 12"/>
            <p:cNvSpPr>
              <a:spLocks noChangeArrowheads="1"/>
            </p:cNvSpPr>
            <p:nvPr/>
          </p:nvSpPr>
          <p:spPr bwMode="auto">
            <a:xfrm>
              <a:off x="1716659" y="2140794"/>
              <a:ext cx="7659952" cy="446087"/>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0" name="Rectangle 14"/>
            <p:cNvSpPr>
              <a:spLocks noChangeArrowheads="1"/>
            </p:cNvSpPr>
            <p:nvPr/>
          </p:nvSpPr>
          <p:spPr bwMode="auto">
            <a:xfrm>
              <a:off x="1742456" y="3369716"/>
              <a:ext cx="5742384" cy="423862"/>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1" name="Rectangle 15"/>
            <p:cNvSpPr>
              <a:spLocks noChangeArrowheads="1"/>
            </p:cNvSpPr>
            <p:nvPr/>
          </p:nvSpPr>
          <p:spPr bwMode="auto">
            <a:xfrm>
              <a:off x="1740736" y="2151905"/>
              <a:ext cx="3804179" cy="423863"/>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2" name="Rectangle 16"/>
            <p:cNvSpPr>
              <a:spLocks noChangeArrowheads="1"/>
            </p:cNvSpPr>
            <p:nvPr/>
          </p:nvSpPr>
          <p:spPr bwMode="auto">
            <a:xfrm>
              <a:off x="1720099" y="957263"/>
              <a:ext cx="1874573" cy="406400"/>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3" name="Rectangle 17"/>
            <p:cNvSpPr>
              <a:spLocks noChangeArrowheads="1"/>
            </p:cNvSpPr>
            <p:nvPr/>
          </p:nvSpPr>
          <p:spPr bwMode="auto">
            <a:xfrm>
              <a:off x="1635829" y="92710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0</a:t>
              </a:r>
            </a:p>
          </p:txBody>
        </p:sp>
        <p:sp>
          <p:nvSpPr>
            <p:cNvPr id="24" name="Rectangle 18"/>
            <p:cNvSpPr>
              <a:spLocks noChangeArrowheads="1"/>
            </p:cNvSpPr>
            <p:nvPr/>
          </p:nvSpPr>
          <p:spPr bwMode="auto">
            <a:xfrm>
              <a:off x="366021" y="955675"/>
              <a:ext cx="136576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类地址</a:t>
              </a:r>
            </a:p>
          </p:txBody>
        </p:sp>
        <p:sp>
          <p:nvSpPr>
            <p:cNvPr id="25" name="Line 19"/>
            <p:cNvSpPr>
              <a:spLocks noChangeShapeType="1"/>
            </p:cNvSpPr>
            <p:nvPr/>
          </p:nvSpPr>
          <p:spPr bwMode="auto">
            <a:xfrm>
              <a:off x="1971188" y="933451"/>
              <a:ext cx="0" cy="45084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6" name="Line 20"/>
            <p:cNvSpPr>
              <a:spLocks noChangeShapeType="1"/>
            </p:cNvSpPr>
            <p:nvPr/>
          </p:nvSpPr>
          <p:spPr bwMode="auto">
            <a:xfrm>
              <a:off x="3601550"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7" name="Line 21"/>
            <p:cNvSpPr>
              <a:spLocks noChangeShapeType="1"/>
            </p:cNvSpPr>
            <p:nvPr/>
          </p:nvSpPr>
          <p:spPr bwMode="auto">
            <a:xfrm>
              <a:off x="1690862"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28" name="Line 22"/>
            <p:cNvSpPr>
              <a:spLocks noChangeShapeType="1"/>
            </p:cNvSpPr>
            <p:nvPr/>
          </p:nvSpPr>
          <p:spPr bwMode="auto">
            <a:xfrm>
              <a:off x="3601550"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9" name="Line 23"/>
            <p:cNvSpPr>
              <a:spLocks noChangeShapeType="1"/>
            </p:cNvSpPr>
            <p:nvPr/>
          </p:nvSpPr>
          <p:spPr bwMode="auto">
            <a:xfrm>
              <a:off x="9354254"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0" name="Line 24"/>
            <p:cNvSpPr>
              <a:spLocks noChangeShapeType="1"/>
            </p:cNvSpPr>
            <p:nvPr/>
          </p:nvSpPr>
          <p:spPr bwMode="auto">
            <a:xfrm>
              <a:off x="5553515" y="2784499"/>
              <a:ext cx="3786979" cy="635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1" name="Rectangle 25"/>
            <p:cNvSpPr>
              <a:spLocks noChangeArrowheads="1"/>
            </p:cNvSpPr>
            <p:nvPr/>
          </p:nvSpPr>
          <p:spPr bwMode="auto">
            <a:xfrm>
              <a:off x="6946995" y="2636149"/>
              <a:ext cx="1167551" cy="668165"/>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32" name="Line 26"/>
            <p:cNvSpPr>
              <a:spLocks noChangeShapeType="1"/>
            </p:cNvSpPr>
            <p:nvPr/>
          </p:nvSpPr>
          <p:spPr bwMode="auto">
            <a:xfrm>
              <a:off x="1732137"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33" name="Line 27"/>
            <p:cNvSpPr>
              <a:spLocks noChangeShapeType="1"/>
            </p:cNvSpPr>
            <p:nvPr/>
          </p:nvSpPr>
          <p:spPr bwMode="auto">
            <a:xfrm>
              <a:off x="5553515" y="2626568"/>
              <a:ext cx="0" cy="323851"/>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4" name="Line 28"/>
            <p:cNvSpPr>
              <a:spLocks noChangeShapeType="1"/>
            </p:cNvSpPr>
            <p:nvPr/>
          </p:nvSpPr>
          <p:spPr bwMode="auto">
            <a:xfrm>
              <a:off x="9340495"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5" name="Rectangle 29"/>
            <p:cNvSpPr>
              <a:spLocks noChangeArrowheads="1"/>
            </p:cNvSpPr>
            <p:nvPr/>
          </p:nvSpPr>
          <p:spPr bwMode="auto">
            <a:xfrm>
              <a:off x="382312" y="2151905"/>
              <a:ext cx="134947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B </a:t>
              </a:r>
              <a:r>
                <a:rPr kumimoji="1" lang="zh-CN" altLang="en-US" sz="1200" b="1">
                  <a:latin typeface="微软雅黑" pitchFamily="34" charset="-122"/>
                  <a:ea typeface="微软雅黑" pitchFamily="34" charset="-122"/>
                </a:rPr>
                <a:t>类地址</a:t>
              </a:r>
            </a:p>
          </p:txBody>
        </p:sp>
        <p:sp>
          <p:nvSpPr>
            <p:cNvPr id="36" name="Line 30"/>
            <p:cNvSpPr>
              <a:spLocks noChangeShapeType="1"/>
            </p:cNvSpPr>
            <p:nvPr/>
          </p:nvSpPr>
          <p:spPr bwMode="auto">
            <a:xfrm>
              <a:off x="5553514" y="2150319"/>
              <a:ext cx="0" cy="4333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7" name="Rectangle 31"/>
            <p:cNvSpPr>
              <a:spLocks noChangeArrowheads="1"/>
            </p:cNvSpPr>
            <p:nvPr/>
          </p:nvSpPr>
          <p:spPr bwMode="auto">
            <a:xfrm>
              <a:off x="385029" y="3364953"/>
              <a:ext cx="1346756"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C </a:t>
              </a:r>
              <a:r>
                <a:rPr kumimoji="1" lang="zh-CN" altLang="en-US" sz="1200" b="1" dirty="0">
                  <a:latin typeface="微软雅黑" pitchFamily="34" charset="-122"/>
                  <a:ea typeface="微软雅黑" pitchFamily="34" charset="-122"/>
                </a:rPr>
                <a:t>类地址</a:t>
              </a:r>
            </a:p>
          </p:txBody>
        </p:sp>
        <p:sp>
          <p:nvSpPr>
            <p:cNvPr id="38" name="Rectangle 32"/>
            <p:cNvSpPr>
              <a:spLocks noChangeArrowheads="1"/>
            </p:cNvSpPr>
            <p:nvPr/>
          </p:nvSpPr>
          <p:spPr bwMode="auto">
            <a:xfrm>
              <a:off x="2086413" y="3384003"/>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0</a:t>
              </a:r>
            </a:p>
          </p:txBody>
        </p:sp>
        <p:sp>
          <p:nvSpPr>
            <p:cNvPr id="39" name="Rectangle 33"/>
            <p:cNvSpPr>
              <a:spLocks noChangeArrowheads="1"/>
            </p:cNvSpPr>
            <p:nvPr/>
          </p:nvSpPr>
          <p:spPr bwMode="auto">
            <a:xfrm>
              <a:off x="1666786" y="3376066"/>
              <a:ext cx="52625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40" name="Rectangle 34"/>
            <p:cNvSpPr>
              <a:spLocks noChangeArrowheads="1"/>
            </p:cNvSpPr>
            <p:nvPr/>
          </p:nvSpPr>
          <p:spPr bwMode="auto">
            <a:xfrm>
              <a:off x="1878319" y="3384003"/>
              <a:ext cx="52281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a:t>
              </a:r>
            </a:p>
          </p:txBody>
        </p:sp>
        <p:sp>
          <p:nvSpPr>
            <p:cNvPr id="41" name="Line 35"/>
            <p:cNvSpPr>
              <a:spLocks noChangeShapeType="1"/>
            </p:cNvSpPr>
            <p:nvPr/>
          </p:nvSpPr>
          <p:spPr bwMode="auto">
            <a:xfrm>
              <a:off x="2473367" y="3353842"/>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2" name="Line 36"/>
            <p:cNvSpPr>
              <a:spLocks noChangeShapeType="1"/>
            </p:cNvSpPr>
            <p:nvPr/>
          </p:nvSpPr>
          <p:spPr bwMode="auto">
            <a:xfrm>
              <a:off x="7505477" y="3349079"/>
              <a:ext cx="0" cy="4413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3" name="Line 37"/>
            <p:cNvSpPr>
              <a:spLocks noChangeShapeType="1"/>
            </p:cNvSpPr>
            <p:nvPr/>
          </p:nvSpPr>
          <p:spPr bwMode="auto">
            <a:xfrm>
              <a:off x="7510637" y="4011066"/>
              <a:ext cx="182985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44" name="Group 38"/>
            <p:cNvGrpSpPr>
              <a:grpSpLocks/>
            </p:cNvGrpSpPr>
            <p:nvPr/>
          </p:nvGrpSpPr>
          <p:grpSpPr bwMode="auto">
            <a:xfrm>
              <a:off x="7928099" y="3820573"/>
              <a:ext cx="1131196" cy="644929"/>
              <a:chOff x="2827" y="3024"/>
              <a:chExt cx="453" cy="382"/>
            </a:xfrm>
          </p:grpSpPr>
          <p:sp>
            <p:nvSpPr>
              <p:cNvPr id="61"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2" name="Rectangle 40"/>
              <p:cNvSpPr>
                <a:spLocks noChangeArrowheads="1"/>
              </p:cNvSpPr>
              <p:nvPr/>
            </p:nvSpPr>
            <p:spPr bwMode="auto">
              <a:xfrm>
                <a:off x="2827" y="3024"/>
                <a:ext cx="453" cy="38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grpSp>
        <p:sp>
          <p:nvSpPr>
            <p:cNvPr id="45" name="Line 41"/>
            <p:cNvSpPr>
              <a:spLocks noChangeShapeType="1"/>
            </p:cNvSpPr>
            <p:nvPr/>
          </p:nvSpPr>
          <p:spPr bwMode="auto">
            <a:xfrm>
              <a:off x="1732137" y="385707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46" name="Line 42"/>
            <p:cNvSpPr>
              <a:spLocks noChangeShapeType="1"/>
            </p:cNvSpPr>
            <p:nvPr/>
          </p:nvSpPr>
          <p:spPr bwMode="auto">
            <a:xfrm>
              <a:off x="7510637" y="386025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7" name="Line 43"/>
            <p:cNvSpPr>
              <a:spLocks noChangeShapeType="1"/>
            </p:cNvSpPr>
            <p:nvPr/>
          </p:nvSpPr>
          <p:spPr bwMode="auto">
            <a:xfrm>
              <a:off x="9340495" y="384120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8" name="Rectangle 44"/>
            <p:cNvSpPr>
              <a:spLocks noChangeArrowheads="1"/>
            </p:cNvSpPr>
            <p:nvPr/>
          </p:nvSpPr>
          <p:spPr bwMode="auto">
            <a:xfrm>
              <a:off x="1725258" y="4582716"/>
              <a:ext cx="7656513" cy="444500"/>
            </a:xfrm>
            <a:prstGeom prst="rect">
              <a:avLst/>
            </a:prstGeom>
            <a:solidFill>
              <a:srgbClr val="0000FF"/>
            </a:solidFill>
            <a:ln w="2540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9" name="Rectangle 45"/>
            <p:cNvSpPr>
              <a:spLocks noChangeArrowheads="1"/>
            </p:cNvSpPr>
            <p:nvPr/>
          </p:nvSpPr>
          <p:spPr bwMode="auto">
            <a:xfrm>
              <a:off x="355160" y="4593828"/>
              <a:ext cx="1376625"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D </a:t>
              </a:r>
              <a:r>
                <a:rPr kumimoji="1" lang="zh-CN" altLang="en-US" sz="1200" b="1">
                  <a:latin typeface="微软雅黑" pitchFamily="34" charset="-122"/>
                  <a:ea typeface="微软雅黑" pitchFamily="34" charset="-122"/>
                </a:rPr>
                <a:t>类地址</a:t>
              </a:r>
            </a:p>
          </p:txBody>
        </p:sp>
        <p:sp>
          <p:nvSpPr>
            <p:cNvPr id="50" name="Line 46"/>
            <p:cNvSpPr>
              <a:spLocks noChangeShapeType="1"/>
            </p:cNvSpPr>
            <p:nvPr/>
          </p:nvSpPr>
          <p:spPr bwMode="auto">
            <a:xfrm>
              <a:off x="2629189" y="459065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1" name="Rectangle 47"/>
            <p:cNvSpPr>
              <a:spLocks noChangeArrowheads="1"/>
            </p:cNvSpPr>
            <p:nvPr/>
          </p:nvSpPr>
          <p:spPr bwMode="auto">
            <a:xfrm>
              <a:off x="1610464" y="4581129"/>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1 1 1 0</a:t>
              </a:r>
            </a:p>
          </p:txBody>
        </p:sp>
        <p:sp>
          <p:nvSpPr>
            <p:cNvPr id="52" name="Rectangle 48"/>
            <p:cNvSpPr>
              <a:spLocks noChangeArrowheads="1"/>
            </p:cNvSpPr>
            <p:nvPr/>
          </p:nvSpPr>
          <p:spPr bwMode="auto">
            <a:xfrm>
              <a:off x="5031263" y="4611293"/>
              <a:ext cx="158841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多 播 地 址</a:t>
              </a:r>
            </a:p>
          </p:txBody>
        </p:sp>
        <p:sp>
          <p:nvSpPr>
            <p:cNvPr id="53" name="Rectangle 49"/>
            <p:cNvSpPr>
              <a:spLocks noChangeArrowheads="1"/>
            </p:cNvSpPr>
            <p:nvPr/>
          </p:nvSpPr>
          <p:spPr bwMode="auto">
            <a:xfrm>
              <a:off x="1733857" y="5549503"/>
              <a:ext cx="7641035" cy="444500"/>
            </a:xfrm>
            <a:prstGeom prst="rect">
              <a:avLst/>
            </a:prstGeom>
            <a:solidFill>
              <a:srgbClr val="0000FF"/>
            </a:solidFill>
            <a:ln w="2540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4" name="Rectangle 50"/>
            <p:cNvSpPr>
              <a:spLocks noChangeArrowheads="1"/>
            </p:cNvSpPr>
            <p:nvPr/>
          </p:nvSpPr>
          <p:spPr bwMode="auto">
            <a:xfrm>
              <a:off x="412181" y="5559030"/>
              <a:ext cx="131960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E </a:t>
              </a:r>
              <a:r>
                <a:rPr kumimoji="1" lang="zh-CN" altLang="en-US" sz="1200" b="1">
                  <a:latin typeface="微软雅黑" pitchFamily="34" charset="-122"/>
                  <a:ea typeface="微软雅黑" pitchFamily="34" charset="-122"/>
                </a:rPr>
                <a:t>类地址</a:t>
              </a:r>
            </a:p>
          </p:txBody>
        </p:sp>
        <p:sp>
          <p:nvSpPr>
            <p:cNvPr id="55" name="Rectangle 51"/>
            <p:cNvSpPr>
              <a:spLocks noChangeArrowheads="1"/>
            </p:cNvSpPr>
            <p:nvPr/>
          </p:nvSpPr>
          <p:spPr bwMode="auto">
            <a:xfrm>
              <a:off x="4518046" y="5570141"/>
              <a:ext cx="260662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保 留 为 今 后 使 用</a:t>
              </a:r>
            </a:p>
          </p:txBody>
        </p:sp>
        <p:sp>
          <p:nvSpPr>
            <p:cNvPr id="56" name="Line 52"/>
            <p:cNvSpPr>
              <a:spLocks noChangeShapeType="1"/>
            </p:cNvSpPr>
            <p:nvPr/>
          </p:nvSpPr>
          <p:spPr bwMode="auto">
            <a:xfrm>
              <a:off x="2641708" y="557490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7" name="Rectangle 53"/>
            <p:cNvSpPr>
              <a:spLocks noChangeArrowheads="1"/>
            </p:cNvSpPr>
            <p:nvPr/>
          </p:nvSpPr>
          <p:spPr bwMode="auto">
            <a:xfrm>
              <a:off x="1610464" y="5555854"/>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1 1 1 1</a:t>
              </a:r>
            </a:p>
          </p:txBody>
        </p:sp>
        <p:sp>
          <p:nvSpPr>
            <p:cNvPr id="58" name="Rectangle 54"/>
            <p:cNvSpPr>
              <a:spLocks noChangeArrowheads="1"/>
            </p:cNvSpPr>
            <p:nvPr/>
          </p:nvSpPr>
          <p:spPr bwMode="auto">
            <a:xfrm>
              <a:off x="1861122" y="213603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0</a:t>
              </a:r>
            </a:p>
          </p:txBody>
        </p:sp>
        <p:sp>
          <p:nvSpPr>
            <p:cNvPr id="59" name="Rectangle 55"/>
            <p:cNvSpPr>
              <a:spLocks noChangeArrowheads="1"/>
            </p:cNvSpPr>
            <p:nvPr/>
          </p:nvSpPr>
          <p:spPr bwMode="auto">
            <a:xfrm>
              <a:off x="1653026" y="2136030"/>
              <a:ext cx="52453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60" name="Line 56"/>
            <p:cNvSpPr>
              <a:spLocks noChangeShapeType="1"/>
            </p:cNvSpPr>
            <p:nvPr/>
          </p:nvSpPr>
          <p:spPr bwMode="auto">
            <a:xfrm>
              <a:off x="2249794" y="2132856"/>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63" name="AutoShape 61"/>
          <p:cNvSpPr>
            <a:spLocks noChangeArrowheads="1"/>
          </p:cNvSpPr>
          <p:nvPr/>
        </p:nvSpPr>
        <p:spPr bwMode="auto">
          <a:xfrm>
            <a:off x="2858377" y="3611194"/>
            <a:ext cx="4144668" cy="314674"/>
          </a:xfrm>
          <a:prstGeom prst="wedgeRoundRectCallout">
            <a:avLst>
              <a:gd name="adj1" fmla="val -12934"/>
              <a:gd name="adj2" fmla="val -546962"/>
              <a:gd name="adj3" fmla="val 16667"/>
            </a:avLst>
          </a:prstGeom>
          <a:solidFill>
            <a:srgbClr val="00FFFF"/>
          </a:solidFill>
          <a:ln w="9525">
            <a:solidFill>
              <a:schemeClr val="tx1"/>
            </a:solidFill>
            <a:miter lim="800000"/>
            <a:headEnd/>
            <a:tailEnd/>
          </a:ln>
          <a:effectLst/>
          <a:extLst/>
        </p:spPr>
        <p:txBody>
          <a:bodyPr anchor="ctr"/>
          <a:lstStyle/>
          <a:p>
            <a:pPr algn="ctr"/>
            <a:r>
              <a:rPr lang="en-US" altLang="zh-CN" sz="1600" b="1" dirty="0">
                <a:solidFill>
                  <a:srgbClr val="000066"/>
                </a:solidFill>
                <a:latin typeface="微软雅黑" pitchFamily="34" charset="-122"/>
                <a:ea typeface="微软雅黑" pitchFamily="34" charset="-122"/>
              </a:rPr>
              <a:t>B </a:t>
            </a:r>
            <a:r>
              <a:rPr lang="zh-CN" altLang="en-US" sz="1600" b="1" dirty="0">
                <a:solidFill>
                  <a:srgbClr val="000066"/>
                </a:solidFill>
                <a:latin typeface="微软雅黑" pitchFamily="34" charset="-122"/>
                <a:ea typeface="微软雅黑" pitchFamily="34" charset="-122"/>
              </a:rPr>
              <a:t>类地址的网络号字段 </a:t>
            </a:r>
            <a:r>
              <a:rPr lang="en-US" altLang="zh-CN" sz="1600" b="1" dirty="0">
                <a:solidFill>
                  <a:srgbClr val="000066"/>
                </a:solidFill>
                <a:latin typeface="微软雅黑" pitchFamily="34" charset="-122"/>
                <a:ea typeface="微软雅黑" pitchFamily="34" charset="-122"/>
              </a:rPr>
              <a:t>net-id </a:t>
            </a:r>
            <a:r>
              <a:rPr lang="zh-CN" altLang="en-US" sz="1600" b="1" dirty="0">
                <a:solidFill>
                  <a:srgbClr val="000066"/>
                </a:solidFill>
                <a:latin typeface="微软雅黑" pitchFamily="34" charset="-122"/>
                <a:ea typeface="微软雅黑" pitchFamily="34" charset="-122"/>
              </a:rPr>
              <a:t>为 </a:t>
            </a:r>
            <a:r>
              <a:rPr lang="en-US" altLang="zh-CN" sz="1600" b="1" dirty="0">
                <a:solidFill>
                  <a:srgbClr val="000066"/>
                </a:solidFill>
                <a:latin typeface="微软雅黑" pitchFamily="34" charset="-122"/>
                <a:ea typeface="微软雅黑" pitchFamily="34" charset="-122"/>
              </a:rPr>
              <a:t>2 </a:t>
            </a:r>
            <a:r>
              <a:rPr lang="zh-CN" altLang="en-US" sz="1600" b="1" dirty="0">
                <a:solidFill>
                  <a:srgbClr val="000066"/>
                </a:solidFill>
                <a:latin typeface="微软雅黑" pitchFamily="34" charset="-122"/>
                <a:ea typeface="微软雅黑" pitchFamily="34" charset="-122"/>
              </a:rPr>
              <a:t>字节</a:t>
            </a:r>
          </a:p>
        </p:txBody>
      </p:sp>
      <p:sp>
        <p:nvSpPr>
          <p:cNvPr id="67" name="矩形 66"/>
          <p:cNvSpPr/>
          <p:nvPr/>
        </p:nvSpPr>
        <p:spPr>
          <a:xfrm>
            <a:off x="616085" y="565906"/>
            <a:ext cx="4697120" cy="400110"/>
          </a:xfrm>
          <a:prstGeom prst="rect">
            <a:avLst/>
          </a:prstGeom>
        </p:spPr>
        <p:txBody>
          <a:bodyPr wrap="none">
            <a:spAutoFit/>
          </a:bodyPr>
          <a:lstStyle/>
          <a:p>
            <a:r>
              <a:rPr lang="zh-CN" altLang="en-US" sz="2000" b="1" dirty="0">
                <a:latin typeface="微软雅黑" pitchFamily="34" charset="-122"/>
                <a:ea typeface="微软雅黑" pitchFamily="34" charset="-122"/>
              </a:rPr>
              <a:t>各类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地址的网络号字段和主机号字段</a:t>
            </a:r>
          </a:p>
        </p:txBody>
      </p:sp>
    </p:spTree>
    <p:extLst>
      <p:ext uri="{BB962C8B-B14F-4D97-AF65-F5344CB8AC3E}">
        <p14:creationId xmlns:p14="http://schemas.microsoft.com/office/powerpoint/2010/main" val="93360769"/>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1046293"/>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1941968" y="101308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IPv6 </a:t>
            </a:r>
            <a:r>
              <a:rPr lang="zh-CN" altLang="en-US" sz="2000" b="1" dirty="0">
                <a:solidFill>
                  <a:schemeClr val="bg1"/>
                </a:solidFill>
                <a:latin typeface="微软雅黑" pitchFamily="34" charset="-122"/>
                <a:ea typeface="微软雅黑" pitchFamily="34" charset="-122"/>
              </a:rPr>
              <a:t>地址分类</a:t>
            </a:r>
          </a:p>
        </p:txBody>
      </p:sp>
      <p:graphicFrame>
        <p:nvGraphicFramePr>
          <p:cNvPr id="4" name="内容占位符 3"/>
          <p:cNvGraphicFramePr>
            <a:graphicFrameLocks/>
          </p:cNvGraphicFramePr>
          <p:nvPr>
            <p:extLst>
              <p:ext uri="{D42A27DB-BD31-4B8C-83A1-F6EECF244321}">
                <p14:modId xmlns:p14="http://schemas.microsoft.com/office/powerpoint/2010/main" val="3146932984"/>
              </p:ext>
            </p:extLst>
          </p:nvPr>
        </p:nvGraphicFramePr>
        <p:xfrm>
          <a:off x="545145" y="1542536"/>
          <a:ext cx="8053710" cy="2378826"/>
        </p:xfrm>
        <a:graphic>
          <a:graphicData uri="http://schemas.openxmlformats.org/drawingml/2006/table">
            <a:tbl>
              <a:tblPr>
                <a:tableStyleId>{5C22544A-7EE6-4342-B048-85BDC9FD1C3A}</a:tableStyleId>
              </a:tblPr>
              <a:tblGrid>
                <a:gridCol w="1959582"/>
                <a:gridCol w="6094128"/>
              </a:tblGrid>
              <a:tr h="396471">
                <a:tc>
                  <a:txBody>
                    <a:bodyPr/>
                    <a:lstStyle/>
                    <a:p>
                      <a:pPr algn="ctr">
                        <a:lnSpc>
                          <a:spcPct val="100000"/>
                        </a:lnSpc>
                        <a:spcAft>
                          <a:spcPts val="0"/>
                        </a:spcAft>
                      </a:pPr>
                      <a:r>
                        <a:rPr lang="zh-CN" sz="1600" b="1" dirty="0">
                          <a:solidFill>
                            <a:schemeClr val="bg1"/>
                          </a:solidFill>
                          <a:effectLst/>
                          <a:latin typeface="微软雅黑" pitchFamily="34" charset="-122"/>
                          <a:ea typeface="微软雅黑" pitchFamily="34" charset="-122"/>
                        </a:rPr>
                        <a:t>地址类型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zh-CN" sz="1600" b="1" dirty="0">
                          <a:solidFill>
                            <a:schemeClr val="bg1"/>
                          </a:solidFill>
                          <a:effectLst/>
                          <a:latin typeface="微软雅黑" pitchFamily="34" charset="-122"/>
                          <a:ea typeface="微软雅黑" pitchFamily="34" charset="-122"/>
                        </a:rPr>
                        <a:t>二进制前缀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r>
              <a:tr h="396471">
                <a:tc>
                  <a:txBody>
                    <a:bodyPr/>
                    <a:lstStyle/>
                    <a:p>
                      <a:pPr algn="just">
                        <a:lnSpc>
                          <a:spcPct val="100000"/>
                        </a:lnSpc>
                        <a:spcAft>
                          <a:spcPts val="0"/>
                        </a:spcAft>
                      </a:pPr>
                      <a:r>
                        <a:rPr lang="zh-CN" sz="1400" b="1" dirty="0">
                          <a:solidFill>
                            <a:schemeClr val="tx1"/>
                          </a:solidFill>
                          <a:effectLst/>
                          <a:latin typeface="微软雅黑" pitchFamily="34" charset="-122"/>
                          <a:ea typeface="微软雅黑" pitchFamily="34" charset="-122"/>
                        </a:rPr>
                        <a:t>未指明地址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en-US" sz="1400" b="1" dirty="0">
                          <a:solidFill>
                            <a:schemeClr val="tx1"/>
                          </a:solidFill>
                          <a:effectLst/>
                          <a:latin typeface="微软雅黑" pitchFamily="34" charset="-122"/>
                          <a:ea typeface="微软雅黑" pitchFamily="34" charset="-122"/>
                        </a:rPr>
                        <a:t>00…0</a:t>
                      </a:r>
                      <a:r>
                        <a:rPr lang="zh-CN" sz="1400" b="1" dirty="0">
                          <a:solidFill>
                            <a:schemeClr val="tx1"/>
                          </a:solidFill>
                          <a:effectLst/>
                          <a:latin typeface="微软雅黑" pitchFamily="34" charset="-122"/>
                          <a:ea typeface="微软雅黑" pitchFamily="34" charset="-122"/>
                        </a:rPr>
                        <a:t>（</a:t>
                      </a:r>
                      <a:r>
                        <a:rPr lang="en-US" sz="1400" b="1" dirty="0">
                          <a:solidFill>
                            <a:schemeClr val="tx1"/>
                          </a:solidFill>
                          <a:effectLst/>
                          <a:latin typeface="微软雅黑" pitchFamily="34" charset="-122"/>
                          <a:ea typeface="微软雅黑" pitchFamily="34" charset="-122"/>
                        </a:rPr>
                        <a:t>128</a:t>
                      </a:r>
                      <a:r>
                        <a:rPr lang="zh-CN" sz="1400" b="1" dirty="0">
                          <a:solidFill>
                            <a:schemeClr val="tx1"/>
                          </a:solidFill>
                          <a:effectLst/>
                          <a:latin typeface="微软雅黑" pitchFamily="34" charset="-122"/>
                          <a:ea typeface="微软雅黑" pitchFamily="34" charset="-122"/>
                        </a:rPr>
                        <a:t>位），可记</a:t>
                      </a:r>
                      <a:r>
                        <a:rPr lang="zh-CN" sz="1400" b="1" dirty="0" smtClean="0">
                          <a:solidFill>
                            <a:schemeClr val="tx1"/>
                          </a:solidFill>
                          <a:effectLst/>
                          <a:latin typeface="微软雅黑" pitchFamily="34" charset="-122"/>
                          <a:ea typeface="微软雅黑" pitchFamily="34" charset="-122"/>
                        </a:rPr>
                        <a:t>为</a:t>
                      </a:r>
                      <a:r>
                        <a:rPr lang="en-US" altLang="zh-CN" sz="1400" b="1" dirty="0" smtClean="0">
                          <a:solidFill>
                            <a:schemeClr val="tx1"/>
                          </a:solidFill>
                          <a:effectLst/>
                          <a:latin typeface="微软雅黑" pitchFamily="34" charset="-122"/>
                          <a:ea typeface="微软雅黑" pitchFamily="34" charset="-122"/>
                        </a:rPr>
                        <a:t> </a:t>
                      </a:r>
                      <a:r>
                        <a:rPr lang="en-US" sz="1400" b="1" dirty="0" smtClean="0">
                          <a:solidFill>
                            <a:schemeClr val="tx1"/>
                          </a:solidFill>
                          <a:effectLst/>
                          <a:latin typeface="微软雅黑" pitchFamily="34" charset="-122"/>
                          <a:ea typeface="微软雅黑" pitchFamily="34" charset="-122"/>
                        </a:rPr>
                        <a:t>::/</a:t>
                      </a:r>
                      <a:r>
                        <a:rPr lang="en-US" sz="1400" b="1" dirty="0">
                          <a:solidFill>
                            <a:schemeClr val="tx1"/>
                          </a:solidFill>
                          <a:effectLst/>
                          <a:latin typeface="微软雅黑" pitchFamily="34" charset="-122"/>
                          <a:ea typeface="微软雅黑" pitchFamily="34" charset="-122"/>
                        </a:rPr>
                        <a:t>128</a:t>
                      </a:r>
                      <a:r>
                        <a:rPr lang="zh-CN" sz="1400" b="1" dirty="0">
                          <a:solidFill>
                            <a:schemeClr val="tx1"/>
                          </a:solidFill>
                          <a:effectLst/>
                          <a:latin typeface="微软雅黑" pitchFamily="34" charset="-122"/>
                          <a:ea typeface="微软雅黑" pitchFamily="34" charset="-122"/>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6471">
                <a:tc>
                  <a:txBody>
                    <a:bodyPr/>
                    <a:lstStyle/>
                    <a:p>
                      <a:pPr algn="just">
                        <a:lnSpc>
                          <a:spcPct val="100000"/>
                        </a:lnSpc>
                        <a:spcAft>
                          <a:spcPts val="0"/>
                        </a:spcAft>
                      </a:pPr>
                      <a:r>
                        <a:rPr lang="zh-CN" sz="1400" b="1" dirty="0">
                          <a:solidFill>
                            <a:schemeClr val="tx1"/>
                          </a:solidFill>
                          <a:effectLst/>
                          <a:latin typeface="微软雅黑" pitchFamily="34" charset="-122"/>
                          <a:ea typeface="微软雅黑" pitchFamily="34" charset="-122"/>
                        </a:rPr>
                        <a:t>环回地址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pPr>
                      <a:r>
                        <a:rPr lang="en-US" sz="1400" b="1" dirty="0">
                          <a:solidFill>
                            <a:schemeClr val="tx1"/>
                          </a:solidFill>
                          <a:effectLst/>
                          <a:latin typeface="微软雅黑" pitchFamily="34" charset="-122"/>
                          <a:ea typeface="微软雅黑" pitchFamily="34" charset="-122"/>
                        </a:rPr>
                        <a:t>00…1</a:t>
                      </a:r>
                      <a:r>
                        <a:rPr lang="zh-CN" sz="1400" b="1" dirty="0">
                          <a:solidFill>
                            <a:schemeClr val="tx1"/>
                          </a:solidFill>
                          <a:effectLst/>
                          <a:latin typeface="微软雅黑" pitchFamily="34" charset="-122"/>
                          <a:ea typeface="微软雅黑" pitchFamily="34" charset="-122"/>
                        </a:rPr>
                        <a:t>（</a:t>
                      </a:r>
                      <a:r>
                        <a:rPr lang="en-US" sz="1400" b="1" dirty="0">
                          <a:solidFill>
                            <a:schemeClr val="tx1"/>
                          </a:solidFill>
                          <a:effectLst/>
                          <a:latin typeface="微软雅黑" pitchFamily="34" charset="-122"/>
                          <a:ea typeface="微软雅黑" pitchFamily="34" charset="-122"/>
                        </a:rPr>
                        <a:t>128</a:t>
                      </a:r>
                      <a:r>
                        <a:rPr lang="zh-CN" sz="1400" b="1" dirty="0">
                          <a:solidFill>
                            <a:schemeClr val="tx1"/>
                          </a:solidFill>
                          <a:effectLst/>
                          <a:latin typeface="微软雅黑" pitchFamily="34" charset="-122"/>
                          <a:ea typeface="微软雅黑" pitchFamily="34" charset="-122"/>
                        </a:rPr>
                        <a:t>位），可记</a:t>
                      </a:r>
                      <a:r>
                        <a:rPr lang="zh-CN" sz="1400" b="1" dirty="0" smtClean="0">
                          <a:solidFill>
                            <a:schemeClr val="tx1"/>
                          </a:solidFill>
                          <a:effectLst/>
                          <a:latin typeface="微软雅黑" pitchFamily="34" charset="-122"/>
                          <a:ea typeface="微软雅黑" pitchFamily="34" charset="-122"/>
                        </a:rPr>
                        <a:t>为</a:t>
                      </a:r>
                      <a:r>
                        <a:rPr lang="en-US" altLang="zh-CN" sz="1400" b="1" dirty="0" smtClean="0">
                          <a:solidFill>
                            <a:schemeClr val="tx1"/>
                          </a:solidFill>
                          <a:effectLst/>
                          <a:latin typeface="微软雅黑" pitchFamily="34" charset="-122"/>
                          <a:ea typeface="微软雅黑" pitchFamily="34" charset="-122"/>
                        </a:rPr>
                        <a:t> </a:t>
                      </a:r>
                      <a:r>
                        <a:rPr lang="en-US" sz="1400" b="1" dirty="0" smtClean="0">
                          <a:solidFill>
                            <a:schemeClr val="tx1"/>
                          </a:solidFill>
                          <a:effectLst/>
                          <a:latin typeface="微软雅黑" pitchFamily="34" charset="-122"/>
                          <a:ea typeface="微软雅黑" pitchFamily="34" charset="-122"/>
                        </a:rPr>
                        <a:t>::</a:t>
                      </a:r>
                      <a:r>
                        <a:rPr lang="en-US" sz="1400" b="1" dirty="0">
                          <a:solidFill>
                            <a:schemeClr val="tx1"/>
                          </a:solidFill>
                          <a:effectLst/>
                          <a:latin typeface="微软雅黑" pitchFamily="34" charset="-122"/>
                          <a:ea typeface="微软雅黑" pitchFamily="34" charset="-122"/>
                        </a:rPr>
                        <a:t>1/128</a:t>
                      </a:r>
                      <a:r>
                        <a:rPr lang="zh-CN" sz="1400" b="1" dirty="0">
                          <a:solidFill>
                            <a:schemeClr val="tx1"/>
                          </a:solidFill>
                          <a:effectLst/>
                          <a:latin typeface="微软雅黑" pitchFamily="34" charset="-122"/>
                          <a:ea typeface="微软雅黑" pitchFamily="34" charset="-122"/>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396471">
                <a:tc>
                  <a:txBody>
                    <a:bodyPr/>
                    <a:lstStyle/>
                    <a:p>
                      <a:pPr algn="just">
                        <a:lnSpc>
                          <a:spcPct val="100000"/>
                        </a:lnSpc>
                        <a:spcAft>
                          <a:spcPts val="0"/>
                        </a:spcAft>
                      </a:pPr>
                      <a:r>
                        <a:rPr lang="zh-CN" sz="1400" b="1" dirty="0">
                          <a:solidFill>
                            <a:schemeClr val="tx1"/>
                          </a:solidFill>
                          <a:effectLst/>
                          <a:latin typeface="微软雅黑" pitchFamily="34" charset="-122"/>
                          <a:ea typeface="微软雅黑" pitchFamily="34" charset="-122"/>
                        </a:rPr>
                        <a:t>多播地址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en-US" sz="1400" b="1" dirty="0">
                          <a:solidFill>
                            <a:schemeClr val="tx1"/>
                          </a:solidFill>
                          <a:effectLst/>
                          <a:latin typeface="微软雅黑" pitchFamily="34" charset="-122"/>
                          <a:ea typeface="微软雅黑" pitchFamily="34" charset="-122"/>
                        </a:rPr>
                        <a:t>11111111</a:t>
                      </a:r>
                      <a:r>
                        <a:rPr lang="zh-CN" sz="1400" b="1" dirty="0">
                          <a:solidFill>
                            <a:schemeClr val="tx1"/>
                          </a:solidFill>
                          <a:effectLst/>
                          <a:latin typeface="微软雅黑" pitchFamily="34" charset="-122"/>
                          <a:ea typeface="微软雅黑" pitchFamily="34" charset="-122"/>
                        </a:rPr>
                        <a:t>（</a:t>
                      </a:r>
                      <a:r>
                        <a:rPr lang="en-US" sz="1400" b="1" dirty="0">
                          <a:solidFill>
                            <a:schemeClr val="tx1"/>
                          </a:solidFill>
                          <a:effectLst/>
                          <a:latin typeface="微软雅黑" pitchFamily="34" charset="-122"/>
                          <a:ea typeface="微软雅黑" pitchFamily="34" charset="-122"/>
                        </a:rPr>
                        <a:t>8</a:t>
                      </a:r>
                      <a:r>
                        <a:rPr lang="zh-CN" sz="1400" b="1" dirty="0">
                          <a:solidFill>
                            <a:schemeClr val="tx1"/>
                          </a:solidFill>
                          <a:effectLst/>
                          <a:latin typeface="微软雅黑" pitchFamily="34" charset="-122"/>
                          <a:ea typeface="微软雅黑" pitchFamily="34" charset="-122"/>
                        </a:rPr>
                        <a:t>位），可记</a:t>
                      </a:r>
                      <a:r>
                        <a:rPr lang="zh-CN" sz="1400" b="1" dirty="0" smtClean="0">
                          <a:solidFill>
                            <a:schemeClr val="tx1"/>
                          </a:solidFill>
                          <a:effectLst/>
                          <a:latin typeface="微软雅黑" pitchFamily="34" charset="-122"/>
                          <a:ea typeface="微软雅黑" pitchFamily="34" charset="-122"/>
                        </a:rPr>
                        <a:t>为</a:t>
                      </a:r>
                      <a:r>
                        <a:rPr lang="en-US" altLang="zh-CN" sz="1400" b="1" dirty="0" smtClean="0">
                          <a:solidFill>
                            <a:schemeClr val="tx1"/>
                          </a:solidFill>
                          <a:effectLst/>
                          <a:latin typeface="微软雅黑" pitchFamily="34" charset="-122"/>
                          <a:ea typeface="微软雅黑" pitchFamily="34" charset="-122"/>
                        </a:rPr>
                        <a:t> </a:t>
                      </a:r>
                      <a:r>
                        <a:rPr lang="en-US" sz="1400" b="1" dirty="0" smtClean="0">
                          <a:solidFill>
                            <a:schemeClr val="tx1"/>
                          </a:solidFill>
                          <a:effectLst/>
                          <a:latin typeface="微软雅黑" pitchFamily="34" charset="-122"/>
                          <a:ea typeface="微软雅黑" pitchFamily="34" charset="-122"/>
                        </a:rPr>
                        <a:t>FF00</a:t>
                      </a:r>
                      <a:r>
                        <a:rPr lang="en-US" sz="1400" b="1" dirty="0">
                          <a:solidFill>
                            <a:schemeClr val="tx1"/>
                          </a:solidFill>
                          <a:effectLst/>
                          <a:latin typeface="微软雅黑" pitchFamily="34" charset="-122"/>
                          <a:ea typeface="微软雅黑" pitchFamily="34" charset="-122"/>
                        </a:rPr>
                        <a:t>::/8</a:t>
                      </a:r>
                      <a:r>
                        <a:rPr lang="zh-CN" sz="1400" b="1" dirty="0">
                          <a:solidFill>
                            <a:schemeClr val="tx1"/>
                          </a:solidFill>
                          <a:effectLst/>
                          <a:latin typeface="微软雅黑" pitchFamily="34" charset="-122"/>
                          <a:ea typeface="微软雅黑" pitchFamily="34" charset="-122"/>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6471">
                <a:tc>
                  <a:txBody>
                    <a:bodyPr/>
                    <a:lstStyle/>
                    <a:p>
                      <a:pPr algn="just">
                        <a:lnSpc>
                          <a:spcPct val="100000"/>
                        </a:lnSpc>
                        <a:spcAft>
                          <a:spcPts val="0"/>
                        </a:spcAft>
                      </a:pPr>
                      <a:r>
                        <a:rPr lang="zh-CN" sz="1400" b="1" dirty="0">
                          <a:solidFill>
                            <a:schemeClr val="tx1"/>
                          </a:solidFill>
                          <a:effectLst/>
                          <a:latin typeface="微软雅黑" pitchFamily="34" charset="-122"/>
                          <a:ea typeface="微软雅黑" pitchFamily="34" charset="-122"/>
                        </a:rPr>
                        <a:t>本地链路单播地址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pPr>
                      <a:r>
                        <a:rPr lang="en-US" sz="1400" b="1" dirty="0">
                          <a:solidFill>
                            <a:schemeClr val="tx1"/>
                          </a:solidFill>
                          <a:effectLst/>
                          <a:latin typeface="微软雅黑" pitchFamily="34" charset="-122"/>
                          <a:ea typeface="微软雅黑" pitchFamily="34" charset="-122"/>
                        </a:rPr>
                        <a:t>1111111010</a:t>
                      </a:r>
                      <a:r>
                        <a:rPr lang="zh-CN" sz="1400" b="1" dirty="0">
                          <a:solidFill>
                            <a:schemeClr val="tx1"/>
                          </a:solidFill>
                          <a:effectLst/>
                          <a:latin typeface="微软雅黑" pitchFamily="34" charset="-122"/>
                          <a:ea typeface="微软雅黑" pitchFamily="34" charset="-122"/>
                        </a:rPr>
                        <a:t>（</a:t>
                      </a:r>
                      <a:r>
                        <a:rPr lang="en-US" sz="1400" b="1" dirty="0">
                          <a:solidFill>
                            <a:schemeClr val="tx1"/>
                          </a:solidFill>
                          <a:effectLst/>
                          <a:latin typeface="微软雅黑" pitchFamily="34" charset="-122"/>
                          <a:ea typeface="微软雅黑" pitchFamily="34" charset="-122"/>
                        </a:rPr>
                        <a:t>10</a:t>
                      </a:r>
                      <a:r>
                        <a:rPr lang="zh-CN" sz="1400" b="1" dirty="0">
                          <a:solidFill>
                            <a:schemeClr val="tx1"/>
                          </a:solidFill>
                          <a:effectLst/>
                          <a:latin typeface="微软雅黑" pitchFamily="34" charset="-122"/>
                          <a:ea typeface="微软雅黑" pitchFamily="34" charset="-122"/>
                        </a:rPr>
                        <a:t>位）</a:t>
                      </a:r>
                      <a:r>
                        <a:rPr lang="en-US" sz="1400" b="1" dirty="0">
                          <a:solidFill>
                            <a:schemeClr val="tx1"/>
                          </a:solidFill>
                          <a:effectLst/>
                          <a:latin typeface="微软雅黑" pitchFamily="34" charset="-122"/>
                          <a:ea typeface="微软雅黑" pitchFamily="34" charset="-122"/>
                        </a:rPr>
                        <a:t>, </a:t>
                      </a:r>
                      <a:r>
                        <a:rPr lang="zh-CN" sz="1400" b="1" dirty="0">
                          <a:solidFill>
                            <a:schemeClr val="tx1"/>
                          </a:solidFill>
                          <a:effectLst/>
                          <a:latin typeface="微软雅黑" pitchFamily="34" charset="-122"/>
                          <a:ea typeface="微软雅黑" pitchFamily="34" charset="-122"/>
                        </a:rPr>
                        <a:t>可记</a:t>
                      </a:r>
                      <a:r>
                        <a:rPr lang="zh-CN" sz="1400" b="1" dirty="0" smtClean="0">
                          <a:solidFill>
                            <a:schemeClr val="tx1"/>
                          </a:solidFill>
                          <a:effectLst/>
                          <a:latin typeface="微软雅黑" pitchFamily="34" charset="-122"/>
                          <a:ea typeface="微软雅黑" pitchFamily="34" charset="-122"/>
                        </a:rPr>
                        <a:t>为</a:t>
                      </a:r>
                      <a:r>
                        <a:rPr lang="en-US" altLang="zh-CN" sz="1400" b="1" dirty="0" smtClean="0">
                          <a:solidFill>
                            <a:schemeClr val="tx1"/>
                          </a:solidFill>
                          <a:effectLst/>
                          <a:latin typeface="微软雅黑" pitchFamily="34" charset="-122"/>
                          <a:ea typeface="微软雅黑" pitchFamily="34" charset="-122"/>
                        </a:rPr>
                        <a:t> </a:t>
                      </a:r>
                      <a:r>
                        <a:rPr lang="en-US" sz="1400" b="1" dirty="0" smtClean="0">
                          <a:solidFill>
                            <a:schemeClr val="tx1"/>
                          </a:solidFill>
                          <a:effectLst/>
                          <a:latin typeface="微软雅黑" pitchFamily="34" charset="-122"/>
                          <a:ea typeface="微软雅黑" pitchFamily="34" charset="-122"/>
                        </a:rPr>
                        <a:t>FE80</a:t>
                      </a:r>
                      <a:r>
                        <a:rPr lang="en-US" sz="1400" b="1" dirty="0">
                          <a:solidFill>
                            <a:schemeClr val="tx1"/>
                          </a:solidFill>
                          <a:effectLst/>
                          <a:latin typeface="微软雅黑" pitchFamily="34" charset="-122"/>
                          <a:ea typeface="微软雅黑" pitchFamily="34" charset="-122"/>
                        </a:rPr>
                        <a:t>::/10</a:t>
                      </a:r>
                      <a:r>
                        <a:rPr lang="zh-CN" sz="1400" b="1" dirty="0">
                          <a:solidFill>
                            <a:schemeClr val="tx1"/>
                          </a:solidFill>
                          <a:effectLst/>
                          <a:latin typeface="微软雅黑" pitchFamily="34" charset="-122"/>
                          <a:ea typeface="微软雅黑" pitchFamily="34" charset="-122"/>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396471">
                <a:tc>
                  <a:txBody>
                    <a:bodyPr/>
                    <a:lstStyle/>
                    <a:p>
                      <a:pPr algn="just">
                        <a:lnSpc>
                          <a:spcPct val="100000"/>
                        </a:lnSpc>
                        <a:spcAft>
                          <a:spcPts val="0"/>
                        </a:spcAft>
                      </a:pPr>
                      <a:r>
                        <a:rPr lang="zh-CN" sz="1400" b="1">
                          <a:solidFill>
                            <a:schemeClr val="tx1"/>
                          </a:solidFill>
                          <a:effectLst/>
                          <a:latin typeface="微软雅黑" pitchFamily="34" charset="-122"/>
                          <a:ea typeface="微软雅黑" pitchFamily="34" charset="-122"/>
                        </a:rPr>
                        <a:t>全球单播地址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1400" b="1" dirty="0">
                          <a:solidFill>
                            <a:schemeClr val="tx1"/>
                          </a:solidFill>
                          <a:effectLst/>
                          <a:latin typeface="微软雅黑" pitchFamily="34" charset="-122"/>
                          <a:ea typeface="微软雅黑" pitchFamily="34" charset="-122"/>
                        </a:rPr>
                        <a:t>（除上述四种外，所有其他的二进制前缀）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800431798"/>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976134"/>
            <a:ext cx="8053710"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0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未指明地址 </a:t>
            </a:r>
          </a:p>
          <a:p>
            <a:pPr marL="623888" indent="-342900">
              <a:lnSpc>
                <a:spcPts val="3000"/>
              </a:lnSpc>
              <a:buClr>
                <a:srgbClr val="7030A0"/>
              </a:buClr>
              <a:buFont typeface="+mj-lt"/>
              <a:buAutoNum type="arabicPeriod"/>
            </a:pPr>
            <a:r>
              <a:rPr lang="zh-CN" altLang="en-US" sz="2000" b="1" dirty="0">
                <a:latin typeface="微软雅黑" pitchFamily="34" charset="-122"/>
                <a:ea typeface="微软雅黑" pitchFamily="34" charset="-122"/>
              </a:rPr>
              <a:t>这是 </a:t>
            </a:r>
            <a:r>
              <a:rPr lang="en-US" altLang="zh-CN" sz="2000" b="1" dirty="0">
                <a:latin typeface="微软雅黑" pitchFamily="34" charset="-122"/>
                <a:ea typeface="微软雅黑" pitchFamily="34" charset="-122"/>
              </a:rPr>
              <a:t>16 </a:t>
            </a:r>
            <a:r>
              <a:rPr lang="zh-CN" altLang="en-US" sz="2000" b="1" dirty="0">
                <a:latin typeface="微软雅黑" pitchFamily="34" charset="-122"/>
                <a:ea typeface="微软雅黑" pitchFamily="34" charset="-122"/>
              </a:rPr>
              <a:t>字节的全 </a:t>
            </a:r>
            <a:r>
              <a:rPr lang="en-US" altLang="zh-CN" sz="2000" b="1" dirty="0">
                <a:latin typeface="微软雅黑" pitchFamily="34" charset="-122"/>
                <a:ea typeface="微软雅黑" pitchFamily="34" charset="-122"/>
              </a:rPr>
              <a:t>0 </a:t>
            </a:r>
            <a:r>
              <a:rPr lang="zh-CN" altLang="en-US" sz="2000" b="1" dirty="0">
                <a:latin typeface="微软雅黑" pitchFamily="34" charset="-122"/>
                <a:ea typeface="微软雅黑" pitchFamily="34" charset="-122"/>
              </a:rPr>
              <a:t>地址，可缩写为两个冒号“</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a:t>
            </a:r>
          </a:p>
          <a:p>
            <a:pPr marL="623888" indent="-342900">
              <a:lnSpc>
                <a:spcPts val="3000"/>
              </a:lnSpc>
              <a:buClr>
                <a:srgbClr val="7030A0"/>
              </a:buClr>
              <a:buFont typeface="+mj-lt"/>
              <a:buAutoNum type="arabicPeriod"/>
            </a:pPr>
            <a:r>
              <a:rPr lang="zh-CN" altLang="en-US" sz="2000" b="1" dirty="0">
                <a:latin typeface="微软雅黑" pitchFamily="34" charset="-122"/>
                <a:ea typeface="微软雅黑" pitchFamily="34" charset="-122"/>
              </a:rPr>
              <a:t>这个地址只能为还没有配置到一个标准的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地址的主机当作源地址使用。</a:t>
            </a:r>
          </a:p>
          <a:p>
            <a:pPr marL="623888" indent="-342900">
              <a:lnSpc>
                <a:spcPts val="3000"/>
              </a:lnSpc>
              <a:buClr>
                <a:srgbClr val="7030A0"/>
              </a:buClr>
              <a:buFont typeface="+mj-lt"/>
              <a:buAutoNum type="arabicPeriod"/>
            </a:pPr>
            <a:r>
              <a:rPr lang="zh-CN" altLang="en-US" sz="2000" b="1" dirty="0">
                <a:latin typeface="微软雅黑" pitchFamily="34" charset="-122"/>
                <a:ea typeface="微软雅黑" pitchFamily="34" charset="-122"/>
              </a:rPr>
              <a:t>这类地址仅此一个。</a:t>
            </a:r>
          </a:p>
          <a:p>
            <a:pPr marL="285750" indent="-285750">
              <a:lnSpc>
                <a:spcPts val="30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环回地址</a:t>
            </a:r>
          </a:p>
          <a:p>
            <a:pPr marL="623888" indent="-342900">
              <a:lnSpc>
                <a:spcPts val="3000"/>
              </a:lnSpc>
              <a:buClr>
                <a:srgbClr val="7030A0"/>
              </a:buClr>
              <a:buFont typeface="+mj-lt"/>
              <a:buAutoNum type="arabicPeriod"/>
            </a:pPr>
            <a:r>
              <a:rPr lang="zh-CN" altLang="en-US" sz="2000" b="1" dirty="0">
                <a:latin typeface="微软雅黑" pitchFamily="34" charset="-122"/>
                <a:ea typeface="微软雅黑" pitchFamily="34" charset="-122"/>
              </a:rPr>
              <a:t>即 </a:t>
            </a:r>
            <a:r>
              <a:rPr lang="en-US" altLang="zh-CN" sz="2000" b="1" dirty="0">
                <a:latin typeface="微软雅黑" pitchFamily="34" charset="-122"/>
                <a:ea typeface="微软雅黑" pitchFamily="34" charset="-122"/>
              </a:rPr>
              <a:t>0:0:0:0:0:0:0:1</a:t>
            </a:r>
            <a:r>
              <a:rPr lang="zh-CN" altLang="en-US" sz="2000" b="1" dirty="0">
                <a:latin typeface="微软雅黑" pitchFamily="34" charset="-122"/>
                <a:ea typeface="微软雅黑" pitchFamily="34" charset="-122"/>
              </a:rPr>
              <a:t>（记为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a:t>
            </a:r>
          </a:p>
          <a:p>
            <a:pPr marL="623888" indent="-342900">
              <a:lnSpc>
                <a:spcPts val="3000"/>
              </a:lnSpc>
              <a:buClr>
                <a:srgbClr val="7030A0"/>
              </a:buClr>
              <a:buFont typeface="+mj-lt"/>
              <a:buAutoNum type="arabicPeriod"/>
            </a:pPr>
            <a:r>
              <a:rPr lang="zh-CN" altLang="en-US" sz="2000" b="1" dirty="0">
                <a:latin typeface="微软雅黑" pitchFamily="34" charset="-122"/>
                <a:ea typeface="微软雅黑" pitchFamily="34" charset="-122"/>
              </a:rPr>
              <a:t>作用和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的环回地址一样。</a:t>
            </a:r>
          </a:p>
          <a:p>
            <a:pPr marL="623888" indent="-342900">
              <a:lnSpc>
                <a:spcPts val="3000"/>
              </a:lnSpc>
              <a:buClr>
                <a:srgbClr val="7030A0"/>
              </a:buClr>
              <a:buFont typeface="+mj-lt"/>
              <a:buAutoNum type="arabicPeriod"/>
            </a:pPr>
            <a:r>
              <a:rPr lang="zh-CN" altLang="en-US" sz="2000" b="1" dirty="0">
                <a:latin typeface="微软雅黑" pitchFamily="34" charset="-122"/>
                <a:ea typeface="微软雅黑" pitchFamily="34" charset="-122"/>
              </a:rPr>
              <a:t>这类地址也是仅此一个。</a:t>
            </a:r>
          </a:p>
        </p:txBody>
      </p:sp>
      <p:sp>
        <p:nvSpPr>
          <p:cNvPr id="3" name="AutoShape 5"/>
          <p:cNvSpPr>
            <a:spLocks noChangeArrowheads="1"/>
          </p:cNvSpPr>
          <p:nvPr/>
        </p:nvSpPr>
        <p:spPr bwMode="auto">
          <a:xfrm>
            <a:off x="545145" y="641861"/>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608650"/>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IPv6 </a:t>
            </a:r>
            <a:r>
              <a:rPr lang="zh-CN" altLang="en-US" sz="2000" b="1" dirty="0">
                <a:solidFill>
                  <a:schemeClr val="bg1"/>
                </a:solidFill>
                <a:latin typeface="微软雅黑" pitchFamily="34" charset="-122"/>
                <a:ea typeface="微软雅黑" pitchFamily="34" charset="-122"/>
              </a:rPr>
              <a:t>地址分类</a:t>
            </a:r>
          </a:p>
        </p:txBody>
      </p:sp>
    </p:spTree>
    <p:extLst>
      <p:ext uri="{BB962C8B-B14F-4D97-AF65-F5344CB8AC3E}">
        <p14:creationId xmlns:p14="http://schemas.microsoft.com/office/powerpoint/2010/main" val="3280267439"/>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984926"/>
            <a:ext cx="805371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多播地址</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功能和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的一样。</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这类地址占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地址总数的 </a:t>
            </a:r>
            <a:r>
              <a:rPr lang="en-US" altLang="zh-CN" sz="2000" b="1" dirty="0">
                <a:latin typeface="微软雅黑" pitchFamily="34" charset="-122"/>
                <a:ea typeface="微软雅黑" pitchFamily="34" charset="-122"/>
              </a:rPr>
              <a:t>1/256</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本地链路单播地址 </a:t>
            </a:r>
            <a:r>
              <a:rPr lang="en-US" altLang="zh-CN" sz="2000" b="1" dirty="0">
                <a:latin typeface="微软雅黑" pitchFamily="34" charset="-122"/>
                <a:ea typeface="微软雅黑" pitchFamily="34" charset="-122"/>
              </a:rPr>
              <a:t>(Link-Local Unicast Address) </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有些单位的网络使用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协议，但</a:t>
            </a:r>
            <a:r>
              <a:rPr lang="zh-CN" altLang="en-US" sz="2000" b="1" dirty="0">
                <a:solidFill>
                  <a:srgbClr val="0000FF"/>
                </a:solidFill>
                <a:latin typeface="微软雅黑" pitchFamily="34" charset="-122"/>
                <a:ea typeface="微软雅黑" pitchFamily="34" charset="-122"/>
              </a:rPr>
              <a:t>并没有连接到互联网上</a:t>
            </a:r>
            <a:r>
              <a:rPr lang="zh-CN" altLang="en-US" sz="2000" b="1" dirty="0">
                <a:latin typeface="微软雅黑" pitchFamily="34" charset="-122"/>
                <a:ea typeface="微软雅黑" pitchFamily="34" charset="-122"/>
              </a:rPr>
              <a:t>。连接在这样的网络上的主机都可以使用这种本地地址进行通信，但不能和互联网上的其他主机通信。</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这类地址占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地址总数的 </a:t>
            </a:r>
            <a:r>
              <a:rPr lang="en-US" altLang="zh-CN" sz="2000" b="1" dirty="0">
                <a:latin typeface="微软雅黑" pitchFamily="34" charset="-122"/>
                <a:ea typeface="微软雅黑" pitchFamily="34" charset="-122"/>
              </a:rPr>
              <a:t>1/1024</a:t>
            </a:r>
            <a:r>
              <a:rPr lang="zh-CN" altLang="en-US" sz="2000" b="1" dirty="0">
                <a:latin typeface="微软雅黑" pitchFamily="34" charset="-122"/>
                <a:ea typeface="微软雅黑" pitchFamily="34" charset="-122"/>
              </a:rPr>
              <a:t>。</a:t>
            </a:r>
          </a:p>
        </p:txBody>
      </p:sp>
      <p:sp>
        <p:nvSpPr>
          <p:cNvPr id="3" name="AutoShape 5"/>
          <p:cNvSpPr>
            <a:spLocks noChangeArrowheads="1"/>
          </p:cNvSpPr>
          <p:nvPr/>
        </p:nvSpPr>
        <p:spPr bwMode="auto">
          <a:xfrm>
            <a:off x="545145" y="650653"/>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626234"/>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IPv6 </a:t>
            </a:r>
            <a:r>
              <a:rPr lang="zh-CN" altLang="en-US" sz="2000" b="1" dirty="0">
                <a:solidFill>
                  <a:schemeClr val="bg1"/>
                </a:solidFill>
                <a:latin typeface="微软雅黑" pitchFamily="34" charset="-122"/>
                <a:ea typeface="微软雅黑" pitchFamily="34" charset="-122"/>
              </a:rPr>
              <a:t>地址分类</a:t>
            </a:r>
          </a:p>
        </p:txBody>
      </p:sp>
    </p:spTree>
    <p:extLst>
      <p:ext uri="{BB962C8B-B14F-4D97-AF65-F5344CB8AC3E}">
        <p14:creationId xmlns:p14="http://schemas.microsoft.com/office/powerpoint/2010/main" val="2748293428"/>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967342"/>
            <a:ext cx="8053710" cy="182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全球单播地址</a:t>
            </a:r>
          </a:p>
          <a:p>
            <a:pPr marL="342900" indent="-342900">
              <a:lnSpc>
                <a:spcPts val="2700"/>
              </a:lnSpc>
              <a:buClr>
                <a:srgbClr val="7030A0"/>
              </a:buClr>
              <a:buFont typeface="+mj-lt"/>
              <a:buAutoNum type="arabicPeriod"/>
            </a:pPr>
            <a:r>
              <a:rPr lang="en-US" altLang="zh-CN" b="1" dirty="0">
                <a:latin typeface="微软雅黑" pitchFamily="34" charset="-122"/>
                <a:ea typeface="微软雅黑" pitchFamily="34" charset="-122"/>
              </a:rPr>
              <a:t>IPv6 </a:t>
            </a:r>
            <a:r>
              <a:rPr lang="zh-CN" altLang="en-US" b="1" dirty="0">
                <a:latin typeface="微软雅黑" pitchFamily="34" charset="-122"/>
                <a:ea typeface="微软雅黑" pitchFamily="34" charset="-122"/>
              </a:rPr>
              <a:t>的这一类单播地址是使用得最多的一类。</a:t>
            </a:r>
          </a:p>
          <a:p>
            <a:pPr marL="342900" indent="-342900">
              <a:lnSpc>
                <a:spcPts val="2700"/>
              </a:lnSpc>
              <a:buClr>
                <a:srgbClr val="7030A0"/>
              </a:buClr>
              <a:buFont typeface="+mj-lt"/>
              <a:buAutoNum type="arabicPeriod"/>
            </a:pPr>
            <a:r>
              <a:rPr lang="zh-CN" altLang="en-US" b="1" dirty="0">
                <a:latin typeface="微软雅黑" pitchFamily="34" charset="-122"/>
                <a:ea typeface="微软雅黑" pitchFamily="34" charset="-122"/>
              </a:rPr>
              <a:t>曾提出过多种方案来进一步划分这 </a:t>
            </a:r>
            <a:r>
              <a:rPr lang="en-US" altLang="zh-CN" b="1" dirty="0">
                <a:latin typeface="微软雅黑" pitchFamily="34" charset="-122"/>
                <a:ea typeface="微软雅黑" pitchFamily="34" charset="-122"/>
              </a:rPr>
              <a:t>128 </a:t>
            </a:r>
            <a:r>
              <a:rPr lang="zh-CN" altLang="en-US" b="1" dirty="0">
                <a:latin typeface="微软雅黑" pitchFamily="34" charset="-122"/>
                <a:ea typeface="微软雅黑" pitchFamily="34" charset="-122"/>
              </a:rPr>
              <a:t>位的单播地址。</a:t>
            </a:r>
          </a:p>
          <a:p>
            <a:pPr marL="342900" indent="-342900">
              <a:lnSpc>
                <a:spcPts val="2700"/>
              </a:lnSpc>
              <a:buClr>
                <a:srgbClr val="7030A0"/>
              </a:buClr>
              <a:buFont typeface="+mj-lt"/>
              <a:buAutoNum type="arabicPeriod"/>
            </a:pPr>
            <a:r>
              <a:rPr lang="zh-CN" altLang="en-US" b="1" dirty="0">
                <a:latin typeface="微软雅黑" pitchFamily="34" charset="-122"/>
                <a:ea typeface="微软雅黑" pitchFamily="34" charset="-122"/>
              </a:rPr>
              <a:t>根据 </a:t>
            </a:r>
            <a:r>
              <a:rPr lang="en-US" altLang="zh-CN" b="1" dirty="0">
                <a:latin typeface="微软雅黑" pitchFamily="34" charset="-122"/>
                <a:ea typeface="微软雅黑" pitchFamily="34" charset="-122"/>
              </a:rPr>
              <a:t>2006 </a:t>
            </a:r>
            <a:r>
              <a:rPr lang="zh-CN" altLang="en-US" b="1" dirty="0">
                <a:latin typeface="微软雅黑" pitchFamily="34" charset="-122"/>
                <a:ea typeface="微软雅黑" pitchFamily="34" charset="-122"/>
              </a:rPr>
              <a:t>年发布的草案标准 </a:t>
            </a:r>
            <a:r>
              <a:rPr lang="en-US" altLang="zh-CN" b="1" dirty="0">
                <a:latin typeface="微软雅黑" pitchFamily="34" charset="-122"/>
                <a:ea typeface="微软雅黑" pitchFamily="34" charset="-122"/>
              </a:rPr>
              <a:t>RFC 4291 </a:t>
            </a:r>
            <a:r>
              <a:rPr lang="zh-CN" altLang="en-US" b="1" dirty="0">
                <a:latin typeface="微软雅黑" pitchFamily="34" charset="-122"/>
                <a:ea typeface="微软雅黑" pitchFamily="34" charset="-122"/>
              </a:rPr>
              <a:t>的建议，  </a:t>
            </a:r>
            <a:r>
              <a:rPr lang="en-US" altLang="zh-CN" b="1" dirty="0">
                <a:latin typeface="微软雅黑" pitchFamily="34" charset="-122"/>
                <a:ea typeface="微软雅黑" pitchFamily="34" charset="-122"/>
              </a:rPr>
              <a:t>IPv6 </a:t>
            </a:r>
            <a:r>
              <a:rPr lang="zh-CN" altLang="en-US" b="1" dirty="0">
                <a:latin typeface="微软雅黑" pitchFamily="34" charset="-122"/>
                <a:ea typeface="微软雅黑" pitchFamily="34" charset="-122"/>
              </a:rPr>
              <a:t>单播地址的划分方法非常灵活。</a:t>
            </a:r>
          </a:p>
        </p:txBody>
      </p:sp>
      <p:sp>
        <p:nvSpPr>
          <p:cNvPr id="3" name="AutoShape 5"/>
          <p:cNvSpPr>
            <a:spLocks noChangeArrowheads="1"/>
          </p:cNvSpPr>
          <p:nvPr/>
        </p:nvSpPr>
        <p:spPr bwMode="auto">
          <a:xfrm>
            <a:off x="545145" y="633069"/>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599858"/>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IPv6 </a:t>
            </a:r>
            <a:r>
              <a:rPr lang="zh-CN" altLang="en-US" sz="2000" b="1" dirty="0">
                <a:solidFill>
                  <a:schemeClr val="bg1"/>
                </a:solidFill>
                <a:latin typeface="微软雅黑" pitchFamily="34" charset="-122"/>
                <a:ea typeface="微软雅黑" pitchFamily="34" charset="-122"/>
              </a:rPr>
              <a:t>地址分类</a:t>
            </a:r>
          </a:p>
        </p:txBody>
      </p:sp>
      <p:grpSp>
        <p:nvGrpSpPr>
          <p:cNvPr id="5" name="组合 4"/>
          <p:cNvGrpSpPr/>
          <p:nvPr/>
        </p:nvGrpSpPr>
        <p:grpSpPr>
          <a:xfrm>
            <a:off x="933855" y="2808501"/>
            <a:ext cx="7174152" cy="1184088"/>
            <a:chOff x="1118368" y="3933056"/>
            <a:chExt cx="7940747" cy="2033765"/>
          </a:xfrm>
        </p:grpSpPr>
        <p:sp>
          <p:nvSpPr>
            <p:cNvPr id="6" name="Rectangle 2"/>
            <p:cNvSpPr>
              <a:spLocks noChangeArrowheads="1"/>
            </p:cNvSpPr>
            <p:nvPr/>
          </p:nvSpPr>
          <p:spPr bwMode="auto">
            <a:xfrm>
              <a:off x="1118368" y="5372919"/>
              <a:ext cx="7939088" cy="576361"/>
            </a:xfrm>
            <a:prstGeom prst="rect">
              <a:avLst/>
            </a:prstGeom>
            <a:solidFill>
              <a:srgbClr val="0000FF"/>
            </a:solidFill>
            <a:ln w="19050">
              <a:solidFill>
                <a:schemeClr val="tx1"/>
              </a:solidFill>
              <a:miter lim="800000"/>
              <a:headEnd/>
              <a:tailEnd/>
            </a:ln>
            <a:effectLst/>
          </p:spPr>
          <p:txBody>
            <a:bodyPr wrap="none" anchor="ctr"/>
            <a:lstStyle/>
            <a:p>
              <a:pPr>
                <a:defRPr/>
              </a:pPr>
              <a:endParaRPr lang="zh-CN" altLang="en-US" sz="1400" b="1" dirty="0">
                <a:solidFill>
                  <a:srgbClr val="000099"/>
                </a:solidFill>
                <a:latin typeface="微软雅黑" pitchFamily="34" charset="-122"/>
                <a:ea typeface="微软雅黑" pitchFamily="34" charset="-122"/>
              </a:endParaRPr>
            </a:p>
          </p:txBody>
        </p:sp>
        <p:sp>
          <p:nvSpPr>
            <p:cNvPr id="7" name="Rectangle 110"/>
            <p:cNvSpPr>
              <a:spLocks noChangeArrowheads="1"/>
            </p:cNvSpPr>
            <p:nvPr/>
          </p:nvSpPr>
          <p:spPr bwMode="auto">
            <a:xfrm>
              <a:off x="6177663" y="5426627"/>
              <a:ext cx="2881452" cy="52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1400" b="1" dirty="0" smtClean="0">
                  <a:solidFill>
                    <a:schemeClr val="bg1"/>
                  </a:solidFill>
                  <a:latin typeface="微软雅黑" pitchFamily="34" charset="-122"/>
                  <a:ea typeface="微软雅黑" pitchFamily="34" charset="-122"/>
                </a:rPr>
                <a:t>接口标识符</a:t>
              </a:r>
              <a:r>
                <a:rPr lang="en-US" altLang="zh-CN" sz="1400" b="1" dirty="0">
                  <a:solidFill>
                    <a:schemeClr val="bg1"/>
                  </a:solidFill>
                  <a:latin typeface="微软雅黑" pitchFamily="34" charset="-122"/>
                  <a:ea typeface="微软雅黑" pitchFamily="34" charset="-122"/>
                </a:rPr>
                <a:t>(128 – </a:t>
              </a:r>
              <a:r>
                <a:rPr lang="en-US" altLang="zh-CN" sz="1400" b="1" i="1" dirty="0">
                  <a:solidFill>
                    <a:schemeClr val="bg1"/>
                  </a:solidFill>
                  <a:latin typeface="微软雅黑" pitchFamily="34" charset="-122"/>
                  <a:ea typeface="微软雅黑" pitchFamily="34" charset="-122"/>
                </a:rPr>
                <a:t>n</a:t>
              </a:r>
              <a:r>
                <a:rPr lang="en-US" altLang="zh-CN" sz="1400" b="1" dirty="0">
                  <a:solidFill>
                    <a:schemeClr val="bg1"/>
                  </a:solidFill>
                  <a:latin typeface="微软雅黑" pitchFamily="34" charset="-122"/>
                  <a:ea typeface="微软雅黑" pitchFamily="34" charset="-122"/>
                </a:rPr>
                <a:t> – </a:t>
              </a:r>
              <a:r>
                <a:rPr lang="en-US" altLang="zh-CN" sz="1400" b="1" i="1" dirty="0">
                  <a:solidFill>
                    <a:schemeClr val="bg1"/>
                  </a:solidFill>
                  <a:latin typeface="微软雅黑" pitchFamily="34" charset="-122"/>
                  <a:ea typeface="微软雅黑" pitchFamily="34" charset="-122"/>
                </a:rPr>
                <a:t>m</a:t>
              </a:r>
              <a:r>
                <a:rPr lang="en-US" altLang="zh-CN" sz="1400" b="1" dirty="0">
                  <a:solidFill>
                    <a:schemeClr val="bg1"/>
                  </a:solidFill>
                  <a:latin typeface="微软雅黑" pitchFamily="34" charset="-122"/>
                  <a:ea typeface="微软雅黑" pitchFamily="34" charset="-122"/>
                </a:rPr>
                <a:t> ) bit</a:t>
              </a:r>
              <a:endParaRPr lang="zh-CN" altLang="en-US" sz="1400" b="1" dirty="0">
                <a:solidFill>
                  <a:schemeClr val="bg1"/>
                </a:solidFill>
                <a:latin typeface="微软雅黑" pitchFamily="34" charset="-122"/>
                <a:ea typeface="微软雅黑" pitchFamily="34" charset="-122"/>
              </a:endParaRPr>
            </a:p>
          </p:txBody>
        </p:sp>
        <p:sp>
          <p:nvSpPr>
            <p:cNvPr id="8" name="Line 165"/>
            <p:cNvSpPr>
              <a:spLocks noChangeShapeType="1"/>
            </p:cNvSpPr>
            <p:nvPr/>
          </p:nvSpPr>
          <p:spPr bwMode="auto">
            <a:xfrm>
              <a:off x="4140968" y="5372919"/>
              <a:ext cx="1588" cy="5939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 name="Line 166"/>
            <p:cNvSpPr>
              <a:spLocks noChangeShapeType="1"/>
            </p:cNvSpPr>
            <p:nvPr/>
          </p:nvSpPr>
          <p:spPr bwMode="auto">
            <a:xfrm>
              <a:off x="6230118" y="5372919"/>
              <a:ext cx="0" cy="58638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 name="Rectangle 2"/>
            <p:cNvSpPr>
              <a:spLocks noChangeArrowheads="1"/>
            </p:cNvSpPr>
            <p:nvPr/>
          </p:nvSpPr>
          <p:spPr bwMode="auto">
            <a:xfrm>
              <a:off x="1118368" y="4652194"/>
              <a:ext cx="7939088" cy="576361"/>
            </a:xfrm>
            <a:prstGeom prst="rect">
              <a:avLst/>
            </a:prstGeom>
            <a:solidFill>
              <a:srgbClr val="0000FF"/>
            </a:solidFill>
            <a:ln w="19050">
              <a:solidFill>
                <a:schemeClr val="tx1"/>
              </a:solidFill>
              <a:miter lim="800000"/>
              <a:headEnd/>
              <a:tailEnd/>
            </a:ln>
            <a:effectLst/>
          </p:spPr>
          <p:txBody>
            <a:bodyPr wrap="none" anchor="ctr"/>
            <a:lstStyle/>
            <a:p>
              <a:pPr>
                <a:defRPr/>
              </a:pPr>
              <a:endParaRPr lang="zh-CN" altLang="en-US" sz="1400" b="1">
                <a:solidFill>
                  <a:srgbClr val="000099"/>
                </a:solidFill>
                <a:latin typeface="微软雅黑" pitchFamily="34" charset="-122"/>
                <a:ea typeface="微软雅黑" pitchFamily="34" charset="-122"/>
              </a:endParaRPr>
            </a:p>
          </p:txBody>
        </p:sp>
        <p:sp>
          <p:nvSpPr>
            <p:cNvPr id="11" name="Rectangle 2"/>
            <p:cNvSpPr>
              <a:spLocks noChangeArrowheads="1"/>
            </p:cNvSpPr>
            <p:nvPr/>
          </p:nvSpPr>
          <p:spPr bwMode="auto">
            <a:xfrm>
              <a:off x="1118368" y="3933056"/>
              <a:ext cx="7939088" cy="576361"/>
            </a:xfrm>
            <a:prstGeom prst="rect">
              <a:avLst/>
            </a:prstGeom>
            <a:solidFill>
              <a:srgbClr val="00FFFF"/>
            </a:solidFill>
            <a:ln w="19050">
              <a:solidFill>
                <a:schemeClr val="tx1"/>
              </a:solidFill>
              <a:miter lim="800000"/>
              <a:headEnd/>
              <a:tailEnd/>
            </a:ln>
            <a:effectLst/>
          </p:spPr>
          <p:txBody>
            <a:bodyPr wrap="none" anchor="ctr"/>
            <a:lstStyle/>
            <a:p>
              <a:pPr>
                <a:defRPr/>
              </a:pPr>
              <a:endParaRPr lang="zh-CN" altLang="en-US" sz="1400" b="1">
                <a:solidFill>
                  <a:srgbClr val="000099"/>
                </a:solidFill>
                <a:latin typeface="微软雅黑" pitchFamily="34" charset="-122"/>
                <a:ea typeface="微软雅黑" pitchFamily="34" charset="-122"/>
              </a:endParaRPr>
            </a:p>
          </p:txBody>
        </p:sp>
        <p:sp>
          <p:nvSpPr>
            <p:cNvPr id="12" name="Rectangle 126"/>
            <p:cNvSpPr>
              <a:spLocks noChangeArrowheads="1"/>
            </p:cNvSpPr>
            <p:nvPr/>
          </p:nvSpPr>
          <p:spPr bwMode="auto">
            <a:xfrm>
              <a:off x="4136295" y="3974862"/>
              <a:ext cx="1910915" cy="52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1400" b="1" dirty="0" smtClean="0">
                  <a:latin typeface="微软雅黑" pitchFamily="34" charset="-122"/>
                  <a:ea typeface="微软雅黑" pitchFamily="34" charset="-122"/>
                </a:rPr>
                <a:t>结点地址 </a:t>
              </a:r>
              <a:r>
                <a:rPr lang="en-US" altLang="zh-CN" sz="1400" b="1" dirty="0">
                  <a:latin typeface="微软雅黑" pitchFamily="34" charset="-122"/>
                  <a:ea typeface="微软雅黑" pitchFamily="34" charset="-122"/>
                </a:rPr>
                <a:t>(128 bit)</a:t>
              </a:r>
              <a:endParaRPr lang="zh-CN" altLang="en-US" sz="1400" b="1" dirty="0">
                <a:latin typeface="微软雅黑" pitchFamily="34" charset="-122"/>
                <a:ea typeface="微软雅黑" pitchFamily="34" charset="-122"/>
              </a:endParaRPr>
            </a:p>
          </p:txBody>
        </p:sp>
        <p:sp>
          <p:nvSpPr>
            <p:cNvPr id="13" name="Line 166"/>
            <p:cNvSpPr>
              <a:spLocks noChangeShapeType="1"/>
            </p:cNvSpPr>
            <p:nvPr/>
          </p:nvSpPr>
          <p:spPr bwMode="auto">
            <a:xfrm>
              <a:off x="5385048" y="4652194"/>
              <a:ext cx="0" cy="58638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 name="Rectangle 110"/>
            <p:cNvSpPr>
              <a:spLocks noChangeArrowheads="1"/>
            </p:cNvSpPr>
            <p:nvPr/>
          </p:nvSpPr>
          <p:spPr bwMode="auto">
            <a:xfrm>
              <a:off x="5944208" y="4698116"/>
              <a:ext cx="2521271" cy="52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1400" b="1" dirty="0" smtClean="0">
                  <a:solidFill>
                    <a:schemeClr val="bg1"/>
                  </a:solidFill>
                  <a:latin typeface="微软雅黑" pitchFamily="34" charset="-122"/>
                  <a:ea typeface="微软雅黑" pitchFamily="34" charset="-122"/>
                </a:rPr>
                <a:t>接口标识符 </a:t>
              </a:r>
              <a:r>
                <a:rPr lang="en-US" altLang="zh-CN" sz="1400" b="1" dirty="0" smtClean="0">
                  <a:solidFill>
                    <a:schemeClr val="bg1"/>
                  </a:solidFill>
                  <a:latin typeface="微软雅黑" pitchFamily="34" charset="-122"/>
                  <a:ea typeface="微软雅黑" pitchFamily="34" charset="-122"/>
                </a:rPr>
                <a:t>(</a:t>
              </a:r>
              <a:r>
                <a:rPr lang="en-US" altLang="zh-CN" sz="1400" b="1" dirty="0">
                  <a:solidFill>
                    <a:schemeClr val="bg1"/>
                  </a:solidFill>
                  <a:latin typeface="微软雅黑" pitchFamily="34" charset="-122"/>
                  <a:ea typeface="微软雅黑" pitchFamily="34" charset="-122"/>
                </a:rPr>
                <a:t>128 – </a:t>
              </a:r>
              <a:r>
                <a:rPr lang="en-US" altLang="zh-CN" sz="1400" b="1" i="1" dirty="0">
                  <a:solidFill>
                    <a:schemeClr val="bg1"/>
                  </a:solidFill>
                  <a:latin typeface="微软雅黑" pitchFamily="34" charset="-122"/>
                  <a:ea typeface="微软雅黑" pitchFamily="34" charset="-122"/>
                </a:rPr>
                <a:t>n</a:t>
              </a:r>
              <a:r>
                <a:rPr lang="en-US" altLang="zh-CN" sz="1400" b="1" dirty="0">
                  <a:solidFill>
                    <a:schemeClr val="bg1"/>
                  </a:solidFill>
                  <a:latin typeface="微软雅黑" pitchFamily="34" charset="-122"/>
                  <a:ea typeface="微软雅黑" pitchFamily="34" charset="-122"/>
                </a:rPr>
                <a:t> </a:t>
              </a:r>
              <a:r>
                <a:rPr lang="en-US" altLang="zh-CN" sz="1400" b="1" dirty="0" smtClean="0">
                  <a:solidFill>
                    <a:schemeClr val="bg1"/>
                  </a:solidFill>
                  <a:latin typeface="微软雅黑" pitchFamily="34" charset="-122"/>
                  <a:ea typeface="微软雅黑" pitchFamily="34" charset="-122"/>
                </a:rPr>
                <a:t>) bit</a:t>
              </a:r>
              <a:endParaRPr lang="zh-CN" altLang="en-US" sz="1400" b="1" dirty="0">
                <a:solidFill>
                  <a:schemeClr val="bg1"/>
                </a:solidFill>
                <a:latin typeface="微软雅黑" pitchFamily="34" charset="-122"/>
                <a:ea typeface="微软雅黑" pitchFamily="34" charset="-122"/>
              </a:endParaRPr>
            </a:p>
          </p:txBody>
        </p:sp>
        <p:sp>
          <p:nvSpPr>
            <p:cNvPr id="15" name="矩形 14"/>
            <p:cNvSpPr/>
            <p:nvPr/>
          </p:nvSpPr>
          <p:spPr bwMode="auto">
            <a:xfrm>
              <a:off x="1151324" y="4678392"/>
              <a:ext cx="4201312" cy="523965"/>
            </a:xfrm>
            <a:prstGeom prst="rect">
              <a:avLst/>
            </a:prstGeom>
            <a:solidFill>
              <a:srgbClr val="FF99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rgbClr val="000099"/>
                </a:solidFill>
                <a:effectLst/>
                <a:latin typeface="微软雅黑" pitchFamily="34" charset="-122"/>
                <a:ea typeface="微软雅黑" pitchFamily="34" charset="-122"/>
              </a:endParaRPr>
            </a:p>
          </p:txBody>
        </p:sp>
        <p:sp>
          <p:nvSpPr>
            <p:cNvPr id="16" name="Rectangle 126"/>
            <p:cNvSpPr>
              <a:spLocks noChangeArrowheads="1"/>
            </p:cNvSpPr>
            <p:nvPr/>
          </p:nvSpPr>
          <p:spPr bwMode="auto">
            <a:xfrm>
              <a:off x="2435229" y="4694942"/>
              <a:ext cx="1673159" cy="52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1400" b="1" dirty="0" smtClean="0">
                  <a:latin typeface="微软雅黑" pitchFamily="34" charset="-122"/>
                  <a:ea typeface="微软雅黑" pitchFamily="34" charset="-122"/>
                </a:rPr>
                <a:t>子网前缀 </a:t>
              </a:r>
              <a:r>
                <a:rPr lang="en-US" altLang="zh-CN" sz="1400" b="1" dirty="0" smtClean="0">
                  <a:latin typeface="微软雅黑" pitchFamily="34" charset="-122"/>
                  <a:ea typeface="微软雅黑" pitchFamily="34" charset="-122"/>
                </a:rPr>
                <a:t>(</a:t>
              </a:r>
              <a:r>
                <a:rPr lang="en-US" altLang="zh-CN" sz="1400" b="1" i="1" dirty="0" smtClean="0">
                  <a:latin typeface="微软雅黑" pitchFamily="34" charset="-122"/>
                  <a:ea typeface="微软雅黑" pitchFamily="34" charset="-122"/>
                </a:rPr>
                <a:t>n</a:t>
              </a:r>
              <a:r>
                <a:rPr lang="en-US" altLang="zh-CN" sz="1400" b="1" dirty="0" smtClean="0">
                  <a:latin typeface="微软雅黑" pitchFamily="34" charset="-122"/>
                  <a:ea typeface="微软雅黑" pitchFamily="34" charset="-122"/>
                </a:rPr>
                <a:t> </a:t>
              </a:r>
              <a:r>
                <a:rPr lang="en-US" altLang="zh-CN" sz="1400" b="1" dirty="0">
                  <a:latin typeface="微软雅黑" pitchFamily="34" charset="-122"/>
                  <a:ea typeface="微软雅黑" pitchFamily="34" charset="-122"/>
                </a:rPr>
                <a:t>bit)</a:t>
              </a:r>
              <a:endParaRPr lang="zh-CN" altLang="en-US" sz="1400" b="1" dirty="0">
                <a:latin typeface="微软雅黑" pitchFamily="34" charset="-122"/>
                <a:ea typeface="微软雅黑" pitchFamily="34" charset="-122"/>
              </a:endParaRPr>
            </a:p>
          </p:txBody>
        </p:sp>
        <p:sp>
          <p:nvSpPr>
            <p:cNvPr id="17" name="矩形 16"/>
            <p:cNvSpPr/>
            <p:nvPr/>
          </p:nvSpPr>
          <p:spPr bwMode="auto">
            <a:xfrm>
              <a:off x="4175660" y="5402712"/>
              <a:ext cx="2024962" cy="523965"/>
            </a:xfrm>
            <a:prstGeom prst="rect">
              <a:avLst/>
            </a:prstGeom>
            <a:solidFill>
              <a:srgbClr val="FF99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rgbClr val="000099"/>
                </a:solidFill>
                <a:effectLst/>
                <a:latin typeface="微软雅黑" pitchFamily="34" charset="-122"/>
                <a:ea typeface="微软雅黑" pitchFamily="34" charset="-122"/>
              </a:endParaRPr>
            </a:p>
          </p:txBody>
        </p:sp>
        <p:sp>
          <p:nvSpPr>
            <p:cNvPr id="18" name="Rectangle 126"/>
            <p:cNvSpPr>
              <a:spLocks noChangeArrowheads="1"/>
            </p:cNvSpPr>
            <p:nvPr/>
          </p:nvSpPr>
          <p:spPr bwMode="auto">
            <a:xfrm>
              <a:off x="4209636" y="5426625"/>
              <a:ext cx="1937528" cy="52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1400" b="1" dirty="0" smtClean="0">
                  <a:latin typeface="微软雅黑" pitchFamily="34" charset="-122"/>
                  <a:ea typeface="微软雅黑" pitchFamily="34" charset="-122"/>
                </a:rPr>
                <a:t>子网标识符 </a:t>
              </a:r>
              <a:r>
                <a:rPr lang="en-US" altLang="zh-CN" sz="1400" b="1" dirty="0" smtClean="0">
                  <a:latin typeface="微软雅黑" pitchFamily="34" charset="-122"/>
                  <a:ea typeface="微软雅黑" pitchFamily="34" charset="-122"/>
                </a:rPr>
                <a:t>(</a:t>
              </a:r>
              <a:r>
                <a:rPr lang="en-US" altLang="zh-CN" sz="1400" b="1" i="1" dirty="0" smtClean="0">
                  <a:latin typeface="微软雅黑" pitchFamily="34" charset="-122"/>
                  <a:ea typeface="微软雅黑" pitchFamily="34" charset="-122"/>
                </a:rPr>
                <a:t>m</a:t>
              </a:r>
              <a:r>
                <a:rPr lang="en-US" altLang="zh-CN" sz="1400" b="1" dirty="0" smtClean="0">
                  <a:latin typeface="微软雅黑" pitchFamily="34" charset="-122"/>
                  <a:ea typeface="微软雅黑" pitchFamily="34" charset="-122"/>
                </a:rPr>
                <a:t> </a:t>
              </a:r>
              <a:r>
                <a:rPr lang="en-US" altLang="zh-CN" sz="1400" b="1" dirty="0">
                  <a:latin typeface="微软雅黑" pitchFamily="34" charset="-122"/>
                  <a:ea typeface="微软雅黑" pitchFamily="34" charset="-122"/>
                </a:rPr>
                <a:t>bit)</a:t>
              </a:r>
              <a:endParaRPr lang="zh-CN" altLang="en-US" sz="1400" b="1" dirty="0">
                <a:latin typeface="微软雅黑" pitchFamily="34" charset="-122"/>
                <a:ea typeface="微软雅黑" pitchFamily="34" charset="-122"/>
              </a:endParaRPr>
            </a:p>
          </p:txBody>
        </p:sp>
        <p:sp>
          <p:nvSpPr>
            <p:cNvPr id="19" name="矩形 18"/>
            <p:cNvSpPr/>
            <p:nvPr/>
          </p:nvSpPr>
          <p:spPr bwMode="auto">
            <a:xfrm>
              <a:off x="1151324" y="5404128"/>
              <a:ext cx="2961066" cy="522549"/>
            </a:xfrm>
            <a:prstGeom prst="rect">
              <a:avLst/>
            </a:prstGeom>
            <a:solidFill>
              <a:srgbClr val="00FF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rgbClr val="000099"/>
                </a:solidFill>
                <a:effectLst/>
                <a:latin typeface="微软雅黑" pitchFamily="34" charset="-122"/>
                <a:ea typeface="微软雅黑" pitchFamily="34" charset="-122"/>
              </a:endParaRPr>
            </a:p>
          </p:txBody>
        </p:sp>
        <p:sp>
          <p:nvSpPr>
            <p:cNvPr id="20" name="Rectangle 126"/>
            <p:cNvSpPr>
              <a:spLocks noChangeArrowheads="1"/>
            </p:cNvSpPr>
            <p:nvPr/>
          </p:nvSpPr>
          <p:spPr bwMode="auto">
            <a:xfrm>
              <a:off x="1382948" y="5426625"/>
              <a:ext cx="2468042" cy="52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1400" b="1" dirty="0" smtClean="0">
                  <a:latin typeface="微软雅黑" pitchFamily="34" charset="-122"/>
                  <a:ea typeface="微软雅黑" pitchFamily="34" charset="-122"/>
                </a:rPr>
                <a:t>全球路由选择前缀 </a:t>
              </a:r>
              <a:r>
                <a:rPr lang="en-US" altLang="zh-CN" sz="1400" b="1" dirty="0" smtClean="0">
                  <a:latin typeface="微软雅黑" pitchFamily="34" charset="-122"/>
                  <a:ea typeface="微软雅黑" pitchFamily="34" charset="-122"/>
                </a:rPr>
                <a:t>(</a:t>
              </a:r>
              <a:r>
                <a:rPr lang="en-US" altLang="zh-CN" sz="1400" b="1" i="1" dirty="0" smtClean="0">
                  <a:latin typeface="微软雅黑" pitchFamily="34" charset="-122"/>
                  <a:ea typeface="微软雅黑" pitchFamily="34" charset="-122"/>
                </a:rPr>
                <a:t>n</a:t>
              </a:r>
              <a:r>
                <a:rPr lang="en-US" altLang="zh-CN" sz="1400" b="1" dirty="0" smtClean="0">
                  <a:latin typeface="微软雅黑" pitchFamily="34" charset="-122"/>
                  <a:ea typeface="微软雅黑" pitchFamily="34" charset="-122"/>
                </a:rPr>
                <a:t> </a:t>
              </a:r>
              <a:r>
                <a:rPr lang="en-US" altLang="zh-CN" sz="1400" b="1" dirty="0">
                  <a:latin typeface="微软雅黑" pitchFamily="34" charset="-122"/>
                  <a:ea typeface="微软雅黑" pitchFamily="34" charset="-122"/>
                </a:rPr>
                <a:t>bit)</a:t>
              </a:r>
              <a:endParaRPr lang="zh-CN" altLang="en-US" sz="1400" b="1" dirty="0">
                <a:latin typeface="微软雅黑" pitchFamily="34" charset="-122"/>
                <a:ea typeface="微软雅黑" pitchFamily="34" charset="-122"/>
              </a:endParaRPr>
            </a:p>
          </p:txBody>
        </p:sp>
      </p:grpSp>
      <p:sp>
        <p:nvSpPr>
          <p:cNvPr id="21" name="矩形 20"/>
          <p:cNvSpPr/>
          <p:nvPr/>
        </p:nvSpPr>
        <p:spPr>
          <a:xfrm>
            <a:off x="3268598" y="4048835"/>
            <a:ext cx="2606804" cy="307777"/>
          </a:xfrm>
          <a:prstGeom prst="rect">
            <a:avLst/>
          </a:prstGeom>
        </p:spPr>
        <p:txBody>
          <a:bodyPr wrap="none">
            <a:spAutoFit/>
          </a:bodyPr>
          <a:lstStyle/>
          <a:p>
            <a:pPr algn="ctr"/>
            <a:r>
              <a:rPr lang="en-US" altLang="zh-CN" sz="1400" b="1" dirty="0">
                <a:latin typeface="微软雅黑" pitchFamily="34" charset="-122"/>
                <a:ea typeface="微软雅黑" pitchFamily="34" charset="-122"/>
              </a:rPr>
              <a:t>IPv6 </a:t>
            </a:r>
            <a:r>
              <a:rPr lang="zh-CN" altLang="zh-CN" sz="1400" b="1" dirty="0">
                <a:latin typeface="微软雅黑" pitchFamily="34" charset="-122"/>
                <a:ea typeface="微软雅黑" pitchFamily="34" charset="-122"/>
              </a:rPr>
              <a:t>单播地址的几种划分方法</a:t>
            </a:r>
            <a:endParaRPr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4178831031"/>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960409"/>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546446" y="919546"/>
            <a:ext cx="40511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4.6.3  </a:t>
            </a:r>
            <a:r>
              <a:rPr lang="zh-CN" altLang="en-US" sz="2400" b="1" dirty="0">
                <a:solidFill>
                  <a:schemeClr val="bg1"/>
                </a:solidFill>
                <a:latin typeface="微软雅黑" pitchFamily="34" charset="-122"/>
                <a:ea typeface="微软雅黑" pitchFamily="34" charset="-122"/>
              </a:rPr>
              <a:t>从 </a:t>
            </a:r>
            <a:r>
              <a:rPr lang="en-US" altLang="zh-CN" sz="2400" b="1" dirty="0">
                <a:solidFill>
                  <a:schemeClr val="bg1"/>
                </a:solidFill>
                <a:latin typeface="微软雅黑" pitchFamily="34" charset="-122"/>
                <a:ea typeface="微软雅黑" pitchFamily="34" charset="-122"/>
              </a:rPr>
              <a:t>IPv4 </a:t>
            </a:r>
            <a:r>
              <a:rPr lang="zh-CN" altLang="en-US" sz="2400" b="1" dirty="0">
                <a:solidFill>
                  <a:schemeClr val="bg1"/>
                </a:solidFill>
                <a:latin typeface="微软雅黑" pitchFamily="34" charset="-122"/>
                <a:ea typeface="微软雅黑" pitchFamily="34" charset="-122"/>
              </a:rPr>
              <a:t>向 </a:t>
            </a:r>
            <a:r>
              <a:rPr lang="en-US" altLang="zh-CN" sz="2400" b="1" dirty="0">
                <a:solidFill>
                  <a:schemeClr val="bg1"/>
                </a:solidFill>
                <a:latin typeface="微软雅黑" pitchFamily="34" charset="-122"/>
                <a:ea typeface="微软雅黑" pitchFamily="34" charset="-122"/>
              </a:rPr>
              <a:t>IPv6 </a:t>
            </a:r>
            <a:r>
              <a:rPr lang="zh-CN" altLang="en-US" sz="2400" b="1" dirty="0">
                <a:solidFill>
                  <a:schemeClr val="bg1"/>
                </a:solidFill>
                <a:latin typeface="微软雅黑" pitchFamily="34" charset="-122"/>
                <a:ea typeface="微软雅黑" pitchFamily="34" charset="-122"/>
              </a:rPr>
              <a:t>过渡</a:t>
            </a:r>
          </a:p>
        </p:txBody>
      </p:sp>
      <p:sp>
        <p:nvSpPr>
          <p:cNvPr id="4" name="Rectangle 8"/>
          <p:cNvSpPr>
            <a:spLocks noChangeArrowheads="1"/>
          </p:cNvSpPr>
          <p:nvPr/>
        </p:nvSpPr>
        <p:spPr bwMode="auto">
          <a:xfrm>
            <a:off x="545143" y="1413596"/>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向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过渡</a:t>
            </a:r>
            <a:r>
              <a:rPr lang="zh-CN" altLang="en-US" sz="2000" b="1" dirty="0">
                <a:solidFill>
                  <a:srgbClr val="0000FF"/>
                </a:solidFill>
                <a:latin typeface="微软雅黑" pitchFamily="34" charset="-122"/>
                <a:ea typeface="微软雅黑" pitchFamily="34" charset="-122"/>
              </a:rPr>
              <a:t>只能采用逐步演进的办法</a:t>
            </a:r>
            <a:r>
              <a:rPr lang="zh-CN" altLang="en-US" sz="2000" b="1" dirty="0">
                <a:latin typeface="微软雅黑" pitchFamily="34" charset="-122"/>
                <a:ea typeface="微软雅黑" pitchFamily="34" charset="-122"/>
              </a:rPr>
              <a:t>，同时，还必须使新安装的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系统能够</a:t>
            </a:r>
            <a:r>
              <a:rPr lang="zh-CN" altLang="en-US" sz="2000" b="1" dirty="0">
                <a:solidFill>
                  <a:srgbClr val="0000FF"/>
                </a:solidFill>
                <a:latin typeface="微软雅黑" pitchFamily="34" charset="-122"/>
                <a:ea typeface="微软雅黑" pitchFamily="34" charset="-122"/>
              </a:rPr>
              <a:t>向后兼容</a:t>
            </a:r>
            <a:r>
              <a:rPr lang="zh-CN" altLang="en-US" sz="2000" b="1" dirty="0">
                <a:latin typeface="微软雅黑" pitchFamily="34" charset="-122"/>
                <a:ea typeface="微软雅黑" pitchFamily="34" charset="-122"/>
              </a:rPr>
              <a:t>：</a:t>
            </a:r>
            <a:r>
              <a:rPr lang="en-US" altLang="zh-CN" sz="2000" b="1" dirty="0">
                <a:solidFill>
                  <a:srgbClr val="CC00CC"/>
                </a:solidFill>
                <a:latin typeface="微软雅黑" pitchFamily="34" charset="-122"/>
                <a:ea typeface="微软雅黑" pitchFamily="34" charset="-122"/>
              </a:rPr>
              <a:t>IPv6 </a:t>
            </a:r>
            <a:r>
              <a:rPr lang="zh-CN" altLang="en-US" sz="2000" b="1" dirty="0">
                <a:solidFill>
                  <a:srgbClr val="CC00CC"/>
                </a:solidFill>
                <a:latin typeface="微软雅黑" pitchFamily="34" charset="-122"/>
                <a:ea typeface="微软雅黑" pitchFamily="34" charset="-122"/>
              </a:rPr>
              <a:t>系统必须能够接收和转发 </a:t>
            </a:r>
            <a:r>
              <a:rPr lang="en-US" altLang="zh-CN" sz="2000" b="1" dirty="0">
                <a:solidFill>
                  <a:srgbClr val="CC00CC"/>
                </a:solidFill>
                <a:latin typeface="微软雅黑" pitchFamily="34" charset="-122"/>
                <a:ea typeface="微软雅黑" pitchFamily="34" charset="-122"/>
              </a:rPr>
              <a:t>IPv4 </a:t>
            </a:r>
            <a:r>
              <a:rPr lang="zh-CN" altLang="en-US" sz="2000" b="1" dirty="0">
                <a:solidFill>
                  <a:srgbClr val="CC00CC"/>
                </a:solidFill>
                <a:latin typeface="微软雅黑" pitchFamily="34" charset="-122"/>
                <a:ea typeface="微软雅黑" pitchFamily="34" charset="-122"/>
              </a:rPr>
              <a:t>分组，并且能够为 </a:t>
            </a:r>
            <a:r>
              <a:rPr lang="en-US" altLang="zh-CN" sz="2000" b="1" dirty="0">
                <a:solidFill>
                  <a:srgbClr val="CC00CC"/>
                </a:solidFill>
                <a:latin typeface="微软雅黑" pitchFamily="34" charset="-122"/>
                <a:ea typeface="微软雅黑" pitchFamily="34" charset="-122"/>
              </a:rPr>
              <a:t>IPv4 </a:t>
            </a:r>
            <a:r>
              <a:rPr lang="zh-CN" altLang="en-US" sz="2000" b="1" dirty="0">
                <a:solidFill>
                  <a:srgbClr val="CC00CC"/>
                </a:solidFill>
                <a:latin typeface="微软雅黑" pitchFamily="34" charset="-122"/>
                <a:ea typeface="微软雅黑" pitchFamily="34" charset="-122"/>
              </a:rPr>
              <a:t>分组选择路由</a:t>
            </a:r>
            <a:r>
              <a:rPr lang="zh-CN" altLang="en-US" sz="2000" b="1" dirty="0">
                <a:solidFill>
                  <a:srgbClr val="0000FF"/>
                </a:solidFill>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两种向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过渡的策略：</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使用双协议栈</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使用隧道技术</a:t>
            </a:r>
          </a:p>
        </p:txBody>
      </p:sp>
    </p:spTree>
    <p:extLst>
      <p:ext uri="{BB962C8B-B14F-4D97-AF65-F5344CB8AC3E}">
        <p14:creationId xmlns:p14="http://schemas.microsoft.com/office/powerpoint/2010/main" val="3695518245"/>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169558"/>
            <a:ext cx="8053710"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双协议栈 </a:t>
            </a:r>
            <a:r>
              <a:rPr lang="en-US" altLang="zh-CN" sz="2000" b="1" dirty="0">
                <a:latin typeface="微软雅黑" pitchFamily="34" charset="-122"/>
                <a:ea typeface="微软雅黑" pitchFamily="34" charset="-122"/>
              </a:rPr>
              <a:t>(dual stack) </a:t>
            </a:r>
            <a:r>
              <a:rPr lang="zh-CN" altLang="en-US" sz="2000" b="1" dirty="0">
                <a:latin typeface="微软雅黑" pitchFamily="34" charset="-122"/>
                <a:ea typeface="微软雅黑" pitchFamily="34" charset="-122"/>
              </a:rPr>
              <a:t>是指在完全过渡到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之前，使一部分主机（或路由器）</a:t>
            </a:r>
            <a:r>
              <a:rPr lang="zh-CN" altLang="en-US" sz="2000" b="1" dirty="0">
                <a:solidFill>
                  <a:srgbClr val="0000FF"/>
                </a:solidFill>
                <a:latin typeface="微软雅黑" pitchFamily="34" charset="-122"/>
                <a:ea typeface="微软雅黑" pitchFamily="34" charset="-122"/>
              </a:rPr>
              <a:t>装有两个协议栈，一个 </a:t>
            </a:r>
            <a:r>
              <a:rPr lang="en-US" altLang="zh-CN" sz="2000" b="1" dirty="0">
                <a:solidFill>
                  <a:srgbClr val="0000FF"/>
                </a:solidFill>
                <a:latin typeface="微软雅黑" pitchFamily="34" charset="-122"/>
                <a:ea typeface="微软雅黑" pitchFamily="34" charset="-122"/>
              </a:rPr>
              <a:t>IPv4 </a:t>
            </a:r>
            <a:r>
              <a:rPr lang="zh-CN" altLang="en-US" sz="2000" b="1" dirty="0">
                <a:solidFill>
                  <a:srgbClr val="0000FF"/>
                </a:solidFill>
                <a:latin typeface="微软雅黑" pitchFamily="34" charset="-122"/>
                <a:ea typeface="微软雅黑" pitchFamily="34" charset="-122"/>
              </a:rPr>
              <a:t>和一个 </a:t>
            </a:r>
            <a:r>
              <a:rPr lang="en-US" altLang="zh-CN" sz="2000" b="1" dirty="0">
                <a:solidFill>
                  <a:srgbClr val="0000FF"/>
                </a:solidFill>
                <a:latin typeface="微软雅黑" pitchFamily="34" charset="-122"/>
                <a:ea typeface="微软雅黑" pitchFamily="34" charset="-122"/>
              </a:rPr>
              <a:t>IPv6</a:t>
            </a:r>
            <a:r>
              <a:rPr lang="zh-CN" altLang="en-US" sz="2000" b="1" dirty="0">
                <a:latin typeface="微软雅黑" pitchFamily="34" charset="-122"/>
                <a:ea typeface="微软雅黑" pitchFamily="34" charset="-122"/>
              </a:rPr>
              <a:t>。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双协议栈的主机（或路由器）记为 </a:t>
            </a:r>
            <a:r>
              <a:rPr lang="en-US" altLang="zh-CN" sz="2000" b="1" dirty="0">
                <a:latin typeface="微软雅黑" pitchFamily="34" charset="-122"/>
                <a:ea typeface="微软雅黑" pitchFamily="34" charset="-122"/>
              </a:rPr>
              <a:t>IPv6/IPv4</a:t>
            </a:r>
            <a:r>
              <a:rPr lang="zh-CN" altLang="en-US" sz="2000" b="1" dirty="0">
                <a:latin typeface="微软雅黑" pitchFamily="34" charset="-122"/>
                <a:ea typeface="微软雅黑" pitchFamily="34" charset="-122"/>
              </a:rPr>
              <a:t>，表明它</a:t>
            </a:r>
            <a:r>
              <a:rPr lang="zh-CN" altLang="en-US" sz="2000" b="1" dirty="0">
                <a:solidFill>
                  <a:srgbClr val="0000FF"/>
                </a:solidFill>
                <a:latin typeface="微软雅黑" pitchFamily="34" charset="-122"/>
                <a:ea typeface="微软雅黑" pitchFamily="34" charset="-122"/>
              </a:rPr>
              <a:t>同时具有两种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地址：一个 </a:t>
            </a:r>
            <a:r>
              <a:rPr lang="en-US" altLang="zh-CN" sz="2000" b="1" dirty="0">
                <a:solidFill>
                  <a:srgbClr val="0000FF"/>
                </a:solidFill>
                <a:latin typeface="微软雅黑" pitchFamily="34" charset="-122"/>
                <a:ea typeface="微软雅黑" pitchFamily="34" charset="-122"/>
              </a:rPr>
              <a:t>IPv6 </a:t>
            </a:r>
            <a:r>
              <a:rPr lang="zh-CN" altLang="en-US" sz="2000" b="1" dirty="0">
                <a:solidFill>
                  <a:srgbClr val="0000FF"/>
                </a:solidFill>
                <a:latin typeface="微软雅黑" pitchFamily="34" charset="-122"/>
                <a:ea typeface="微软雅黑" pitchFamily="34" charset="-122"/>
              </a:rPr>
              <a:t>地址和一个 </a:t>
            </a:r>
            <a:r>
              <a:rPr lang="en-US" altLang="zh-CN" sz="2000" b="1" dirty="0">
                <a:solidFill>
                  <a:srgbClr val="0000FF"/>
                </a:solidFill>
                <a:latin typeface="微软雅黑" pitchFamily="34" charset="-122"/>
                <a:ea typeface="微软雅黑" pitchFamily="34" charset="-122"/>
              </a:rPr>
              <a:t>IPv4 </a:t>
            </a:r>
            <a:r>
              <a:rPr lang="zh-CN" altLang="en-US" sz="2000" b="1" dirty="0">
                <a:solidFill>
                  <a:srgbClr val="0000FF"/>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双协议栈主机在和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主机通信时是采用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地址，而和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主机通信时就采用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地址。</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根据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返回的地址类型可以确定使用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地址还是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地址。</a:t>
            </a:r>
          </a:p>
        </p:txBody>
      </p:sp>
      <p:sp>
        <p:nvSpPr>
          <p:cNvPr id="3" name="AutoShape 5"/>
          <p:cNvSpPr>
            <a:spLocks noChangeArrowheads="1"/>
          </p:cNvSpPr>
          <p:nvPr/>
        </p:nvSpPr>
        <p:spPr bwMode="auto">
          <a:xfrm>
            <a:off x="545145" y="782533"/>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74932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双协议栈</a:t>
            </a:r>
          </a:p>
        </p:txBody>
      </p:sp>
    </p:spTree>
    <p:extLst>
      <p:ext uri="{BB962C8B-B14F-4D97-AF65-F5344CB8AC3E}">
        <p14:creationId xmlns:p14="http://schemas.microsoft.com/office/powerpoint/2010/main" val="2904382754"/>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641303"/>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双协议栈</a:t>
            </a:r>
          </a:p>
        </p:txBody>
      </p:sp>
      <p:sp>
        <p:nvSpPr>
          <p:cNvPr id="4" name="圆角矩形 3"/>
          <p:cNvSpPr/>
          <p:nvPr/>
        </p:nvSpPr>
        <p:spPr>
          <a:xfrm>
            <a:off x="545145" y="1099038"/>
            <a:ext cx="8053710"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5" name="Group 3"/>
          <p:cNvGrpSpPr>
            <a:grpSpLocks/>
          </p:cNvGrpSpPr>
          <p:nvPr/>
        </p:nvGrpSpPr>
        <p:grpSpPr bwMode="auto">
          <a:xfrm>
            <a:off x="3194398" y="1305194"/>
            <a:ext cx="2864834" cy="802708"/>
            <a:chOff x="912" y="768"/>
            <a:chExt cx="2400" cy="1584"/>
          </a:xfrm>
          <a:solidFill>
            <a:srgbClr val="3399FF"/>
          </a:solidFill>
        </p:grpSpPr>
        <p:sp>
          <p:nvSpPr>
            <p:cNvPr id="6" name="Oval 4"/>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 name="Oval 5"/>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8" name="Oval 6"/>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 name="Oval 7"/>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 name="Oval 8"/>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 name="Oval 9"/>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 name="Oval 10"/>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 name="Oval 11"/>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 name="Oval 12"/>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15" name="Group 13"/>
            <p:cNvGrpSpPr>
              <a:grpSpLocks/>
            </p:cNvGrpSpPr>
            <p:nvPr/>
          </p:nvGrpSpPr>
          <p:grpSpPr bwMode="auto">
            <a:xfrm>
              <a:off x="912" y="768"/>
              <a:ext cx="2386" cy="1553"/>
              <a:chOff x="912" y="768"/>
              <a:chExt cx="2386" cy="1553"/>
            </a:xfrm>
            <a:grpFill/>
          </p:grpSpPr>
          <p:sp>
            <p:nvSpPr>
              <p:cNvPr id="16" name="Oval 14"/>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 name="Oval 15"/>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 name="Oval 16"/>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9" name="Oval 17"/>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0" name="Oval 18"/>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1" name="Oval 19"/>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2" name="Oval 20"/>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3" name="Oval 21"/>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4" name="Oval 22"/>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25" name="Freeform 23"/>
          <p:cNvSpPr>
            <a:spLocks/>
          </p:cNvSpPr>
          <p:nvPr/>
        </p:nvSpPr>
        <p:spPr bwMode="auto">
          <a:xfrm flipH="1">
            <a:off x="6087429" y="2208892"/>
            <a:ext cx="491759" cy="787092"/>
          </a:xfrm>
          <a:custGeom>
            <a:avLst/>
            <a:gdLst>
              <a:gd name="T0" fmla="*/ 0 w 576"/>
              <a:gd name="T1" fmla="*/ 0 h 756"/>
              <a:gd name="T2" fmla="*/ 576 w 576"/>
              <a:gd name="T3" fmla="*/ 4 h 756"/>
              <a:gd name="T4" fmla="*/ 576 w 576"/>
              <a:gd name="T5" fmla="*/ 564 h 756"/>
              <a:gd name="T6" fmla="*/ 4 w 576"/>
              <a:gd name="T7" fmla="*/ 756 h 756"/>
              <a:gd name="T8" fmla="*/ 0 w 576"/>
              <a:gd name="T9" fmla="*/ 0 h 756"/>
            </a:gdLst>
            <a:ahLst/>
            <a:cxnLst>
              <a:cxn ang="0">
                <a:pos x="T0" y="T1"/>
              </a:cxn>
              <a:cxn ang="0">
                <a:pos x="T2" y="T3"/>
              </a:cxn>
              <a:cxn ang="0">
                <a:pos x="T4" y="T5"/>
              </a:cxn>
              <a:cxn ang="0">
                <a:pos x="T6" y="T7"/>
              </a:cxn>
              <a:cxn ang="0">
                <a:pos x="T8" y="T9"/>
              </a:cxn>
            </a:cxnLst>
            <a:rect l="0" t="0" r="r" b="b"/>
            <a:pathLst>
              <a:path w="576" h="756">
                <a:moveTo>
                  <a:pt x="0" y="0"/>
                </a:moveTo>
                <a:lnTo>
                  <a:pt x="576" y="4"/>
                </a:lnTo>
                <a:lnTo>
                  <a:pt x="576" y="564"/>
                </a:lnTo>
                <a:lnTo>
                  <a:pt x="4" y="756"/>
                </a:lnTo>
                <a:lnTo>
                  <a:pt x="0" y="0"/>
                </a:lnTo>
                <a:close/>
              </a:path>
            </a:pathLst>
          </a:custGeom>
          <a:solidFill>
            <a:srgbClr val="00FFFF"/>
          </a:solidFill>
          <a:ln>
            <a:noFill/>
          </a:ln>
          <a:effectLst/>
          <a:extLst/>
        </p:spPr>
        <p:txBody>
          <a:bodyPr/>
          <a:lstStyle/>
          <a:p>
            <a:endParaRPr lang="zh-CN" altLang="en-US" sz="1200" b="1">
              <a:latin typeface="微软雅黑" pitchFamily="34" charset="-122"/>
              <a:ea typeface="微软雅黑" pitchFamily="34" charset="-122"/>
            </a:endParaRPr>
          </a:p>
        </p:txBody>
      </p:sp>
      <p:sp>
        <p:nvSpPr>
          <p:cNvPr id="26" name="Freeform 24"/>
          <p:cNvSpPr>
            <a:spLocks/>
          </p:cNvSpPr>
          <p:nvPr/>
        </p:nvSpPr>
        <p:spPr bwMode="auto">
          <a:xfrm>
            <a:off x="2559398" y="2213056"/>
            <a:ext cx="649663" cy="787092"/>
          </a:xfrm>
          <a:custGeom>
            <a:avLst/>
            <a:gdLst>
              <a:gd name="T0" fmla="*/ 0 w 576"/>
              <a:gd name="T1" fmla="*/ 0 h 756"/>
              <a:gd name="T2" fmla="*/ 576 w 576"/>
              <a:gd name="T3" fmla="*/ 4 h 756"/>
              <a:gd name="T4" fmla="*/ 576 w 576"/>
              <a:gd name="T5" fmla="*/ 564 h 756"/>
              <a:gd name="T6" fmla="*/ 4 w 576"/>
              <a:gd name="T7" fmla="*/ 756 h 756"/>
              <a:gd name="T8" fmla="*/ 0 w 576"/>
              <a:gd name="T9" fmla="*/ 0 h 756"/>
            </a:gdLst>
            <a:ahLst/>
            <a:cxnLst>
              <a:cxn ang="0">
                <a:pos x="T0" y="T1"/>
              </a:cxn>
              <a:cxn ang="0">
                <a:pos x="T2" y="T3"/>
              </a:cxn>
              <a:cxn ang="0">
                <a:pos x="T4" y="T5"/>
              </a:cxn>
              <a:cxn ang="0">
                <a:pos x="T6" y="T7"/>
              </a:cxn>
              <a:cxn ang="0">
                <a:pos x="T8" y="T9"/>
              </a:cxn>
            </a:cxnLst>
            <a:rect l="0" t="0" r="r" b="b"/>
            <a:pathLst>
              <a:path w="576" h="756">
                <a:moveTo>
                  <a:pt x="0" y="0"/>
                </a:moveTo>
                <a:lnTo>
                  <a:pt x="576" y="4"/>
                </a:lnTo>
                <a:lnTo>
                  <a:pt x="576" y="564"/>
                </a:lnTo>
                <a:lnTo>
                  <a:pt x="4" y="756"/>
                </a:lnTo>
                <a:lnTo>
                  <a:pt x="0" y="0"/>
                </a:lnTo>
                <a:close/>
              </a:path>
            </a:pathLst>
          </a:custGeom>
          <a:solidFill>
            <a:srgbClr val="00FFFF"/>
          </a:solidFill>
          <a:ln>
            <a:noFill/>
          </a:ln>
          <a:effectLst/>
        </p:spPr>
        <p:txBody>
          <a:bodyPr/>
          <a:lstStyle/>
          <a:p>
            <a:endParaRPr lang="zh-CN" altLang="en-US" sz="1200" b="1">
              <a:latin typeface="微软雅黑" pitchFamily="34" charset="-122"/>
              <a:ea typeface="微软雅黑" pitchFamily="34" charset="-122"/>
            </a:endParaRPr>
          </a:p>
        </p:txBody>
      </p:sp>
      <p:sp>
        <p:nvSpPr>
          <p:cNvPr id="27" name="Line 25"/>
          <p:cNvSpPr>
            <a:spLocks noChangeShapeType="1"/>
          </p:cNvSpPr>
          <p:nvPr/>
        </p:nvSpPr>
        <p:spPr bwMode="auto">
          <a:xfrm>
            <a:off x="1814992" y="1800770"/>
            <a:ext cx="5738690"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pic>
        <p:nvPicPr>
          <p:cNvPr id="29" name="Picture 2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6645" y="1636971"/>
            <a:ext cx="369947" cy="229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0" name="Text Box 28"/>
          <p:cNvSpPr txBox="1">
            <a:spLocks noChangeArrowheads="1"/>
          </p:cNvSpPr>
          <p:nvPr/>
        </p:nvSpPr>
        <p:spPr bwMode="auto">
          <a:xfrm>
            <a:off x="2588859" y="1204871"/>
            <a:ext cx="9268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双协议栈</a:t>
            </a:r>
          </a:p>
          <a:p>
            <a:pPr algn="ctr"/>
            <a:r>
              <a:rPr kumimoji="1" lang="en-US" altLang="zh-CN" sz="1200" b="1" dirty="0">
                <a:latin typeface="微软雅黑" pitchFamily="34" charset="-122"/>
                <a:ea typeface="微软雅黑" pitchFamily="34" charset="-122"/>
              </a:rPr>
              <a:t>IPv6/IPv4</a:t>
            </a:r>
          </a:p>
        </p:txBody>
      </p:sp>
      <p:pic>
        <p:nvPicPr>
          <p:cNvPr id="31" name="Picture 2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89559" y="1636971"/>
            <a:ext cx="369947" cy="229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2" name="Picture 3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4053" y="1636971"/>
            <a:ext cx="369947" cy="229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3"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2455" y="1636971"/>
            <a:ext cx="369947" cy="229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5" name="Text Box 33"/>
          <p:cNvSpPr txBox="1">
            <a:spLocks noChangeArrowheads="1"/>
          </p:cNvSpPr>
          <p:nvPr/>
        </p:nvSpPr>
        <p:spPr bwMode="auto">
          <a:xfrm>
            <a:off x="1484142" y="1346546"/>
            <a:ext cx="5196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IPv6</a:t>
            </a:r>
          </a:p>
        </p:txBody>
      </p:sp>
      <p:sp>
        <p:nvSpPr>
          <p:cNvPr id="36" name="Text Box 34"/>
          <p:cNvSpPr txBox="1">
            <a:spLocks noChangeArrowheads="1"/>
          </p:cNvSpPr>
          <p:nvPr/>
        </p:nvSpPr>
        <p:spPr bwMode="auto">
          <a:xfrm>
            <a:off x="7234950" y="1346546"/>
            <a:ext cx="5196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IPv6</a:t>
            </a:r>
          </a:p>
        </p:txBody>
      </p:sp>
      <p:sp>
        <p:nvSpPr>
          <p:cNvPr id="37" name="Text Box 35"/>
          <p:cNvSpPr txBox="1">
            <a:spLocks noChangeArrowheads="1"/>
          </p:cNvSpPr>
          <p:nvPr/>
        </p:nvSpPr>
        <p:spPr bwMode="auto">
          <a:xfrm>
            <a:off x="4334692" y="1319539"/>
            <a:ext cx="87395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chemeClr val="bg1"/>
                </a:solidFill>
                <a:latin typeface="微软雅黑" pitchFamily="34" charset="-122"/>
                <a:ea typeface="微软雅黑" pitchFamily="34" charset="-122"/>
              </a:rPr>
              <a:t>IPv4 </a:t>
            </a:r>
            <a:r>
              <a:rPr kumimoji="1" lang="zh-CN" altLang="en-US" sz="1200" b="1" dirty="0">
                <a:solidFill>
                  <a:schemeClr val="bg1"/>
                </a:solidFill>
                <a:latin typeface="微软雅黑" pitchFamily="34" charset="-122"/>
                <a:ea typeface="微软雅黑" pitchFamily="34" charset="-122"/>
              </a:rPr>
              <a:t>网络</a:t>
            </a:r>
          </a:p>
        </p:txBody>
      </p:sp>
      <p:sp>
        <p:nvSpPr>
          <p:cNvPr id="38" name="Text Box 36"/>
          <p:cNvSpPr txBox="1">
            <a:spLocks noChangeArrowheads="1"/>
          </p:cNvSpPr>
          <p:nvPr/>
        </p:nvSpPr>
        <p:spPr bwMode="auto">
          <a:xfrm>
            <a:off x="1294888" y="1593244"/>
            <a:ext cx="3000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p>
        </p:txBody>
      </p:sp>
      <p:sp>
        <p:nvSpPr>
          <p:cNvPr id="39" name="Text Box 37"/>
          <p:cNvSpPr txBox="1">
            <a:spLocks noChangeArrowheads="1"/>
          </p:cNvSpPr>
          <p:nvPr/>
        </p:nvSpPr>
        <p:spPr bwMode="auto">
          <a:xfrm>
            <a:off x="2830091" y="1585955"/>
            <a:ext cx="2904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a:t>
            </a:r>
          </a:p>
        </p:txBody>
      </p:sp>
      <p:sp>
        <p:nvSpPr>
          <p:cNvPr id="40" name="Text Box 38"/>
          <p:cNvSpPr txBox="1">
            <a:spLocks noChangeArrowheads="1"/>
          </p:cNvSpPr>
          <p:nvPr/>
        </p:nvSpPr>
        <p:spPr bwMode="auto">
          <a:xfrm>
            <a:off x="3753831" y="1578668"/>
            <a:ext cx="2888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chemeClr val="bg1"/>
                </a:solidFill>
                <a:latin typeface="微软雅黑" pitchFamily="34" charset="-122"/>
                <a:ea typeface="微软雅黑" pitchFamily="34" charset="-122"/>
              </a:rPr>
              <a:t>C</a:t>
            </a:r>
          </a:p>
        </p:txBody>
      </p:sp>
      <p:sp>
        <p:nvSpPr>
          <p:cNvPr id="41" name="Text Box 39"/>
          <p:cNvSpPr txBox="1">
            <a:spLocks noChangeArrowheads="1"/>
          </p:cNvSpPr>
          <p:nvPr/>
        </p:nvSpPr>
        <p:spPr bwMode="auto">
          <a:xfrm>
            <a:off x="4739169" y="1571380"/>
            <a:ext cx="3064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chemeClr val="bg1"/>
                </a:solidFill>
                <a:latin typeface="微软雅黑" pitchFamily="34" charset="-122"/>
                <a:ea typeface="微软雅黑" pitchFamily="34" charset="-122"/>
              </a:rPr>
              <a:t>D</a:t>
            </a:r>
          </a:p>
        </p:txBody>
      </p:sp>
      <p:sp>
        <p:nvSpPr>
          <p:cNvPr id="42" name="Text Box 40"/>
          <p:cNvSpPr txBox="1">
            <a:spLocks noChangeArrowheads="1"/>
          </p:cNvSpPr>
          <p:nvPr/>
        </p:nvSpPr>
        <p:spPr bwMode="auto">
          <a:xfrm>
            <a:off x="5694924" y="1564092"/>
            <a:ext cx="2728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chemeClr val="bg1"/>
                </a:solidFill>
                <a:latin typeface="微软雅黑" pitchFamily="34" charset="-122"/>
                <a:ea typeface="微软雅黑" pitchFamily="34" charset="-122"/>
              </a:rPr>
              <a:t>E</a:t>
            </a:r>
          </a:p>
        </p:txBody>
      </p:sp>
      <p:sp>
        <p:nvSpPr>
          <p:cNvPr id="43" name="Text Box 41"/>
          <p:cNvSpPr txBox="1">
            <a:spLocks noChangeArrowheads="1"/>
          </p:cNvSpPr>
          <p:nvPr/>
        </p:nvSpPr>
        <p:spPr bwMode="auto">
          <a:xfrm>
            <a:off x="7109090" y="1556804"/>
            <a:ext cx="27122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F</a:t>
            </a:r>
          </a:p>
        </p:txBody>
      </p:sp>
      <p:sp>
        <p:nvSpPr>
          <p:cNvPr id="44" name="Rectangle 42"/>
          <p:cNvSpPr>
            <a:spLocks noChangeArrowheads="1"/>
          </p:cNvSpPr>
          <p:nvPr/>
        </p:nvSpPr>
        <p:spPr bwMode="auto">
          <a:xfrm>
            <a:off x="1640170" y="2207850"/>
            <a:ext cx="920356" cy="1349300"/>
          </a:xfrm>
          <a:prstGeom prst="rect">
            <a:avLst/>
          </a:prstGeom>
          <a:solidFill>
            <a:srgbClr val="0000FF"/>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45" name="Rectangle 43"/>
          <p:cNvSpPr>
            <a:spLocks noChangeArrowheads="1"/>
          </p:cNvSpPr>
          <p:nvPr/>
        </p:nvSpPr>
        <p:spPr bwMode="auto">
          <a:xfrm>
            <a:off x="1663856" y="2221386"/>
            <a:ext cx="897798" cy="772516"/>
          </a:xfrm>
          <a:prstGeom prst="rect">
            <a:avLst/>
          </a:prstGeom>
          <a:solidFill>
            <a:srgbClr val="00FFFF"/>
          </a:solidFill>
          <a:ln>
            <a:noFill/>
          </a:ln>
          <a:effectLst/>
          <a:extLst/>
        </p:spPr>
        <p:txBody>
          <a:bodyPr wrap="none" anchor="ctr"/>
          <a:lstStyle/>
          <a:p>
            <a:endParaRPr lang="zh-CN" altLang="en-US" sz="1200" b="1">
              <a:latin typeface="微软雅黑" pitchFamily="34" charset="-122"/>
              <a:ea typeface="微软雅黑" pitchFamily="34" charset="-122"/>
            </a:endParaRPr>
          </a:p>
        </p:txBody>
      </p:sp>
      <p:sp>
        <p:nvSpPr>
          <p:cNvPr id="47" name="Rectangle 45"/>
          <p:cNvSpPr>
            <a:spLocks noChangeArrowheads="1"/>
          </p:cNvSpPr>
          <p:nvPr/>
        </p:nvSpPr>
        <p:spPr bwMode="auto">
          <a:xfrm>
            <a:off x="6579188" y="2207850"/>
            <a:ext cx="920356" cy="1349300"/>
          </a:xfrm>
          <a:prstGeom prst="rect">
            <a:avLst/>
          </a:prstGeom>
          <a:solidFill>
            <a:srgbClr val="0000FF"/>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48" name="Rectangle 46"/>
          <p:cNvSpPr>
            <a:spLocks noChangeArrowheads="1"/>
          </p:cNvSpPr>
          <p:nvPr/>
        </p:nvSpPr>
        <p:spPr bwMode="auto">
          <a:xfrm>
            <a:off x="6592722" y="2221386"/>
            <a:ext cx="906822" cy="772516"/>
          </a:xfrm>
          <a:prstGeom prst="rect">
            <a:avLst/>
          </a:prstGeom>
          <a:solidFill>
            <a:srgbClr val="00FFFF"/>
          </a:solidFill>
          <a:ln>
            <a:noFill/>
          </a:ln>
          <a:effectLst/>
          <a:extLst/>
        </p:spPr>
        <p:txBody>
          <a:bodyPr wrap="none" anchor="ctr"/>
          <a:lstStyle/>
          <a:p>
            <a:endParaRPr lang="zh-CN" altLang="en-US" sz="1200" b="1">
              <a:latin typeface="微软雅黑" pitchFamily="34" charset="-122"/>
              <a:ea typeface="微软雅黑" pitchFamily="34" charset="-122"/>
            </a:endParaRPr>
          </a:p>
        </p:txBody>
      </p:sp>
      <p:sp>
        <p:nvSpPr>
          <p:cNvPr id="50" name="Line 48"/>
          <p:cNvSpPr>
            <a:spLocks noChangeShapeType="1"/>
          </p:cNvSpPr>
          <p:nvPr/>
        </p:nvSpPr>
        <p:spPr bwMode="auto">
          <a:xfrm>
            <a:off x="1760854" y="2134278"/>
            <a:ext cx="649663"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1" name="Line 49"/>
          <p:cNvSpPr>
            <a:spLocks noChangeShapeType="1"/>
          </p:cNvSpPr>
          <p:nvPr/>
        </p:nvSpPr>
        <p:spPr bwMode="auto">
          <a:xfrm>
            <a:off x="3276734" y="2134278"/>
            <a:ext cx="649663"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2" name="Line 50"/>
          <p:cNvSpPr>
            <a:spLocks noChangeShapeType="1"/>
          </p:cNvSpPr>
          <p:nvPr/>
        </p:nvSpPr>
        <p:spPr bwMode="auto">
          <a:xfrm>
            <a:off x="5279862" y="2134278"/>
            <a:ext cx="649663"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3" name="Line 51"/>
          <p:cNvSpPr>
            <a:spLocks noChangeShapeType="1"/>
          </p:cNvSpPr>
          <p:nvPr/>
        </p:nvSpPr>
        <p:spPr bwMode="auto">
          <a:xfrm>
            <a:off x="6741604" y="2134278"/>
            <a:ext cx="649663"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4" name="Text Box 52"/>
          <p:cNvSpPr txBox="1">
            <a:spLocks noChangeArrowheads="1"/>
          </p:cNvSpPr>
          <p:nvPr/>
        </p:nvSpPr>
        <p:spPr bwMode="auto">
          <a:xfrm>
            <a:off x="5838303" y="1204871"/>
            <a:ext cx="9268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双协议栈</a:t>
            </a:r>
          </a:p>
          <a:p>
            <a:pPr algn="ctr"/>
            <a:r>
              <a:rPr kumimoji="1" lang="en-US" altLang="zh-CN" sz="1200" b="1" dirty="0">
                <a:latin typeface="微软雅黑" pitchFamily="34" charset="-122"/>
                <a:ea typeface="微软雅黑" pitchFamily="34" charset="-122"/>
              </a:rPr>
              <a:t>IPv6/IPv4</a:t>
            </a:r>
          </a:p>
        </p:txBody>
      </p:sp>
      <p:sp>
        <p:nvSpPr>
          <p:cNvPr id="55" name="Text Box 53"/>
          <p:cNvSpPr txBox="1">
            <a:spLocks noChangeArrowheads="1"/>
          </p:cNvSpPr>
          <p:nvPr/>
        </p:nvSpPr>
        <p:spPr bwMode="auto">
          <a:xfrm>
            <a:off x="4486957" y="2385884"/>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t>
            </a:r>
          </a:p>
        </p:txBody>
      </p:sp>
      <p:sp>
        <p:nvSpPr>
          <p:cNvPr id="56" name="Text Box 54"/>
          <p:cNvSpPr txBox="1">
            <a:spLocks noChangeArrowheads="1"/>
          </p:cNvSpPr>
          <p:nvPr/>
        </p:nvSpPr>
        <p:spPr bwMode="auto">
          <a:xfrm>
            <a:off x="1607054" y="3531353"/>
            <a:ext cx="102784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IPv6 </a:t>
            </a:r>
            <a:r>
              <a:rPr kumimoji="1" lang="zh-CN" altLang="en-US" sz="1200" b="1" dirty="0">
                <a:latin typeface="微软雅黑" pitchFamily="34" charset="-122"/>
                <a:ea typeface="微软雅黑" pitchFamily="34" charset="-122"/>
              </a:rPr>
              <a:t>数据报</a:t>
            </a:r>
          </a:p>
        </p:txBody>
      </p:sp>
      <p:grpSp>
        <p:nvGrpSpPr>
          <p:cNvPr id="57" name="组合 56"/>
          <p:cNvGrpSpPr/>
          <p:nvPr/>
        </p:nvGrpSpPr>
        <p:grpSpPr>
          <a:xfrm>
            <a:off x="3132831" y="1913244"/>
            <a:ext cx="3031761" cy="1936219"/>
            <a:chOff x="2822251" y="2637309"/>
            <a:chExt cx="4622801" cy="2590800"/>
          </a:xfrm>
        </p:grpSpPr>
        <p:sp>
          <p:nvSpPr>
            <p:cNvPr id="58" name="Line 55"/>
            <p:cNvSpPr>
              <a:spLocks noChangeShapeType="1"/>
            </p:cNvSpPr>
            <p:nvPr/>
          </p:nvSpPr>
          <p:spPr bwMode="auto">
            <a:xfrm>
              <a:off x="2822251" y="2637309"/>
              <a:ext cx="0" cy="2590800"/>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9" name="Line 56"/>
            <p:cNvSpPr>
              <a:spLocks noChangeShapeType="1"/>
            </p:cNvSpPr>
            <p:nvPr/>
          </p:nvSpPr>
          <p:spPr bwMode="auto">
            <a:xfrm>
              <a:off x="7445052" y="2637309"/>
              <a:ext cx="0" cy="2590800"/>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60" name="Text Box 57"/>
          <p:cNvSpPr txBox="1">
            <a:spLocks noChangeArrowheads="1"/>
          </p:cNvSpPr>
          <p:nvPr/>
        </p:nvSpPr>
        <p:spPr bwMode="auto">
          <a:xfrm>
            <a:off x="6556223" y="3531353"/>
            <a:ext cx="102784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IPv6 </a:t>
            </a:r>
            <a:r>
              <a:rPr kumimoji="1" lang="zh-CN" altLang="en-US" sz="1200" b="1">
                <a:latin typeface="微软雅黑" pitchFamily="34" charset="-122"/>
                <a:ea typeface="微软雅黑" pitchFamily="34" charset="-122"/>
              </a:rPr>
              <a:t>数据报</a:t>
            </a:r>
          </a:p>
        </p:txBody>
      </p:sp>
      <p:sp>
        <p:nvSpPr>
          <p:cNvPr id="61" name="Line 58"/>
          <p:cNvSpPr>
            <a:spLocks noChangeShapeType="1"/>
          </p:cNvSpPr>
          <p:nvPr/>
        </p:nvSpPr>
        <p:spPr bwMode="auto">
          <a:xfrm>
            <a:off x="1652577" y="3000148"/>
            <a:ext cx="9203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2" name="Line 59"/>
          <p:cNvSpPr>
            <a:spLocks noChangeShapeType="1"/>
          </p:cNvSpPr>
          <p:nvPr/>
        </p:nvSpPr>
        <p:spPr bwMode="auto">
          <a:xfrm>
            <a:off x="6579188" y="3000148"/>
            <a:ext cx="9203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3" name="Rectangle 60"/>
          <p:cNvSpPr>
            <a:spLocks noChangeArrowheads="1"/>
          </p:cNvSpPr>
          <p:nvPr/>
        </p:nvSpPr>
        <p:spPr bwMode="auto">
          <a:xfrm>
            <a:off x="3210189" y="2207850"/>
            <a:ext cx="920356" cy="1142116"/>
          </a:xfrm>
          <a:prstGeom prst="rect">
            <a:avLst/>
          </a:prstGeom>
          <a:solidFill>
            <a:srgbClr val="0000FF"/>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64" name="Rectangle 61"/>
          <p:cNvSpPr>
            <a:spLocks noChangeArrowheads="1"/>
          </p:cNvSpPr>
          <p:nvPr/>
        </p:nvSpPr>
        <p:spPr bwMode="auto">
          <a:xfrm>
            <a:off x="3219212" y="2214098"/>
            <a:ext cx="906822" cy="580949"/>
          </a:xfrm>
          <a:prstGeom prst="rect">
            <a:avLst/>
          </a:prstGeom>
          <a:solidFill>
            <a:srgbClr val="00FFFF"/>
          </a:solidFill>
          <a:ln>
            <a:noFill/>
          </a:ln>
          <a:effectLst/>
          <a:extLst/>
        </p:spPr>
        <p:txBody>
          <a:bodyPr wrap="none" anchor="ctr"/>
          <a:lstStyle/>
          <a:p>
            <a:endParaRPr lang="zh-CN" altLang="en-US" sz="1200" b="1">
              <a:latin typeface="微软雅黑" pitchFamily="34" charset="-122"/>
              <a:ea typeface="微软雅黑" pitchFamily="34" charset="-122"/>
            </a:endParaRPr>
          </a:p>
        </p:txBody>
      </p:sp>
      <p:sp>
        <p:nvSpPr>
          <p:cNvPr id="66" name="Line 63"/>
          <p:cNvSpPr>
            <a:spLocks noChangeShapeType="1"/>
          </p:cNvSpPr>
          <p:nvPr/>
        </p:nvSpPr>
        <p:spPr bwMode="auto">
          <a:xfrm>
            <a:off x="3222596" y="2800252"/>
            <a:ext cx="9203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7" name="Text Box 64"/>
          <p:cNvSpPr txBox="1">
            <a:spLocks noChangeArrowheads="1"/>
          </p:cNvSpPr>
          <p:nvPr/>
        </p:nvSpPr>
        <p:spPr bwMode="auto">
          <a:xfrm>
            <a:off x="3308112" y="2959543"/>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数据部分</a:t>
            </a:r>
          </a:p>
        </p:txBody>
      </p:sp>
      <p:sp>
        <p:nvSpPr>
          <p:cNvPr id="68" name="Rectangle 65"/>
          <p:cNvSpPr>
            <a:spLocks noChangeArrowheads="1"/>
          </p:cNvSpPr>
          <p:nvPr/>
        </p:nvSpPr>
        <p:spPr bwMode="auto">
          <a:xfrm>
            <a:off x="5159178" y="2207850"/>
            <a:ext cx="920356" cy="1142116"/>
          </a:xfrm>
          <a:prstGeom prst="rect">
            <a:avLst/>
          </a:prstGeom>
          <a:solidFill>
            <a:srgbClr val="0000FF"/>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69" name="Rectangle 66"/>
          <p:cNvSpPr>
            <a:spLocks noChangeArrowheads="1"/>
          </p:cNvSpPr>
          <p:nvPr/>
        </p:nvSpPr>
        <p:spPr bwMode="auto">
          <a:xfrm>
            <a:off x="5174968" y="2218262"/>
            <a:ext cx="896670" cy="580949"/>
          </a:xfrm>
          <a:prstGeom prst="rect">
            <a:avLst/>
          </a:prstGeom>
          <a:solidFill>
            <a:srgbClr val="00FFFF"/>
          </a:solidFill>
          <a:ln>
            <a:noFill/>
          </a:ln>
          <a:effectLst/>
          <a:extLst/>
        </p:spPr>
        <p:txBody>
          <a:bodyPr wrap="none" anchor="ctr"/>
          <a:lstStyle/>
          <a:p>
            <a:endParaRPr lang="zh-CN" altLang="en-US" sz="1200" b="1">
              <a:latin typeface="微软雅黑" pitchFamily="34" charset="-122"/>
              <a:ea typeface="微软雅黑" pitchFamily="34" charset="-122"/>
            </a:endParaRPr>
          </a:p>
        </p:txBody>
      </p:sp>
      <p:sp>
        <p:nvSpPr>
          <p:cNvPr id="71" name="Line 68"/>
          <p:cNvSpPr>
            <a:spLocks noChangeShapeType="1"/>
          </p:cNvSpPr>
          <p:nvPr/>
        </p:nvSpPr>
        <p:spPr bwMode="auto">
          <a:xfrm>
            <a:off x="5171585" y="2800252"/>
            <a:ext cx="9203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2" name="Text Box 69"/>
          <p:cNvSpPr txBox="1">
            <a:spLocks noChangeArrowheads="1"/>
          </p:cNvSpPr>
          <p:nvPr/>
        </p:nvSpPr>
        <p:spPr bwMode="auto">
          <a:xfrm>
            <a:off x="5274685" y="2959543"/>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数据部分</a:t>
            </a:r>
          </a:p>
        </p:txBody>
      </p:sp>
      <p:sp>
        <p:nvSpPr>
          <p:cNvPr id="73" name="Line 70"/>
          <p:cNvSpPr>
            <a:spLocks noChangeShapeType="1"/>
          </p:cNvSpPr>
          <p:nvPr/>
        </p:nvSpPr>
        <p:spPr bwMode="auto">
          <a:xfrm>
            <a:off x="3132831" y="3726974"/>
            <a:ext cx="3031761" cy="0"/>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4" name="Text Box 71"/>
          <p:cNvSpPr txBox="1">
            <a:spLocks noChangeArrowheads="1"/>
          </p:cNvSpPr>
          <p:nvPr/>
        </p:nvSpPr>
        <p:spPr bwMode="auto">
          <a:xfrm>
            <a:off x="4265230" y="3607244"/>
            <a:ext cx="873957"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FF"/>
                </a:solidFill>
                <a:latin typeface="微软雅黑" pitchFamily="34" charset="-122"/>
                <a:ea typeface="微软雅黑" pitchFamily="34" charset="-122"/>
              </a:rPr>
              <a:t>IPv4 </a:t>
            </a:r>
            <a:r>
              <a:rPr kumimoji="1" lang="zh-CN" altLang="en-US" sz="1200" b="1" dirty="0" smtClean="0">
                <a:solidFill>
                  <a:srgbClr val="0000FF"/>
                </a:solidFill>
                <a:latin typeface="微软雅黑" pitchFamily="34" charset="-122"/>
                <a:ea typeface="微软雅黑" pitchFamily="34" charset="-122"/>
              </a:rPr>
              <a:t>网络</a:t>
            </a:r>
            <a:endParaRPr kumimoji="1" lang="zh-CN" altLang="en-US" sz="1200" b="1" dirty="0">
              <a:solidFill>
                <a:srgbClr val="0000FF"/>
              </a:solidFill>
              <a:latin typeface="微软雅黑" pitchFamily="34" charset="-122"/>
              <a:ea typeface="微软雅黑" pitchFamily="34" charset="-122"/>
            </a:endParaRPr>
          </a:p>
        </p:txBody>
      </p:sp>
      <p:sp>
        <p:nvSpPr>
          <p:cNvPr id="75" name="矩形 74"/>
          <p:cNvSpPr/>
          <p:nvPr/>
        </p:nvSpPr>
        <p:spPr>
          <a:xfrm>
            <a:off x="2412325" y="3979080"/>
            <a:ext cx="4460639" cy="307777"/>
          </a:xfrm>
          <a:prstGeom prst="rect">
            <a:avLst/>
          </a:prstGeom>
        </p:spPr>
        <p:txBody>
          <a:bodyPr wrap="square">
            <a:spAutoFit/>
          </a:bodyPr>
          <a:lstStyle/>
          <a:p>
            <a:pPr algn="ctr"/>
            <a:r>
              <a:rPr lang="zh-CN" altLang="zh-CN" sz="1400" b="1" dirty="0" smtClean="0">
                <a:latin typeface="微软雅黑" pitchFamily="34" charset="-122"/>
                <a:ea typeface="微软雅黑" pitchFamily="34" charset="-122"/>
              </a:rPr>
              <a:t>使用</a:t>
            </a:r>
            <a:r>
              <a:rPr lang="zh-CN" altLang="zh-CN" sz="1400" b="1" dirty="0">
                <a:latin typeface="微软雅黑" pitchFamily="34" charset="-122"/>
                <a:ea typeface="微软雅黑" pitchFamily="34" charset="-122"/>
              </a:rPr>
              <a:t>双协议栈进行</a:t>
            </a:r>
            <a:r>
              <a:rPr lang="zh-CN" altLang="zh-CN" sz="1400" b="1" dirty="0" smtClean="0">
                <a:latin typeface="微软雅黑" pitchFamily="34" charset="-122"/>
                <a:ea typeface="微软雅黑" pitchFamily="34" charset="-122"/>
              </a:rPr>
              <a:t>从</a:t>
            </a:r>
            <a:r>
              <a:rPr lang="en-US" altLang="zh-CN" sz="1400" b="1" dirty="0" smtClean="0">
                <a:latin typeface="微软雅黑" pitchFamily="34" charset="-122"/>
                <a:ea typeface="微软雅黑" pitchFamily="34" charset="-122"/>
              </a:rPr>
              <a:t> IPv4 </a:t>
            </a:r>
            <a:r>
              <a:rPr lang="zh-CN" altLang="zh-CN" sz="1400" b="1" dirty="0" smtClean="0">
                <a:latin typeface="微软雅黑" pitchFamily="34" charset="-122"/>
                <a:ea typeface="微软雅黑" pitchFamily="34" charset="-122"/>
              </a:rPr>
              <a:t>到</a:t>
            </a:r>
            <a:r>
              <a:rPr lang="en-US" altLang="zh-CN" sz="1400" b="1" dirty="0" smtClean="0">
                <a:latin typeface="微软雅黑" pitchFamily="34" charset="-122"/>
                <a:ea typeface="微软雅黑" pitchFamily="34" charset="-122"/>
              </a:rPr>
              <a:t> IPv6 </a:t>
            </a:r>
            <a:r>
              <a:rPr lang="zh-CN" altLang="zh-CN" sz="1400" b="1" dirty="0" smtClean="0">
                <a:latin typeface="微软雅黑" pitchFamily="34" charset="-122"/>
                <a:ea typeface="微软雅黑" pitchFamily="34" charset="-122"/>
              </a:rPr>
              <a:t>的</a:t>
            </a:r>
            <a:r>
              <a:rPr lang="zh-CN" altLang="zh-CN" sz="1400" b="1" dirty="0">
                <a:latin typeface="微软雅黑" pitchFamily="34" charset="-122"/>
                <a:ea typeface="微软雅黑" pitchFamily="34" charset="-122"/>
              </a:rPr>
              <a:t>过渡</a:t>
            </a:r>
            <a:endParaRPr lang="zh-CN" altLang="en-US" sz="1400" b="1" dirty="0">
              <a:latin typeface="微软雅黑" pitchFamily="34" charset="-122"/>
              <a:ea typeface="微软雅黑" pitchFamily="34" charset="-122"/>
            </a:endParaRPr>
          </a:p>
        </p:txBody>
      </p:sp>
      <p:sp>
        <p:nvSpPr>
          <p:cNvPr id="76" name="Text Box 64"/>
          <p:cNvSpPr txBox="1">
            <a:spLocks noChangeArrowheads="1"/>
          </p:cNvSpPr>
          <p:nvPr/>
        </p:nvSpPr>
        <p:spPr bwMode="auto">
          <a:xfrm>
            <a:off x="3168063" y="3356137"/>
            <a:ext cx="102784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IPv4 </a:t>
            </a:r>
            <a:r>
              <a:rPr kumimoji="1" lang="zh-CN" altLang="en-US" sz="1200" b="1" dirty="0">
                <a:latin typeface="微软雅黑" pitchFamily="34" charset="-122"/>
                <a:ea typeface="微软雅黑" pitchFamily="34" charset="-122"/>
              </a:rPr>
              <a:t>数据报</a:t>
            </a:r>
          </a:p>
        </p:txBody>
      </p:sp>
      <p:sp>
        <p:nvSpPr>
          <p:cNvPr id="77" name="Text Box 65"/>
          <p:cNvSpPr txBox="1">
            <a:spLocks noChangeArrowheads="1"/>
          </p:cNvSpPr>
          <p:nvPr/>
        </p:nvSpPr>
        <p:spPr bwMode="auto">
          <a:xfrm>
            <a:off x="5110286" y="3356137"/>
            <a:ext cx="102784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IPv4 </a:t>
            </a:r>
            <a:r>
              <a:rPr kumimoji="1" lang="zh-CN" altLang="en-US" sz="1200" b="1">
                <a:latin typeface="微软雅黑" pitchFamily="34" charset="-122"/>
                <a:ea typeface="微软雅黑" pitchFamily="34" charset="-122"/>
              </a:rPr>
              <a:t>数据报</a:t>
            </a:r>
          </a:p>
        </p:txBody>
      </p:sp>
      <p:sp>
        <p:nvSpPr>
          <p:cNvPr id="79" name="Text Box 44"/>
          <p:cNvSpPr txBox="1">
            <a:spLocks noChangeArrowheads="1"/>
          </p:cNvSpPr>
          <p:nvPr/>
        </p:nvSpPr>
        <p:spPr bwMode="auto">
          <a:xfrm>
            <a:off x="1587417" y="2207850"/>
            <a:ext cx="106506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200" b="1" dirty="0">
                <a:latin typeface="微软雅黑" pitchFamily="34" charset="-122"/>
                <a:ea typeface="微软雅黑" pitchFamily="34" charset="-122"/>
              </a:rPr>
              <a:t>流标号：</a:t>
            </a:r>
            <a:r>
              <a:rPr kumimoji="1" lang="en-US" altLang="zh-CN" sz="1200" b="1" dirty="0">
                <a:latin typeface="微软雅黑" pitchFamily="34" charset="-122"/>
                <a:ea typeface="微软雅黑" pitchFamily="34" charset="-122"/>
              </a:rPr>
              <a:t>X</a:t>
            </a:r>
          </a:p>
          <a:p>
            <a:r>
              <a:rPr kumimoji="1" lang="zh-CN" altLang="en-US" sz="1200" b="1" dirty="0">
                <a:latin typeface="微软雅黑" pitchFamily="34" charset="-122"/>
                <a:ea typeface="微软雅黑" pitchFamily="34" charset="-122"/>
              </a:rPr>
              <a:t>源地址：</a:t>
            </a:r>
            <a:r>
              <a:rPr kumimoji="1" lang="en-US" altLang="zh-CN" sz="1200" b="1" dirty="0">
                <a:latin typeface="微软雅黑" pitchFamily="34" charset="-122"/>
                <a:ea typeface="微软雅黑" pitchFamily="34" charset="-122"/>
              </a:rPr>
              <a:t>A</a:t>
            </a:r>
          </a:p>
          <a:p>
            <a:r>
              <a:rPr kumimoji="1" lang="zh-CN" altLang="en-US" sz="1200" b="1" dirty="0">
                <a:latin typeface="微软雅黑" pitchFamily="34" charset="-122"/>
                <a:ea typeface="微软雅黑" pitchFamily="34" charset="-122"/>
              </a:rPr>
              <a:t>目的地址：</a:t>
            </a:r>
            <a:r>
              <a:rPr kumimoji="1" lang="en-US" altLang="zh-CN" sz="1200" b="1" dirty="0">
                <a:latin typeface="微软雅黑" pitchFamily="34" charset="-122"/>
                <a:ea typeface="微软雅黑" pitchFamily="34" charset="-122"/>
              </a:rPr>
              <a:t>F</a:t>
            </a:r>
          </a:p>
          <a:p>
            <a:r>
              <a:rPr kumimoji="1" lang="en-US" altLang="zh-CN" sz="1200" b="1" dirty="0">
                <a:latin typeface="微软雅黑" pitchFamily="34" charset="-122"/>
                <a:ea typeface="微软雅黑" pitchFamily="34" charset="-122"/>
              </a:rPr>
              <a:t>……</a:t>
            </a:r>
          </a:p>
          <a:p>
            <a:endParaRPr kumimoji="1" lang="en-US" altLang="zh-CN" sz="1200" b="1" dirty="0">
              <a:latin typeface="微软雅黑" pitchFamily="34" charset="-122"/>
              <a:ea typeface="微软雅黑" pitchFamily="34" charset="-122"/>
            </a:endParaRPr>
          </a:p>
          <a:p>
            <a:r>
              <a:rPr kumimoji="1" lang="en-US" altLang="zh-CN" sz="1200" b="1" dirty="0">
                <a:latin typeface="微软雅黑" pitchFamily="34" charset="-122"/>
                <a:ea typeface="微软雅黑" pitchFamily="34" charset="-122"/>
              </a:rPr>
              <a:t>   </a:t>
            </a:r>
            <a:r>
              <a:rPr kumimoji="1" lang="zh-CN" altLang="en-US" sz="1200" b="1" dirty="0">
                <a:solidFill>
                  <a:schemeClr val="bg1"/>
                </a:solidFill>
                <a:latin typeface="微软雅黑" pitchFamily="34" charset="-122"/>
                <a:ea typeface="微软雅黑" pitchFamily="34" charset="-122"/>
              </a:rPr>
              <a:t>数据部分</a:t>
            </a:r>
          </a:p>
        </p:txBody>
      </p:sp>
      <p:sp>
        <p:nvSpPr>
          <p:cNvPr id="80" name="Text Box 47"/>
          <p:cNvSpPr txBox="1">
            <a:spLocks noChangeArrowheads="1"/>
          </p:cNvSpPr>
          <p:nvPr/>
        </p:nvSpPr>
        <p:spPr bwMode="auto">
          <a:xfrm>
            <a:off x="6526436" y="2207850"/>
            <a:ext cx="10712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200" b="1" dirty="0">
                <a:latin typeface="微软雅黑" pitchFamily="34" charset="-122"/>
                <a:ea typeface="微软雅黑" pitchFamily="34" charset="-122"/>
              </a:rPr>
              <a:t>流标号：无</a:t>
            </a:r>
          </a:p>
          <a:p>
            <a:r>
              <a:rPr kumimoji="1" lang="zh-CN" altLang="en-US" sz="1200" b="1" dirty="0">
                <a:latin typeface="微软雅黑" pitchFamily="34" charset="-122"/>
                <a:ea typeface="微软雅黑" pitchFamily="34" charset="-122"/>
              </a:rPr>
              <a:t>源地址：</a:t>
            </a:r>
            <a:r>
              <a:rPr kumimoji="1" lang="en-US" altLang="zh-CN" sz="1200" b="1" dirty="0">
                <a:latin typeface="微软雅黑" pitchFamily="34" charset="-122"/>
                <a:ea typeface="微软雅黑" pitchFamily="34" charset="-122"/>
              </a:rPr>
              <a:t>A</a:t>
            </a:r>
          </a:p>
          <a:p>
            <a:r>
              <a:rPr kumimoji="1" lang="zh-CN" altLang="en-US" sz="1200" b="1" dirty="0">
                <a:latin typeface="微软雅黑" pitchFamily="34" charset="-122"/>
                <a:ea typeface="微软雅黑" pitchFamily="34" charset="-122"/>
              </a:rPr>
              <a:t>目的地址：</a:t>
            </a:r>
            <a:r>
              <a:rPr kumimoji="1" lang="en-US" altLang="zh-CN" sz="1200" b="1" dirty="0">
                <a:latin typeface="微软雅黑" pitchFamily="34" charset="-122"/>
                <a:ea typeface="微软雅黑" pitchFamily="34" charset="-122"/>
              </a:rPr>
              <a:t>F</a:t>
            </a:r>
          </a:p>
          <a:p>
            <a:r>
              <a:rPr kumimoji="1" lang="en-US" altLang="zh-CN" sz="1200" b="1" dirty="0" smtClean="0">
                <a:latin typeface="微软雅黑" pitchFamily="34" charset="-122"/>
                <a:ea typeface="微软雅黑" pitchFamily="34" charset="-122"/>
              </a:rPr>
              <a:t>……</a:t>
            </a:r>
          </a:p>
          <a:p>
            <a:endParaRPr kumimoji="1" lang="en-US" altLang="zh-CN" sz="1200" b="1" dirty="0">
              <a:latin typeface="微软雅黑" pitchFamily="34" charset="-122"/>
              <a:ea typeface="微软雅黑" pitchFamily="34" charset="-122"/>
            </a:endParaRPr>
          </a:p>
          <a:p>
            <a:r>
              <a:rPr kumimoji="1" lang="en-US" altLang="zh-CN" sz="1200" b="1" dirty="0">
                <a:latin typeface="微软雅黑" pitchFamily="34" charset="-122"/>
                <a:ea typeface="微软雅黑" pitchFamily="34" charset="-122"/>
              </a:rPr>
              <a:t>   </a:t>
            </a:r>
            <a:r>
              <a:rPr kumimoji="1" lang="zh-CN" altLang="en-US" sz="1200" b="1" dirty="0">
                <a:solidFill>
                  <a:schemeClr val="bg1"/>
                </a:solidFill>
                <a:latin typeface="微软雅黑" pitchFamily="34" charset="-122"/>
                <a:ea typeface="微软雅黑" pitchFamily="34" charset="-122"/>
              </a:rPr>
              <a:t>数据部分</a:t>
            </a:r>
          </a:p>
        </p:txBody>
      </p:sp>
      <p:sp>
        <p:nvSpPr>
          <p:cNvPr id="81" name="Text Box 62"/>
          <p:cNvSpPr txBox="1">
            <a:spLocks noChangeArrowheads="1"/>
          </p:cNvSpPr>
          <p:nvPr/>
        </p:nvSpPr>
        <p:spPr bwMode="auto">
          <a:xfrm>
            <a:off x="3157437" y="2207850"/>
            <a:ext cx="10550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kumimoji="1" lang="zh-CN" altLang="en-US" sz="1200" b="1" dirty="0">
                <a:latin typeface="微软雅黑" pitchFamily="34" charset="-122"/>
                <a:ea typeface="微软雅黑" pitchFamily="34" charset="-122"/>
              </a:rPr>
              <a:t>源地址：</a:t>
            </a:r>
            <a:r>
              <a:rPr kumimoji="1" lang="en-US" altLang="zh-CN" sz="1200" b="1" dirty="0">
                <a:latin typeface="微软雅黑" pitchFamily="34" charset="-122"/>
                <a:ea typeface="微软雅黑" pitchFamily="34" charset="-122"/>
              </a:rPr>
              <a:t>A</a:t>
            </a:r>
          </a:p>
          <a:p>
            <a:r>
              <a:rPr kumimoji="1" lang="zh-CN" altLang="en-US" sz="1200" b="1" dirty="0">
                <a:latin typeface="微软雅黑" pitchFamily="34" charset="-122"/>
                <a:ea typeface="微软雅黑" pitchFamily="34" charset="-122"/>
              </a:rPr>
              <a:t>目的地址：</a:t>
            </a:r>
            <a:r>
              <a:rPr kumimoji="1" lang="en-US" altLang="zh-CN" sz="1200" b="1" dirty="0">
                <a:latin typeface="微软雅黑" pitchFamily="34" charset="-122"/>
                <a:ea typeface="微软雅黑" pitchFamily="34" charset="-122"/>
              </a:rPr>
              <a:t>F</a:t>
            </a:r>
          </a:p>
          <a:p>
            <a:r>
              <a:rPr kumimoji="1" lang="en-US" altLang="zh-CN" sz="1200" b="1" dirty="0" smtClean="0">
                <a:latin typeface="微软雅黑" pitchFamily="34" charset="-122"/>
                <a:ea typeface="微软雅黑" pitchFamily="34" charset="-122"/>
              </a:rPr>
              <a:t>……</a:t>
            </a:r>
            <a:endParaRPr kumimoji="1" lang="en-US" altLang="zh-CN" sz="1200" b="1" dirty="0">
              <a:latin typeface="微软雅黑" pitchFamily="34" charset="-122"/>
              <a:ea typeface="微软雅黑" pitchFamily="34" charset="-122"/>
            </a:endParaRPr>
          </a:p>
        </p:txBody>
      </p:sp>
      <p:sp>
        <p:nvSpPr>
          <p:cNvPr id="82" name="Text Box 67"/>
          <p:cNvSpPr txBox="1">
            <a:spLocks noChangeArrowheads="1"/>
          </p:cNvSpPr>
          <p:nvPr/>
        </p:nvSpPr>
        <p:spPr bwMode="auto">
          <a:xfrm>
            <a:off x="5106427" y="2207850"/>
            <a:ext cx="10492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200" b="1" dirty="0">
                <a:latin typeface="微软雅黑" pitchFamily="34" charset="-122"/>
                <a:ea typeface="微软雅黑" pitchFamily="34" charset="-122"/>
              </a:rPr>
              <a:t>源地址：</a:t>
            </a:r>
            <a:r>
              <a:rPr kumimoji="1" lang="en-US" altLang="zh-CN" sz="1200" b="1" dirty="0">
                <a:latin typeface="微软雅黑" pitchFamily="34" charset="-122"/>
                <a:ea typeface="微软雅黑" pitchFamily="34" charset="-122"/>
              </a:rPr>
              <a:t>A</a:t>
            </a:r>
          </a:p>
          <a:p>
            <a:r>
              <a:rPr kumimoji="1" lang="zh-CN" altLang="en-US" sz="1200" b="1" dirty="0">
                <a:latin typeface="微软雅黑" pitchFamily="34" charset="-122"/>
                <a:ea typeface="微软雅黑" pitchFamily="34" charset="-122"/>
              </a:rPr>
              <a:t>目的地址：</a:t>
            </a:r>
            <a:r>
              <a:rPr kumimoji="1" lang="en-US" altLang="zh-CN" sz="1200" b="1" dirty="0">
                <a:latin typeface="微软雅黑" pitchFamily="34" charset="-122"/>
                <a:ea typeface="微软雅黑" pitchFamily="34" charset="-122"/>
              </a:rPr>
              <a:t>F</a:t>
            </a:r>
          </a:p>
          <a:p>
            <a:r>
              <a:rPr kumimoji="1" lang="en-US" altLang="zh-CN" sz="1200" b="1" dirty="0" smtClean="0">
                <a:latin typeface="微软雅黑" pitchFamily="34" charset="-122"/>
                <a:ea typeface="微软雅黑" pitchFamily="34" charset="-122"/>
              </a:rPr>
              <a:t>……</a:t>
            </a:r>
            <a:endParaRPr kumimoji="1" lang="en-US" altLang="zh-CN" sz="1200" b="1" dirty="0">
              <a:latin typeface="微软雅黑" pitchFamily="34" charset="-122"/>
              <a:ea typeface="微软雅黑" pitchFamily="34" charset="-122"/>
            </a:endParaRPr>
          </a:p>
        </p:txBody>
      </p:sp>
      <p:pic>
        <p:nvPicPr>
          <p:cNvPr id="8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9727" y="1620690"/>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6352" y="1620690"/>
            <a:ext cx="352881" cy="352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444415"/>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661910"/>
            <a:ext cx="805371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数据报要进入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网络时，</a:t>
            </a:r>
            <a:r>
              <a:rPr lang="zh-CN" altLang="en-US" sz="2000" b="1" dirty="0">
                <a:solidFill>
                  <a:srgbClr val="0000FF"/>
                </a:solidFill>
                <a:latin typeface="微软雅黑" pitchFamily="34" charset="-122"/>
                <a:ea typeface="微软雅黑" pitchFamily="34" charset="-122"/>
              </a:rPr>
              <a:t>把 </a:t>
            </a:r>
            <a:r>
              <a:rPr lang="en-US" altLang="zh-CN" sz="2000" b="1" dirty="0">
                <a:solidFill>
                  <a:srgbClr val="0000FF"/>
                </a:solidFill>
                <a:latin typeface="微软雅黑" pitchFamily="34" charset="-122"/>
                <a:ea typeface="微软雅黑" pitchFamily="34" charset="-122"/>
              </a:rPr>
              <a:t>IPv6 </a:t>
            </a:r>
            <a:r>
              <a:rPr lang="zh-CN" altLang="en-US" sz="2000" b="1" dirty="0">
                <a:solidFill>
                  <a:srgbClr val="0000FF"/>
                </a:solidFill>
                <a:latin typeface="微软雅黑" pitchFamily="34" charset="-122"/>
                <a:ea typeface="微软雅黑" pitchFamily="34" charset="-122"/>
              </a:rPr>
              <a:t>数据报封装成为 </a:t>
            </a:r>
            <a:r>
              <a:rPr lang="en-US" altLang="zh-CN" sz="2000" b="1" dirty="0">
                <a:solidFill>
                  <a:srgbClr val="0000FF"/>
                </a:solidFill>
                <a:latin typeface="微软雅黑" pitchFamily="34" charset="-122"/>
                <a:ea typeface="微软雅黑" pitchFamily="34" charset="-122"/>
              </a:rPr>
              <a:t>IPv4 </a:t>
            </a:r>
            <a:r>
              <a:rPr lang="zh-CN" altLang="en-US" sz="2000" b="1" dirty="0">
                <a:solidFill>
                  <a:srgbClr val="0000FF"/>
                </a:solidFill>
                <a:latin typeface="微软雅黑" pitchFamily="34" charset="-122"/>
                <a:ea typeface="微软雅黑" pitchFamily="34" charset="-122"/>
              </a:rPr>
              <a:t>数据报</a:t>
            </a:r>
            <a:r>
              <a:rPr lang="zh-CN" altLang="en-US" sz="2000" b="1" dirty="0">
                <a:latin typeface="微软雅黑" pitchFamily="34" charset="-122"/>
                <a:ea typeface="微软雅黑" pitchFamily="34" charset="-122"/>
              </a:rPr>
              <a:t>，整个的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数据报变成了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数据报的数据部分。</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数据报离开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网络中的隧道时，再把数据部分（即原来的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数据报）交给主机的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协议栈。</a:t>
            </a:r>
          </a:p>
        </p:txBody>
      </p:sp>
      <p:sp>
        <p:nvSpPr>
          <p:cNvPr id="3" name="AutoShape 5"/>
          <p:cNvSpPr>
            <a:spLocks noChangeArrowheads="1"/>
          </p:cNvSpPr>
          <p:nvPr/>
        </p:nvSpPr>
        <p:spPr bwMode="auto">
          <a:xfrm>
            <a:off x="545145" y="1274885"/>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1241674"/>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隧道技术</a:t>
            </a:r>
          </a:p>
        </p:txBody>
      </p:sp>
    </p:spTree>
    <p:extLst>
      <p:ext uri="{BB962C8B-B14F-4D97-AF65-F5344CB8AC3E}">
        <p14:creationId xmlns:p14="http://schemas.microsoft.com/office/powerpoint/2010/main" val="218221714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641303"/>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隧道技术</a:t>
            </a:r>
          </a:p>
        </p:txBody>
      </p:sp>
      <p:sp>
        <p:nvSpPr>
          <p:cNvPr id="4" name="圆角矩形 3"/>
          <p:cNvSpPr/>
          <p:nvPr/>
        </p:nvSpPr>
        <p:spPr>
          <a:xfrm>
            <a:off x="545145" y="1099038"/>
            <a:ext cx="8053710"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9" name="矩形 68"/>
          <p:cNvSpPr/>
          <p:nvPr/>
        </p:nvSpPr>
        <p:spPr>
          <a:xfrm>
            <a:off x="2412325" y="3979080"/>
            <a:ext cx="4460639" cy="307777"/>
          </a:xfrm>
          <a:prstGeom prst="rect">
            <a:avLst/>
          </a:prstGeom>
        </p:spPr>
        <p:txBody>
          <a:bodyPr wrap="square">
            <a:spAutoFit/>
          </a:bodyPr>
          <a:lstStyle/>
          <a:p>
            <a:pPr algn="ctr"/>
            <a:r>
              <a:rPr lang="zh-CN" altLang="en-US" sz="1400" b="1" dirty="0">
                <a:latin typeface="微软雅黑" pitchFamily="34" charset="-122"/>
                <a:ea typeface="微软雅黑" pitchFamily="34" charset="-122"/>
              </a:rPr>
              <a:t>使用隧道技术进行从 </a:t>
            </a:r>
            <a:r>
              <a:rPr lang="en-US" altLang="zh-CN" sz="1400" b="1" dirty="0">
                <a:latin typeface="微软雅黑" pitchFamily="34" charset="-122"/>
                <a:ea typeface="微软雅黑" pitchFamily="34" charset="-122"/>
              </a:rPr>
              <a:t>IPv4 </a:t>
            </a:r>
            <a:r>
              <a:rPr lang="zh-CN" altLang="en-US" sz="1400" b="1" dirty="0">
                <a:latin typeface="微软雅黑" pitchFamily="34" charset="-122"/>
                <a:ea typeface="微软雅黑" pitchFamily="34" charset="-122"/>
              </a:rPr>
              <a:t>到 </a:t>
            </a:r>
            <a:r>
              <a:rPr lang="en-US" altLang="zh-CN" sz="1400" b="1" dirty="0">
                <a:latin typeface="微软雅黑" pitchFamily="34" charset="-122"/>
                <a:ea typeface="微软雅黑" pitchFamily="34" charset="-122"/>
              </a:rPr>
              <a:t>IPv6 </a:t>
            </a:r>
            <a:r>
              <a:rPr lang="zh-CN" altLang="en-US" sz="1400" b="1" dirty="0">
                <a:latin typeface="微软雅黑" pitchFamily="34" charset="-122"/>
                <a:ea typeface="微软雅黑" pitchFamily="34" charset="-122"/>
              </a:rPr>
              <a:t>的过渡</a:t>
            </a:r>
          </a:p>
        </p:txBody>
      </p:sp>
      <p:grpSp>
        <p:nvGrpSpPr>
          <p:cNvPr id="78" name="Group 23"/>
          <p:cNvGrpSpPr>
            <a:grpSpLocks/>
          </p:cNvGrpSpPr>
          <p:nvPr/>
        </p:nvGrpSpPr>
        <p:grpSpPr bwMode="auto">
          <a:xfrm>
            <a:off x="2917282" y="1274552"/>
            <a:ext cx="3307033" cy="744129"/>
            <a:chOff x="904" y="768"/>
            <a:chExt cx="2569" cy="1584"/>
          </a:xfrm>
          <a:solidFill>
            <a:srgbClr val="3399FF"/>
          </a:solidFill>
          <a:effectLst/>
        </p:grpSpPr>
        <p:sp>
          <p:nvSpPr>
            <p:cNvPr id="79" name="Oval 24"/>
            <p:cNvSpPr>
              <a:spLocks noChangeArrowheads="1"/>
            </p:cNvSpPr>
            <p:nvPr/>
          </p:nvSpPr>
          <p:spPr bwMode="auto">
            <a:xfrm>
              <a:off x="1751" y="799"/>
              <a:ext cx="1026" cy="62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80" name="Oval 25"/>
            <p:cNvSpPr>
              <a:spLocks noChangeArrowheads="1"/>
            </p:cNvSpPr>
            <p:nvPr/>
          </p:nvSpPr>
          <p:spPr bwMode="auto">
            <a:xfrm>
              <a:off x="1172" y="972"/>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81" name="Oval 26"/>
            <p:cNvSpPr>
              <a:spLocks noChangeArrowheads="1"/>
            </p:cNvSpPr>
            <p:nvPr/>
          </p:nvSpPr>
          <p:spPr bwMode="auto">
            <a:xfrm>
              <a:off x="926" y="1364"/>
              <a:ext cx="521" cy="50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82" name="Oval 27"/>
            <p:cNvSpPr>
              <a:spLocks noChangeArrowheads="1"/>
            </p:cNvSpPr>
            <p:nvPr/>
          </p:nvSpPr>
          <p:spPr bwMode="auto">
            <a:xfrm>
              <a:off x="1085" y="1599"/>
              <a:ext cx="796"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83" name="Oval 28"/>
            <p:cNvSpPr>
              <a:spLocks noChangeArrowheads="1"/>
            </p:cNvSpPr>
            <p:nvPr/>
          </p:nvSpPr>
          <p:spPr bwMode="auto">
            <a:xfrm>
              <a:off x="1664" y="1693"/>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84" name="Oval 29"/>
            <p:cNvSpPr>
              <a:spLocks noChangeArrowheads="1"/>
            </p:cNvSpPr>
            <p:nvPr/>
          </p:nvSpPr>
          <p:spPr bwMode="auto">
            <a:xfrm>
              <a:off x="2445" y="988"/>
              <a:ext cx="751"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85" name="Oval 30"/>
            <p:cNvSpPr>
              <a:spLocks noChangeArrowheads="1"/>
            </p:cNvSpPr>
            <p:nvPr/>
          </p:nvSpPr>
          <p:spPr bwMode="auto">
            <a:xfrm>
              <a:off x="2560" y="1317"/>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86" name="Oval 31"/>
            <p:cNvSpPr>
              <a:spLocks noChangeArrowheads="1"/>
            </p:cNvSpPr>
            <p:nvPr/>
          </p:nvSpPr>
          <p:spPr bwMode="auto">
            <a:xfrm>
              <a:off x="2488" y="1427"/>
              <a:ext cx="752"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87" name="Oval 32"/>
            <p:cNvSpPr>
              <a:spLocks noChangeArrowheads="1"/>
            </p:cNvSpPr>
            <p:nvPr/>
          </p:nvSpPr>
          <p:spPr bwMode="auto">
            <a:xfrm>
              <a:off x="1360" y="1176"/>
              <a:ext cx="1547"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grpSp>
          <p:nvGrpSpPr>
            <p:cNvPr id="88" name="Group 33"/>
            <p:cNvGrpSpPr>
              <a:grpSpLocks/>
            </p:cNvGrpSpPr>
            <p:nvPr/>
          </p:nvGrpSpPr>
          <p:grpSpPr bwMode="auto">
            <a:xfrm>
              <a:off x="904" y="768"/>
              <a:ext cx="2569" cy="1553"/>
              <a:chOff x="904" y="768"/>
              <a:chExt cx="2569" cy="1553"/>
            </a:xfrm>
            <a:grpFill/>
          </p:grpSpPr>
          <p:sp>
            <p:nvSpPr>
              <p:cNvPr id="89" name="Oval 34"/>
              <p:cNvSpPr>
                <a:spLocks noChangeArrowheads="1"/>
              </p:cNvSpPr>
              <p:nvPr/>
            </p:nvSpPr>
            <p:spPr bwMode="auto">
              <a:xfrm>
                <a:off x="1736" y="768"/>
                <a:ext cx="1027"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90" name="Oval 35"/>
              <p:cNvSpPr>
                <a:spLocks noChangeArrowheads="1"/>
              </p:cNvSpPr>
              <p:nvPr/>
            </p:nvSpPr>
            <p:spPr bwMode="auto">
              <a:xfrm>
                <a:off x="1158" y="941"/>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91" name="Oval 36"/>
              <p:cNvSpPr>
                <a:spLocks noChangeArrowheads="1"/>
              </p:cNvSpPr>
              <p:nvPr/>
            </p:nvSpPr>
            <p:spPr bwMode="auto">
              <a:xfrm>
                <a:off x="912" y="1333"/>
                <a:ext cx="520" cy="50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92" name="Oval 38"/>
              <p:cNvSpPr>
                <a:spLocks noChangeArrowheads="1"/>
              </p:cNvSpPr>
              <p:nvPr/>
            </p:nvSpPr>
            <p:spPr bwMode="auto">
              <a:xfrm>
                <a:off x="1649" y="1662"/>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93" name="Oval 39"/>
              <p:cNvSpPr>
                <a:spLocks noChangeArrowheads="1"/>
              </p:cNvSpPr>
              <p:nvPr/>
            </p:nvSpPr>
            <p:spPr bwMode="auto">
              <a:xfrm>
                <a:off x="2430" y="95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94" name="Oval 40"/>
              <p:cNvSpPr>
                <a:spLocks noChangeArrowheads="1"/>
              </p:cNvSpPr>
              <p:nvPr/>
            </p:nvSpPr>
            <p:spPr bwMode="auto">
              <a:xfrm>
                <a:off x="2546" y="128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95" name="Oval 41"/>
              <p:cNvSpPr>
                <a:spLocks noChangeArrowheads="1"/>
              </p:cNvSpPr>
              <p:nvPr/>
            </p:nvSpPr>
            <p:spPr bwMode="auto">
              <a:xfrm>
                <a:off x="2473" y="1395"/>
                <a:ext cx="752"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96" name="Oval 42"/>
              <p:cNvSpPr>
                <a:spLocks noChangeArrowheads="1"/>
              </p:cNvSpPr>
              <p:nvPr/>
            </p:nvSpPr>
            <p:spPr bwMode="auto">
              <a:xfrm>
                <a:off x="1346" y="1144"/>
                <a:ext cx="1547"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97" name="Oval 37"/>
              <p:cNvSpPr>
                <a:spLocks noChangeArrowheads="1"/>
              </p:cNvSpPr>
              <p:nvPr/>
            </p:nvSpPr>
            <p:spPr bwMode="auto">
              <a:xfrm>
                <a:off x="904" y="1095"/>
                <a:ext cx="922" cy="66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algn="ctr"/>
                <a:r>
                  <a:rPr lang="en-US" altLang="zh-CN" sz="1050" b="1" dirty="0" smtClean="0">
                    <a:solidFill>
                      <a:schemeClr val="bg1"/>
                    </a:solidFill>
                    <a:latin typeface="微软雅黑" pitchFamily="34" charset="-122"/>
                    <a:ea typeface="微软雅黑" pitchFamily="34" charset="-122"/>
                  </a:rPr>
                  <a:t>IPv6 </a:t>
                </a:r>
                <a:r>
                  <a:rPr lang="zh-CN" altLang="en-US" sz="1050" b="1" dirty="0" smtClean="0">
                    <a:solidFill>
                      <a:schemeClr val="bg1"/>
                    </a:solidFill>
                    <a:latin typeface="微软雅黑" pitchFamily="34" charset="-122"/>
                    <a:ea typeface="微软雅黑" pitchFamily="34" charset="-122"/>
                  </a:rPr>
                  <a:t>隧道</a:t>
                </a:r>
                <a:endParaRPr lang="zh-CN" altLang="en-US" sz="1050" b="1" dirty="0">
                  <a:solidFill>
                    <a:schemeClr val="bg1"/>
                  </a:solidFill>
                  <a:latin typeface="微软雅黑" pitchFamily="34" charset="-122"/>
                  <a:ea typeface="微软雅黑" pitchFamily="34" charset="-122"/>
                </a:endParaRPr>
              </a:p>
            </p:txBody>
          </p:sp>
          <p:sp>
            <p:nvSpPr>
              <p:cNvPr id="98" name="Oval 37"/>
              <p:cNvSpPr>
                <a:spLocks noChangeArrowheads="1"/>
              </p:cNvSpPr>
              <p:nvPr/>
            </p:nvSpPr>
            <p:spPr bwMode="auto">
              <a:xfrm>
                <a:off x="1776" y="1095"/>
                <a:ext cx="984" cy="72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r>
                  <a:rPr lang="en-US" altLang="zh-CN" sz="1050" b="1" dirty="0" smtClean="0">
                    <a:solidFill>
                      <a:schemeClr val="bg1"/>
                    </a:solidFill>
                    <a:latin typeface="微软雅黑" pitchFamily="34" charset="-122"/>
                    <a:ea typeface="微软雅黑" pitchFamily="34" charset="-122"/>
                  </a:rPr>
                  <a:t>IPv6 </a:t>
                </a:r>
                <a:r>
                  <a:rPr lang="zh-CN" altLang="en-US" sz="1050" b="1" dirty="0" smtClean="0">
                    <a:solidFill>
                      <a:schemeClr val="bg1"/>
                    </a:solidFill>
                    <a:latin typeface="微软雅黑" pitchFamily="34" charset="-122"/>
                    <a:ea typeface="微软雅黑" pitchFamily="34" charset="-122"/>
                  </a:rPr>
                  <a:t>隧道</a:t>
                </a:r>
                <a:endParaRPr lang="zh-CN" altLang="en-US" sz="1050" b="1" dirty="0">
                  <a:solidFill>
                    <a:schemeClr val="bg1"/>
                  </a:solidFill>
                  <a:latin typeface="微软雅黑" pitchFamily="34" charset="-122"/>
                  <a:ea typeface="微软雅黑" pitchFamily="34" charset="-122"/>
                </a:endParaRPr>
              </a:p>
            </p:txBody>
          </p:sp>
          <p:sp>
            <p:nvSpPr>
              <p:cNvPr id="99" name="Oval 37"/>
              <p:cNvSpPr>
                <a:spLocks noChangeArrowheads="1"/>
              </p:cNvSpPr>
              <p:nvPr/>
            </p:nvSpPr>
            <p:spPr bwMode="auto">
              <a:xfrm>
                <a:off x="2533" y="1095"/>
                <a:ext cx="940" cy="7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algn="ctr"/>
                <a:r>
                  <a:rPr lang="en-US" altLang="zh-CN" sz="1050" b="1" dirty="0" smtClean="0">
                    <a:solidFill>
                      <a:schemeClr val="bg1"/>
                    </a:solidFill>
                    <a:latin typeface="微软雅黑" pitchFamily="34" charset="-122"/>
                    <a:ea typeface="微软雅黑" pitchFamily="34" charset="-122"/>
                  </a:rPr>
                  <a:t>IPv6 </a:t>
                </a:r>
                <a:r>
                  <a:rPr lang="zh-CN" altLang="en-US" sz="1050" b="1" dirty="0" smtClean="0">
                    <a:solidFill>
                      <a:schemeClr val="bg1"/>
                    </a:solidFill>
                    <a:latin typeface="微软雅黑" pitchFamily="34" charset="-122"/>
                    <a:ea typeface="微软雅黑" pitchFamily="34" charset="-122"/>
                  </a:rPr>
                  <a:t>隧道</a:t>
                </a:r>
                <a:endParaRPr lang="zh-CN" altLang="en-US" sz="1050" b="1" dirty="0">
                  <a:solidFill>
                    <a:schemeClr val="bg1"/>
                  </a:solidFill>
                  <a:latin typeface="微软雅黑" pitchFamily="34" charset="-122"/>
                  <a:ea typeface="微软雅黑" pitchFamily="34" charset="-122"/>
                </a:endParaRPr>
              </a:p>
            </p:txBody>
          </p:sp>
        </p:grpSp>
      </p:grpSp>
      <p:sp>
        <p:nvSpPr>
          <p:cNvPr id="100" name="Line 44"/>
          <p:cNvSpPr>
            <a:spLocks noChangeShapeType="1"/>
          </p:cNvSpPr>
          <p:nvPr/>
        </p:nvSpPr>
        <p:spPr bwMode="auto">
          <a:xfrm>
            <a:off x="1824567" y="1760842"/>
            <a:ext cx="5648060"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03" name="Text Box 51"/>
          <p:cNvSpPr txBox="1">
            <a:spLocks noChangeArrowheads="1"/>
          </p:cNvSpPr>
          <p:nvPr/>
        </p:nvSpPr>
        <p:spPr bwMode="auto">
          <a:xfrm>
            <a:off x="1567543" y="1323303"/>
            <a:ext cx="5196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IPv6</a:t>
            </a:r>
          </a:p>
        </p:txBody>
      </p:sp>
      <p:sp>
        <p:nvSpPr>
          <p:cNvPr id="104" name="Text Box 52"/>
          <p:cNvSpPr txBox="1">
            <a:spLocks noChangeArrowheads="1"/>
          </p:cNvSpPr>
          <p:nvPr/>
        </p:nvSpPr>
        <p:spPr bwMode="auto">
          <a:xfrm>
            <a:off x="7124403" y="1323303"/>
            <a:ext cx="5196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smtClean="0">
                <a:latin typeface="微软雅黑" pitchFamily="34" charset="-122"/>
                <a:ea typeface="微软雅黑" pitchFamily="34" charset="-122"/>
              </a:rPr>
              <a:t>IPv6</a:t>
            </a:r>
            <a:endParaRPr kumimoji="1" lang="en-US" altLang="zh-CN" sz="1200" b="1" dirty="0">
              <a:latin typeface="微软雅黑" pitchFamily="34" charset="-122"/>
              <a:ea typeface="微软雅黑" pitchFamily="34" charset="-122"/>
            </a:endParaRPr>
          </a:p>
        </p:txBody>
      </p:sp>
      <p:sp>
        <p:nvSpPr>
          <p:cNvPr id="105" name="Text Box 53"/>
          <p:cNvSpPr txBox="1">
            <a:spLocks noChangeArrowheads="1"/>
          </p:cNvSpPr>
          <p:nvPr/>
        </p:nvSpPr>
        <p:spPr bwMode="auto">
          <a:xfrm>
            <a:off x="1419191" y="1557907"/>
            <a:ext cx="3000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p>
        </p:txBody>
      </p:sp>
      <p:sp>
        <p:nvSpPr>
          <p:cNvPr id="106" name="Text Box 58"/>
          <p:cNvSpPr txBox="1">
            <a:spLocks noChangeArrowheads="1"/>
          </p:cNvSpPr>
          <p:nvPr/>
        </p:nvSpPr>
        <p:spPr bwMode="auto">
          <a:xfrm>
            <a:off x="6988576" y="1522042"/>
            <a:ext cx="27122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F</a:t>
            </a:r>
          </a:p>
        </p:txBody>
      </p:sp>
      <p:sp>
        <p:nvSpPr>
          <p:cNvPr id="107" name="Line 59"/>
          <p:cNvSpPr>
            <a:spLocks noChangeShapeType="1"/>
          </p:cNvSpPr>
          <p:nvPr/>
        </p:nvSpPr>
        <p:spPr bwMode="auto">
          <a:xfrm>
            <a:off x="1771284" y="2096899"/>
            <a:ext cx="639403"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08" name="Line 60"/>
          <p:cNvSpPr>
            <a:spLocks noChangeShapeType="1"/>
          </p:cNvSpPr>
          <p:nvPr/>
        </p:nvSpPr>
        <p:spPr bwMode="auto">
          <a:xfrm>
            <a:off x="3263224" y="2096899"/>
            <a:ext cx="639403"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09" name="Line 61"/>
          <p:cNvSpPr>
            <a:spLocks noChangeShapeType="1"/>
          </p:cNvSpPr>
          <p:nvPr/>
        </p:nvSpPr>
        <p:spPr bwMode="auto">
          <a:xfrm>
            <a:off x="5234717" y="2096899"/>
            <a:ext cx="639403"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10" name="Line 62"/>
          <p:cNvSpPr>
            <a:spLocks noChangeShapeType="1"/>
          </p:cNvSpPr>
          <p:nvPr/>
        </p:nvSpPr>
        <p:spPr bwMode="auto">
          <a:xfrm>
            <a:off x="6673374" y="2096899"/>
            <a:ext cx="639403"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11" name="Text Box 63"/>
          <p:cNvSpPr txBox="1">
            <a:spLocks noChangeArrowheads="1"/>
          </p:cNvSpPr>
          <p:nvPr/>
        </p:nvSpPr>
        <p:spPr bwMode="auto">
          <a:xfrm>
            <a:off x="4484306" y="2490377"/>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t>
            </a:r>
          </a:p>
        </p:txBody>
      </p:sp>
      <p:sp>
        <p:nvSpPr>
          <p:cNvPr id="112" name="Text Box 64"/>
          <p:cNvSpPr txBox="1">
            <a:spLocks noChangeArrowheads="1"/>
          </p:cNvSpPr>
          <p:nvPr/>
        </p:nvSpPr>
        <p:spPr bwMode="auto">
          <a:xfrm>
            <a:off x="3158345" y="3211636"/>
            <a:ext cx="102784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IPv4 </a:t>
            </a:r>
            <a:r>
              <a:rPr kumimoji="1" lang="zh-CN" altLang="en-US" sz="1200" b="1" dirty="0">
                <a:latin typeface="微软雅黑" pitchFamily="34" charset="-122"/>
                <a:ea typeface="微软雅黑" pitchFamily="34" charset="-122"/>
              </a:rPr>
              <a:t>数据报</a:t>
            </a:r>
          </a:p>
        </p:txBody>
      </p:sp>
      <p:sp>
        <p:nvSpPr>
          <p:cNvPr id="113" name="Text Box 65"/>
          <p:cNvSpPr txBox="1">
            <a:spLocks noChangeArrowheads="1"/>
          </p:cNvSpPr>
          <p:nvPr/>
        </p:nvSpPr>
        <p:spPr bwMode="auto">
          <a:xfrm>
            <a:off x="5025934" y="3211636"/>
            <a:ext cx="102784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IPv4 </a:t>
            </a:r>
            <a:r>
              <a:rPr kumimoji="1" lang="zh-CN" altLang="en-US" sz="1200" b="1" dirty="0">
                <a:latin typeface="微软雅黑" pitchFamily="34" charset="-122"/>
                <a:ea typeface="微软雅黑" pitchFamily="34" charset="-122"/>
              </a:rPr>
              <a:t>数据报</a:t>
            </a:r>
          </a:p>
        </p:txBody>
      </p:sp>
      <p:sp>
        <p:nvSpPr>
          <p:cNvPr id="114" name="Rectangle 80"/>
          <p:cNvSpPr>
            <a:spLocks noChangeArrowheads="1"/>
          </p:cNvSpPr>
          <p:nvPr/>
        </p:nvSpPr>
        <p:spPr bwMode="auto">
          <a:xfrm>
            <a:off x="3197730" y="2195269"/>
            <a:ext cx="905821" cy="1044153"/>
          </a:xfrm>
          <a:prstGeom prst="rect">
            <a:avLst/>
          </a:prstGeom>
          <a:solidFill>
            <a:srgbClr val="00FFFF"/>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15" name="Text Box 81"/>
          <p:cNvSpPr txBox="1">
            <a:spLocks noChangeArrowheads="1"/>
          </p:cNvSpPr>
          <p:nvPr/>
        </p:nvSpPr>
        <p:spPr bwMode="auto">
          <a:xfrm>
            <a:off x="3197729" y="2195269"/>
            <a:ext cx="971314"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100" b="1" dirty="0">
                <a:latin typeface="微软雅黑" pitchFamily="34" charset="-122"/>
                <a:ea typeface="微软雅黑" pitchFamily="34" charset="-122"/>
              </a:rPr>
              <a:t>源地址：</a:t>
            </a:r>
            <a:r>
              <a:rPr kumimoji="1" lang="en-US" altLang="zh-CN" sz="1100" b="1" dirty="0">
                <a:latin typeface="微软雅黑" pitchFamily="34" charset="-122"/>
                <a:ea typeface="微软雅黑" pitchFamily="34" charset="-122"/>
              </a:rPr>
              <a:t>B</a:t>
            </a:r>
          </a:p>
          <a:p>
            <a:r>
              <a:rPr kumimoji="1" lang="zh-CN" altLang="en-US" sz="1100" b="1" dirty="0">
                <a:latin typeface="微软雅黑" pitchFamily="34" charset="-122"/>
                <a:ea typeface="微软雅黑" pitchFamily="34" charset="-122"/>
              </a:rPr>
              <a:t>目的地址：</a:t>
            </a:r>
            <a:r>
              <a:rPr kumimoji="1" lang="en-US" altLang="zh-CN" sz="1100" b="1" dirty="0">
                <a:latin typeface="微软雅黑" pitchFamily="34" charset="-122"/>
                <a:ea typeface="微软雅黑" pitchFamily="34" charset="-122"/>
              </a:rPr>
              <a:t>E</a:t>
            </a:r>
          </a:p>
          <a:p>
            <a:endParaRPr kumimoji="1" lang="en-US" altLang="zh-CN" sz="1100" b="1" dirty="0">
              <a:latin typeface="微软雅黑" pitchFamily="34" charset="-122"/>
              <a:ea typeface="微软雅黑" pitchFamily="34" charset="-122"/>
            </a:endParaRPr>
          </a:p>
          <a:p>
            <a:endParaRPr kumimoji="1" lang="en-US" altLang="zh-CN" sz="1100" b="1" dirty="0">
              <a:latin typeface="微软雅黑" pitchFamily="34" charset="-122"/>
              <a:ea typeface="微软雅黑" pitchFamily="34" charset="-122"/>
            </a:endParaRPr>
          </a:p>
        </p:txBody>
      </p:sp>
      <p:sp>
        <p:nvSpPr>
          <p:cNvPr id="116" name="Rectangle 82"/>
          <p:cNvSpPr>
            <a:spLocks noChangeArrowheads="1"/>
          </p:cNvSpPr>
          <p:nvPr/>
        </p:nvSpPr>
        <p:spPr bwMode="auto">
          <a:xfrm>
            <a:off x="3274324" y="2632376"/>
            <a:ext cx="745970" cy="525663"/>
          </a:xfrm>
          <a:prstGeom prst="rect">
            <a:avLst/>
          </a:prstGeom>
          <a:solidFill>
            <a:srgbClr val="FFFF00"/>
          </a:solidFill>
          <a:ln w="9525">
            <a:solidFill>
              <a:schemeClr val="tx1"/>
            </a:solidFill>
            <a:miter lim="800000"/>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117" name="Text Box 83"/>
          <p:cNvSpPr txBox="1">
            <a:spLocks noChangeArrowheads="1"/>
          </p:cNvSpPr>
          <p:nvPr/>
        </p:nvSpPr>
        <p:spPr bwMode="auto">
          <a:xfrm>
            <a:off x="3314153" y="2637538"/>
            <a:ext cx="6463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latin typeface="微软雅黑" pitchFamily="34" charset="-122"/>
                <a:ea typeface="微软雅黑" pitchFamily="34" charset="-122"/>
              </a:rPr>
              <a:t>IPv6</a:t>
            </a:r>
          </a:p>
          <a:p>
            <a:pPr algn="ctr"/>
            <a:r>
              <a:rPr kumimoji="1" lang="zh-CN" altLang="en-US" sz="1200" b="1" dirty="0">
                <a:latin typeface="微软雅黑" pitchFamily="34" charset="-122"/>
                <a:ea typeface="微软雅黑" pitchFamily="34" charset="-122"/>
              </a:rPr>
              <a:t>数据报</a:t>
            </a:r>
          </a:p>
        </p:txBody>
      </p:sp>
      <p:sp>
        <p:nvSpPr>
          <p:cNvPr id="119" name="Text Box 88"/>
          <p:cNvSpPr txBox="1">
            <a:spLocks noChangeArrowheads="1"/>
          </p:cNvSpPr>
          <p:nvPr/>
        </p:nvSpPr>
        <p:spPr bwMode="auto">
          <a:xfrm>
            <a:off x="5823499" y="1137504"/>
            <a:ext cx="9268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双协议栈</a:t>
            </a:r>
          </a:p>
          <a:p>
            <a:pPr algn="ctr"/>
            <a:r>
              <a:rPr kumimoji="1" lang="en-US" altLang="zh-CN" sz="1200" b="1" dirty="0">
                <a:latin typeface="微软雅黑" pitchFamily="34" charset="-122"/>
                <a:ea typeface="微软雅黑" pitchFamily="34" charset="-122"/>
              </a:rPr>
              <a:t>IPv6/IPv4</a:t>
            </a:r>
          </a:p>
        </p:txBody>
      </p:sp>
      <p:sp>
        <p:nvSpPr>
          <p:cNvPr id="120" name="Rectangle 90"/>
          <p:cNvSpPr>
            <a:spLocks noChangeArrowheads="1"/>
          </p:cNvSpPr>
          <p:nvPr/>
        </p:nvSpPr>
        <p:spPr bwMode="auto">
          <a:xfrm>
            <a:off x="1652506" y="2195269"/>
            <a:ext cx="905821" cy="1044153"/>
          </a:xfrm>
          <a:prstGeom prst="rect">
            <a:avLst/>
          </a:prstGeom>
          <a:solidFill>
            <a:srgbClr val="0000FF"/>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21" name="Text Box 91"/>
          <p:cNvSpPr txBox="1">
            <a:spLocks noChangeArrowheads="1"/>
          </p:cNvSpPr>
          <p:nvPr/>
        </p:nvSpPr>
        <p:spPr bwMode="auto">
          <a:xfrm>
            <a:off x="1652505" y="2221645"/>
            <a:ext cx="1105389" cy="102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100" b="1" dirty="0">
                <a:solidFill>
                  <a:schemeClr val="bg1"/>
                </a:solidFill>
                <a:latin typeface="微软雅黑" pitchFamily="34" charset="-122"/>
                <a:ea typeface="微软雅黑" pitchFamily="34" charset="-122"/>
              </a:rPr>
              <a:t>流标号：</a:t>
            </a:r>
            <a:r>
              <a:rPr kumimoji="1" lang="en-US" altLang="zh-CN" sz="1100" b="1" dirty="0">
                <a:solidFill>
                  <a:schemeClr val="bg1"/>
                </a:solidFill>
                <a:latin typeface="微软雅黑" pitchFamily="34" charset="-122"/>
                <a:ea typeface="微软雅黑" pitchFamily="34" charset="-122"/>
              </a:rPr>
              <a:t>X</a:t>
            </a:r>
          </a:p>
          <a:p>
            <a:r>
              <a:rPr kumimoji="1" lang="zh-CN" altLang="en-US" sz="1100" b="1" dirty="0">
                <a:solidFill>
                  <a:schemeClr val="bg1"/>
                </a:solidFill>
                <a:latin typeface="微软雅黑" pitchFamily="34" charset="-122"/>
                <a:ea typeface="微软雅黑" pitchFamily="34" charset="-122"/>
              </a:rPr>
              <a:t>源地址：</a:t>
            </a:r>
            <a:r>
              <a:rPr kumimoji="1" lang="en-US" altLang="zh-CN" sz="1100" b="1" dirty="0">
                <a:solidFill>
                  <a:schemeClr val="bg1"/>
                </a:solidFill>
                <a:latin typeface="微软雅黑" pitchFamily="34" charset="-122"/>
                <a:ea typeface="微软雅黑" pitchFamily="34" charset="-122"/>
              </a:rPr>
              <a:t>A</a:t>
            </a:r>
          </a:p>
          <a:p>
            <a:r>
              <a:rPr kumimoji="1" lang="zh-CN" altLang="en-US" sz="1100" b="1" dirty="0">
                <a:solidFill>
                  <a:schemeClr val="bg1"/>
                </a:solidFill>
                <a:latin typeface="微软雅黑" pitchFamily="34" charset="-122"/>
                <a:ea typeface="微软雅黑" pitchFamily="34" charset="-122"/>
              </a:rPr>
              <a:t>目的地址：</a:t>
            </a:r>
            <a:r>
              <a:rPr kumimoji="1" lang="en-US" altLang="zh-CN" sz="1100" b="1" dirty="0">
                <a:solidFill>
                  <a:schemeClr val="bg1"/>
                </a:solidFill>
                <a:latin typeface="微软雅黑" pitchFamily="34" charset="-122"/>
                <a:ea typeface="微软雅黑" pitchFamily="34" charset="-122"/>
              </a:rPr>
              <a:t>F</a:t>
            </a:r>
          </a:p>
          <a:p>
            <a:r>
              <a:rPr kumimoji="1" lang="en-US" altLang="zh-CN" sz="1100" b="1" dirty="0" smtClean="0">
                <a:solidFill>
                  <a:schemeClr val="bg1"/>
                </a:solidFill>
                <a:latin typeface="微软雅黑" pitchFamily="34" charset="-122"/>
                <a:ea typeface="微软雅黑" pitchFamily="34" charset="-122"/>
              </a:rPr>
              <a:t>……</a:t>
            </a:r>
            <a:endParaRPr kumimoji="1" lang="en-US" altLang="zh-CN" sz="1100" b="1" dirty="0">
              <a:solidFill>
                <a:schemeClr val="bg1"/>
              </a:solidFill>
              <a:latin typeface="微软雅黑" pitchFamily="34" charset="-122"/>
              <a:ea typeface="微软雅黑" pitchFamily="34" charset="-122"/>
            </a:endParaRPr>
          </a:p>
          <a:p>
            <a:pPr>
              <a:spcBef>
                <a:spcPts val="700"/>
              </a:spcBef>
            </a:pPr>
            <a:r>
              <a:rPr kumimoji="1" lang="en-US" altLang="zh-CN" sz="1100" b="1" dirty="0">
                <a:solidFill>
                  <a:schemeClr val="bg1"/>
                </a:solidFill>
                <a:latin typeface="微软雅黑" pitchFamily="34" charset="-122"/>
                <a:ea typeface="微软雅黑" pitchFamily="34" charset="-122"/>
              </a:rPr>
              <a:t>   </a:t>
            </a:r>
            <a:r>
              <a:rPr kumimoji="1" lang="zh-CN" altLang="en-US" sz="1100" b="1" dirty="0">
                <a:solidFill>
                  <a:schemeClr val="bg1"/>
                </a:solidFill>
                <a:latin typeface="微软雅黑" pitchFamily="34" charset="-122"/>
                <a:ea typeface="微软雅黑" pitchFamily="34" charset="-122"/>
              </a:rPr>
              <a:t>数据部分</a:t>
            </a:r>
          </a:p>
        </p:txBody>
      </p:sp>
      <p:sp>
        <p:nvSpPr>
          <p:cNvPr id="122" name="Text Box 92"/>
          <p:cNvSpPr txBox="1">
            <a:spLocks noChangeArrowheads="1"/>
          </p:cNvSpPr>
          <p:nvPr/>
        </p:nvSpPr>
        <p:spPr bwMode="auto">
          <a:xfrm>
            <a:off x="1584791" y="3229799"/>
            <a:ext cx="102784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IPv6 </a:t>
            </a:r>
            <a:r>
              <a:rPr kumimoji="1" lang="zh-CN" altLang="en-US" sz="1200" b="1" dirty="0">
                <a:latin typeface="微软雅黑" pitchFamily="34" charset="-122"/>
                <a:ea typeface="微软雅黑" pitchFamily="34" charset="-122"/>
              </a:rPr>
              <a:t>数据报</a:t>
            </a:r>
          </a:p>
        </p:txBody>
      </p:sp>
      <p:sp>
        <p:nvSpPr>
          <p:cNvPr id="123" name="Line 93"/>
          <p:cNvSpPr>
            <a:spLocks noChangeShapeType="1"/>
          </p:cNvSpPr>
          <p:nvPr/>
        </p:nvSpPr>
        <p:spPr bwMode="auto">
          <a:xfrm>
            <a:off x="1664717" y="2984028"/>
            <a:ext cx="87584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4" name="Line 94"/>
          <p:cNvSpPr>
            <a:spLocks noChangeShapeType="1"/>
          </p:cNvSpPr>
          <p:nvPr/>
        </p:nvSpPr>
        <p:spPr bwMode="auto">
          <a:xfrm>
            <a:off x="2570539" y="2220886"/>
            <a:ext cx="692686" cy="40799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5" name="Line 95"/>
          <p:cNvSpPr>
            <a:spLocks noChangeShapeType="1"/>
          </p:cNvSpPr>
          <p:nvPr/>
        </p:nvSpPr>
        <p:spPr bwMode="auto">
          <a:xfrm flipV="1">
            <a:off x="2570538" y="3158039"/>
            <a:ext cx="703786" cy="1039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6" name="Rectangle 96"/>
          <p:cNvSpPr>
            <a:spLocks noChangeArrowheads="1"/>
          </p:cNvSpPr>
          <p:nvPr/>
        </p:nvSpPr>
        <p:spPr bwMode="auto">
          <a:xfrm>
            <a:off x="6513523" y="2195269"/>
            <a:ext cx="905821" cy="1044153"/>
          </a:xfrm>
          <a:prstGeom prst="rect">
            <a:avLst/>
          </a:prstGeom>
          <a:solidFill>
            <a:srgbClr val="0000FF"/>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27" name="Text Box 97"/>
          <p:cNvSpPr txBox="1">
            <a:spLocks noChangeArrowheads="1"/>
          </p:cNvSpPr>
          <p:nvPr/>
        </p:nvSpPr>
        <p:spPr bwMode="auto">
          <a:xfrm>
            <a:off x="6513523" y="2221645"/>
            <a:ext cx="994627" cy="102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100" b="1" dirty="0">
                <a:solidFill>
                  <a:schemeClr val="bg1"/>
                </a:solidFill>
                <a:latin typeface="微软雅黑" pitchFamily="34" charset="-122"/>
                <a:ea typeface="微软雅黑" pitchFamily="34" charset="-122"/>
              </a:rPr>
              <a:t>流标号：</a:t>
            </a:r>
            <a:r>
              <a:rPr kumimoji="1" lang="en-US" altLang="zh-CN" sz="1100" b="1" dirty="0">
                <a:solidFill>
                  <a:schemeClr val="bg1"/>
                </a:solidFill>
                <a:latin typeface="微软雅黑" pitchFamily="34" charset="-122"/>
                <a:ea typeface="微软雅黑" pitchFamily="34" charset="-122"/>
              </a:rPr>
              <a:t>X</a:t>
            </a:r>
          </a:p>
          <a:p>
            <a:r>
              <a:rPr kumimoji="1" lang="zh-CN" altLang="en-US" sz="1100" b="1" dirty="0">
                <a:solidFill>
                  <a:schemeClr val="bg1"/>
                </a:solidFill>
                <a:latin typeface="微软雅黑" pitchFamily="34" charset="-122"/>
                <a:ea typeface="微软雅黑" pitchFamily="34" charset="-122"/>
              </a:rPr>
              <a:t>源地址：</a:t>
            </a:r>
            <a:r>
              <a:rPr kumimoji="1" lang="en-US" altLang="zh-CN" sz="1100" b="1" dirty="0">
                <a:solidFill>
                  <a:schemeClr val="bg1"/>
                </a:solidFill>
                <a:latin typeface="微软雅黑" pitchFamily="34" charset="-122"/>
                <a:ea typeface="微软雅黑" pitchFamily="34" charset="-122"/>
              </a:rPr>
              <a:t>A</a:t>
            </a:r>
          </a:p>
          <a:p>
            <a:r>
              <a:rPr kumimoji="1" lang="zh-CN" altLang="en-US" sz="1100" b="1" dirty="0">
                <a:solidFill>
                  <a:schemeClr val="bg1"/>
                </a:solidFill>
                <a:latin typeface="微软雅黑" pitchFamily="34" charset="-122"/>
                <a:ea typeface="微软雅黑" pitchFamily="34" charset="-122"/>
              </a:rPr>
              <a:t>目的地址：</a:t>
            </a:r>
            <a:r>
              <a:rPr kumimoji="1" lang="en-US" altLang="zh-CN" sz="1100" b="1" dirty="0">
                <a:solidFill>
                  <a:schemeClr val="bg1"/>
                </a:solidFill>
                <a:latin typeface="微软雅黑" pitchFamily="34" charset="-122"/>
                <a:ea typeface="微软雅黑" pitchFamily="34" charset="-122"/>
              </a:rPr>
              <a:t>F</a:t>
            </a:r>
          </a:p>
          <a:p>
            <a:r>
              <a:rPr kumimoji="1" lang="en-US" altLang="zh-CN" sz="1100" b="1" dirty="0" smtClean="0">
                <a:solidFill>
                  <a:schemeClr val="bg1"/>
                </a:solidFill>
                <a:latin typeface="微软雅黑" pitchFamily="34" charset="-122"/>
                <a:ea typeface="微软雅黑" pitchFamily="34" charset="-122"/>
              </a:rPr>
              <a:t>……</a:t>
            </a:r>
            <a:endParaRPr kumimoji="1" lang="en-US" altLang="zh-CN" sz="1100" b="1" dirty="0">
              <a:solidFill>
                <a:schemeClr val="bg1"/>
              </a:solidFill>
              <a:latin typeface="微软雅黑" pitchFamily="34" charset="-122"/>
              <a:ea typeface="微软雅黑" pitchFamily="34" charset="-122"/>
            </a:endParaRPr>
          </a:p>
          <a:p>
            <a:pPr>
              <a:spcBef>
                <a:spcPts val="700"/>
              </a:spcBef>
            </a:pPr>
            <a:r>
              <a:rPr kumimoji="1" lang="en-US" altLang="zh-CN" sz="1100" b="1" dirty="0">
                <a:solidFill>
                  <a:schemeClr val="bg1"/>
                </a:solidFill>
                <a:latin typeface="微软雅黑" pitchFamily="34" charset="-122"/>
                <a:ea typeface="微软雅黑" pitchFamily="34" charset="-122"/>
              </a:rPr>
              <a:t>   </a:t>
            </a:r>
            <a:r>
              <a:rPr kumimoji="1" lang="zh-CN" altLang="en-US" sz="1100" b="1" dirty="0">
                <a:solidFill>
                  <a:schemeClr val="bg1"/>
                </a:solidFill>
                <a:latin typeface="微软雅黑" pitchFamily="34" charset="-122"/>
                <a:ea typeface="微软雅黑" pitchFamily="34" charset="-122"/>
              </a:rPr>
              <a:t>数据部分</a:t>
            </a:r>
          </a:p>
        </p:txBody>
      </p:sp>
      <p:sp>
        <p:nvSpPr>
          <p:cNvPr id="128" name="Text Box 98"/>
          <p:cNvSpPr txBox="1">
            <a:spLocks noChangeArrowheads="1"/>
          </p:cNvSpPr>
          <p:nvPr/>
        </p:nvSpPr>
        <p:spPr bwMode="auto">
          <a:xfrm>
            <a:off x="6463393" y="3225342"/>
            <a:ext cx="102784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IPv6 </a:t>
            </a:r>
            <a:r>
              <a:rPr kumimoji="1" lang="zh-CN" altLang="en-US" sz="1200" b="1" dirty="0">
                <a:latin typeface="微软雅黑" pitchFamily="34" charset="-122"/>
                <a:ea typeface="微软雅黑" pitchFamily="34" charset="-122"/>
              </a:rPr>
              <a:t>数据报</a:t>
            </a:r>
          </a:p>
        </p:txBody>
      </p:sp>
      <p:sp>
        <p:nvSpPr>
          <p:cNvPr id="129" name="Line 99"/>
          <p:cNvSpPr>
            <a:spLocks noChangeShapeType="1"/>
          </p:cNvSpPr>
          <p:nvPr/>
        </p:nvSpPr>
        <p:spPr bwMode="auto">
          <a:xfrm>
            <a:off x="6525734" y="2984028"/>
            <a:ext cx="87584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30" name="Rectangle 100"/>
          <p:cNvSpPr>
            <a:spLocks noChangeArrowheads="1"/>
          </p:cNvSpPr>
          <p:nvPr/>
        </p:nvSpPr>
        <p:spPr bwMode="auto">
          <a:xfrm>
            <a:off x="5062655" y="2195269"/>
            <a:ext cx="905821" cy="1044153"/>
          </a:xfrm>
          <a:prstGeom prst="rect">
            <a:avLst/>
          </a:prstGeom>
          <a:solidFill>
            <a:srgbClr val="00FFFF"/>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31" name="Text Box 101"/>
          <p:cNvSpPr txBox="1">
            <a:spLocks noChangeArrowheads="1"/>
          </p:cNvSpPr>
          <p:nvPr/>
        </p:nvSpPr>
        <p:spPr bwMode="auto">
          <a:xfrm>
            <a:off x="5062655" y="2195269"/>
            <a:ext cx="971314"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100" b="1">
                <a:latin typeface="微软雅黑" pitchFamily="34" charset="-122"/>
                <a:ea typeface="微软雅黑" pitchFamily="34" charset="-122"/>
              </a:rPr>
              <a:t>源地址：</a:t>
            </a:r>
            <a:r>
              <a:rPr kumimoji="1" lang="en-US" altLang="zh-CN" sz="1100" b="1">
                <a:latin typeface="微软雅黑" pitchFamily="34" charset="-122"/>
                <a:ea typeface="微软雅黑" pitchFamily="34" charset="-122"/>
              </a:rPr>
              <a:t>B</a:t>
            </a:r>
          </a:p>
          <a:p>
            <a:r>
              <a:rPr kumimoji="1" lang="zh-CN" altLang="en-US" sz="1100" b="1">
                <a:latin typeface="微软雅黑" pitchFamily="34" charset="-122"/>
                <a:ea typeface="微软雅黑" pitchFamily="34" charset="-122"/>
              </a:rPr>
              <a:t>目的地址：</a:t>
            </a:r>
            <a:r>
              <a:rPr kumimoji="1" lang="en-US" altLang="zh-CN" sz="1100" b="1">
                <a:latin typeface="微软雅黑" pitchFamily="34" charset="-122"/>
                <a:ea typeface="微软雅黑" pitchFamily="34" charset="-122"/>
              </a:rPr>
              <a:t>E</a:t>
            </a:r>
          </a:p>
          <a:p>
            <a:endParaRPr kumimoji="1" lang="en-US" altLang="zh-CN" sz="1100" b="1">
              <a:latin typeface="微软雅黑" pitchFamily="34" charset="-122"/>
              <a:ea typeface="微软雅黑" pitchFamily="34" charset="-122"/>
            </a:endParaRPr>
          </a:p>
          <a:p>
            <a:endParaRPr kumimoji="1" lang="en-US" altLang="zh-CN" sz="1100" b="1">
              <a:latin typeface="微软雅黑" pitchFamily="34" charset="-122"/>
              <a:ea typeface="微软雅黑" pitchFamily="34" charset="-122"/>
            </a:endParaRPr>
          </a:p>
        </p:txBody>
      </p:sp>
      <p:sp>
        <p:nvSpPr>
          <p:cNvPr id="132" name="Rectangle 102"/>
          <p:cNvSpPr>
            <a:spLocks noChangeArrowheads="1"/>
          </p:cNvSpPr>
          <p:nvPr/>
        </p:nvSpPr>
        <p:spPr bwMode="auto">
          <a:xfrm>
            <a:off x="5139250" y="2632376"/>
            <a:ext cx="745970" cy="525663"/>
          </a:xfrm>
          <a:prstGeom prst="rect">
            <a:avLst/>
          </a:prstGeom>
          <a:solidFill>
            <a:srgbClr val="FFFF00"/>
          </a:solidFill>
          <a:ln w="9525">
            <a:solidFill>
              <a:schemeClr val="tx1"/>
            </a:solidFill>
            <a:miter lim="800000"/>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133" name="Text Box 103"/>
          <p:cNvSpPr txBox="1">
            <a:spLocks noChangeArrowheads="1"/>
          </p:cNvSpPr>
          <p:nvPr/>
        </p:nvSpPr>
        <p:spPr bwMode="auto">
          <a:xfrm>
            <a:off x="5179080" y="2637538"/>
            <a:ext cx="6463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latin typeface="微软雅黑" pitchFamily="34" charset="-122"/>
                <a:ea typeface="微软雅黑" pitchFamily="34" charset="-122"/>
              </a:rPr>
              <a:t>IPv6</a:t>
            </a:r>
          </a:p>
          <a:p>
            <a:pPr algn="ctr"/>
            <a:r>
              <a:rPr kumimoji="1" lang="zh-CN" altLang="en-US" sz="1200" b="1">
                <a:latin typeface="微软雅黑" pitchFamily="34" charset="-122"/>
                <a:ea typeface="微软雅黑" pitchFamily="34" charset="-122"/>
              </a:rPr>
              <a:t>数据报</a:t>
            </a:r>
          </a:p>
        </p:txBody>
      </p:sp>
      <p:sp>
        <p:nvSpPr>
          <p:cNvPr id="134" name="Line 104"/>
          <p:cNvSpPr>
            <a:spLocks noChangeShapeType="1"/>
          </p:cNvSpPr>
          <p:nvPr/>
        </p:nvSpPr>
        <p:spPr bwMode="auto">
          <a:xfrm flipV="1">
            <a:off x="5885220" y="2204490"/>
            <a:ext cx="643844" cy="42438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35" name="Line 105"/>
          <p:cNvSpPr>
            <a:spLocks noChangeShapeType="1"/>
          </p:cNvSpPr>
          <p:nvPr/>
        </p:nvSpPr>
        <p:spPr bwMode="auto">
          <a:xfrm>
            <a:off x="5885220" y="3158039"/>
            <a:ext cx="616092" cy="9880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cxnSp>
        <p:nvCxnSpPr>
          <p:cNvPr id="137" name="直接连接符 136"/>
          <p:cNvCxnSpPr/>
          <p:nvPr/>
        </p:nvCxnSpPr>
        <p:spPr bwMode="auto">
          <a:xfrm>
            <a:off x="2945603" y="1754437"/>
            <a:ext cx="3242113" cy="0"/>
          </a:xfrm>
          <a:prstGeom prst="line">
            <a:avLst/>
          </a:prstGeom>
          <a:solidFill>
            <a:schemeClr val="accent1"/>
          </a:solidFill>
          <a:ln w="38100" cap="flat" cmpd="sng" algn="ctr">
            <a:solidFill>
              <a:srgbClr val="CC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8" name="Text Box 43"/>
          <p:cNvSpPr txBox="1">
            <a:spLocks noChangeArrowheads="1"/>
          </p:cNvSpPr>
          <p:nvPr/>
        </p:nvSpPr>
        <p:spPr bwMode="auto">
          <a:xfrm>
            <a:off x="4246313" y="1262684"/>
            <a:ext cx="87395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chemeClr val="bg1"/>
                </a:solidFill>
                <a:latin typeface="微软雅黑" pitchFamily="34" charset="-122"/>
                <a:ea typeface="微软雅黑" pitchFamily="34" charset="-122"/>
              </a:rPr>
              <a:t>IPv4 </a:t>
            </a:r>
            <a:r>
              <a:rPr kumimoji="1" lang="zh-CN" altLang="en-US" sz="1200" b="1" dirty="0">
                <a:solidFill>
                  <a:schemeClr val="bg1"/>
                </a:solidFill>
                <a:latin typeface="微软雅黑" pitchFamily="34" charset="-122"/>
                <a:ea typeface="微软雅黑" pitchFamily="34" charset="-122"/>
              </a:rPr>
              <a:t>网络</a:t>
            </a:r>
          </a:p>
        </p:txBody>
      </p:sp>
      <p:pic>
        <p:nvPicPr>
          <p:cNvPr id="139" name="Picture 4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895" y="1613287"/>
            <a:ext cx="364105" cy="225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0"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4791" y="1613287"/>
            <a:ext cx="364105" cy="225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1"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23896" y="1613287"/>
            <a:ext cx="364105" cy="225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2" name="Picture 4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6723" y="1613287"/>
            <a:ext cx="364105" cy="225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3" name="Text Box 54"/>
          <p:cNvSpPr txBox="1">
            <a:spLocks noChangeArrowheads="1"/>
          </p:cNvSpPr>
          <p:nvPr/>
        </p:nvSpPr>
        <p:spPr bwMode="auto">
          <a:xfrm>
            <a:off x="2531341" y="1529987"/>
            <a:ext cx="2904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p>
        </p:txBody>
      </p:sp>
      <p:sp>
        <p:nvSpPr>
          <p:cNvPr id="144" name="Text Box 55"/>
          <p:cNvSpPr txBox="1">
            <a:spLocks noChangeArrowheads="1"/>
          </p:cNvSpPr>
          <p:nvPr/>
        </p:nvSpPr>
        <p:spPr bwMode="auto">
          <a:xfrm>
            <a:off x="3995350" y="1385768"/>
            <a:ext cx="2888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p>
        </p:txBody>
      </p:sp>
      <p:sp>
        <p:nvSpPr>
          <p:cNvPr id="145" name="Text Box 56"/>
          <p:cNvSpPr txBox="1">
            <a:spLocks noChangeArrowheads="1"/>
          </p:cNvSpPr>
          <p:nvPr/>
        </p:nvSpPr>
        <p:spPr bwMode="auto">
          <a:xfrm>
            <a:off x="4953403" y="1385768"/>
            <a:ext cx="3064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D</a:t>
            </a:r>
          </a:p>
        </p:txBody>
      </p:sp>
      <p:sp>
        <p:nvSpPr>
          <p:cNvPr id="146" name="Text Box 57"/>
          <p:cNvSpPr txBox="1">
            <a:spLocks noChangeArrowheads="1"/>
          </p:cNvSpPr>
          <p:nvPr/>
        </p:nvSpPr>
        <p:spPr bwMode="auto">
          <a:xfrm>
            <a:off x="6357889" y="1519335"/>
            <a:ext cx="2728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E</a:t>
            </a:r>
          </a:p>
        </p:txBody>
      </p:sp>
      <p:sp>
        <p:nvSpPr>
          <p:cNvPr id="147" name="Text Box 87"/>
          <p:cNvSpPr txBox="1">
            <a:spLocks noChangeArrowheads="1"/>
          </p:cNvSpPr>
          <p:nvPr/>
        </p:nvSpPr>
        <p:spPr bwMode="auto">
          <a:xfrm>
            <a:off x="2439456" y="1136380"/>
            <a:ext cx="9268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双协议栈</a:t>
            </a:r>
          </a:p>
          <a:p>
            <a:pPr algn="ctr"/>
            <a:r>
              <a:rPr kumimoji="1" lang="en-US" altLang="zh-CN" sz="1200" b="1" dirty="0">
                <a:latin typeface="微软雅黑" pitchFamily="34" charset="-122"/>
                <a:ea typeface="微软雅黑" pitchFamily="34" charset="-122"/>
              </a:rPr>
              <a:t>IPv6/IPv4</a:t>
            </a:r>
          </a:p>
        </p:txBody>
      </p:sp>
      <p:grpSp>
        <p:nvGrpSpPr>
          <p:cNvPr id="148" name="组合 147"/>
          <p:cNvGrpSpPr/>
          <p:nvPr/>
        </p:nvGrpSpPr>
        <p:grpSpPr>
          <a:xfrm>
            <a:off x="2902885" y="1893875"/>
            <a:ext cx="3384042" cy="2045077"/>
            <a:chOff x="2922487" y="2420888"/>
            <a:chExt cx="4622801" cy="2590800"/>
          </a:xfrm>
        </p:grpSpPr>
        <p:sp>
          <p:nvSpPr>
            <p:cNvPr id="149" name="Line 55"/>
            <p:cNvSpPr>
              <a:spLocks noChangeShapeType="1"/>
            </p:cNvSpPr>
            <p:nvPr/>
          </p:nvSpPr>
          <p:spPr bwMode="auto">
            <a:xfrm>
              <a:off x="2922487" y="2420888"/>
              <a:ext cx="0" cy="2590800"/>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0" name="Line 56"/>
            <p:cNvSpPr>
              <a:spLocks noChangeShapeType="1"/>
            </p:cNvSpPr>
            <p:nvPr/>
          </p:nvSpPr>
          <p:spPr bwMode="auto">
            <a:xfrm>
              <a:off x="7545288" y="2420888"/>
              <a:ext cx="0" cy="2590800"/>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151" name="Line 70"/>
          <p:cNvSpPr>
            <a:spLocks noChangeShapeType="1"/>
          </p:cNvSpPr>
          <p:nvPr/>
        </p:nvSpPr>
        <p:spPr bwMode="auto">
          <a:xfrm>
            <a:off x="2912657" y="3736087"/>
            <a:ext cx="3332255" cy="0"/>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2" name="Text Box 66"/>
          <p:cNvSpPr txBox="1">
            <a:spLocks noChangeArrowheads="1"/>
          </p:cNvSpPr>
          <p:nvPr/>
        </p:nvSpPr>
        <p:spPr bwMode="auto">
          <a:xfrm>
            <a:off x="4190523" y="3596651"/>
            <a:ext cx="988835" cy="276999"/>
          </a:xfrm>
          <a:prstGeom prst="rect">
            <a:avLst/>
          </a:prstGeom>
          <a:solidFill>
            <a:schemeClr val="bg1"/>
          </a:solidFill>
          <a:ln>
            <a:noFill/>
          </a:ln>
          <a:effectLst/>
        </p:spPr>
        <p:txBody>
          <a:bodyPr wrap="square">
            <a:spAutoFit/>
          </a:bodyPr>
          <a:lstStyle/>
          <a:p>
            <a:pPr algn="ctr"/>
            <a:r>
              <a:rPr kumimoji="1" lang="en-US" altLang="zh-CN" sz="1200" b="1" dirty="0" smtClean="0">
                <a:solidFill>
                  <a:srgbClr val="0000FF"/>
                </a:solidFill>
                <a:latin typeface="微软雅黑" pitchFamily="34" charset="-122"/>
                <a:ea typeface="微软雅黑" pitchFamily="34" charset="-122"/>
              </a:rPr>
              <a:t>IPv4 </a:t>
            </a:r>
            <a:r>
              <a:rPr kumimoji="1" lang="zh-CN" altLang="en-US" sz="1200" b="1" dirty="0" smtClean="0">
                <a:solidFill>
                  <a:srgbClr val="0000FF"/>
                </a:solidFill>
                <a:latin typeface="微软雅黑" pitchFamily="34" charset="-122"/>
                <a:ea typeface="微软雅黑" pitchFamily="34" charset="-122"/>
              </a:rPr>
              <a:t>网络 </a:t>
            </a:r>
            <a:endParaRPr kumimoji="1" lang="zh-CN" altLang="en-US" sz="1200" b="1" dirty="0">
              <a:solidFill>
                <a:srgbClr val="0000FF"/>
              </a:solidFill>
              <a:latin typeface="微软雅黑" pitchFamily="34" charset="-122"/>
              <a:ea typeface="微软雅黑" pitchFamily="34" charset="-122"/>
            </a:endParaRPr>
          </a:p>
        </p:txBody>
      </p:sp>
      <p:pic>
        <p:nvPicPr>
          <p:cNvPr id="15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8126" y="1595376"/>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8408" y="1595376"/>
            <a:ext cx="352881" cy="352881"/>
          </a:xfrm>
          <a:prstGeom prst="rect">
            <a:avLst/>
          </a:prstGeom>
          <a:noFill/>
          <a:extLst>
            <a:ext uri="{909E8E84-426E-40DD-AFC4-6F175D3DCCD1}">
              <a14:hiddenFill xmlns:a14="http://schemas.microsoft.com/office/drawing/2010/main">
                <a:solidFill>
                  <a:srgbClr val="FFFFFF"/>
                </a:solidFill>
              </a14:hiddenFill>
            </a:ext>
          </a:extLst>
        </p:spPr>
      </p:pic>
      <p:sp>
        <p:nvSpPr>
          <p:cNvPr id="118" name="AutoShape 84"/>
          <p:cNvSpPr>
            <a:spLocks noChangeArrowheads="1"/>
          </p:cNvSpPr>
          <p:nvPr/>
        </p:nvSpPr>
        <p:spPr bwMode="auto">
          <a:xfrm>
            <a:off x="2623821" y="2786511"/>
            <a:ext cx="799254" cy="147555"/>
          </a:xfrm>
          <a:prstGeom prst="rightArrow">
            <a:avLst>
              <a:gd name="adj1" fmla="val 50000"/>
              <a:gd name="adj2" fmla="val 125000"/>
            </a:avLst>
          </a:prstGeom>
          <a:solidFill>
            <a:srgbClr val="00FF99"/>
          </a:solidFill>
          <a:ln w="9525">
            <a:solidFill>
              <a:schemeClr val="tx1"/>
            </a:solidFill>
            <a:miter lim="800000"/>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136" name="AutoShape 106"/>
          <p:cNvSpPr>
            <a:spLocks noChangeArrowheads="1"/>
          </p:cNvSpPr>
          <p:nvPr/>
        </p:nvSpPr>
        <p:spPr bwMode="auto">
          <a:xfrm>
            <a:off x="5826600" y="2786511"/>
            <a:ext cx="702464" cy="147555"/>
          </a:xfrm>
          <a:prstGeom prst="rightArrow">
            <a:avLst>
              <a:gd name="adj1" fmla="val 50000"/>
              <a:gd name="adj2" fmla="val 99132"/>
            </a:avLst>
          </a:prstGeom>
          <a:solidFill>
            <a:srgbClr val="00FF99"/>
          </a:solidFill>
          <a:ln w="9525">
            <a:solidFill>
              <a:schemeClr val="tx1"/>
            </a:solidFill>
            <a:miter lim="800000"/>
            <a:headEnd/>
            <a:tailEnd/>
          </a:ln>
          <a:effectLst/>
          <a:extLst/>
        </p:spPr>
        <p:txBody>
          <a:bodyPr wrap="none" anchor="ctr"/>
          <a:lstStyle/>
          <a:p>
            <a:endParaRPr lang="zh-CN" altLang="en-US" sz="1200" b="1">
              <a:latin typeface="微软雅黑" pitchFamily="34" charset="-122"/>
              <a:ea typeface="微软雅黑" pitchFamily="34" charset="-122"/>
            </a:endParaRPr>
          </a:p>
        </p:txBody>
      </p:sp>
    </p:spTree>
    <p:extLst>
      <p:ext uri="{BB962C8B-B14F-4D97-AF65-F5344CB8AC3E}">
        <p14:creationId xmlns:p14="http://schemas.microsoft.com/office/powerpoint/2010/main" val="652589963"/>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347257"/>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19281" y="1315186"/>
            <a:ext cx="23054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4.6.4  ICMPv6</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45143" y="1800444"/>
            <a:ext cx="8053711"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也不保证数据报的可靠交付，因为互联网中的路由器可能会丢弃数据报。</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因此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也需要使用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来反馈一些差错信息。新的版本称为 </a:t>
            </a:r>
            <a:r>
              <a:rPr lang="en-US" altLang="zh-CN" sz="2000" b="1" dirty="0">
                <a:latin typeface="微软雅黑" pitchFamily="34" charset="-122"/>
                <a:ea typeface="微软雅黑" pitchFamily="34" charset="-122"/>
              </a:rPr>
              <a:t>ICMPv6</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7102465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圆角矩形 67"/>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p:cNvGrpSpPr/>
          <p:nvPr/>
        </p:nvGrpSpPr>
        <p:grpSpPr>
          <a:xfrm>
            <a:off x="1874428" y="1187780"/>
            <a:ext cx="5329079" cy="3015565"/>
            <a:chOff x="355160" y="927100"/>
            <a:chExt cx="9026611" cy="5107889"/>
          </a:xfrm>
        </p:grpSpPr>
        <p:sp>
          <p:nvSpPr>
            <p:cNvPr id="11" name="Line 2"/>
            <p:cNvSpPr>
              <a:spLocks noChangeShapeType="1"/>
            </p:cNvSpPr>
            <p:nvPr/>
          </p:nvSpPr>
          <p:spPr bwMode="auto">
            <a:xfrm flipV="1">
              <a:off x="1732138" y="4009478"/>
              <a:ext cx="574754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2" name="Rectangle 3"/>
            <p:cNvSpPr>
              <a:spLocks noChangeArrowheads="1"/>
            </p:cNvSpPr>
            <p:nvPr/>
          </p:nvSpPr>
          <p:spPr bwMode="auto">
            <a:xfrm>
              <a:off x="4144958" y="3791992"/>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3" name="Rectangle 4"/>
            <p:cNvSpPr>
              <a:spLocks noChangeArrowheads="1"/>
            </p:cNvSpPr>
            <p:nvPr/>
          </p:nvSpPr>
          <p:spPr bwMode="auto">
            <a:xfrm>
              <a:off x="1732137" y="3355428"/>
              <a:ext cx="7634155" cy="444500"/>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4" name="Line 5"/>
            <p:cNvSpPr>
              <a:spLocks noChangeShapeType="1"/>
            </p:cNvSpPr>
            <p:nvPr/>
          </p:nvSpPr>
          <p:spPr bwMode="auto">
            <a:xfrm>
              <a:off x="3601550" y="1577975"/>
              <a:ext cx="575270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5" name="Rectangle 6"/>
            <p:cNvSpPr>
              <a:spLocks noChangeArrowheads="1"/>
            </p:cNvSpPr>
            <p:nvPr/>
          </p:nvSpPr>
          <p:spPr bwMode="auto">
            <a:xfrm>
              <a:off x="5866875" y="1370014"/>
              <a:ext cx="1167551"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6" name="Line 7"/>
            <p:cNvSpPr>
              <a:spLocks noChangeShapeType="1"/>
            </p:cNvSpPr>
            <p:nvPr/>
          </p:nvSpPr>
          <p:spPr bwMode="auto">
            <a:xfrm flipV="1">
              <a:off x="1775131" y="2790849"/>
              <a:ext cx="376462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7" name="Rectangle 8"/>
            <p:cNvSpPr>
              <a:spLocks noChangeArrowheads="1"/>
            </p:cNvSpPr>
            <p:nvPr/>
          </p:nvSpPr>
          <p:spPr bwMode="auto">
            <a:xfrm>
              <a:off x="3208855" y="2574181"/>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18" name="Line 9"/>
            <p:cNvSpPr>
              <a:spLocks noChangeShapeType="1"/>
            </p:cNvSpPr>
            <p:nvPr/>
          </p:nvSpPr>
          <p:spPr bwMode="auto">
            <a:xfrm>
              <a:off x="1690862" y="1577975"/>
              <a:ext cx="1910688"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9" name="Rectangle 10"/>
            <p:cNvSpPr>
              <a:spLocks noChangeArrowheads="1"/>
            </p:cNvSpPr>
            <p:nvPr/>
          </p:nvSpPr>
          <p:spPr bwMode="auto">
            <a:xfrm>
              <a:off x="2058942" y="1370014"/>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sp>
          <p:nvSpPr>
            <p:cNvPr id="20" name="Rectangle 11"/>
            <p:cNvSpPr>
              <a:spLocks noChangeArrowheads="1"/>
            </p:cNvSpPr>
            <p:nvPr/>
          </p:nvSpPr>
          <p:spPr bwMode="auto">
            <a:xfrm>
              <a:off x="1694302" y="933451"/>
              <a:ext cx="7675430" cy="442913"/>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1" name="Rectangle 12"/>
            <p:cNvSpPr>
              <a:spLocks noChangeArrowheads="1"/>
            </p:cNvSpPr>
            <p:nvPr/>
          </p:nvSpPr>
          <p:spPr bwMode="auto">
            <a:xfrm>
              <a:off x="1716659" y="2140794"/>
              <a:ext cx="7659952" cy="446087"/>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2" name="Rectangle 14"/>
            <p:cNvSpPr>
              <a:spLocks noChangeArrowheads="1"/>
            </p:cNvSpPr>
            <p:nvPr/>
          </p:nvSpPr>
          <p:spPr bwMode="auto">
            <a:xfrm>
              <a:off x="1742456" y="3369716"/>
              <a:ext cx="5742384" cy="423862"/>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3" name="Rectangle 15"/>
            <p:cNvSpPr>
              <a:spLocks noChangeArrowheads="1"/>
            </p:cNvSpPr>
            <p:nvPr/>
          </p:nvSpPr>
          <p:spPr bwMode="auto">
            <a:xfrm>
              <a:off x="1740736" y="2151905"/>
              <a:ext cx="3804179" cy="423863"/>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4" name="Rectangle 16"/>
            <p:cNvSpPr>
              <a:spLocks noChangeArrowheads="1"/>
            </p:cNvSpPr>
            <p:nvPr/>
          </p:nvSpPr>
          <p:spPr bwMode="auto">
            <a:xfrm>
              <a:off x="1720099" y="957263"/>
              <a:ext cx="1874573" cy="406400"/>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5" name="Rectangle 17"/>
            <p:cNvSpPr>
              <a:spLocks noChangeArrowheads="1"/>
            </p:cNvSpPr>
            <p:nvPr/>
          </p:nvSpPr>
          <p:spPr bwMode="auto">
            <a:xfrm>
              <a:off x="1635829" y="92710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0</a:t>
              </a:r>
            </a:p>
          </p:txBody>
        </p:sp>
        <p:sp>
          <p:nvSpPr>
            <p:cNvPr id="26" name="Rectangle 18"/>
            <p:cNvSpPr>
              <a:spLocks noChangeArrowheads="1"/>
            </p:cNvSpPr>
            <p:nvPr/>
          </p:nvSpPr>
          <p:spPr bwMode="auto">
            <a:xfrm>
              <a:off x="366021" y="955675"/>
              <a:ext cx="136576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类地址</a:t>
              </a:r>
            </a:p>
          </p:txBody>
        </p:sp>
        <p:sp>
          <p:nvSpPr>
            <p:cNvPr id="27" name="Line 19"/>
            <p:cNvSpPr>
              <a:spLocks noChangeShapeType="1"/>
            </p:cNvSpPr>
            <p:nvPr/>
          </p:nvSpPr>
          <p:spPr bwMode="auto">
            <a:xfrm>
              <a:off x="1971188" y="933451"/>
              <a:ext cx="0" cy="45084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8" name="Line 20"/>
            <p:cNvSpPr>
              <a:spLocks noChangeShapeType="1"/>
            </p:cNvSpPr>
            <p:nvPr/>
          </p:nvSpPr>
          <p:spPr bwMode="auto">
            <a:xfrm>
              <a:off x="3601550"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9" name="Line 21"/>
            <p:cNvSpPr>
              <a:spLocks noChangeShapeType="1"/>
            </p:cNvSpPr>
            <p:nvPr/>
          </p:nvSpPr>
          <p:spPr bwMode="auto">
            <a:xfrm>
              <a:off x="1690862"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30" name="Line 22"/>
            <p:cNvSpPr>
              <a:spLocks noChangeShapeType="1"/>
            </p:cNvSpPr>
            <p:nvPr/>
          </p:nvSpPr>
          <p:spPr bwMode="auto">
            <a:xfrm>
              <a:off x="3601550"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1" name="Line 23"/>
            <p:cNvSpPr>
              <a:spLocks noChangeShapeType="1"/>
            </p:cNvSpPr>
            <p:nvPr/>
          </p:nvSpPr>
          <p:spPr bwMode="auto">
            <a:xfrm>
              <a:off x="9354254"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2" name="Line 24"/>
            <p:cNvSpPr>
              <a:spLocks noChangeShapeType="1"/>
            </p:cNvSpPr>
            <p:nvPr/>
          </p:nvSpPr>
          <p:spPr bwMode="auto">
            <a:xfrm>
              <a:off x="5553515" y="2784499"/>
              <a:ext cx="3786979" cy="635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3" name="Rectangle 25"/>
            <p:cNvSpPr>
              <a:spLocks noChangeArrowheads="1"/>
            </p:cNvSpPr>
            <p:nvPr/>
          </p:nvSpPr>
          <p:spPr bwMode="auto">
            <a:xfrm>
              <a:off x="6946995" y="2636149"/>
              <a:ext cx="1167551" cy="668165"/>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34" name="Line 26"/>
            <p:cNvSpPr>
              <a:spLocks noChangeShapeType="1"/>
            </p:cNvSpPr>
            <p:nvPr/>
          </p:nvSpPr>
          <p:spPr bwMode="auto">
            <a:xfrm>
              <a:off x="1732137"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35" name="Line 27"/>
            <p:cNvSpPr>
              <a:spLocks noChangeShapeType="1"/>
            </p:cNvSpPr>
            <p:nvPr/>
          </p:nvSpPr>
          <p:spPr bwMode="auto">
            <a:xfrm>
              <a:off x="5553515" y="2626568"/>
              <a:ext cx="0" cy="323851"/>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6" name="Line 28"/>
            <p:cNvSpPr>
              <a:spLocks noChangeShapeType="1"/>
            </p:cNvSpPr>
            <p:nvPr/>
          </p:nvSpPr>
          <p:spPr bwMode="auto">
            <a:xfrm>
              <a:off x="9340495"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7" name="Rectangle 29"/>
            <p:cNvSpPr>
              <a:spLocks noChangeArrowheads="1"/>
            </p:cNvSpPr>
            <p:nvPr/>
          </p:nvSpPr>
          <p:spPr bwMode="auto">
            <a:xfrm>
              <a:off x="382312" y="2151905"/>
              <a:ext cx="134947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B </a:t>
              </a:r>
              <a:r>
                <a:rPr kumimoji="1" lang="zh-CN" altLang="en-US" sz="1200" b="1">
                  <a:latin typeface="微软雅黑" pitchFamily="34" charset="-122"/>
                  <a:ea typeface="微软雅黑" pitchFamily="34" charset="-122"/>
                </a:rPr>
                <a:t>类地址</a:t>
              </a:r>
            </a:p>
          </p:txBody>
        </p:sp>
        <p:sp>
          <p:nvSpPr>
            <p:cNvPr id="38" name="Line 30"/>
            <p:cNvSpPr>
              <a:spLocks noChangeShapeType="1"/>
            </p:cNvSpPr>
            <p:nvPr/>
          </p:nvSpPr>
          <p:spPr bwMode="auto">
            <a:xfrm>
              <a:off x="5553514" y="2150319"/>
              <a:ext cx="0" cy="4333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9" name="Rectangle 31"/>
            <p:cNvSpPr>
              <a:spLocks noChangeArrowheads="1"/>
            </p:cNvSpPr>
            <p:nvPr/>
          </p:nvSpPr>
          <p:spPr bwMode="auto">
            <a:xfrm>
              <a:off x="385029" y="3364953"/>
              <a:ext cx="1346756"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C </a:t>
              </a:r>
              <a:r>
                <a:rPr kumimoji="1" lang="zh-CN" altLang="en-US" sz="1200" b="1" dirty="0">
                  <a:latin typeface="微软雅黑" pitchFamily="34" charset="-122"/>
                  <a:ea typeface="微软雅黑" pitchFamily="34" charset="-122"/>
                </a:rPr>
                <a:t>类地址</a:t>
              </a:r>
            </a:p>
          </p:txBody>
        </p:sp>
        <p:sp>
          <p:nvSpPr>
            <p:cNvPr id="40" name="Rectangle 32"/>
            <p:cNvSpPr>
              <a:spLocks noChangeArrowheads="1"/>
            </p:cNvSpPr>
            <p:nvPr/>
          </p:nvSpPr>
          <p:spPr bwMode="auto">
            <a:xfrm>
              <a:off x="2086413" y="3384003"/>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0</a:t>
              </a:r>
            </a:p>
          </p:txBody>
        </p:sp>
        <p:sp>
          <p:nvSpPr>
            <p:cNvPr id="41" name="Rectangle 33"/>
            <p:cNvSpPr>
              <a:spLocks noChangeArrowheads="1"/>
            </p:cNvSpPr>
            <p:nvPr/>
          </p:nvSpPr>
          <p:spPr bwMode="auto">
            <a:xfrm>
              <a:off x="1666786" y="3376066"/>
              <a:ext cx="52625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42" name="Rectangle 34"/>
            <p:cNvSpPr>
              <a:spLocks noChangeArrowheads="1"/>
            </p:cNvSpPr>
            <p:nvPr/>
          </p:nvSpPr>
          <p:spPr bwMode="auto">
            <a:xfrm>
              <a:off x="1878319" y="3384003"/>
              <a:ext cx="52281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a:t>
              </a:r>
            </a:p>
          </p:txBody>
        </p:sp>
        <p:sp>
          <p:nvSpPr>
            <p:cNvPr id="43" name="Line 35"/>
            <p:cNvSpPr>
              <a:spLocks noChangeShapeType="1"/>
            </p:cNvSpPr>
            <p:nvPr/>
          </p:nvSpPr>
          <p:spPr bwMode="auto">
            <a:xfrm>
              <a:off x="2473367" y="3353842"/>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4" name="Line 36"/>
            <p:cNvSpPr>
              <a:spLocks noChangeShapeType="1"/>
            </p:cNvSpPr>
            <p:nvPr/>
          </p:nvSpPr>
          <p:spPr bwMode="auto">
            <a:xfrm>
              <a:off x="7505477" y="3349079"/>
              <a:ext cx="0" cy="4413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5" name="Line 37"/>
            <p:cNvSpPr>
              <a:spLocks noChangeShapeType="1"/>
            </p:cNvSpPr>
            <p:nvPr/>
          </p:nvSpPr>
          <p:spPr bwMode="auto">
            <a:xfrm>
              <a:off x="7510637" y="4011066"/>
              <a:ext cx="182985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46" name="Group 38"/>
            <p:cNvGrpSpPr>
              <a:grpSpLocks/>
            </p:cNvGrpSpPr>
            <p:nvPr/>
          </p:nvGrpSpPr>
          <p:grpSpPr bwMode="auto">
            <a:xfrm>
              <a:off x="7928099" y="3820573"/>
              <a:ext cx="1131196" cy="644929"/>
              <a:chOff x="2827" y="3024"/>
              <a:chExt cx="453" cy="382"/>
            </a:xfrm>
          </p:grpSpPr>
          <p:sp>
            <p:nvSpPr>
              <p:cNvPr id="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4" name="Rectangle 40"/>
              <p:cNvSpPr>
                <a:spLocks noChangeArrowheads="1"/>
              </p:cNvSpPr>
              <p:nvPr/>
            </p:nvSpPr>
            <p:spPr bwMode="auto">
              <a:xfrm>
                <a:off x="2827" y="3024"/>
                <a:ext cx="453" cy="38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grpSp>
        <p:sp>
          <p:nvSpPr>
            <p:cNvPr id="47" name="Line 41"/>
            <p:cNvSpPr>
              <a:spLocks noChangeShapeType="1"/>
            </p:cNvSpPr>
            <p:nvPr/>
          </p:nvSpPr>
          <p:spPr bwMode="auto">
            <a:xfrm>
              <a:off x="1732137" y="385707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48" name="Line 42"/>
            <p:cNvSpPr>
              <a:spLocks noChangeShapeType="1"/>
            </p:cNvSpPr>
            <p:nvPr/>
          </p:nvSpPr>
          <p:spPr bwMode="auto">
            <a:xfrm>
              <a:off x="7510637" y="386025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9" name="Line 43"/>
            <p:cNvSpPr>
              <a:spLocks noChangeShapeType="1"/>
            </p:cNvSpPr>
            <p:nvPr/>
          </p:nvSpPr>
          <p:spPr bwMode="auto">
            <a:xfrm>
              <a:off x="9340495" y="384120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0" name="Rectangle 44"/>
            <p:cNvSpPr>
              <a:spLocks noChangeArrowheads="1"/>
            </p:cNvSpPr>
            <p:nvPr/>
          </p:nvSpPr>
          <p:spPr bwMode="auto">
            <a:xfrm>
              <a:off x="1725258" y="4582716"/>
              <a:ext cx="7656513" cy="444500"/>
            </a:xfrm>
            <a:prstGeom prst="rect">
              <a:avLst/>
            </a:prstGeom>
            <a:solidFill>
              <a:srgbClr val="0000FF"/>
            </a:solidFill>
            <a:ln w="2540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1" name="Rectangle 45"/>
            <p:cNvSpPr>
              <a:spLocks noChangeArrowheads="1"/>
            </p:cNvSpPr>
            <p:nvPr/>
          </p:nvSpPr>
          <p:spPr bwMode="auto">
            <a:xfrm>
              <a:off x="355160" y="4593828"/>
              <a:ext cx="1376625"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D </a:t>
              </a:r>
              <a:r>
                <a:rPr kumimoji="1" lang="zh-CN" altLang="en-US" sz="1200" b="1">
                  <a:latin typeface="微软雅黑" pitchFamily="34" charset="-122"/>
                  <a:ea typeface="微软雅黑" pitchFamily="34" charset="-122"/>
                </a:rPr>
                <a:t>类地址</a:t>
              </a:r>
            </a:p>
          </p:txBody>
        </p:sp>
        <p:sp>
          <p:nvSpPr>
            <p:cNvPr id="52" name="Line 46"/>
            <p:cNvSpPr>
              <a:spLocks noChangeShapeType="1"/>
            </p:cNvSpPr>
            <p:nvPr/>
          </p:nvSpPr>
          <p:spPr bwMode="auto">
            <a:xfrm>
              <a:off x="2629189" y="459065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3" name="Rectangle 47"/>
            <p:cNvSpPr>
              <a:spLocks noChangeArrowheads="1"/>
            </p:cNvSpPr>
            <p:nvPr/>
          </p:nvSpPr>
          <p:spPr bwMode="auto">
            <a:xfrm>
              <a:off x="1610464" y="4581129"/>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1 1 1 0</a:t>
              </a:r>
            </a:p>
          </p:txBody>
        </p:sp>
        <p:sp>
          <p:nvSpPr>
            <p:cNvPr id="54" name="Rectangle 48"/>
            <p:cNvSpPr>
              <a:spLocks noChangeArrowheads="1"/>
            </p:cNvSpPr>
            <p:nvPr/>
          </p:nvSpPr>
          <p:spPr bwMode="auto">
            <a:xfrm>
              <a:off x="5031263" y="4611293"/>
              <a:ext cx="158841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多 播 地 址</a:t>
              </a:r>
            </a:p>
          </p:txBody>
        </p:sp>
        <p:sp>
          <p:nvSpPr>
            <p:cNvPr id="55" name="Rectangle 49"/>
            <p:cNvSpPr>
              <a:spLocks noChangeArrowheads="1"/>
            </p:cNvSpPr>
            <p:nvPr/>
          </p:nvSpPr>
          <p:spPr bwMode="auto">
            <a:xfrm>
              <a:off x="1733857" y="5549503"/>
              <a:ext cx="7641035" cy="444500"/>
            </a:xfrm>
            <a:prstGeom prst="rect">
              <a:avLst/>
            </a:prstGeom>
            <a:solidFill>
              <a:srgbClr val="0000FF"/>
            </a:solidFill>
            <a:ln w="2540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6" name="Rectangle 50"/>
            <p:cNvSpPr>
              <a:spLocks noChangeArrowheads="1"/>
            </p:cNvSpPr>
            <p:nvPr/>
          </p:nvSpPr>
          <p:spPr bwMode="auto">
            <a:xfrm>
              <a:off x="412181" y="5559030"/>
              <a:ext cx="131960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E </a:t>
              </a:r>
              <a:r>
                <a:rPr kumimoji="1" lang="zh-CN" altLang="en-US" sz="1200" b="1">
                  <a:latin typeface="微软雅黑" pitchFamily="34" charset="-122"/>
                  <a:ea typeface="微软雅黑" pitchFamily="34" charset="-122"/>
                </a:rPr>
                <a:t>类地址</a:t>
              </a:r>
            </a:p>
          </p:txBody>
        </p:sp>
        <p:sp>
          <p:nvSpPr>
            <p:cNvPr id="57" name="Rectangle 51"/>
            <p:cNvSpPr>
              <a:spLocks noChangeArrowheads="1"/>
            </p:cNvSpPr>
            <p:nvPr/>
          </p:nvSpPr>
          <p:spPr bwMode="auto">
            <a:xfrm>
              <a:off x="4518046" y="5570141"/>
              <a:ext cx="260662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保 留 为 今 后 使 用</a:t>
              </a:r>
            </a:p>
          </p:txBody>
        </p:sp>
        <p:sp>
          <p:nvSpPr>
            <p:cNvPr id="58" name="Line 52"/>
            <p:cNvSpPr>
              <a:spLocks noChangeShapeType="1"/>
            </p:cNvSpPr>
            <p:nvPr/>
          </p:nvSpPr>
          <p:spPr bwMode="auto">
            <a:xfrm>
              <a:off x="2641708" y="557490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9" name="Rectangle 53"/>
            <p:cNvSpPr>
              <a:spLocks noChangeArrowheads="1"/>
            </p:cNvSpPr>
            <p:nvPr/>
          </p:nvSpPr>
          <p:spPr bwMode="auto">
            <a:xfrm>
              <a:off x="1610464" y="5555854"/>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1 1 1 1</a:t>
              </a:r>
            </a:p>
          </p:txBody>
        </p:sp>
        <p:sp>
          <p:nvSpPr>
            <p:cNvPr id="60" name="Rectangle 54"/>
            <p:cNvSpPr>
              <a:spLocks noChangeArrowheads="1"/>
            </p:cNvSpPr>
            <p:nvPr/>
          </p:nvSpPr>
          <p:spPr bwMode="auto">
            <a:xfrm>
              <a:off x="1861122" y="213603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0</a:t>
              </a:r>
            </a:p>
          </p:txBody>
        </p:sp>
        <p:sp>
          <p:nvSpPr>
            <p:cNvPr id="61" name="Rectangle 55"/>
            <p:cNvSpPr>
              <a:spLocks noChangeArrowheads="1"/>
            </p:cNvSpPr>
            <p:nvPr/>
          </p:nvSpPr>
          <p:spPr bwMode="auto">
            <a:xfrm>
              <a:off x="1653026" y="2136030"/>
              <a:ext cx="52453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62" name="Line 56"/>
            <p:cNvSpPr>
              <a:spLocks noChangeShapeType="1"/>
            </p:cNvSpPr>
            <p:nvPr/>
          </p:nvSpPr>
          <p:spPr bwMode="auto">
            <a:xfrm>
              <a:off x="2249794" y="2132856"/>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65" name="AutoShape 61"/>
          <p:cNvSpPr>
            <a:spLocks noChangeArrowheads="1"/>
          </p:cNvSpPr>
          <p:nvPr/>
        </p:nvSpPr>
        <p:spPr bwMode="auto">
          <a:xfrm>
            <a:off x="2858377" y="3611194"/>
            <a:ext cx="4144668" cy="314674"/>
          </a:xfrm>
          <a:prstGeom prst="wedgeRoundRectCallout">
            <a:avLst>
              <a:gd name="adj1" fmla="val -37399"/>
              <a:gd name="adj2" fmla="val -334057"/>
              <a:gd name="adj3" fmla="val 16667"/>
            </a:avLst>
          </a:prstGeom>
          <a:solidFill>
            <a:srgbClr val="00FFFF"/>
          </a:solidFill>
          <a:ln w="9525">
            <a:solidFill>
              <a:schemeClr val="tx1"/>
            </a:solidFill>
            <a:miter lim="800000"/>
            <a:headEnd/>
            <a:tailEnd/>
          </a:ln>
          <a:effectLst/>
          <a:extLst/>
        </p:spPr>
        <p:txBody>
          <a:bodyPr anchor="ctr"/>
          <a:lstStyle/>
          <a:p>
            <a:pPr algn="ctr"/>
            <a:r>
              <a:rPr lang="en-US" altLang="zh-CN" sz="1600" b="1" dirty="0">
                <a:solidFill>
                  <a:srgbClr val="000066"/>
                </a:solidFill>
                <a:latin typeface="微软雅黑" pitchFamily="34" charset="-122"/>
                <a:ea typeface="微软雅黑" pitchFamily="34" charset="-122"/>
              </a:rPr>
              <a:t>C </a:t>
            </a:r>
            <a:r>
              <a:rPr lang="zh-CN" altLang="en-US" sz="1600" b="1" dirty="0">
                <a:solidFill>
                  <a:srgbClr val="000066"/>
                </a:solidFill>
                <a:latin typeface="微软雅黑" pitchFamily="34" charset="-122"/>
                <a:ea typeface="微软雅黑" pitchFamily="34" charset="-122"/>
              </a:rPr>
              <a:t>类地址的网络号字段 </a:t>
            </a:r>
            <a:r>
              <a:rPr lang="en-US" altLang="zh-CN" sz="1600" b="1" dirty="0">
                <a:solidFill>
                  <a:srgbClr val="000066"/>
                </a:solidFill>
                <a:latin typeface="微软雅黑" pitchFamily="34" charset="-122"/>
                <a:ea typeface="微软雅黑" pitchFamily="34" charset="-122"/>
              </a:rPr>
              <a:t>net-id </a:t>
            </a:r>
            <a:r>
              <a:rPr lang="zh-CN" altLang="en-US" sz="1600" b="1" dirty="0">
                <a:solidFill>
                  <a:srgbClr val="000066"/>
                </a:solidFill>
                <a:latin typeface="微软雅黑" pitchFamily="34" charset="-122"/>
                <a:ea typeface="微软雅黑" pitchFamily="34" charset="-122"/>
              </a:rPr>
              <a:t>为 </a:t>
            </a:r>
            <a:r>
              <a:rPr lang="en-US" altLang="zh-CN" sz="1600" b="1" dirty="0">
                <a:solidFill>
                  <a:srgbClr val="000066"/>
                </a:solidFill>
                <a:latin typeface="微软雅黑" pitchFamily="34" charset="-122"/>
                <a:ea typeface="微软雅黑" pitchFamily="34" charset="-122"/>
              </a:rPr>
              <a:t>3 </a:t>
            </a:r>
            <a:r>
              <a:rPr lang="zh-CN" altLang="en-US" sz="1600" b="1" dirty="0">
                <a:solidFill>
                  <a:srgbClr val="000066"/>
                </a:solidFill>
                <a:latin typeface="微软雅黑" pitchFamily="34" charset="-122"/>
                <a:ea typeface="微软雅黑" pitchFamily="34" charset="-122"/>
              </a:rPr>
              <a:t>字节</a:t>
            </a:r>
          </a:p>
        </p:txBody>
      </p:sp>
      <p:sp>
        <p:nvSpPr>
          <p:cNvPr id="69" name="矩形 68"/>
          <p:cNvSpPr/>
          <p:nvPr/>
        </p:nvSpPr>
        <p:spPr>
          <a:xfrm>
            <a:off x="616085" y="565906"/>
            <a:ext cx="4697120" cy="400110"/>
          </a:xfrm>
          <a:prstGeom prst="rect">
            <a:avLst/>
          </a:prstGeom>
        </p:spPr>
        <p:txBody>
          <a:bodyPr wrap="none">
            <a:spAutoFit/>
          </a:bodyPr>
          <a:lstStyle/>
          <a:p>
            <a:r>
              <a:rPr lang="zh-CN" altLang="en-US" sz="2000" b="1" dirty="0">
                <a:latin typeface="微软雅黑" pitchFamily="34" charset="-122"/>
                <a:ea typeface="微软雅黑" pitchFamily="34" charset="-122"/>
              </a:rPr>
              <a:t>各类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地址的网络号字段和主机号字段</a:t>
            </a:r>
          </a:p>
        </p:txBody>
      </p:sp>
    </p:spTree>
    <p:extLst>
      <p:ext uri="{BB962C8B-B14F-4D97-AF65-F5344CB8AC3E}">
        <p14:creationId xmlns:p14="http://schemas.microsoft.com/office/powerpoint/2010/main" val="1063549286"/>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45145" y="1920815"/>
            <a:ext cx="8053710" cy="218833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AutoShape 5"/>
          <p:cNvSpPr>
            <a:spLocks noChangeArrowheads="1"/>
          </p:cNvSpPr>
          <p:nvPr/>
        </p:nvSpPr>
        <p:spPr bwMode="auto">
          <a:xfrm>
            <a:off x="545144" y="755528"/>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19281" y="732249"/>
            <a:ext cx="23054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4.6.4  ICMPv6</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45143" y="1138379"/>
            <a:ext cx="8053711" cy="75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buClr>
                <a:srgbClr val="0070C0"/>
              </a:buClr>
              <a:buFont typeface="Wingdings" pitchFamily="2" charset="2"/>
              <a:buChar char="l"/>
            </a:pPr>
            <a:r>
              <a:rPr lang="zh-CN" altLang="en-US" sz="2000" b="1" dirty="0" smtClean="0">
                <a:latin typeface="微软雅黑" pitchFamily="34" charset="-122"/>
                <a:ea typeface="微软雅黑" pitchFamily="34" charset="-122"/>
              </a:rPr>
              <a:t>地址</a:t>
            </a:r>
            <a:r>
              <a:rPr lang="zh-CN" altLang="en-US" sz="2000" b="1" dirty="0">
                <a:latin typeface="微软雅黑" pitchFamily="34" charset="-122"/>
                <a:ea typeface="微软雅黑" pitchFamily="34" charset="-122"/>
              </a:rPr>
              <a:t>解析协议 </a:t>
            </a:r>
            <a:r>
              <a:rPr lang="en-US" altLang="zh-CN" sz="2000" b="1" dirty="0">
                <a:latin typeface="微软雅黑" pitchFamily="34" charset="-122"/>
                <a:ea typeface="微软雅黑" pitchFamily="34" charset="-122"/>
              </a:rPr>
              <a:t>ARP </a:t>
            </a:r>
            <a:r>
              <a:rPr lang="zh-CN" altLang="en-US" sz="2000" b="1" dirty="0">
                <a:latin typeface="微软雅黑" pitchFamily="34" charset="-122"/>
                <a:ea typeface="微软雅黑" pitchFamily="34" charset="-122"/>
              </a:rPr>
              <a:t>和网际组管理协议 </a:t>
            </a:r>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协议的功能都已被合并到 </a:t>
            </a:r>
            <a:r>
              <a:rPr lang="en-US" altLang="zh-CN" sz="2000" b="1" dirty="0">
                <a:latin typeface="微软雅黑" pitchFamily="34" charset="-122"/>
                <a:ea typeface="微软雅黑" pitchFamily="34" charset="-122"/>
              </a:rPr>
              <a:t>ICMPv6 </a:t>
            </a:r>
            <a:r>
              <a:rPr lang="zh-CN" altLang="en-US" sz="2000" b="1" dirty="0" smtClean="0">
                <a:latin typeface="微软雅黑" pitchFamily="34" charset="-122"/>
                <a:ea typeface="微软雅黑" pitchFamily="34" charset="-122"/>
              </a:rPr>
              <a:t>中。</a:t>
            </a:r>
            <a:endParaRPr lang="zh-CN" altLang="en-US" sz="2000" b="1" dirty="0">
              <a:latin typeface="微软雅黑" pitchFamily="34" charset="-122"/>
              <a:ea typeface="微软雅黑" pitchFamily="34" charset="-122"/>
            </a:endParaRPr>
          </a:p>
        </p:txBody>
      </p:sp>
      <p:sp>
        <p:nvSpPr>
          <p:cNvPr id="11" name="Text Box 4"/>
          <p:cNvSpPr txBox="1">
            <a:spLocks noChangeArrowheads="1"/>
          </p:cNvSpPr>
          <p:nvPr/>
        </p:nvSpPr>
        <p:spPr bwMode="auto">
          <a:xfrm>
            <a:off x="2602101" y="3262036"/>
            <a:ext cx="1657826" cy="3077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itchFamily="34" charset="-122"/>
                <a:ea typeface="微软雅黑" pitchFamily="34" charset="-122"/>
              </a:rPr>
              <a:t>版本 </a:t>
            </a:r>
            <a:r>
              <a:rPr kumimoji="1" lang="en-US" altLang="zh-CN" sz="1400" b="1" dirty="0">
                <a:solidFill>
                  <a:srgbClr val="0000FF"/>
                </a:solidFill>
                <a:latin typeface="微软雅黑" pitchFamily="34" charset="-122"/>
                <a:ea typeface="微软雅黑" pitchFamily="34" charset="-122"/>
              </a:rPr>
              <a:t>4 </a:t>
            </a:r>
            <a:r>
              <a:rPr kumimoji="1" lang="zh-CN" altLang="en-US" sz="1400" b="1" dirty="0">
                <a:solidFill>
                  <a:srgbClr val="0000FF"/>
                </a:solidFill>
                <a:latin typeface="微软雅黑" pitchFamily="34" charset="-122"/>
                <a:ea typeface="微软雅黑" pitchFamily="34" charset="-122"/>
              </a:rPr>
              <a:t>中的网络层</a:t>
            </a:r>
          </a:p>
        </p:txBody>
      </p:sp>
      <p:sp>
        <p:nvSpPr>
          <p:cNvPr id="12" name="Rectangle 6"/>
          <p:cNvSpPr>
            <a:spLocks noChangeArrowheads="1"/>
          </p:cNvSpPr>
          <p:nvPr/>
        </p:nvSpPr>
        <p:spPr bwMode="auto">
          <a:xfrm>
            <a:off x="2288485" y="2214760"/>
            <a:ext cx="2229390" cy="1054335"/>
          </a:xfrm>
          <a:prstGeom prst="rect">
            <a:avLst/>
          </a:prstGeom>
          <a:solidFill>
            <a:srgbClr val="00FFFF"/>
          </a:solidFill>
          <a:ln w="28575">
            <a:solidFill>
              <a:schemeClr val="tx1"/>
            </a:solidFill>
            <a:miter lim="800000"/>
            <a:headEnd/>
            <a:tailEnd/>
          </a:ln>
          <a:effectLst/>
        </p:spPr>
        <p:txBody>
          <a:bodyPr wrap="none" anchor="ctr"/>
          <a:lstStyle/>
          <a:p>
            <a:pPr algn="ctr"/>
            <a:endParaRPr kumimoji="1" lang="zh-CN" altLang="zh-CN" sz="1400" b="1">
              <a:solidFill>
                <a:srgbClr val="000099"/>
              </a:solidFill>
              <a:latin typeface="微软雅黑" pitchFamily="34" charset="-122"/>
              <a:ea typeface="微软雅黑" pitchFamily="34" charset="-122"/>
            </a:endParaRPr>
          </a:p>
        </p:txBody>
      </p:sp>
      <p:sp>
        <p:nvSpPr>
          <p:cNvPr id="13" name="Rectangle 7"/>
          <p:cNvSpPr>
            <a:spLocks noChangeArrowheads="1"/>
          </p:cNvSpPr>
          <p:nvPr/>
        </p:nvSpPr>
        <p:spPr bwMode="auto">
          <a:xfrm>
            <a:off x="2335237" y="2262145"/>
            <a:ext cx="531680" cy="25977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400" b="1" dirty="0">
                <a:solidFill>
                  <a:srgbClr val="0000FF"/>
                </a:solidFill>
                <a:latin typeface="微软雅黑" pitchFamily="34" charset="-122"/>
                <a:ea typeface="微软雅黑" pitchFamily="34" charset="-122"/>
              </a:rPr>
              <a:t>ICMP</a:t>
            </a:r>
          </a:p>
        </p:txBody>
      </p:sp>
      <p:sp>
        <p:nvSpPr>
          <p:cNvPr id="14" name="Text Box 8"/>
          <p:cNvSpPr txBox="1">
            <a:spLocks noChangeArrowheads="1"/>
          </p:cNvSpPr>
          <p:nvPr/>
        </p:nvSpPr>
        <p:spPr bwMode="auto">
          <a:xfrm>
            <a:off x="3069294" y="2662386"/>
            <a:ext cx="579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IPv4</a:t>
            </a:r>
          </a:p>
        </p:txBody>
      </p:sp>
      <p:sp>
        <p:nvSpPr>
          <p:cNvPr id="15" name="Rectangle 9"/>
          <p:cNvSpPr>
            <a:spLocks noChangeArrowheads="1"/>
          </p:cNvSpPr>
          <p:nvPr/>
        </p:nvSpPr>
        <p:spPr bwMode="auto">
          <a:xfrm>
            <a:off x="3987112" y="3008472"/>
            <a:ext cx="484012" cy="26062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400" b="1">
                <a:solidFill>
                  <a:srgbClr val="0000FF"/>
                </a:solidFill>
                <a:latin typeface="微软雅黑" pitchFamily="34" charset="-122"/>
                <a:ea typeface="微软雅黑" pitchFamily="34" charset="-122"/>
              </a:rPr>
              <a:t>ARP</a:t>
            </a:r>
          </a:p>
        </p:txBody>
      </p:sp>
      <p:sp>
        <p:nvSpPr>
          <p:cNvPr id="16" name="Rectangle 10"/>
          <p:cNvSpPr>
            <a:spLocks noChangeArrowheads="1"/>
          </p:cNvSpPr>
          <p:nvPr/>
        </p:nvSpPr>
        <p:spPr bwMode="auto">
          <a:xfrm>
            <a:off x="2892584" y="2262145"/>
            <a:ext cx="530763" cy="25977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400" b="1">
                <a:solidFill>
                  <a:srgbClr val="0000FF"/>
                </a:solidFill>
                <a:latin typeface="微软雅黑" pitchFamily="34" charset="-122"/>
                <a:ea typeface="微软雅黑" pitchFamily="34" charset="-122"/>
              </a:rPr>
              <a:t>IGMP</a:t>
            </a:r>
          </a:p>
        </p:txBody>
      </p:sp>
      <p:sp>
        <p:nvSpPr>
          <p:cNvPr id="17" name="Text Box 11"/>
          <p:cNvSpPr txBox="1">
            <a:spLocks noChangeArrowheads="1"/>
          </p:cNvSpPr>
          <p:nvPr/>
        </p:nvSpPr>
        <p:spPr bwMode="auto">
          <a:xfrm>
            <a:off x="5109251" y="3257804"/>
            <a:ext cx="1657826" cy="3077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itchFamily="34" charset="-122"/>
                <a:ea typeface="微软雅黑" pitchFamily="34" charset="-122"/>
              </a:rPr>
              <a:t>版本 </a:t>
            </a:r>
            <a:r>
              <a:rPr kumimoji="1" lang="en-US" altLang="zh-CN" sz="1400" b="1" dirty="0">
                <a:solidFill>
                  <a:srgbClr val="0000FF"/>
                </a:solidFill>
                <a:latin typeface="微软雅黑" pitchFamily="34" charset="-122"/>
                <a:ea typeface="微软雅黑" pitchFamily="34" charset="-122"/>
              </a:rPr>
              <a:t>6 </a:t>
            </a:r>
            <a:r>
              <a:rPr kumimoji="1" lang="zh-CN" altLang="en-US" sz="1400" b="1" dirty="0">
                <a:solidFill>
                  <a:srgbClr val="0000FF"/>
                </a:solidFill>
                <a:latin typeface="微软雅黑" pitchFamily="34" charset="-122"/>
                <a:ea typeface="微软雅黑" pitchFamily="34" charset="-122"/>
              </a:rPr>
              <a:t>中的网络层</a:t>
            </a:r>
          </a:p>
        </p:txBody>
      </p:sp>
      <p:sp>
        <p:nvSpPr>
          <p:cNvPr id="18" name="Rectangle 13"/>
          <p:cNvSpPr>
            <a:spLocks noChangeArrowheads="1"/>
          </p:cNvSpPr>
          <p:nvPr/>
        </p:nvSpPr>
        <p:spPr bwMode="auto">
          <a:xfrm>
            <a:off x="4748166" y="2214760"/>
            <a:ext cx="2229390" cy="1054335"/>
          </a:xfrm>
          <a:prstGeom prst="rect">
            <a:avLst/>
          </a:prstGeom>
          <a:solidFill>
            <a:srgbClr val="99FFCC"/>
          </a:solidFill>
          <a:ln w="28575">
            <a:solidFill>
              <a:schemeClr val="tx1"/>
            </a:solidFill>
            <a:miter lim="800000"/>
            <a:headEnd/>
            <a:tailEnd/>
          </a:ln>
          <a:effectLst/>
        </p:spPr>
        <p:txBody>
          <a:bodyPr wrap="none" anchor="ctr"/>
          <a:lstStyle/>
          <a:p>
            <a:pPr algn="ctr"/>
            <a:endParaRPr kumimoji="1" lang="zh-CN" altLang="zh-CN" sz="1400" b="1">
              <a:solidFill>
                <a:srgbClr val="000099"/>
              </a:solidFill>
              <a:latin typeface="微软雅黑" pitchFamily="34" charset="-122"/>
              <a:ea typeface="微软雅黑" pitchFamily="34" charset="-122"/>
            </a:endParaRPr>
          </a:p>
        </p:txBody>
      </p:sp>
      <p:sp>
        <p:nvSpPr>
          <p:cNvPr id="19" name="Rectangle 14"/>
          <p:cNvSpPr>
            <a:spLocks noChangeArrowheads="1"/>
          </p:cNvSpPr>
          <p:nvPr/>
        </p:nvSpPr>
        <p:spPr bwMode="auto">
          <a:xfrm>
            <a:off x="4788165" y="2257915"/>
            <a:ext cx="846104" cy="25977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400" b="1" dirty="0">
                <a:solidFill>
                  <a:srgbClr val="0000FF"/>
                </a:solidFill>
                <a:latin typeface="微软雅黑" pitchFamily="34" charset="-122"/>
                <a:ea typeface="微软雅黑" pitchFamily="34" charset="-122"/>
              </a:rPr>
              <a:t>ICMPv6</a:t>
            </a:r>
          </a:p>
        </p:txBody>
      </p:sp>
      <p:sp>
        <p:nvSpPr>
          <p:cNvPr id="20" name="Text Box 15"/>
          <p:cNvSpPr txBox="1">
            <a:spLocks noChangeArrowheads="1"/>
          </p:cNvSpPr>
          <p:nvPr/>
        </p:nvSpPr>
        <p:spPr bwMode="auto">
          <a:xfrm>
            <a:off x="5590520" y="2658155"/>
            <a:ext cx="579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IPv6</a:t>
            </a:r>
          </a:p>
        </p:txBody>
      </p:sp>
      <p:sp>
        <p:nvSpPr>
          <p:cNvPr id="21" name="矩形 20"/>
          <p:cNvSpPr/>
          <p:nvPr/>
        </p:nvSpPr>
        <p:spPr>
          <a:xfrm>
            <a:off x="3225382" y="3617310"/>
            <a:ext cx="2661748" cy="307777"/>
          </a:xfrm>
          <a:prstGeom prst="rect">
            <a:avLst/>
          </a:prstGeom>
        </p:spPr>
        <p:txBody>
          <a:bodyPr wrap="square">
            <a:spAutoFit/>
          </a:bodyPr>
          <a:lstStyle/>
          <a:p>
            <a:pPr algn="ctr"/>
            <a:r>
              <a:rPr lang="zh-CN" altLang="zh-CN" sz="1400" b="1" dirty="0" smtClean="0">
                <a:latin typeface="微软雅黑" pitchFamily="34" charset="-122"/>
                <a:ea typeface="微软雅黑" pitchFamily="34" charset="-122"/>
              </a:rPr>
              <a:t>新</a:t>
            </a:r>
            <a:r>
              <a:rPr lang="zh-CN" altLang="zh-CN" sz="1400" b="1" dirty="0">
                <a:latin typeface="微软雅黑" pitchFamily="34" charset="-122"/>
                <a:ea typeface="微软雅黑" pitchFamily="34" charset="-122"/>
              </a:rPr>
              <a:t>旧版本中的网络层的比较</a:t>
            </a:r>
            <a:endParaRPr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676453684"/>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967342"/>
            <a:ext cx="8053710" cy="113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buClr>
                <a:srgbClr val="0070C0"/>
              </a:buClr>
              <a:buFont typeface="Wingdings" pitchFamily="2" charset="2"/>
              <a:buChar char="l"/>
            </a:pPr>
            <a:r>
              <a:rPr lang="en-US" altLang="zh-CN" sz="2000" b="1" dirty="0" smtClean="0">
                <a:latin typeface="微软雅黑" pitchFamily="34" charset="-122"/>
                <a:ea typeface="微软雅黑" pitchFamily="34" charset="-122"/>
              </a:rPr>
              <a:t>ICMPv6 </a:t>
            </a:r>
            <a:r>
              <a:rPr lang="zh-CN" altLang="en-US" sz="2000" b="1" dirty="0">
                <a:latin typeface="微软雅黑" pitchFamily="34" charset="-122"/>
                <a:ea typeface="微软雅黑" pitchFamily="34" charset="-122"/>
              </a:rPr>
              <a:t>是面向报文的协议，它利用报文来报告差错，获取信息，探测邻站或管理多播通信。</a:t>
            </a:r>
          </a:p>
          <a:p>
            <a:pPr marL="285750" indent="-285750">
              <a:lnSpc>
                <a:spcPts val="2700"/>
              </a:lnSpc>
              <a:buClr>
                <a:srgbClr val="0070C0"/>
              </a:buClr>
              <a:buFont typeface="Wingdings" pitchFamily="2" charset="2"/>
              <a:buChar char="l"/>
            </a:pPr>
            <a:r>
              <a:rPr lang="en-US" altLang="zh-CN" sz="2000" b="1" dirty="0">
                <a:latin typeface="微软雅黑" pitchFamily="34" charset="-122"/>
                <a:ea typeface="微软雅黑" pitchFamily="34" charset="-122"/>
              </a:rPr>
              <a:t>ICMPv6 </a:t>
            </a:r>
            <a:r>
              <a:rPr lang="zh-CN" altLang="en-US" sz="2000" b="1" dirty="0">
                <a:latin typeface="微软雅黑" pitchFamily="34" charset="-122"/>
                <a:ea typeface="微软雅黑" pitchFamily="34" charset="-122"/>
              </a:rPr>
              <a:t>还增加了几个定义报文的功能及含义的其他协议。</a:t>
            </a:r>
          </a:p>
        </p:txBody>
      </p:sp>
      <p:sp>
        <p:nvSpPr>
          <p:cNvPr id="3" name="AutoShape 5"/>
          <p:cNvSpPr>
            <a:spLocks noChangeArrowheads="1"/>
          </p:cNvSpPr>
          <p:nvPr/>
        </p:nvSpPr>
        <p:spPr bwMode="auto">
          <a:xfrm>
            <a:off x="545145" y="633069"/>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599858"/>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ICMPv6 </a:t>
            </a:r>
            <a:r>
              <a:rPr lang="zh-CN" altLang="en-US" sz="2000" b="1" dirty="0">
                <a:solidFill>
                  <a:schemeClr val="bg1"/>
                </a:solidFill>
                <a:latin typeface="微软雅黑" pitchFamily="34" charset="-122"/>
                <a:ea typeface="微软雅黑" pitchFamily="34" charset="-122"/>
              </a:rPr>
              <a:t>报文的分类</a:t>
            </a:r>
          </a:p>
        </p:txBody>
      </p:sp>
      <p:sp>
        <p:nvSpPr>
          <p:cNvPr id="5" name="圆角矩形 4"/>
          <p:cNvSpPr/>
          <p:nvPr/>
        </p:nvSpPr>
        <p:spPr>
          <a:xfrm>
            <a:off x="545145" y="2098421"/>
            <a:ext cx="8053710" cy="224516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6" name="矩形 15"/>
          <p:cNvSpPr/>
          <p:nvPr/>
        </p:nvSpPr>
        <p:spPr>
          <a:xfrm>
            <a:off x="3225382" y="4035776"/>
            <a:ext cx="2661748" cy="307777"/>
          </a:xfrm>
          <a:prstGeom prst="rect">
            <a:avLst/>
          </a:prstGeom>
        </p:spPr>
        <p:txBody>
          <a:bodyPr wrap="square">
            <a:spAutoFit/>
          </a:bodyPr>
          <a:lstStyle/>
          <a:p>
            <a:pPr algn="ctr"/>
            <a:r>
              <a:rPr lang="en-US" altLang="zh-CN" sz="1400" b="1" dirty="0">
                <a:latin typeface="微软雅黑" pitchFamily="34" charset="-122"/>
                <a:ea typeface="微软雅黑" pitchFamily="34" charset="-122"/>
              </a:rPr>
              <a:t>ICMPv6 </a:t>
            </a:r>
            <a:r>
              <a:rPr lang="zh-CN" altLang="en-US" sz="1400" b="1" dirty="0">
                <a:latin typeface="微软雅黑" pitchFamily="34" charset="-122"/>
                <a:ea typeface="微软雅黑" pitchFamily="34" charset="-122"/>
              </a:rPr>
              <a:t>报文的分类</a:t>
            </a:r>
          </a:p>
        </p:txBody>
      </p:sp>
      <p:sp>
        <p:nvSpPr>
          <p:cNvPr id="20" name="Rectangle 5"/>
          <p:cNvSpPr>
            <a:spLocks noChangeArrowheads="1"/>
          </p:cNvSpPr>
          <p:nvPr/>
        </p:nvSpPr>
        <p:spPr bwMode="auto">
          <a:xfrm>
            <a:off x="3881949" y="2231651"/>
            <a:ext cx="1185313" cy="340023"/>
          </a:xfrm>
          <a:prstGeom prst="rect">
            <a:avLst/>
          </a:prstGeom>
          <a:solidFill>
            <a:srgbClr val="00FFFF"/>
          </a:solidFill>
          <a:ln w="9525">
            <a:solidFill>
              <a:schemeClr val="tx1"/>
            </a:solidFill>
            <a:miter lim="800000"/>
            <a:headEnd/>
            <a:tailEnd/>
          </a:ln>
          <a:effectLst/>
        </p:spPr>
        <p:txBody>
          <a:bodyPr wrap="none" anchor="ctr"/>
          <a:lstStyle/>
          <a:p>
            <a:pPr algn="ctr"/>
            <a:r>
              <a:rPr kumimoji="1" lang="en-US" altLang="zh-CN" sz="1400" b="1" dirty="0" smtClean="0">
                <a:latin typeface="微软雅黑" pitchFamily="34" charset="-122"/>
                <a:ea typeface="微软雅黑" pitchFamily="34" charset="-122"/>
              </a:rPr>
              <a:t>ICMPv6 </a:t>
            </a:r>
            <a:r>
              <a:rPr kumimoji="1" lang="zh-CN" altLang="en-US" sz="1400" b="1" dirty="0" smtClean="0">
                <a:latin typeface="微软雅黑" pitchFamily="34" charset="-122"/>
                <a:ea typeface="微软雅黑" pitchFamily="34" charset="-122"/>
              </a:rPr>
              <a:t>报文</a:t>
            </a:r>
            <a:endParaRPr kumimoji="1" lang="zh-CN" altLang="en-US" sz="1400" b="1" dirty="0">
              <a:latin typeface="微软雅黑" pitchFamily="34" charset="-122"/>
              <a:ea typeface="微软雅黑" pitchFamily="34" charset="-122"/>
            </a:endParaRPr>
          </a:p>
        </p:txBody>
      </p:sp>
      <p:sp>
        <p:nvSpPr>
          <p:cNvPr id="21" name="Rectangle 6"/>
          <p:cNvSpPr>
            <a:spLocks noChangeArrowheads="1"/>
          </p:cNvSpPr>
          <p:nvPr/>
        </p:nvSpPr>
        <p:spPr bwMode="auto">
          <a:xfrm>
            <a:off x="1633860" y="2962787"/>
            <a:ext cx="1122866" cy="345361"/>
          </a:xfrm>
          <a:prstGeom prst="rect">
            <a:avLst/>
          </a:prstGeom>
          <a:solidFill>
            <a:srgbClr val="00FF99"/>
          </a:solidFill>
          <a:ln w="9525">
            <a:solidFill>
              <a:schemeClr val="tx1"/>
            </a:solidFill>
            <a:miter lim="800000"/>
            <a:headEnd/>
            <a:tailEnd/>
          </a:ln>
          <a:effectLst/>
        </p:spPr>
        <p:txBody>
          <a:bodyPr wrap="none" anchor="ctr"/>
          <a:lstStyle/>
          <a:p>
            <a:pPr algn="ctr"/>
            <a:r>
              <a:rPr kumimoji="1" lang="zh-CN" altLang="en-US" sz="1400" b="1" dirty="0">
                <a:latin typeface="微软雅黑" pitchFamily="34" charset="-122"/>
                <a:ea typeface="微软雅黑" pitchFamily="34" charset="-122"/>
              </a:rPr>
              <a:t>差错报文</a:t>
            </a:r>
          </a:p>
        </p:txBody>
      </p:sp>
      <p:sp>
        <p:nvSpPr>
          <p:cNvPr id="22" name="Rectangle 7"/>
          <p:cNvSpPr>
            <a:spLocks noChangeArrowheads="1"/>
          </p:cNvSpPr>
          <p:nvPr/>
        </p:nvSpPr>
        <p:spPr bwMode="auto">
          <a:xfrm>
            <a:off x="6122968" y="2962787"/>
            <a:ext cx="1496369" cy="345361"/>
          </a:xfrm>
          <a:prstGeom prst="rect">
            <a:avLst/>
          </a:prstGeom>
          <a:solidFill>
            <a:srgbClr val="FF99FF"/>
          </a:solidFill>
          <a:ln w="9525">
            <a:solidFill>
              <a:schemeClr val="tx1"/>
            </a:solidFill>
            <a:miter lim="800000"/>
            <a:headEnd/>
            <a:tailEnd/>
          </a:ln>
          <a:effectLst/>
        </p:spPr>
        <p:txBody>
          <a:bodyPr wrap="none" anchor="ctr"/>
          <a:lstStyle/>
          <a:p>
            <a:pPr algn="ctr"/>
            <a:r>
              <a:rPr kumimoji="1" lang="zh-CN" altLang="en-US" sz="1400" b="1">
                <a:latin typeface="微软雅黑" pitchFamily="34" charset="-122"/>
                <a:ea typeface="微软雅黑" pitchFamily="34" charset="-122"/>
              </a:rPr>
              <a:t>组成员关系报文</a:t>
            </a:r>
          </a:p>
        </p:txBody>
      </p:sp>
      <p:sp>
        <p:nvSpPr>
          <p:cNvPr id="23" name="Rectangle 8"/>
          <p:cNvSpPr>
            <a:spLocks noChangeArrowheads="1"/>
          </p:cNvSpPr>
          <p:nvPr/>
        </p:nvSpPr>
        <p:spPr bwMode="auto">
          <a:xfrm>
            <a:off x="4573578" y="2962787"/>
            <a:ext cx="1281929" cy="345361"/>
          </a:xfrm>
          <a:prstGeom prst="rect">
            <a:avLst/>
          </a:prstGeom>
          <a:solidFill>
            <a:srgbClr val="FF99FF"/>
          </a:solidFill>
          <a:ln w="9525">
            <a:solidFill>
              <a:schemeClr val="tx1"/>
            </a:solidFill>
            <a:miter lim="800000"/>
            <a:headEnd/>
            <a:tailEnd/>
          </a:ln>
          <a:effectLst/>
        </p:spPr>
        <p:txBody>
          <a:bodyPr wrap="none" anchor="ctr"/>
          <a:lstStyle/>
          <a:p>
            <a:pPr algn="ctr"/>
            <a:r>
              <a:rPr kumimoji="1" lang="zh-CN" altLang="en-US" sz="1400" b="1">
                <a:latin typeface="微软雅黑" pitchFamily="34" charset="-122"/>
                <a:ea typeface="微软雅黑" pitchFamily="34" charset="-122"/>
              </a:rPr>
              <a:t>邻站发现报文</a:t>
            </a:r>
          </a:p>
        </p:txBody>
      </p:sp>
      <p:sp>
        <p:nvSpPr>
          <p:cNvPr id="24" name="Rectangle 9"/>
          <p:cNvSpPr>
            <a:spLocks noChangeArrowheads="1"/>
          </p:cNvSpPr>
          <p:nvPr/>
        </p:nvSpPr>
        <p:spPr bwMode="auto">
          <a:xfrm>
            <a:off x="3152617" y="2962787"/>
            <a:ext cx="1122866" cy="345361"/>
          </a:xfrm>
          <a:prstGeom prst="rect">
            <a:avLst/>
          </a:prstGeom>
          <a:solidFill>
            <a:srgbClr val="00FF99"/>
          </a:solidFill>
          <a:ln w="9525">
            <a:solidFill>
              <a:schemeClr val="tx1"/>
            </a:solidFill>
            <a:miter lim="800000"/>
            <a:headEnd/>
            <a:tailEnd/>
          </a:ln>
          <a:effectLst/>
        </p:spPr>
        <p:txBody>
          <a:bodyPr wrap="none" anchor="ctr"/>
          <a:lstStyle/>
          <a:p>
            <a:pPr algn="ctr"/>
            <a:r>
              <a:rPr kumimoji="1" lang="zh-CN" altLang="en-US" sz="1400" b="1">
                <a:latin typeface="微软雅黑" pitchFamily="34" charset="-122"/>
                <a:ea typeface="微软雅黑" pitchFamily="34" charset="-122"/>
              </a:rPr>
              <a:t>信息报文</a:t>
            </a:r>
          </a:p>
        </p:txBody>
      </p:sp>
      <p:sp>
        <p:nvSpPr>
          <p:cNvPr id="25" name="Freeform 10"/>
          <p:cNvSpPr>
            <a:spLocks/>
          </p:cNvSpPr>
          <p:nvPr/>
        </p:nvSpPr>
        <p:spPr bwMode="auto">
          <a:xfrm>
            <a:off x="2195883" y="2767230"/>
            <a:ext cx="4683517" cy="195557"/>
          </a:xfrm>
          <a:custGeom>
            <a:avLst/>
            <a:gdLst>
              <a:gd name="T0" fmla="*/ 0 w 3311"/>
              <a:gd name="T1" fmla="*/ 136 h 136"/>
              <a:gd name="T2" fmla="*/ 0 w 3311"/>
              <a:gd name="T3" fmla="*/ 0 h 136"/>
              <a:gd name="T4" fmla="*/ 3311 w 3311"/>
              <a:gd name="T5" fmla="*/ 0 h 136"/>
              <a:gd name="T6" fmla="*/ 3311 w 3311"/>
              <a:gd name="T7" fmla="*/ 136 h 136"/>
            </a:gdLst>
            <a:ahLst/>
            <a:cxnLst>
              <a:cxn ang="0">
                <a:pos x="T0" y="T1"/>
              </a:cxn>
              <a:cxn ang="0">
                <a:pos x="T2" y="T3"/>
              </a:cxn>
              <a:cxn ang="0">
                <a:pos x="T4" y="T5"/>
              </a:cxn>
              <a:cxn ang="0">
                <a:pos x="T6" y="T7"/>
              </a:cxn>
            </a:cxnLst>
            <a:rect l="0" t="0" r="r" b="b"/>
            <a:pathLst>
              <a:path w="3311" h="136">
                <a:moveTo>
                  <a:pt x="0" y="136"/>
                </a:moveTo>
                <a:lnTo>
                  <a:pt x="0" y="0"/>
                </a:lnTo>
                <a:lnTo>
                  <a:pt x="3311" y="0"/>
                </a:lnTo>
                <a:lnTo>
                  <a:pt x="3311" y="136"/>
                </a:lnTo>
              </a:path>
            </a:pathLst>
          </a:cu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Line 11"/>
          <p:cNvSpPr>
            <a:spLocks noChangeShapeType="1"/>
          </p:cNvSpPr>
          <p:nvPr/>
        </p:nvSpPr>
        <p:spPr bwMode="auto">
          <a:xfrm>
            <a:off x="3711103" y="2767230"/>
            <a:ext cx="0" cy="19555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7" name="Line 12"/>
          <p:cNvSpPr>
            <a:spLocks noChangeShapeType="1"/>
          </p:cNvSpPr>
          <p:nvPr/>
        </p:nvSpPr>
        <p:spPr bwMode="auto">
          <a:xfrm>
            <a:off x="5255781" y="2767230"/>
            <a:ext cx="0" cy="19555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8" name="Line 13"/>
          <p:cNvSpPr>
            <a:spLocks noChangeShapeType="1"/>
          </p:cNvSpPr>
          <p:nvPr/>
        </p:nvSpPr>
        <p:spPr bwMode="auto">
          <a:xfrm>
            <a:off x="4480496" y="2571674"/>
            <a:ext cx="0" cy="19555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Text Box 14"/>
          <p:cNvSpPr txBox="1">
            <a:spLocks noChangeArrowheads="1"/>
          </p:cNvSpPr>
          <p:nvPr/>
        </p:nvSpPr>
        <p:spPr bwMode="auto">
          <a:xfrm>
            <a:off x="4809986" y="3283670"/>
            <a:ext cx="89159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rgbClr val="CC00CC"/>
                </a:solidFill>
                <a:latin typeface="微软雅黑" pitchFamily="34" charset="-122"/>
                <a:ea typeface="微软雅黑" pitchFamily="34" charset="-122"/>
              </a:rPr>
              <a:t>ND </a:t>
            </a:r>
            <a:r>
              <a:rPr kumimoji="1" lang="zh-CN" altLang="en-US" sz="1400" b="1" dirty="0">
                <a:solidFill>
                  <a:srgbClr val="CC00CC"/>
                </a:solidFill>
                <a:latin typeface="微软雅黑" pitchFamily="34" charset="-122"/>
                <a:ea typeface="微软雅黑" pitchFamily="34" charset="-122"/>
              </a:rPr>
              <a:t>协议</a:t>
            </a:r>
          </a:p>
        </p:txBody>
      </p:sp>
      <p:sp>
        <p:nvSpPr>
          <p:cNvPr id="30" name="Text Box 15"/>
          <p:cNvSpPr txBox="1">
            <a:spLocks noChangeArrowheads="1"/>
          </p:cNvSpPr>
          <p:nvPr/>
        </p:nvSpPr>
        <p:spPr bwMode="auto">
          <a:xfrm>
            <a:off x="6394605" y="3281772"/>
            <a:ext cx="1021433"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a:solidFill>
                  <a:srgbClr val="CC00CC"/>
                </a:solidFill>
                <a:latin typeface="微软雅黑" pitchFamily="34" charset="-122"/>
                <a:ea typeface="微软雅黑" pitchFamily="34" charset="-122"/>
              </a:rPr>
              <a:t>MLD </a:t>
            </a:r>
            <a:r>
              <a:rPr kumimoji="1" lang="zh-CN" altLang="en-US" sz="1400" b="1">
                <a:solidFill>
                  <a:srgbClr val="CC00CC"/>
                </a:solidFill>
                <a:latin typeface="微软雅黑" pitchFamily="34" charset="-122"/>
                <a:ea typeface="微软雅黑" pitchFamily="34" charset="-122"/>
              </a:rPr>
              <a:t>协议</a:t>
            </a:r>
          </a:p>
        </p:txBody>
      </p:sp>
      <p:sp>
        <p:nvSpPr>
          <p:cNvPr id="19" name="矩形 18"/>
          <p:cNvSpPr/>
          <p:nvPr/>
        </p:nvSpPr>
        <p:spPr>
          <a:xfrm>
            <a:off x="1564957" y="3493312"/>
            <a:ext cx="4463273" cy="523220"/>
          </a:xfrm>
          <a:prstGeom prst="rect">
            <a:avLst/>
          </a:prstGeom>
        </p:spPr>
        <p:txBody>
          <a:bodyPr wrap="none">
            <a:spAutoFit/>
          </a:bodyPr>
          <a:lstStyle/>
          <a:p>
            <a:r>
              <a:rPr lang="en-US" altLang="zh-CN" sz="1400" b="1" dirty="0" smtClean="0">
                <a:solidFill>
                  <a:srgbClr val="0000FF"/>
                </a:solidFill>
                <a:latin typeface="微软雅黑" pitchFamily="34" charset="-122"/>
                <a:ea typeface="微软雅黑" pitchFamily="34" charset="-122"/>
              </a:rPr>
              <a:t>ND </a:t>
            </a:r>
            <a:r>
              <a:rPr lang="en-US" altLang="zh-CN" sz="1400" b="1" dirty="0">
                <a:solidFill>
                  <a:srgbClr val="0000FF"/>
                </a:solidFill>
                <a:latin typeface="微软雅黑" pitchFamily="34" charset="-122"/>
                <a:ea typeface="微软雅黑" pitchFamily="34" charset="-122"/>
              </a:rPr>
              <a:t>(Neighbor-Discovery</a:t>
            </a:r>
            <a:r>
              <a:rPr lang="en-US" altLang="zh-CN" sz="1400" b="1" dirty="0" smtClean="0">
                <a:solidFill>
                  <a:srgbClr val="0000FF"/>
                </a:solidFill>
                <a:latin typeface="微软雅黑" pitchFamily="34" charset="-122"/>
                <a:ea typeface="微软雅黑" pitchFamily="34" charset="-122"/>
              </a:rPr>
              <a:t>)</a:t>
            </a:r>
            <a:r>
              <a:rPr lang="zh-CN" altLang="en-US" sz="1400" b="1" dirty="0" smtClean="0">
                <a:solidFill>
                  <a:srgbClr val="0000FF"/>
                </a:solidFill>
                <a:latin typeface="微软雅黑" pitchFamily="34" charset="-122"/>
                <a:ea typeface="微软雅黑" pitchFamily="34" charset="-122"/>
              </a:rPr>
              <a:t>：</a:t>
            </a:r>
            <a:r>
              <a:rPr lang="zh-CN" altLang="zh-CN" sz="1400" b="1" dirty="0">
                <a:solidFill>
                  <a:srgbClr val="0000FF"/>
                </a:solidFill>
                <a:latin typeface="微软雅黑" pitchFamily="34" charset="-122"/>
                <a:ea typeface="微软雅黑" pitchFamily="34" charset="-122"/>
              </a:rPr>
              <a:t>邻站</a:t>
            </a:r>
            <a:r>
              <a:rPr lang="zh-CN" altLang="zh-CN" sz="1400" b="1" dirty="0" smtClean="0">
                <a:solidFill>
                  <a:srgbClr val="0000FF"/>
                </a:solidFill>
                <a:latin typeface="微软雅黑" pitchFamily="34" charset="-122"/>
                <a:ea typeface="微软雅黑" pitchFamily="34" charset="-122"/>
              </a:rPr>
              <a:t>发现</a:t>
            </a:r>
            <a:endParaRPr lang="en-US" altLang="zh-CN" sz="1400" b="1" dirty="0" smtClean="0">
              <a:solidFill>
                <a:srgbClr val="0000FF"/>
              </a:solidFill>
              <a:latin typeface="微软雅黑" pitchFamily="34" charset="-122"/>
              <a:ea typeface="微软雅黑" pitchFamily="34" charset="-122"/>
            </a:endParaRPr>
          </a:p>
          <a:p>
            <a:r>
              <a:rPr lang="en-US" altLang="zh-CN" sz="1400" b="1" dirty="0" smtClean="0">
                <a:solidFill>
                  <a:srgbClr val="0000FF"/>
                </a:solidFill>
                <a:latin typeface="微软雅黑" pitchFamily="34" charset="-122"/>
                <a:ea typeface="微软雅黑" pitchFamily="34" charset="-122"/>
              </a:rPr>
              <a:t>MLD </a:t>
            </a:r>
            <a:r>
              <a:rPr lang="en-US" altLang="zh-CN" sz="1400" b="1" dirty="0">
                <a:solidFill>
                  <a:srgbClr val="0000FF"/>
                </a:solidFill>
                <a:latin typeface="微软雅黑" pitchFamily="34" charset="-122"/>
                <a:ea typeface="微软雅黑" pitchFamily="34" charset="-122"/>
              </a:rPr>
              <a:t>(Multicast Listener Delivery</a:t>
            </a:r>
            <a:r>
              <a:rPr lang="en-US" altLang="zh-CN" sz="1400" b="1" dirty="0" smtClean="0">
                <a:solidFill>
                  <a:srgbClr val="0000FF"/>
                </a:solidFill>
                <a:latin typeface="微软雅黑" pitchFamily="34" charset="-122"/>
                <a:ea typeface="微软雅黑" pitchFamily="34" charset="-122"/>
              </a:rPr>
              <a:t>)</a:t>
            </a:r>
            <a:r>
              <a:rPr lang="zh-CN" altLang="en-US" sz="1400" b="1" dirty="0" smtClean="0">
                <a:solidFill>
                  <a:srgbClr val="0000FF"/>
                </a:solidFill>
                <a:latin typeface="微软雅黑" pitchFamily="34" charset="-122"/>
                <a:ea typeface="微软雅黑" pitchFamily="34" charset="-122"/>
              </a:rPr>
              <a:t>：</a:t>
            </a:r>
            <a:r>
              <a:rPr lang="zh-CN" altLang="zh-CN" sz="1400" b="1" dirty="0">
                <a:solidFill>
                  <a:srgbClr val="0000FF"/>
                </a:solidFill>
                <a:latin typeface="微软雅黑" pitchFamily="34" charset="-122"/>
                <a:ea typeface="微软雅黑" pitchFamily="34" charset="-122"/>
              </a:rPr>
              <a:t>多播听众交付</a:t>
            </a:r>
            <a:endParaRPr lang="zh-CN" altLang="en-US" sz="14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777475615"/>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2303831" y="1557033"/>
            <a:ext cx="6189542"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3" name="Rectangle 10"/>
          <p:cNvSpPr>
            <a:spLocks noChangeArrowheads="1"/>
          </p:cNvSpPr>
          <p:nvPr/>
        </p:nvSpPr>
        <p:spPr bwMode="auto">
          <a:xfrm>
            <a:off x="2303831" y="2163458"/>
            <a:ext cx="6189542"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 name="Rectangle 27"/>
          <p:cNvSpPr>
            <a:spLocks noChangeArrowheads="1"/>
          </p:cNvSpPr>
          <p:nvPr/>
        </p:nvSpPr>
        <p:spPr bwMode="auto">
          <a:xfrm>
            <a:off x="490266" y="1557033"/>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5" name="Rectangle 29"/>
          <p:cNvSpPr>
            <a:spLocks noChangeArrowheads="1"/>
          </p:cNvSpPr>
          <p:nvPr/>
        </p:nvSpPr>
        <p:spPr bwMode="auto">
          <a:xfrm>
            <a:off x="499155" y="1651965"/>
            <a:ext cx="1627651"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4.7</a:t>
            </a:r>
            <a:endParaRPr lang="fr-FR" altLang="zh-CN" sz="2000" b="1" dirty="0">
              <a:solidFill>
                <a:srgbClr val="FFFF00"/>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IP </a:t>
            </a:r>
            <a:r>
              <a:rPr lang="zh-CN" altLang="en-US" sz="2000" b="1" dirty="0">
                <a:solidFill>
                  <a:schemeClr val="bg1"/>
                </a:solidFill>
                <a:latin typeface="微软雅黑" pitchFamily="34" charset="-122"/>
                <a:ea typeface="微软雅黑" pitchFamily="34" charset="-122"/>
              </a:rPr>
              <a:t>多播</a:t>
            </a:r>
          </a:p>
        </p:txBody>
      </p:sp>
      <p:sp>
        <p:nvSpPr>
          <p:cNvPr id="6" name="Rectangle 9"/>
          <p:cNvSpPr>
            <a:spLocks noChangeArrowheads="1"/>
          </p:cNvSpPr>
          <p:nvPr/>
        </p:nvSpPr>
        <p:spPr bwMode="auto">
          <a:xfrm>
            <a:off x="2303830" y="2776669"/>
            <a:ext cx="6189543"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8" name="Line 16"/>
          <p:cNvSpPr>
            <a:spLocks noChangeShapeType="1"/>
          </p:cNvSpPr>
          <p:nvPr/>
        </p:nvSpPr>
        <p:spPr bwMode="auto">
          <a:xfrm>
            <a:off x="3311894" y="1485596"/>
            <a:ext cx="0" cy="2283662"/>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Rectangle 8"/>
          <p:cNvSpPr>
            <a:spLocks noChangeArrowheads="1"/>
          </p:cNvSpPr>
          <p:nvPr/>
        </p:nvSpPr>
        <p:spPr bwMode="auto">
          <a:xfrm>
            <a:off x="2287349" y="1522489"/>
            <a:ext cx="638187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solidFill>
                  <a:schemeClr val="bg1"/>
                </a:solidFill>
                <a:latin typeface="微软雅黑" pitchFamily="34" charset="-122"/>
                <a:ea typeface="微软雅黑" pitchFamily="34" charset="-122"/>
              </a:rPr>
              <a:t>4.7.1  </a:t>
            </a:r>
            <a:r>
              <a:rPr lang="en-US" altLang="zh-CN" sz="2000" b="1" dirty="0" smtClean="0">
                <a:solidFill>
                  <a:schemeClr val="bg1"/>
                </a:solidFill>
                <a:latin typeface="微软雅黑" pitchFamily="34" charset="-122"/>
                <a:ea typeface="微软雅黑" pitchFamily="34" charset="-122"/>
              </a:rPr>
              <a:t>                                          IP </a:t>
            </a:r>
            <a:r>
              <a:rPr lang="zh-CN" altLang="en-US" sz="2000" b="1" dirty="0">
                <a:solidFill>
                  <a:schemeClr val="bg1"/>
                </a:solidFill>
                <a:latin typeface="微软雅黑" pitchFamily="34" charset="-122"/>
                <a:ea typeface="微软雅黑" pitchFamily="34" charset="-122"/>
              </a:rPr>
              <a:t>多播的基本</a:t>
            </a:r>
            <a:r>
              <a:rPr lang="zh-CN" altLang="en-US" sz="2000" b="1" dirty="0" smtClean="0">
                <a:solidFill>
                  <a:schemeClr val="bg1"/>
                </a:solidFill>
                <a:latin typeface="微软雅黑" pitchFamily="34" charset="-122"/>
                <a:ea typeface="微软雅黑" pitchFamily="34" charset="-122"/>
              </a:rPr>
              <a:t>概念</a:t>
            </a:r>
            <a:endParaRPr lang="en-US" altLang="zh-CN" sz="2000" b="1" dirty="0" smtClean="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4.7.2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在</a:t>
            </a:r>
            <a:r>
              <a:rPr lang="zh-CN" altLang="en-US" sz="2000" b="1" dirty="0">
                <a:solidFill>
                  <a:schemeClr val="bg1"/>
                </a:solidFill>
                <a:latin typeface="微软雅黑" pitchFamily="34" charset="-122"/>
                <a:ea typeface="微软雅黑" pitchFamily="34" charset="-122"/>
              </a:rPr>
              <a:t>局域网上进行硬件多</a:t>
            </a:r>
            <a:r>
              <a:rPr lang="zh-CN" altLang="en-US" sz="2000" b="1" dirty="0" smtClean="0">
                <a:solidFill>
                  <a:schemeClr val="bg1"/>
                </a:solidFill>
                <a:latin typeface="微软雅黑" pitchFamily="34" charset="-122"/>
                <a:ea typeface="微软雅黑" pitchFamily="34" charset="-122"/>
              </a:rPr>
              <a:t>播</a:t>
            </a:r>
            <a:endParaRPr lang="en-US" altLang="zh-CN" sz="2000" b="1" dirty="0" smtClean="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smtClean="0">
                <a:solidFill>
                  <a:schemeClr val="bg1"/>
                </a:solidFill>
                <a:latin typeface="微软雅黑" pitchFamily="34" charset="-122"/>
                <a:ea typeface="微软雅黑" pitchFamily="34" charset="-122"/>
              </a:rPr>
              <a:t>4.7.3       </a:t>
            </a:r>
            <a:r>
              <a:rPr lang="zh-CN" altLang="en-US" sz="2000" b="1" dirty="0" smtClean="0">
                <a:solidFill>
                  <a:schemeClr val="bg1"/>
                </a:solidFill>
                <a:latin typeface="微软雅黑" pitchFamily="34" charset="-122"/>
                <a:ea typeface="微软雅黑" pitchFamily="34" charset="-122"/>
              </a:rPr>
              <a:t>网</a:t>
            </a:r>
            <a:r>
              <a:rPr lang="zh-CN" altLang="en-US" sz="2000" b="1" dirty="0">
                <a:solidFill>
                  <a:schemeClr val="bg1"/>
                </a:solidFill>
                <a:latin typeface="微软雅黑" pitchFamily="34" charset="-122"/>
                <a:ea typeface="微软雅黑" pitchFamily="34" charset="-122"/>
              </a:rPr>
              <a:t>际组管理协议 </a:t>
            </a:r>
            <a:r>
              <a:rPr lang="en-US" altLang="zh-CN" sz="2000" b="1" dirty="0">
                <a:solidFill>
                  <a:schemeClr val="bg1"/>
                </a:solidFill>
                <a:latin typeface="微软雅黑" pitchFamily="34" charset="-122"/>
                <a:ea typeface="微软雅黑" pitchFamily="34" charset="-122"/>
              </a:rPr>
              <a:t>IGMP </a:t>
            </a:r>
            <a:r>
              <a:rPr lang="zh-CN" altLang="en-US" sz="2000" b="1" dirty="0">
                <a:solidFill>
                  <a:schemeClr val="bg1"/>
                </a:solidFill>
                <a:latin typeface="微软雅黑" pitchFamily="34" charset="-122"/>
                <a:ea typeface="微软雅黑" pitchFamily="34" charset="-122"/>
              </a:rPr>
              <a:t>和多播路由选择协议</a:t>
            </a:r>
          </a:p>
        </p:txBody>
      </p:sp>
    </p:spTree>
    <p:extLst>
      <p:ext uri="{BB962C8B-B14F-4D97-AF65-F5344CB8AC3E}">
        <p14:creationId xmlns:p14="http://schemas.microsoft.com/office/powerpoint/2010/main" val="762560631"/>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45144" y="1083506"/>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4" name="Rectangle 6"/>
          <p:cNvSpPr>
            <a:spLocks noChangeArrowheads="1"/>
          </p:cNvSpPr>
          <p:nvPr/>
        </p:nvSpPr>
        <p:spPr bwMode="auto">
          <a:xfrm>
            <a:off x="2741211" y="1051435"/>
            <a:ext cx="36615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4.7.1  IP </a:t>
            </a:r>
            <a:r>
              <a:rPr lang="zh-CN" altLang="en-US" sz="2400" b="1" dirty="0">
                <a:solidFill>
                  <a:schemeClr val="bg1"/>
                </a:solidFill>
                <a:latin typeface="微软雅黑" pitchFamily="34" charset="-122"/>
                <a:ea typeface="微软雅黑" pitchFamily="34" charset="-122"/>
              </a:rPr>
              <a:t>多播的基本概念</a:t>
            </a:r>
          </a:p>
        </p:txBody>
      </p:sp>
      <p:sp>
        <p:nvSpPr>
          <p:cNvPr id="5" name="Rectangle 8"/>
          <p:cNvSpPr>
            <a:spLocks noChangeArrowheads="1"/>
          </p:cNvSpPr>
          <p:nvPr/>
        </p:nvSpPr>
        <p:spPr bwMode="auto">
          <a:xfrm>
            <a:off x="483599" y="1527901"/>
            <a:ext cx="8211995"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多播 </a:t>
            </a:r>
            <a:r>
              <a:rPr lang="en-US" altLang="zh-CN" sz="2000" b="1" dirty="0">
                <a:latin typeface="微软雅黑" pitchFamily="34" charset="-122"/>
                <a:ea typeface="微软雅黑" pitchFamily="34" charset="-122"/>
              </a:rPr>
              <a:t>(multicast</a:t>
            </a:r>
            <a:r>
              <a:rPr lang="zh-CN" altLang="en-US" sz="2000" b="1" dirty="0">
                <a:latin typeface="微软雅黑" pitchFamily="34" charset="-122"/>
                <a:ea typeface="微软雅黑" pitchFamily="34" charset="-122"/>
              </a:rPr>
              <a:t>，以前曾译为</a:t>
            </a:r>
            <a:r>
              <a:rPr lang="zh-CN" altLang="en-US" sz="2000" b="1" dirty="0">
                <a:solidFill>
                  <a:srgbClr val="0000FF"/>
                </a:solidFill>
                <a:latin typeface="微软雅黑" pitchFamily="34" charset="-122"/>
                <a:ea typeface="微软雅黑" pitchFamily="34" charset="-122"/>
              </a:rPr>
              <a:t>组播</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已成为互联网的一个热门课题。</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目的</a:t>
            </a:r>
            <a:r>
              <a:rPr lang="zh-CN" altLang="en-US" sz="2000" b="1" dirty="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更好</a:t>
            </a:r>
            <a:r>
              <a:rPr lang="zh-CN" altLang="en-US" sz="2000" b="1" dirty="0">
                <a:latin typeface="微软雅黑" pitchFamily="34" charset="-122"/>
                <a:ea typeface="微软雅黑" pitchFamily="34" charset="-122"/>
              </a:rPr>
              <a:t>地</a:t>
            </a:r>
            <a:r>
              <a:rPr lang="zh-CN" altLang="en-US" sz="2000" b="1" dirty="0" smtClean="0">
                <a:latin typeface="微软雅黑" pitchFamily="34" charset="-122"/>
                <a:ea typeface="微软雅黑" pitchFamily="34" charset="-122"/>
              </a:rPr>
              <a:t>支持</a:t>
            </a:r>
            <a:r>
              <a:rPr lang="zh-CN" altLang="en-US" sz="2000" b="1" dirty="0">
                <a:solidFill>
                  <a:srgbClr val="0000FF"/>
                </a:solidFill>
                <a:latin typeface="微软雅黑" pitchFamily="34" charset="-122"/>
                <a:ea typeface="微软雅黑" pitchFamily="34" charset="-122"/>
              </a:rPr>
              <a:t>一对多通信</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一对多通信：一个源点发送到许多个终点。</a:t>
            </a:r>
          </a:p>
          <a:p>
            <a:pPr marL="539750" indent="-285750">
              <a:lnSpc>
                <a:spcPts val="3300"/>
              </a:lnSpc>
              <a:buClr>
                <a:srgbClr val="7030A0"/>
              </a:buClr>
              <a:buFont typeface="Arial" pitchFamily="34" charset="0"/>
              <a:buChar char="•"/>
            </a:pPr>
            <a:r>
              <a:rPr lang="zh-CN" altLang="en-US" sz="2000" b="1" dirty="0">
                <a:latin typeface="微软雅黑" pitchFamily="34" charset="-122"/>
                <a:ea typeface="微软雅黑" pitchFamily="34" charset="-122"/>
              </a:rPr>
              <a:t>例如，实时信息的交付（如新闻、股市行情等），软件更新，交互式会议及其他多媒体通信。</a:t>
            </a:r>
          </a:p>
        </p:txBody>
      </p:sp>
    </p:spTree>
    <p:extLst>
      <p:ext uri="{BB962C8B-B14F-4D97-AF65-F5344CB8AC3E}">
        <p14:creationId xmlns:p14="http://schemas.microsoft.com/office/powerpoint/2010/main" val="2219620122"/>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45145" y="1099038"/>
            <a:ext cx="8053710"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85" name="图片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6764" y="1186836"/>
            <a:ext cx="430439" cy="602615"/>
          </a:xfrm>
          <a:prstGeom prst="rect">
            <a:avLst/>
          </a:prstGeom>
        </p:spPr>
      </p:pic>
      <p:sp>
        <p:nvSpPr>
          <p:cNvPr id="2" name="AutoShape 5"/>
          <p:cNvSpPr>
            <a:spLocks noChangeArrowheads="1"/>
          </p:cNvSpPr>
          <p:nvPr/>
        </p:nvSpPr>
        <p:spPr bwMode="auto">
          <a:xfrm>
            <a:off x="545145" y="641303"/>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多播可大大节约网络资源</a:t>
            </a:r>
          </a:p>
        </p:txBody>
      </p:sp>
      <p:sp>
        <p:nvSpPr>
          <p:cNvPr id="6" name="Line 77"/>
          <p:cNvSpPr>
            <a:spLocks noChangeShapeType="1"/>
          </p:cNvSpPr>
          <p:nvPr/>
        </p:nvSpPr>
        <p:spPr bwMode="auto">
          <a:xfrm>
            <a:off x="3315189" y="3185074"/>
            <a:ext cx="0" cy="24657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 name="Line 52"/>
          <p:cNvSpPr>
            <a:spLocks noChangeShapeType="1"/>
          </p:cNvSpPr>
          <p:nvPr/>
        </p:nvSpPr>
        <p:spPr bwMode="auto">
          <a:xfrm flipV="1">
            <a:off x="3124220" y="2011691"/>
            <a:ext cx="954839" cy="61751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 name="Line 53"/>
          <p:cNvSpPr>
            <a:spLocks noChangeShapeType="1"/>
          </p:cNvSpPr>
          <p:nvPr/>
        </p:nvSpPr>
        <p:spPr bwMode="auto">
          <a:xfrm flipV="1">
            <a:off x="4143496" y="1488143"/>
            <a:ext cx="0" cy="39918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 name="Line 54"/>
          <p:cNvSpPr>
            <a:spLocks noChangeShapeType="1"/>
          </p:cNvSpPr>
          <p:nvPr/>
        </p:nvSpPr>
        <p:spPr bwMode="auto">
          <a:xfrm flipH="1" flipV="1">
            <a:off x="4143496" y="2011691"/>
            <a:ext cx="0" cy="61751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 name="Line 55"/>
          <p:cNvSpPr>
            <a:spLocks noChangeShapeType="1"/>
          </p:cNvSpPr>
          <p:nvPr/>
        </p:nvSpPr>
        <p:spPr bwMode="auto">
          <a:xfrm>
            <a:off x="5354910" y="2629204"/>
            <a:ext cx="0" cy="55587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 name="Line 56"/>
          <p:cNvSpPr>
            <a:spLocks noChangeShapeType="1"/>
          </p:cNvSpPr>
          <p:nvPr/>
        </p:nvSpPr>
        <p:spPr bwMode="auto">
          <a:xfrm flipV="1">
            <a:off x="4143496" y="2629204"/>
            <a:ext cx="0" cy="55587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 name="Line 57"/>
          <p:cNvSpPr>
            <a:spLocks noChangeShapeType="1"/>
          </p:cNvSpPr>
          <p:nvPr/>
        </p:nvSpPr>
        <p:spPr bwMode="auto">
          <a:xfrm>
            <a:off x="3060955" y="2629204"/>
            <a:ext cx="0" cy="55587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 name="Line 58"/>
          <p:cNvSpPr>
            <a:spLocks noChangeShapeType="1"/>
          </p:cNvSpPr>
          <p:nvPr/>
        </p:nvSpPr>
        <p:spPr bwMode="auto">
          <a:xfrm>
            <a:off x="4272369" y="2011691"/>
            <a:ext cx="1082541" cy="61751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5" name="Text Box 59"/>
          <p:cNvSpPr txBox="1">
            <a:spLocks noChangeArrowheads="1"/>
          </p:cNvSpPr>
          <p:nvPr/>
        </p:nvSpPr>
        <p:spPr bwMode="auto">
          <a:xfrm>
            <a:off x="2969398" y="3907234"/>
            <a:ext cx="24865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C00CC"/>
                </a:solidFill>
                <a:latin typeface="微软雅黑" pitchFamily="34" charset="-122"/>
                <a:ea typeface="微软雅黑" pitchFamily="34" charset="-122"/>
              </a:rPr>
              <a:t>共有 </a:t>
            </a:r>
            <a:r>
              <a:rPr kumimoji="1" lang="en-US" altLang="zh-CN" sz="1400" b="1" dirty="0">
                <a:solidFill>
                  <a:srgbClr val="CC00CC"/>
                </a:solidFill>
                <a:latin typeface="微软雅黑" pitchFamily="34" charset="-122"/>
                <a:ea typeface="微软雅黑" pitchFamily="34" charset="-122"/>
              </a:rPr>
              <a:t>90 </a:t>
            </a:r>
            <a:r>
              <a:rPr kumimoji="1" lang="zh-CN" altLang="en-US" sz="1400" b="1" dirty="0">
                <a:solidFill>
                  <a:srgbClr val="CC00CC"/>
                </a:solidFill>
                <a:latin typeface="微软雅黑" pitchFamily="34" charset="-122"/>
                <a:ea typeface="微软雅黑" pitchFamily="34" charset="-122"/>
              </a:rPr>
              <a:t>个主机接收视频节目</a:t>
            </a:r>
          </a:p>
        </p:txBody>
      </p:sp>
      <p:sp>
        <p:nvSpPr>
          <p:cNvPr id="16" name="AutoShape 60"/>
          <p:cNvSpPr>
            <a:spLocks noChangeArrowheads="1"/>
          </p:cNvSpPr>
          <p:nvPr/>
        </p:nvSpPr>
        <p:spPr bwMode="auto">
          <a:xfrm rot="5400000">
            <a:off x="4074057" y="1588165"/>
            <a:ext cx="343904" cy="144105"/>
          </a:xfrm>
          <a:prstGeom prst="rightArrow">
            <a:avLst>
              <a:gd name="adj1" fmla="val 37500"/>
              <a:gd name="adj2" fmla="val 103881"/>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7" name="AutoShape 61"/>
          <p:cNvSpPr>
            <a:spLocks noChangeArrowheads="1"/>
          </p:cNvSpPr>
          <p:nvPr/>
        </p:nvSpPr>
        <p:spPr bwMode="auto">
          <a:xfrm rot="8740270">
            <a:off x="3377282" y="2168502"/>
            <a:ext cx="354989" cy="139509"/>
          </a:xfrm>
          <a:prstGeom prst="rightArrow">
            <a:avLst>
              <a:gd name="adj1" fmla="val 37500"/>
              <a:gd name="adj2" fmla="val 94377"/>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pic>
        <p:nvPicPr>
          <p:cNvPr id="18" name="Picture 6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2445" y="1876508"/>
            <a:ext cx="363190" cy="195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9" name="Text Box 63"/>
          <p:cNvSpPr txBox="1">
            <a:spLocks noChangeArrowheads="1"/>
          </p:cNvSpPr>
          <p:nvPr/>
        </p:nvSpPr>
        <p:spPr bwMode="auto">
          <a:xfrm>
            <a:off x="3697124" y="1576944"/>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R</a:t>
            </a:r>
            <a:r>
              <a:rPr kumimoji="1" lang="en-US" altLang="zh-CN" sz="1400" b="1" baseline="-25000" dirty="0">
                <a:latin typeface="微软雅黑" pitchFamily="34" charset="-122"/>
                <a:ea typeface="微软雅黑" pitchFamily="34" charset="-122"/>
              </a:rPr>
              <a:t>1</a:t>
            </a:r>
            <a:endParaRPr kumimoji="1" lang="en-US" altLang="zh-CN" sz="1400" b="1" dirty="0">
              <a:latin typeface="微软雅黑" pitchFamily="34" charset="-122"/>
              <a:ea typeface="微软雅黑" pitchFamily="34" charset="-122"/>
            </a:endParaRPr>
          </a:p>
        </p:txBody>
      </p:sp>
      <p:sp>
        <p:nvSpPr>
          <p:cNvPr id="20" name="Text Box 64"/>
          <p:cNvSpPr txBox="1">
            <a:spLocks noChangeArrowheads="1"/>
          </p:cNvSpPr>
          <p:nvPr/>
        </p:nvSpPr>
        <p:spPr bwMode="auto">
          <a:xfrm>
            <a:off x="3660805" y="235992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3</a:t>
            </a:r>
            <a:endParaRPr kumimoji="1" lang="en-US" altLang="zh-CN" sz="1400" b="1">
              <a:latin typeface="微软雅黑" pitchFamily="34" charset="-122"/>
              <a:ea typeface="微软雅黑" pitchFamily="34" charset="-122"/>
            </a:endParaRPr>
          </a:p>
        </p:txBody>
      </p:sp>
      <p:sp>
        <p:nvSpPr>
          <p:cNvPr id="21" name="Text Box 65"/>
          <p:cNvSpPr txBox="1">
            <a:spLocks noChangeArrowheads="1"/>
          </p:cNvSpPr>
          <p:nvPr/>
        </p:nvSpPr>
        <p:spPr bwMode="auto">
          <a:xfrm>
            <a:off x="4830041" y="2410748"/>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4</a:t>
            </a:r>
            <a:endParaRPr kumimoji="1" lang="en-US" altLang="zh-CN" sz="1400" b="1">
              <a:latin typeface="微软雅黑" pitchFamily="34" charset="-122"/>
              <a:ea typeface="微软雅黑" pitchFamily="34" charset="-122"/>
            </a:endParaRPr>
          </a:p>
        </p:txBody>
      </p:sp>
      <p:sp>
        <p:nvSpPr>
          <p:cNvPr id="22" name="Text Box 66"/>
          <p:cNvSpPr txBox="1">
            <a:spLocks noChangeArrowheads="1"/>
          </p:cNvSpPr>
          <p:nvPr/>
        </p:nvSpPr>
        <p:spPr bwMode="auto">
          <a:xfrm>
            <a:off x="2551319" y="2379386"/>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2</a:t>
            </a:r>
            <a:endParaRPr kumimoji="1" lang="en-US" altLang="zh-CN" sz="1400" b="1">
              <a:latin typeface="微软雅黑" pitchFamily="34" charset="-122"/>
              <a:ea typeface="微软雅黑" pitchFamily="34" charset="-122"/>
            </a:endParaRPr>
          </a:p>
        </p:txBody>
      </p:sp>
      <p:sp>
        <p:nvSpPr>
          <p:cNvPr id="23" name="Text Box 67"/>
          <p:cNvSpPr txBox="1">
            <a:spLocks noChangeArrowheads="1"/>
          </p:cNvSpPr>
          <p:nvPr/>
        </p:nvSpPr>
        <p:spPr bwMode="auto">
          <a:xfrm>
            <a:off x="1805835" y="1352345"/>
            <a:ext cx="13195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视频服务器 </a:t>
            </a:r>
            <a:r>
              <a:rPr kumimoji="1" lang="en-US" altLang="zh-CN" sz="1400" b="1" dirty="0">
                <a:solidFill>
                  <a:srgbClr val="0000FF"/>
                </a:solidFill>
                <a:latin typeface="微软雅黑" pitchFamily="34" charset="-122"/>
                <a:ea typeface="微软雅黑" pitchFamily="34" charset="-122"/>
              </a:rPr>
              <a:t>M</a:t>
            </a:r>
          </a:p>
        </p:txBody>
      </p:sp>
      <p:pic>
        <p:nvPicPr>
          <p:cNvPr id="24" name="Picture 6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3943" y="2532955"/>
            <a:ext cx="362018" cy="195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5" name="Picture 6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2445" y="2532955"/>
            <a:ext cx="363190" cy="195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 name="Picture 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9988" y="2555665"/>
            <a:ext cx="362018" cy="19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8" name="Line 72"/>
          <p:cNvSpPr>
            <a:spLocks noChangeShapeType="1"/>
          </p:cNvSpPr>
          <p:nvPr/>
        </p:nvSpPr>
        <p:spPr bwMode="auto">
          <a:xfrm>
            <a:off x="2485709" y="3185074"/>
            <a:ext cx="1020446"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 name="Line 73"/>
          <p:cNvSpPr>
            <a:spLocks noChangeShapeType="1"/>
          </p:cNvSpPr>
          <p:nvPr/>
        </p:nvSpPr>
        <p:spPr bwMode="auto">
          <a:xfrm>
            <a:off x="3697124" y="3185074"/>
            <a:ext cx="1020446"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0" name="Line 74"/>
          <p:cNvSpPr>
            <a:spLocks noChangeShapeType="1"/>
          </p:cNvSpPr>
          <p:nvPr/>
        </p:nvSpPr>
        <p:spPr bwMode="auto">
          <a:xfrm>
            <a:off x="4908539" y="3185074"/>
            <a:ext cx="1019275"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1" name="AutoShape 75"/>
          <p:cNvSpPr>
            <a:spLocks noChangeArrowheads="1"/>
          </p:cNvSpPr>
          <p:nvPr/>
        </p:nvSpPr>
        <p:spPr bwMode="auto">
          <a:xfrm rot="1858546">
            <a:off x="4636731" y="2134977"/>
            <a:ext cx="356161" cy="140590"/>
          </a:xfrm>
          <a:prstGeom prst="rightArrow">
            <a:avLst>
              <a:gd name="adj1" fmla="val 37500"/>
              <a:gd name="adj2" fmla="val 93961"/>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Line 76"/>
          <p:cNvSpPr>
            <a:spLocks noChangeShapeType="1"/>
          </p:cNvSpPr>
          <p:nvPr/>
        </p:nvSpPr>
        <p:spPr bwMode="auto">
          <a:xfrm>
            <a:off x="2679020" y="3185074"/>
            <a:ext cx="0" cy="30929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3" name="Line 78"/>
          <p:cNvSpPr>
            <a:spLocks noChangeShapeType="1"/>
          </p:cNvSpPr>
          <p:nvPr/>
        </p:nvSpPr>
        <p:spPr bwMode="auto">
          <a:xfrm>
            <a:off x="3824825" y="3185074"/>
            <a:ext cx="0" cy="30929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4" name="Line 79"/>
          <p:cNvSpPr>
            <a:spLocks noChangeShapeType="1"/>
          </p:cNvSpPr>
          <p:nvPr/>
        </p:nvSpPr>
        <p:spPr bwMode="auto">
          <a:xfrm>
            <a:off x="4526603" y="3185074"/>
            <a:ext cx="0" cy="24657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Line 80"/>
          <p:cNvSpPr>
            <a:spLocks noChangeShapeType="1"/>
          </p:cNvSpPr>
          <p:nvPr/>
        </p:nvSpPr>
        <p:spPr bwMode="auto">
          <a:xfrm>
            <a:off x="5036240" y="3185074"/>
            <a:ext cx="0" cy="24657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6" name="Line 81"/>
          <p:cNvSpPr>
            <a:spLocks noChangeShapeType="1"/>
          </p:cNvSpPr>
          <p:nvPr/>
        </p:nvSpPr>
        <p:spPr bwMode="auto">
          <a:xfrm>
            <a:off x="5800110" y="3185074"/>
            <a:ext cx="0" cy="30929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2" name="Text Box 88"/>
          <p:cNvSpPr txBox="1">
            <a:spLocks noChangeArrowheads="1"/>
          </p:cNvSpPr>
          <p:nvPr/>
        </p:nvSpPr>
        <p:spPr bwMode="auto">
          <a:xfrm>
            <a:off x="2824338" y="3171757"/>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a:t>
            </a:r>
          </a:p>
        </p:txBody>
      </p:sp>
      <p:sp>
        <p:nvSpPr>
          <p:cNvPr id="43" name="Text Box 89"/>
          <p:cNvSpPr txBox="1">
            <a:spLocks noChangeArrowheads="1"/>
          </p:cNvSpPr>
          <p:nvPr/>
        </p:nvSpPr>
        <p:spPr bwMode="auto">
          <a:xfrm>
            <a:off x="5234279" y="3171757"/>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a:t>
            </a:r>
          </a:p>
        </p:txBody>
      </p:sp>
      <p:sp>
        <p:nvSpPr>
          <p:cNvPr id="44" name="Text Box 90"/>
          <p:cNvSpPr txBox="1">
            <a:spLocks noChangeArrowheads="1"/>
          </p:cNvSpPr>
          <p:nvPr/>
        </p:nvSpPr>
        <p:spPr bwMode="auto">
          <a:xfrm>
            <a:off x="4022865" y="3352121"/>
            <a:ext cx="4334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1400" b="1">
                <a:latin typeface="微软雅黑" pitchFamily="34" charset="-122"/>
                <a:ea typeface="微软雅黑" pitchFamily="34" charset="-122"/>
              </a:rPr>
              <a:t>…</a:t>
            </a:r>
          </a:p>
        </p:txBody>
      </p:sp>
      <p:sp>
        <p:nvSpPr>
          <p:cNvPr id="45" name="Text Box 91"/>
          <p:cNvSpPr txBox="1">
            <a:spLocks noChangeArrowheads="1"/>
          </p:cNvSpPr>
          <p:nvPr/>
        </p:nvSpPr>
        <p:spPr bwMode="auto">
          <a:xfrm>
            <a:off x="3305816" y="2786015"/>
            <a:ext cx="5741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CC00CC"/>
                </a:solidFill>
                <a:latin typeface="微软雅黑" pitchFamily="34" charset="-122"/>
                <a:ea typeface="微软雅黑" pitchFamily="34" charset="-122"/>
              </a:rPr>
              <a:t>30 </a:t>
            </a:r>
            <a:r>
              <a:rPr kumimoji="1" lang="zh-CN" altLang="en-US" sz="1200" b="1">
                <a:solidFill>
                  <a:srgbClr val="CC00CC"/>
                </a:solidFill>
                <a:latin typeface="微软雅黑" pitchFamily="34" charset="-122"/>
                <a:ea typeface="微软雅黑" pitchFamily="34" charset="-122"/>
              </a:rPr>
              <a:t>个</a:t>
            </a:r>
          </a:p>
        </p:txBody>
      </p:sp>
      <p:sp>
        <p:nvSpPr>
          <p:cNvPr id="46" name="Text Box 92"/>
          <p:cNvSpPr txBox="1">
            <a:spLocks noChangeArrowheads="1"/>
          </p:cNvSpPr>
          <p:nvPr/>
        </p:nvSpPr>
        <p:spPr bwMode="auto">
          <a:xfrm>
            <a:off x="4352038" y="2753572"/>
            <a:ext cx="5741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CC00CC"/>
                </a:solidFill>
                <a:latin typeface="微软雅黑" pitchFamily="34" charset="-122"/>
                <a:ea typeface="微软雅黑" pitchFamily="34" charset="-122"/>
              </a:rPr>
              <a:t>30 </a:t>
            </a:r>
            <a:r>
              <a:rPr kumimoji="1" lang="zh-CN" altLang="en-US" sz="1200" b="1">
                <a:solidFill>
                  <a:srgbClr val="CC00CC"/>
                </a:solidFill>
                <a:latin typeface="微软雅黑" pitchFamily="34" charset="-122"/>
                <a:ea typeface="微软雅黑" pitchFamily="34" charset="-122"/>
              </a:rPr>
              <a:t>个</a:t>
            </a:r>
          </a:p>
        </p:txBody>
      </p:sp>
      <p:sp>
        <p:nvSpPr>
          <p:cNvPr id="47" name="Text Box 93"/>
          <p:cNvSpPr txBox="1">
            <a:spLocks noChangeArrowheads="1"/>
          </p:cNvSpPr>
          <p:nvPr/>
        </p:nvSpPr>
        <p:spPr bwMode="auto">
          <a:xfrm>
            <a:off x="5591570" y="2704905"/>
            <a:ext cx="5741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CC00CC"/>
                </a:solidFill>
                <a:latin typeface="微软雅黑" pitchFamily="34" charset="-122"/>
                <a:ea typeface="微软雅黑" pitchFamily="34" charset="-122"/>
              </a:rPr>
              <a:t>30 </a:t>
            </a:r>
            <a:r>
              <a:rPr kumimoji="1" lang="zh-CN" altLang="en-US" sz="1200" b="1">
                <a:solidFill>
                  <a:srgbClr val="CC00CC"/>
                </a:solidFill>
                <a:latin typeface="微软雅黑" pitchFamily="34" charset="-122"/>
                <a:ea typeface="微软雅黑" pitchFamily="34" charset="-122"/>
              </a:rPr>
              <a:t>个</a:t>
            </a:r>
          </a:p>
        </p:txBody>
      </p:sp>
      <p:sp>
        <p:nvSpPr>
          <p:cNvPr id="48" name="Text Box 94"/>
          <p:cNvSpPr txBox="1">
            <a:spLocks noChangeArrowheads="1"/>
          </p:cNvSpPr>
          <p:nvPr/>
        </p:nvSpPr>
        <p:spPr bwMode="auto">
          <a:xfrm>
            <a:off x="4936654" y="1871103"/>
            <a:ext cx="5741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CC00CC"/>
                </a:solidFill>
                <a:latin typeface="微软雅黑" pitchFamily="34" charset="-122"/>
                <a:ea typeface="微软雅黑" pitchFamily="34" charset="-122"/>
              </a:rPr>
              <a:t>30 </a:t>
            </a:r>
            <a:r>
              <a:rPr kumimoji="1" lang="zh-CN" altLang="en-US" sz="1200" b="1">
                <a:solidFill>
                  <a:srgbClr val="CC00CC"/>
                </a:solidFill>
                <a:latin typeface="微软雅黑" pitchFamily="34" charset="-122"/>
                <a:ea typeface="微软雅黑" pitchFamily="34" charset="-122"/>
              </a:rPr>
              <a:t>个</a:t>
            </a:r>
          </a:p>
        </p:txBody>
      </p:sp>
      <p:sp>
        <p:nvSpPr>
          <p:cNvPr id="49" name="Text Box 95"/>
          <p:cNvSpPr txBox="1">
            <a:spLocks noChangeArrowheads="1"/>
          </p:cNvSpPr>
          <p:nvPr/>
        </p:nvSpPr>
        <p:spPr bwMode="auto">
          <a:xfrm>
            <a:off x="4377812" y="2246367"/>
            <a:ext cx="5741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smtClean="0">
                <a:solidFill>
                  <a:srgbClr val="CC00CC"/>
                </a:solidFill>
                <a:latin typeface="微软雅黑" pitchFamily="34" charset="-122"/>
                <a:ea typeface="微软雅黑" pitchFamily="34" charset="-122"/>
              </a:rPr>
              <a:t>30 </a:t>
            </a:r>
            <a:r>
              <a:rPr kumimoji="1" lang="zh-CN" altLang="en-US" sz="1200" b="1" dirty="0" smtClean="0">
                <a:solidFill>
                  <a:srgbClr val="CC00CC"/>
                </a:solidFill>
                <a:latin typeface="微软雅黑" pitchFamily="34" charset="-122"/>
                <a:ea typeface="微软雅黑" pitchFamily="34" charset="-122"/>
              </a:rPr>
              <a:t>个</a:t>
            </a:r>
            <a:endParaRPr kumimoji="1" lang="zh-CN" altLang="en-US" sz="1200" b="1" dirty="0">
              <a:solidFill>
                <a:srgbClr val="CC00CC"/>
              </a:solidFill>
              <a:latin typeface="微软雅黑" pitchFamily="34" charset="-122"/>
              <a:ea typeface="微软雅黑" pitchFamily="34" charset="-122"/>
            </a:endParaRPr>
          </a:p>
        </p:txBody>
      </p:sp>
      <p:sp>
        <p:nvSpPr>
          <p:cNvPr id="50" name="Text Box 96"/>
          <p:cNvSpPr txBox="1">
            <a:spLocks noChangeArrowheads="1"/>
          </p:cNvSpPr>
          <p:nvPr/>
        </p:nvSpPr>
        <p:spPr bwMode="auto">
          <a:xfrm>
            <a:off x="2912782" y="1871103"/>
            <a:ext cx="5741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solidFill>
                  <a:srgbClr val="CC00CC"/>
                </a:solidFill>
                <a:latin typeface="微软雅黑" pitchFamily="34" charset="-122"/>
                <a:ea typeface="微软雅黑" pitchFamily="34" charset="-122"/>
              </a:rPr>
              <a:t>30 </a:t>
            </a:r>
            <a:r>
              <a:rPr kumimoji="1" lang="zh-CN" altLang="en-US" sz="1200" b="1" dirty="0">
                <a:solidFill>
                  <a:srgbClr val="CC00CC"/>
                </a:solidFill>
                <a:latin typeface="微软雅黑" pitchFamily="34" charset="-122"/>
                <a:ea typeface="微软雅黑" pitchFamily="34" charset="-122"/>
              </a:rPr>
              <a:t>个</a:t>
            </a:r>
          </a:p>
        </p:txBody>
      </p:sp>
      <p:sp>
        <p:nvSpPr>
          <p:cNvPr id="51" name="Text Box 97"/>
          <p:cNvSpPr txBox="1">
            <a:spLocks noChangeArrowheads="1"/>
          </p:cNvSpPr>
          <p:nvPr/>
        </p:nvSpPr>
        <p:spPr bwMode="auto">
          <a:xfrm>
            <a:off x="4422332" y="1349837"/>
            <a:ext cx="5741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CC00CC"/>
                </a:solidFill>
                <a:latin typeface="微软雅黑" pitchFamily="34" charset="-122"/>
                <a:ea typeface="微软雅黑" pitchFamily="34" charset="-122"/>
              </a:rPr>
              <a:t>90 </a:t>
            </a:r>
            <a:r>
              <a:rPr kumimoji="1" lang="zh-CN" altLang="en-US" sz="1200" b="1" dirty="0">
                <a:solidFill>
                  <a:srgbClr val="CC00CC"/>
                </a:solidFill>
                <a:latin typeface="微软雅黑" pitchFamily="34" charset="-122"/>
                <a:ea typeface="微软雅黑" pitchFamily="34" charset="-122"/>
              </a:rPr>
              <a:t>个</a:t>
            </a:r>
          </a:p>
        </p:txBody>
      </p:sp>
      <p:sp>
        <p:nvSpPr>
          <p:cNvPr id="52" name="AutoShape 99"/>
          <p:cNvSpPr>
            <a:spLocks noChangeArrowheads="1"/>
          </p:cNvSpPr>
          <p:nvPr/>
        </p:nvSpPr>
        <p:spPr bwMode="auto">
          <a:xfrm rot="5400000">
            <a:off x="4141964" y="1631378"/>
            <a:ext cx="342823" cy="145276"/>
          </a:xfrm>
          <a:prstGeom prst="rightArrow">
            <a:avLst>
              <a:gd name="adj1" fmla="val 37500"/>
              <a:gd name="adj2" fmla="val 102720"/>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3" name="AutoShape 100"/>
          <p:cNvSpPr>
            <a:spLocks noChangeArrowheads="1"/>
          </p:cNvSpPr>
          <p:nvPr/>
        </p:nvSpPr>
        <p:spPr bwMode="auto">
          <a:xfrm rot="5400000">
            <a:off x="4209329" y="1674141"/>
            <a:ext cx="342822" cy="144104"/>
          </a:xfrm>
          <a:prstGeom prst="rightArrow">
            <a:avLst>
              <a:gd name="adj1" fmla="val 37500"/>
              <a:gd name="adj2" fmla="val 103555"/>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4" name="AutoShape 101"/>
          <p:cNvSpPr>
            <a:spLocks noChangeArrowheads="1"/>
          </p:cNvSpPr>
          <p:nvPr/>
        </p:nvSpPr>
        <p:spPr bwMode="auto">
          <a:xfrm rot="1858546">
            <a:off x="4717570" y="2117675"/>
            <a:ext cx="354989" cy="140590"/>
          </a:xfrm>
          <a:prstGeom prst="rightArrow">
            <a:avLst>
              <a:gd name="adj1" fmla="val 37500"/>
              <a:gd name="adj2" fmla="val 93652"/>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5" name="AutoShape 102"/>
          <p:cNvSpPr>
            <a:spLocks noChangeArrowheads="1"/>
          </p:cNvSpPr>
          <p:nvPr/>
        </p:nvSpPr>
        <p:spPr bwMode="auto">
          <a:xfrm rot="1858546">
            <a:off x="4797238" y="2100371"/>
            <a:ext cx="354989" cy="139508"/>
          </a:xfrm>
          <a:prstGeom prst="rightArrow">
            <a:avLst>
              <a:gd name="adj1" fmla="val 37500"/>
              <a:gd name="adj2" fmla="val 94378"/>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nvGrpSpPr>
          <p:cNvPr id="56" name="Group 103"/>
          <p:cNvGrpSpPr>
            <a:grpSpLocks/>
          </p:cNvGrpSpPr>
          <p:nvPr/>
        </p:nvGrpSpPr>
        <p:grpSpPr bwMode="auto">
          <a:xfrm>
            <a:off x="5386543" y="2763305"/>
            <a:ext cx="301096" cy="446643"/>
            <a:chOff x="2222" y="1578"/>
            <a:chExt cx="215" cy="328"/>
          </a:xfrm>
          <a:solidFill>
            <a:srgbClr val="00FF99"/>
          </a:solidFill>
        </p:grpSpPr>
        <p:sp>
          <p:nvSpPr>
            <p:cNvPr id="74" name="AutoShape 104"/>
            <p:cNvSpPr>
              <a:spLocks noChangeArrowheads="1"/>
            </p:cNvSpPr>
            <p:nvPr/>
          </p:nvSpPr>
          <p:spPr bwMode="auto">
            <a:xfrm rot="5400000">
              <a:off x="2148" y="1652"/>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5" name="AutoShape 105"/>
            <p:cNvSpPr>
              <a:spLocks noChangeArrowheads="1"/>
            </p:cNvSpPr>
            <p:nvPr/>
          </p:nvSpPr>
          <p:spPr bwMode="auto">
            <a:xfrm rot="5400000">
              <a:off x="2204" y="1690"/>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6" name="AutoShape 106"/>
            <p:cNvSpPr>
              <a:spLocks noChangeArrowheads="1"/>
            </p:cNvSpPr>
            <p:nvPr/>
          </p:nvSpPr>
          <p:spPr bwMode="auto">
            <a:xfrm rot="5400000">
              <a:off x="2260" y="1728"/>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sp>
        <p:nvSpPr>
          <p:cNvPr id="57" name="AutoShape 107"/>
          <p:cNvSpPr>
            <a:spLocks noChangeArrowheads="1"/>
          </p:cNvSpPr>
          <p:nvPr/>
        </p:nvSpPr>
        <p:spPr bwMode="auto">
          <a:xfrm rot="5400000">
            <a:off x="4276695" y="1716813"/>
            <a:ext cx="342822" cy="145276"/>
          </a:xfrm>
          <a:prstGeom prst="rightArrow">
            <a:avLst>
              <a:gd name="adj1" fmla="val 37500"/>
              <a:gd name="adj2" fmla="val 102720"/>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8" name="AutoShape 108"/>
          <p:cNvSpPr>
            <a:spLocks noChangeArrowheads="1"/>
          </p:cNvSpPr>
          <p:nvPr/>
        </p:nvSpPr>
        <p:spPr bwMode="auto">
          <a:xfrm rot="5400000">
            <a:off x="4344061" y="1759576"/>
            <a:ext cx="342823" cy="144105"/>
          </a:xfrm>
          <a:prstGeom prst="rightArrow">
            <a:avLst>
              <a:gd name="adj1" fmla="val 37500"/>
              <a:gd name="adj2" fmla="val 103555"/>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9" name="AutoShape 109"/>
          <p:cNvSpPr>
            <a:spLocks noChangeArrowheads="1"/>
          </p:cNvSpPr>
          <p:nvPr/>
        </p:nvSpPr>
        <p:spPr bwMode="auto">
          <a:xfrm rot="5400000">
            <a:off x="4410255" y="1801167"/>
            <a:ext cx="342822" cy="145276"/>
          </a:xfrm>
          <a:prstGeom prst="rightArrow">
            <a:avLst>
              <a:gd name="adj1" fmla="val 37500"/>
              <a:gd name="adj2" fmla="val 102720"/>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AutoShape 110"/>
          <p:cNvSpPr>
            <a:spLocks noChangeArrowheads="1"/>
          </p:cNvSpPr>
          <p:nvPr/>
        </p:nvSpPr>
        <p:spPr bwMode="auto">
          <a:xfrm rot="8740270">
            <a:off x="3315189" y="2143630"/>
            <a:ext cx="354988" cy="140590"/>
          </a:xfrm>
          <a:prstGeom prst="rightArrow">
            <a:avLst>
              <a:gd name="adj1" fmla="val 37500"/>
              <a:gd name="adj2" fmla="val 93652"/>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1" name="AutoShape 111"/>
          <p:cNvSpPr>
            <a:spLocks noChangeArrowheads="1"/>
          </p:cNvSpPr>
          <p:nvPr/>
        </p:nvSpPr>
        <p:spPr bwMode="auto">
          <a:xfrm rot="8740270">
            <a:off x="3251923" y="2117675"/>
            <a:ext cx="354988" cy="140590"/>
          </a:xfrm>
          <a:prstGeom prst="rightArrow">
            <a:avLst>
              <a:gd name="adj1" fmla="val 37500"/>
              <a:gd name="adj2" fmla="val 93652"/>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nvGrpSpPr>
          <p:cNvPr id="62" name="Group 112"/>
          <p:cNvGrpSpPr>
            <a:grpSpLocks/>
          </p:cNvGrpSpPr>
          <p:nvPr/>
        </p:nvGrpSpPr>
        <p:grpSpPr bwMode="auto">
          <a:xfrm>
            <a:off x="4143496" y="2752490"/>
            <a:ext cx="302268" cy="446643"/>
            <a:chOff x="2222" y="1578"/>
            <a:chExt cx="215" cy="328"/>
          </a:xfrm>
          <a:solidFill>
            <a:srgbClr val="00FF99"/>
          </a:solidFill>
        </p:grpSpPr>
        <p:sp>
          <p:nvSpPr>
            <p:cNvPr id="71" name="AutoShape 113"/>
            <p:cNvSpPr>
              <a:spLocks noChangeArrowheads="1"/>
            </p:cNvSpPr>
            <p:nvPr/>
          </p:nvSpPr>
          <p:spPr bwMode="auto">
            <a:xfrm rot="5400000">
              <a:off x="2148" y="1652"/>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2" name="AutoShape 114"/>
            <p:cNvSpPr>
              <a:spLocks noChangeArrowheads="1"/>
            </p:cNvSpPr>
            <p:nvPr/>
          </p:nvSpPr>
          <p:spPr bwMode="auto">
            <a:xfrm rot="5400000">
              <a:off x="2204" y="1690"/>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3" name="AutoShape 115"/>
            <p:cNvSpPr>
              <a:spLocks noChangeArrowheads="1"/>
            </p:cNvSpPr>
            <p:nvPr/>
          </p:nvSpPr>
          <p:spPr bwMode="auto">
            <a:xfrm rot="5400000">
              <a:off x="2260" y="1728"/>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grpSp>
        <p:nvGrpSpPr>
          <p:cNvPr id="63" name="Group 116"/>
          <p:cNvGrpSpPr>
            <a:grpSpLocks/>
          </p:cNvGrpSpPr>
          <p:nvPr/>
        </p:nvGrpSpPr>
        <p:grpSpPr bwMode="auto">
          <a:xfrm>
            <a:off x="3076187" y="2800074"/>
            <a:ext cx="302268" cy="446643"/>
            <a:chOff x="2222" y="1578"/>
            <a:chExt cx="215" cy="328"/>
          </a:xfrm>
          <a:solidFill>
            <a:srgbClr val="00FF99"/>
          </a:solidFill>
        </p:grpSpPr>
        <p:sp>
          <p:nvSpPr>
            <p:cNvPr id="68" name="AutoShape 117"/>
            <p:cNvSpPr>
              <a:spLocks noChangeArrowheads="1"/>
            </p:cNvSpPr>
            <p:nvPr/>
          </p:nvSpPr>
          <p:spPr bwMode="auto">
            <a:xfrm rot="5400000">
              <a:off x="2148" y="1652"/>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9" name="AutoShape 118"/>
            <p:cNvSpPr>
              <a:spLocks noChangeArrowheads="1"/>
            </p:cNvSpPr>
            <p:nvPr/>
          </p:nvSpPr>
          <p:spPr bwMode="auto">
            <a:xfrm rot="5400000">
              <a:off x="2204" y="1690"/>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0" name="AutoShape 119"/>
            <p:cNvSpPr>
              <a:spLocks noChangeArrowheads="1"/>
            </p:cNvSpPr>
            <p:nvPr/>
          </p:nvSpPr>
          <p:spPr bwMode="auto">
            <a:xfrm rot="5400000">
              <a:off x="2260" y="1728"/>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grpSp>
        <p:nvGrpSpPr>
          <p:cNvPr id="64" name="Group 120"/>
          <p:cNvGrpSpPr>
            <a:grpSpLocks/>
          </p:cNvGrpSpPr>
          <p:nvPr/>
        </p:nvGrpSpPr>
        <p:grpSpPr bwMode="auto">
          <a:xfrm>
            <a:off x="4143496" y="2120918"/>
            <a:ext cx="302268" cy="446643"/>
            <a:chOff x="2222" y="1578"/>
            <a:chExt cx="215" cy="328"/>
          </a:xfrm>
          <a:solidFill>
            <a:srgbClr val="00FF99"/>
          </a:solidFill>
        </p:grpSpPr>
        <p:sp>
          <p:nvSpPr>
            <p:cNvPr id="65" name="AutoShape 121"/>
            <p:cNvSpPr>
              <a:spLocks noChangeArrowheads="1"/>
            </p:cNvSpPr>
            <p:nvPr/>
          </p:nvSpPr>
          <p:spPr bwMode="auto">
            <a:xfrm rot="5400000">
              <a:off x="2148" y="1652"/>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6" name="AutoShape 122"/>
            <p:cNvSpPr>
              <a:spLocks noChangeArrowheads="1"/>
            </p:cNvSpPr>
            <p:nvPr/>
          </p:nvSpPr>
          <p:spPr bwMode="auto">
            <a:xfrm rot="5400000">
              <a:off x="2204" y="1690"/>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7" name="AutoShape 123"/>
            <p:cNvSpPr>
              <a:spLocks noChangeArrowheads="1"/>
            </p:cNvSpPr>
            <p:nvPr/>
          </p:nvSpPr>
          <p:spPr bwMode="auto">
            <a:xfrm rot="5400000">
              <a:off x="2260" y="1728"/>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sp>
        <p:nvSpPr>
          <p:cNvPr id="77" name="Text Box 126"/>
          <p:cNvSpPr txBox="1">
            <a:spLocks noChangeArrowheads="1"/>
          </p:cNvSpPr>
          <p:nvPr/>
        </p:nvSpPr>
        <p:spPr bwMode="auto">
          <a:xfrm>
            <a:off x="5835176" y="1568514"/>
            <a:ext cx="2074677" cy="1077218"/>
          </a:xfrm>
          <a:prstGeom prst="rect">
            <a:avLst/>
          </a:prstGeom>
          <a:solidFill>
            <a:srgbClr val="00FF99"/>
          </a:solidFill>
          <a:ln w="9525">
            <a:solidFill>
              <a:schemeClr val="folHlink"/>
            </a:solidFill>
            <a:miter lim="800000"/>
            <a:headEnd/>
            <a:tailEnd/>
          </a:ln>
          <a:effectLst/>
        </p:spPr>
        <p:txBody>
          <a:bodyPr wrap="square">
            <a:spAutoFit/>
          </a:bodyPr>
          <a:lstStyle/>
          <a:p>
            <a:pPr algn="ctr"/>
            <a:r>
              <a:rPr kumimoji="1" lang="zh-CN" altLang="en-US" sz="1600" b="1" dirty="0" smtClean="0">
                <a:latin typeface="微软雅黑" pitchFamily="34" charset="-122"/>
                <a:ea typeface="微软雅黑" pitchFamily="34" charset="-122"/>
              </a:rPr>
              <a:t>采用</a:t>
            </a:r>
            <a:r>
              <a:rPr kumimoji="1" lang="zh-CN" altLang="zh-CN" sz="1600" b="1" dirty="0" smtClean="0">
                <a:latin typeface="微软雅黑" pitchFamily="34" charset="-122"/>
                <a:ea typeface="微软雅黑" pitchFamily="34" charset="-122"/>
              </a:rPr>
              <a:t>单</a:t>
            </a:r>
            <a:r>
              <a:rPr kumimoji="1" lang="zh-CN" altLang="zh-CN" sz="1600" b="1" dirty="0">
                <a:latin typeface="微软雅黑" pitchFamily="34" charset="-122"/>
                <a:ea typeface="微软雅黑" pitchFamily="34" charset="-122"/>
              </a:rPr>
              <a:t>播</a:t>
            </a:r>
            <a:r>
              <a:rPr kumimoji="1" lang="zh-CN" altLang="zh-CN" sz="1600" b="1" dirty="0" smtClean="0">
                <a:latin typeface="微软雅黑" pitchFamily="34" charset="-122"/>
                <a:ea typeface="微软雅黑" pitchFamily="34" charset="-122"/>
              </a:rPr>
              <a:t>方式</a:t>
            </a:r>
            <a:r>
              <a:rPr kumimoji="1" lang="zh-CN" altLang="en-US" sz="1600" b="1" dirty="0" smtClean="0">
                <a:latin typeface="微软雅黑" pitchFamily="34" charset="-122"/>
                <a:ea typeface="微软雅黑" pitchFamily="34" charset="-122"/>
              </a:rPr>
              <a:t>，</a:t>
            </a:r>
            <a:endParaRPr kumimoji="1" lang="en-US" altLang="zh-CN" sz="1600" b="1" dirty="0" smtClean="0">
              <a:latin typeface="微软雅黑" pitchFamily="34" charset="-122"/>
              <a:ea typeface="微软雅黑" pitchFamily="34" charset="-122"/>
            </a:endParaRPr>
          </a:p>
          <a:p>
            <a:pPr algn="ctr"/>
            <a:r>
              <a:rPr kumimoji="1" lang="zh-CN" altLang="zh-CN" sz="1600" b="1" dirty="0" smtClean="0">
                <a:latin typeface="微软雅黑" pitchFamily="34" charset="-122"/>
                <a:ea typeface="微软雅黑" pitchFamily="34" charset="-122"/>
              </a:rPr>
              <a:t>向</a:t>
            </a:r>
            <a:r>
              <a:rPr kumimoji="1" lang="en-US" altLang="zh-CN" sz="1600" b="1" dirty="0" smtClean="0">
                <a:latin typeface="微软雅黑" pitchFamily="34" charset="-122"/>
                <a:ea typeface="微软雅黑" pitchFamily="34" charset="-122"/>
              </a:rPr>
              <a:t> 90 </a:t>
            </a:r>
            <a:r>
              <a:rPr kumimoji="1" lang="zh-CN" altLang="zh-CN" sz="1600" b="1" dirty="0" smtClean="0">
                <a:latin typeface="微软雅黑" pitchFamily="34" charset="-122"/>
                <a:ea typeface="微软雅黑" pitchFamily="34" charset="-122"/>
              </a:rPr>
              <a:t>台</a:t>
            </a:r>
            <a:r>
              <a:rPr kumimoji="1" lang="zh-CN" altLang="zh-CN" sz="1600" b="1" dirty="0">
                <a:latin typeface="微软雅黑" pitchFamily="34" charset="-122"/>
                <a:ea typeface="微软雅黑" pitchFamily="34" charset="-122"/>
              </a:rPr>
              <a:t>主机</a:t>
            </a:r>
            <a:r>
              <a:rPr kumimoji="1" lang="zh-CN" altLang="zh-CN" sz="1600" b="1" dirty="0" smtClean="0">
                <a:latin typeface="微软雅黑" pitchFamily="34" charset="-122"/>
                <a:ea typeface="微软雅黑" pitchFamily="34" charset="-122"/>
              </a:rPr>
              <a:t>传送</a:t>
            </a:r>
            <a:endParaRPr kumimoji="1" lang="en-US" altLang="zh-CN" sz="1600" b="1" dirty="0" smtClean="0">
              <a:latin typeface="微软雅黑" pitchFamily="34" charset="-122"/>
              <a:ea typeface="微软雅黑" pitchFamily="34" charset="-122"/>
            </a:endParaRPr>
          </a:p>
          <a:p>
            <a:pPr algn="ctr"/>
            <a:r>
              <a:rPr kumimoji="1" lang="zh-CN" altLang="zh-CN" sz="1600" b="1" dirty="0" smtClean="0">
                <a:latin typeface="微软雅黑" pitchFamily="34" charset="-122"/>
                <a:ea typeface="微软雅黑" pitchFamily="34" charset="-122"/>
              </a:rPr>
              <a:t>同样</a:t>
            </a:r>
            <a:r>
              <a:rPr kumimoji="1" lang="zh-CN" altLang="zh-CN" sz="1600" b="1" dirty="0">
                <a:latin typeface="微软雅黑" pitchFamily="34" charset="-122"/>
                <a:ea typeface="微软雅黑" pitchFamily="34" charset="-122"/>
              </a:rPr>
              <a:t>的视频</a:t>
            </a:r>
            <a:r>
              <a:rPr kumimoji="1" lang="zh-CN" altLang="zh-CN" sz="1600" b="1" dirty="0" smtClean="0">
                <a:latin typeface="微软雅黑" pitchFamily="34" charset="-122"/>
                <a:ea typeface="微软雅黑" pitchFamily="34" charset="-122"/>
              </a:rPr>
              <a:t>节目</a:t>
            </a:r>
            <a:endParaRPr kumimoji="1" lang="en-US" altLang="zh-CN" sz="1600" b="1" dirty="0" smtClean="0">
              <a:latin typeface="微软雅黑" pitchFamily="34" charset="-122"/>
              <a:ea typeface="微软雅黑" pitchFamily="34" charset="-122"/>
            </a:endParaRPr>
          </a:p>
          <a:p>
            <a:pPr algn="ctr"/>
            <a:r>
              <a:rPr kumimoji="1" lang="zh-CN" altLang="zh-CN" sz="1600" b="1" dirty="0" smtClean="0">
                <a:latin typeface="微软雅黑" pitchFamily="34" charset="-122"/>
                <a:ea typeface="微软雅黑" pitchFamily="34" charset="-122"/>
              </a:rPr>
              <a:t>需要发送</a:t>
            </a:r>
            <a:r>
              <a:rPr kumimoji="1" lang="en-US" altLang="zh-CN" sz="1600" b="1" dirty="0" smtClean="0">
                <a:latin typeface="微软雅黑" pitchFamily="34" charset="-122"/>
                <a:ea typeface="微软雅黑" pitchFamily="34" charset="-122"/>
              </a:rPr>
              <a:t> 90 </a:t>
            </a:r>
            <a:r>
              <a:rPr kumimoji="1" lang="zh-CN" altLang="zh-CN" sz="1600" b="1" dirty="0" smtClean="0">
                <a:latin typeface="微软雅黑" pitchFamily="34" charset="-122"/>
                <a:ea typeface="微软雅黑" pitchFamily="34" charset="-122"/>
              </a:rPr>
              <a:t>个</a:t>
            </a:r>
            <a:r>
              <a:rPr kumimoji="1" lang="zh-CN" altLang="zh-CN" sz="1600" b="1" dirty="0">
                <a:latin typeface="微软雅黑" pitchFamily="34" charset="-122"/>
                <a:ea typeface="微软雅黑" pitchFamily="34" charset="-122"/>
              </a:rPr>
              <a:t>单</a:t>
            </a:r>
            <a:r>
              <a:rPr kumimoji="1" lang="zh-CN" altLang="zh-CN" sz="1600" b="1" dirty="0" smtClean="0">
                <a:latin typeface="微软雅黑" pitchFamily="34" charset="-122"/>
                <a:ea typeface="微软雅黑" pitchFamily="34" charset="-122"/>
              </a:rPr>
              <a:t>播</a:t>
            </a:r>
            <a:endParaRPr kumimoji="1" lang="zh-CN" altLang="en-US" sz="1600" b="1" dirty="0">
              <a:latin typeface="微软雅黑" pitchFamily="34" charset="-122"/>
              <a:ea typeface="微软雅黑" pitchFamily="34" charset="-122"/>
            </a:endParaRPr>
          </a:p>
        </p:txBody>
      </p:sp>
      <p:sp>
        <p:nvSpPr>
          <p:cNvPr id="78" name="矩形 77"/>
          <p:cNvSpPr/>
          <p:nvPr/>
        </p:nvSpPr>
        <p:spPr>
          <a:xfrm>
            <a:off x="1904532" y="3891845"/>
            <a:ext cx="595035" cy="338554"/>
          </a:xfrm>
          <a:prstGeom prst="rect">
            <a:avLst/>
          </a:prstGeom>
          <a:solidFill>
            <a:schemeClr val="bg1"/>
          </a:solidFill>
        </p:spPr>
        <p:txBody>
          <a:bodyPr wrap="none">
            <a:spAutoFit/>
          </a:bodyPr>
          <a:lstStyle/>
          <a:p>
            <a:pPr algn="ctr"/>
            <a:r>
              <a:rPr lang="zh-CN" altLang="zh-CN" sz="1600" b="1" dirty="0">
                <a:latin typeface="微软雅黑" pitchFamily="34" charset="-122"/>
                <a:ea typeface="微软雅黑" pitchFamily="34" charset="-122"/>
              </a:rPr>
              <a:t>单播</a:t>
            </a:r>
            <a:endParaRPr lang="zh-CN" altLang="en-US" sz="1600" b="1" dirty="0">
              <a:latin typeface="微软雅黑" pitchFamily="34" charset="-122"/>
              <a:ea typeface="微软雅黑" pitchFamily="34" charset="-122"/>
            </a:endParaRPr>
          </a:p>
        </p:txBody>
      </p:sp>
      <p:pic>
        <p:nvPicPr>
          <p:cNvPr id="79"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9567" y="3409798"/>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8748" y="3409798"/>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4322" y="3409798"/>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0162" y="3409798"/>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4986" y="3409798"/>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25552" y="3409798"/>
            <a:ext cx="352881" cy="352881"/>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直接连接符 86"/>
          <p:cNvCxnSpPr>
            <a:stCxn id="9" idx="1"/>
            <a:endCxn id="85" idx="3"/>
          </p:cNvCxnSpPr>
          <p:nvPr/>
        </p:nvCxnSpPr>
        <p:spPr>
          <a:xfrm flipH="1">
            <a:off x="3487203" y="1488143"/>
            <a:ext cx="656294" cy="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42613"/>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5" y="1099038"/>
            <a:ext cx="8053710"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4612" y="1186836"/>
            <a:ext cx="430439" cy="602615"/>
          </a:xfrm>
          <a:prstGeom prst="rect">
            <a:avLst/>
          </a:prstGeom>
        </p:spPr>
      </p:pic>
      <p:sp>
        <p:nvSpPr>
          <p:cNvPr id="4" name="AutoShape 5"/>
          <p:cNvSpPr>
            <a:spLocks noChangeArrowheads="1"/>
          </p:cNvSpPr>
          <p:nvPr/>
        </p:nvSpPr>
        <p:spPr bwMode="auto">
          <a:xfrm>
            <a:off x="545145" y="641303"/>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5"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多播可大大节约网络资源</a:t>
            </a:r>
          </a:p>
        </p:txBody>
      </p:sp>
      <p:sp>
        <p:nvSpPr>
          <p:cNvPr id="6" name="Line 77"/>
          <p:cNvSpPr>
            <a:spLocks noChangeShapeType="1"/>
          </p:cNvSpPr>
          <p:nvPr/>
        </p:nvSpPr>
        <p:spPr bwMode="auto">
          <a:xfrm>
            <a:off x="2603037" y="3185074"/>
            <a:ext cx="0" cy="24657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 name="Line 52"/>
          <p:cNvSpPr>
            <a:spLocks noChangeShapeType="1"/>
          </p:cNvSpPr>
          <p:nvPr/>
        </p:nvSpPr>
        <p:spPr bwMode="auto">
          <a:xfrm flipV="1">
            <a:off x="2412068" y="2011691"/>
            <a:ext cx="954839" cy="61751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 name="Line 53"/>
          <p:cNvSpPr>
            <a:spLocks noChangeShapeType="1"/>
          </p:cNvSpPr>
          <p:nvPr/>
        </p:nvSpPr>
        <p:spPr bwMode="auto">
          <a:xfrm flipV="1">
            <a:off x="3431344" y="1488143"/>
            <a:ext cx="0" cy="39918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 name="Line 54"/>
          <p:cNvSpPr>
            <a:spLocks noChangeShapeType="1"/>
          </p:cNvSpPr>
          <p:nvPr/>
        </p:nvSpPr>
        <p:spPr bwMode="auto">
          <a:xfrm flipH="1" flipV="1">
            <a:off x="3431344" y="2011691"/>
            <a:ext cx="0" cy="61751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 name="Line 55"/>
          <p:cNvSpPr>
            <a:spLocks noChangeShapeType="1"/>
          </p:cNvSpPr>
          <p:nvPr/>
        </p:nvSpPr>
        <p:spPr bwMode="auto">
          <a:xfrm>
            <a:off x="4642758" y="2629204"/>
            <a:ext cx="0" cy="55587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 name="Line 56"/>
          <p:cNvSpPr>
            <a:spLocks noChangeShapeType="1"/>
          </p:cNvSpPr>
          <p:nvPr/>
        </p:nvSpPr>
        <p:spPr bwMode="auto">
          <a:xfrm flipV="1">
            <a:off x="3431344" y="2629204"/>
            <a:ext cx="0" cy="55587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 name="Line 57"/>
          <p:cNvSpPr>
            <a:spLocks noChangeShapeType="1"/>
          </p:cNvSpPr>
          <p:nvPr/>
        </p:nvSpPr>
        <p:spPr bwMode="auto">
          <a:xfrm>
            <a:off x="2348803" y="2629204"/>
            <a:ext cx="0" cy="55587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 name="Line 58"/>
          <p:cNvSpPr>
            <a:spLocks noChangeShapeType="1"/>
          </p:cNvSpPr>
          <p:nvPr/>
        </p:nvSpPr>
        <p:spPr bwMode="auto">
          <a:xfrm>
            <a:off x="3560217" y="2011691"/>
            <a:ext cx="1082541" cy="61751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 name="Text Box 59"/>
          <p:cNvSpPr txBox="1">
            <a:spLocks noChangeArrowheads="1"/>
          </p:cNvSpPr>
          <p:nvPr/>
        </p:nvSpPr>
        <p:spPr bwMode="auto">
          <a:xfrm>
            <a:off x="2526550" y="3907234"/>
            <a:ext cx="194796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C00CC"/>
                </a:solidFill>
                <a:latin typeface="微软雅黑" pitchFamily="34" charset="-122"/>
                <a:ea typeface="微软雅黑" pitchFamily="34" charset="-122"/>
              </a:rPr>
              <a:t>多播组成员共有 </a:t>
            </a:r>
            <a:r>
              <a:rPr kumimoji="1" lang="en-US" altLang="zh-CN" sz="1400" b="1" dirty="0">
                <a:solidFill>
                  <a:srgbClr val="CC00CC"/>
                </a:solidFill>
                <a:latin typeface="微软雅黑" pitchFamily="34" charset="-122"/>
                <a:ea typeface="微软雅黑" pitchFamily="34" charset="-122"/>
              </a:rPr>
              <a:t>90 </a:t>
            </a:r>
            <a:r>
              <a:rPr kumimoji="1" lang="zh-CN" altLang="en-US" sz="1400" b="1" dirty="0">
                <a:solidFill>
                  <a:srgbClr val="CC00CC"/>
                </a:solidFill>
                <a:latin typeface="微软雅黑" pitchFamily="34" charset="-122"/>
                <a:ea typeface="微软雅黑" pitchFamily="34" charset="-122"/>
              </a:rPr>
              <a:t>个</a:t>
            </a:r>
          </a:p>
        </p:txBody>
      </p:sp>
      <p:sp>
        <p:nvSpPr>
          <p:cNvPr id="15" name="AutoShape 60"/>
          <p:cNvSpPr>
            <a:spLocks noChangeArrowheads="1"/>
          </p:cNvSpPr>
          <p:nvPr/>
        </p:nvSpPr>
        <p:spPr bwMode="auto">
          <a:xfrm rot="5400000">
            <a:off x="3361905" y="1588165"/>
            <a:ext cx="343904" cy="144105"/>
          </a:xfrm>
          <a:prstGeom prst="rightArrow">
            <a:avLst>
              <a:gd name="adj1" fmla="val 37500"/>
              <a:gd name="adj2" fmla="val 103881"/>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6" name="AutoShape 61"/>
          <p:cNvSpPr>
            <a:spLocks noChangeArrowheads="1"/>
          </p:cNvSpPr>
          <p:nvPr/>
        </p:nvSpPr>
        <p:spPr bwMode="auto">
          <a:xfrm rot="8740270">
            <a:off x="2665130" y="2168502"/>
            <a:ext cx="354989" cy="139509"/>
          </a:xfrm>
          <a:prstGeom prst="rightArrow">
            <a:avLst>
              <a:gd name="adj1" fmla="val 37500"/>
              <a:gd name="adj2" fmla="val 94377"/>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pic>
        <p:nvPicPr>
          <p:cNvPr id="17" name="Picture 6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0293" y="1876508"/>
            <a:ext cx="363190" cy="195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 name="Text Box 63"/>
          <p:cNvSpPr txBox="1">
            <a:spLocks noChangeArrowheads="1"/>
          </p:cNvSpPr>
          <p:nvPr/>
        </p:nvSpPr>
        <p:spPr bwMode="auto">
          <a:xfrm>
            <a:off x="2984972" y="1576944"/>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R</a:t>
            </a:r>
            <a:r>
              <a:rPr kumimoji="1" lang="en-US" altLang="zh-CN" sz="1400" b="1" baseline="-25000" dirty="0">
                <a:latin typeface="微软雅黑" pitchFamily="34" charset="-122"/>
                <a:ea typeface="微软雅黑" pitchFamily="34" charset="-122"/>
              </a:rPr>
              <a:t>1</a:t>
            </a:r>
            <a:endParaRPr kumimoji="1" lang="en-US" altLang="zh-CN" sz="1400" b="1" dirty="0">
              <a:latin typeface="微软雅黑" pitchFamily="34" charset="-122"/>
              <a:ea typeface="微软雅黑" pitchFamily="34" charset="-122"/>
            </a:endParaRPr>
          </a:p>
        </p:txBody>
      </p:sp>
      <p:sp>
        <p:nvSpPr>
          <p:cNvPr id="19" name="Text Box 64"/>
          <p:cNvSpPr txBox="1">
            <a:spLocks noChangeArrowheads="1"/>
          </p:cNvSpPr>
          <p:nvPr/>
        </p:nvSpPr>
        <p:spPr bwMode="auto">
          <a:xfrm>
            <a:off x="2948653" y="235992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R</a:t>
            </a:r>
            <a:r>
              <a:rPr kumimoji="1" lang="en-US" altLang="zh-CN" sz="1400" b="1" baseline="-25000" dirty="0">
                <a:latin typeface="微软雅黑" pitchFamily="34" charset="-122"/>
                <a:ea typeface="微软雅黑" pitchFamily="34" charset="-122"/>
              </a:rPr>
              <a:t>3</a:t>
            </a:r>
            <a:endParaRPr kumimoji="1" lang="en-US" altLang="zh-CN" sz="1400" b="1" dirty="0">
              <a:latin typeface="微软雅黑" pitchFamily="34" charset="-122"/>
              <a:ea typeface="微软雅黑" pitchFamily="34" charset="-122"/>
            </a:endParaRPr>
          </a:p>
        </p:txBody>
      </p:sp>
      <p:sp>
        <p:nvSpPr>
          <p:cNvPr id="20" name="Text Box 65"/>
          <p:cNvSpPr txBox="1">
            <a:spLocks noChangeArrowheads="1"/>
          </p:cNvSpPr>
          <p:nvPr/>
        </p:nvSpPr>
        <p:spPr bwMode="auto">
          <a:xfrm>
            <a:off x="4117889" y="2410748"/>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4</a:t>
            </a:r>
            <a:endParaRPr kumimoji="1" lang="en-US" altLang="zh-CN" sz="1400" b="1">
              <a:latin typeface="微软雅黑" pitchFamily="34" charset="-122"/>
              <a:ea typeface="微软雅黑" pitchFamily="34" charset="-122"/>
            </a:endParaRPr>
          </a:p>
        </p:txBody>
      </p:sp>
      <p:sp>
        <p:nvSpPr>
          <p:cNvPr id="21" name="Text Box 66"/>
          <p:cNvSpPr txBox="1">
            <a:spLocks noChangeArrowheads="1"/>
          </p:cNvSpPr>
          <p:nvPr/>
        </p:nvSpPr>
        <p:spPr bwMode="auto">
          <a:xfrm>
            <a:off x="1839167" y="2379386"/>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2</a:t>
            </a:r>
            <a:endParaRPr kumimoji="1" lang="en-US" altLang="zh-CN" sz="1400" b="1">
              <a:latin typeface="微软雅黑" pitchFamily="34" charset="-122"/>
              <a:ea typeface="微软雅黑" pitchFamily="34" charset="-122"/>
            </a:endParaRPr>
          </a:p>
        </p:txBody>
      </p:sp>
      <p:sp>
        <p:nvSpPr>
          <p:cNvPr id="22" name="Text Box 67"/>
          <p:cNvSpPr txBox="1">
            <a:spLocks noChangeArrowheads="1"/>
          </p:cNvSpPr>
          <p:nvPr/>
        </p:nvSpPr>
        <p:spPr bwMode="auto">
          <a:xfrm>
            <a:off x="1093683" y="1352345"/>
            <a:ext cx="13195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视频服务器 </a:t>
            </a:r>
            <a:r>
              <a:rPr kumimoji="1" lang="en-US" altLang="zh-CN" sz="1400" b="1" dirty="0">
                <a:solidFill>
                  <a:srgbClr val="0000FF"/>
                </a:solidFill>
                <a:latin typeface="微软雅黑" pitchFamily="34" charset="-122"/>
                <a:ea typeface="微软雅黑" pitchFamily="34" charset="-122"/>
              </a:rPr>
              <a:t>M</a:t>
            </a:r>
          </a:p>
        </p:txBody>
      </p:sp>
      <p:pic>
        <p:nvPicPr>
          <p:cNvPr id="23" name="Picture 6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1791" y="2532955"/>
            <a:ext cx="362018" cy="195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4" name="Picture 6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0293" y="2532955"/>
            <a:ext cx="363190" cy="195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5" name="Picture 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7836" y="2555665"/>
            <a:ext cx="362018" cy="19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6" name="Line 72"/>
          <p:cNvSpPr>
            <a:spLocks noChangeShapeType="1"/>
          </p:cNvSpPr>
          <p:nvPr/>
        </p:nvSpPr>
        <p:spPr bwMode="auto">
          <a:xfrm>
            <a:off x="1773557" y="3185074"/>
            <a:ext cx="1020446"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 name="Line 73"/>
          <p:cNvSpPr>
            <a:spLocks noChangeShapeType="1"/>
          </p:cNvSpPr>
          <p:nvPr/>
        </p:nvSpPr>
        <p:spPr bwMode="auto">
          <a:xfrm>
            <a:off x="2984972" y="3185074"/>
            <a:ext cx="1020446"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 name="Line 74"/>
          <p:cNvSpPr>
            <a:spLocks noChangeShapeType="1"/>
          </p:cNvSpPr>
          <p:nvPr/>
        </p:nvSpPr>
        <p:spPr bwMode="auto">
          <a:xfrm>
            <a:off x="4196387" y="3185074"/>
            <a:ext cx="1019275"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 name="AutoShape 75"/>
          <p:cNvSpPr>
            <a:spLocks noChangeArrowheads="1"/>
          </p:cNvSpPr>
          <p:nvPr/>
        </p:nvSpPr>
        <p:spPr bwMode="auto">
          <a:xfrm rot="1858546">
            <a:off x="3924579" y="2134977"/>
            <a:ext cx="356161" cy="140590"/>
          </a:xfrm>
          <a:prstGeom prst="rightArrow">
            <a:avLst>
              <a:gd name="adj1" fmla="val 37500"/>
              <a:gd name="adj2" fmla="val 93961"/>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 name="Line 76"/>
          <p:cNvSpPr>
            <a:spLocks noChangeShapeType="1"/>
          </p:cNvSpPr>
          <p:nvPr/>
        </p:nvSpPr>
        <p:spPr bwMode="auto">
          <a:xfrm>
            <a:off x="1966868" y="3185074"/>
            <a:ext cx="0" cy="30929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1" name="Line 78"/>
          <p:cNvSpPr>
            <a:spLocks noChangeShapeType="1"/>
          </p:cNvSpPr>
          <p:nvPr/>
        </p:nvSpPr>
        <p:spPr bwMode="auto">
          <a:xfrm>
            <a:off x="3112673" y="3185074"/>
            <a:ext cx="0" cy="30929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2" name="Line 79"/>
          <p:cNvSpPr>
            <a:spLocks noChangeShapeType="1"/>
          </p:cNvSpPr>
          <p:nvPr/>
        </p:nvSpPr>
        <p:spPr bwMode="auto">
          <a:xfrm>
            <a:off x="3814451" y="3185074"/>
            <a:ext cx="0" cy="24657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3" name="Line 80"/>
          <p:cNvSpPr>
            <a:spLocks noChangeShapeType="1"/>
          </p:cNvSpPr>
          <p:nvPr/>
        </p:nvSpPr>
        <p:spPr bwMode="auto">
          <a:xfrm>
            <a:off x="4324088" y="3185074"/>
            <a:ext cx="0" cy="24657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4" name="Line 81"/>
          <p:cNvSpPr>
            <a:spLocks noChangeShapeType="1"/>
          </p:cNvSpPr>
          <p:nvPr/>
        </p:nvSpPr>
        <p:spPr bwMode="auto">
          <a:xfrm>
            <a:off x="5087958" y="3185074"/>
            <a:ext cx="0" cy="30929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Text Box 88"/>
          <p:cNvSpPr txBox="1">
            <a:spLocks noChangeArrowheads="1"/>
          </p:cNvSpPr>
          <p:nvPr/>
        </p:nvSpPr>
        <p:spPr bwMode="auto">
          <a:xfrm>
            <a:off x="2112186" y="3171757"/>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a:t>
            </a:r>
          </a:p>
        </p:txBody>
      </p:sp>
      <p:sp>
        <p:nvSpPr>
          <p:cNvPr id="36" name="Text Box 89"/>
          <p:cNvSpPr txBox="1">
            <a:spLocks noChangeArrowheads="1"/>
          </p:cNvSpPr>
          <p:nvPr/>
        </p:nvSpPr>
        <p:spPr bwMode="auto">
          <a:xfrm>
            <a:off x="4522127" y="3171757"/>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a:t>
            </a:r>
          </a:p>
        </p:txBody>
      </p:sp>
      <p:sp>
        <p:nvSpPr>
          <p:cNvPr id="37" name="Text Box 90"/>
          <p:cNvSpPr txBox="1">
            <a:spLocks noChangeArrowheads="1"/>
          </p:cNvSpPr>
          <p:nvPr/>
        </p:nvSpPr>
        <p:spPr bwMode="auto">
          <a:xfrm>
            <a:off x="3310713" y="3352121"/>
            <a:ext cx="4334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1400" b="1">
                <a:latin typeface="微软雅黑" pitchFamily="34" charset="-122"/>
                <a:ea typeface="微软雅黑" pitchFamily="34" charset="-122"/>
              </a:rPr>
              <a:t>…</a:t>
            </a:r>
          </a:p>
        </p:txBody>
      </p:sp>
      <p:sp>
        <p:nvSpPr>
          <p:cNvPr id="38" name="Text Box 91"/>
          <p:cNvSpPr txBox="1">
            <a:spLocks noChangeArrowheads="1"/>
          </p:cNvSpPr>
          <p:nvPr/>
        </p:nvSpPr>
        <p:spPr bwMode="auto">
          <a:xfrm>
            <a:off x="2412800" y="2745460"/>
            <a:ext cx="4331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smtClean="0">
                <a:solidFill>
                  <a:srgbClr val="CC00CC"/>
                </a:solidFill>
                <a:latin typeface="微软雅黑" pitchFamily="34" charset="-122"/>
                <a:ea typeface="微软雅黑" pitchFamily="34" charset="-122"/>
              </a:rPr>
              <a:t>1</a:t>
            </a:r>
            <a:r>
              <a:rPr kumimoji="1" lang="zh-CN" altLang="en-US" sz="1200" b="1" dirty="0" smtClean="0">
                <a:solidFill>
                  <a:srgbClr val="CC00CC"/>
                </a:solidFill>
                <a:latin typeface="微软雅黑" pitchFamily="34" charset="-122"/>
                <a:ea typeface="微软雅黑" pitchFamily="34" charset="-122"/>
              </a:rPr>
              <a:t>个</a:t>
            </a:r>
            <a:endParaRPr kumimoji="1" lang="zh-CN" altLang="en-US" sz="1200" b="1" dirty="0">
              <a:solidFill>
                <a:srgbClr val="CC00CC"/>
              </a:solidFill>
              <a:latin typeface="微软雅黑" pitchFamily="34" charset="-122"/>
              <a:ea typeface="微软雅黑" pitchFamily="34" charset="-122"/>
            </a:endParaRPr>
          </a:p>
        </p:txBody>
      </p:sp>
      <p:sp>
        <p:nvSpPr>
          <p:cNvPr id="39" name="Text Box 92"/>
          <p:cNvSpPr txBox="1">
            <a:spLocks noChangeArrowheads="1"/>
          </p:cNvSpPr>
          <p:nvPr/>
        </p:nvSpPr>
        <p:spPr bwMode="auto">
          <a:xfrm>
            <a:off x="3529358" y="2745460"/>
            <a:ext cx="4331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smtClean="0">
                <a:solidFill>
                  <a:srgbClr val="CC00CC"/>
                </a:solidFill>
                <a:latin typeface="微软雅黑" pitchFamily="34" charset="-122"/>
                <a:ea typeface="微软雅黑" pitchFamily="34" charset="-122"/>
              </a:rPr>
              <a:t>1</a:t>
            </a:r>
            <a:r>
              <a:rPr kumimoji="1" lang="zh-CN" altLang="en-US" sz="1200" b="1" dirty="0" smtClean="0">
                <a:solidFill>
                  <a:srgbClr val="CC00CC"/>
                </a:solidFill>
                <a:latin typeface="微软雅黑" pitchFamily="34" charset="-122"/>
                <a:ea typeface="微软雅黑" pitchFamily="34" charset="-122"/>
              </a:rPr>
              <a:t>个</a:t>
            </a:r>
            <a:endParaRPr kumimoji="1" lang="zh-CN" altLang="en-US" sz="1200" b="1" dirty="0">
              <a:solidFill>
                <a:srgbClr val="CC00CC"/>
              </a:solidFill>
              <a:latin typeface="微软雅黑" pitchFamily="34" charset="-122"/>
              <a:ea typeface="微软雅黑" pitchFamily="34" charset="-122"/>
            </a:endParaRPr>
          </a:p>
        </p:txBody>
      </p:sp>
      <p:sp>
        <p:nvSpPr>
          <p:cNvPr id="40" name="Text Box 93"/>
          <p:cNvSpPr txBox="1">
            <a:spLocks noChangeArrowheads="1"/>
          </p:cNvSpPr>
          <p:nvPr/>
        </p:nvSpPr>
        <p:spPr bwMode="auto">
          <a:xfrm>
            <a:off x="4713626" y="2745460"/>
            <a:ext cx="47961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smtClean="0">
                <a:solidFill>
                  <a:srgbClr val="CC00CC"/>
                </a:solidFill>
                <a:latin typeface="微软雅黑" pitchFamily="34" charset="-122"/>
                <a:ea typeface="微软雅黑" pitchFamily="34" charset="-122"/>
              </a:rPr>
              <a:t>1 </a:t>
            </a:r>
            <a:r>
              <a:rPr kumimoji="1" lang="zh-CN" altLang="en-US" sz="1200" b="1" dirty="0">
                <a:solidFill>
                  <a:srgbClr val="CC00CC"/>
                </a:solidFill>
                <a:latin typeface="微软雅黑" pitchFamily="34" charset="-122"/>
                <a:ea typeface="微软雅黑" pitchFamily="34" charset="-122"/>
              </a:rPr>
              <a:t>个</a:t>
            </a:r>
          </a:p>
        </p:txBody>
      </p:sp>
      <p:sp>
        <p:nvSpPr>
          <p:cNvPr id="41" name="Text Box 94"/>
          <p:cNvSpPr txBox="1">
            <a:spLocks noChangeArrowheads="1"/>
          </p:cNvSpPr>
          <p:nvPr/>
        </p:nvSpPr>
        <p:spPr bwMode="auto">
          <a:xfrm>
            <a:off x="3968278" y="1886175"/>
            <a:ext cx="4331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smtClean="0">
                <a:solidFill>
                  <a:srgbClr val="CC00CC"/>
                </a:solidFill>
                <a:latin typeface="微软雅黑" pitchFamily="34" charset="-122"/>
                <a:ea typeface="微软雅黑" pitchFamily="34" charset="-122"/>
              </a:rPr>
              <a:t>1</a:t>
            </a:r>
            <a:r>
              <a:rPr kumimoji="1" lang="zh-CN" altLang="en-US" sz="1200" b="1" dirty="0" smtClean="0">
                <a:solidFill>
                  <a:srgbClr val="CC00CC"/>
                </a:solidFill>
                <a:latin typeface="微软雅黑" pitchFamily="34" charset="-122"/>
                <a:ea typeface="微软雅黑" pitchFamily="34" charset="-122"/>
              </a:rPr>
              <a:t>个</a:t>
            </a:r>
            <a:endParaRPr kumimoji="1" lang="zh-CN" altLang="en-US" sz="1200" b="1" dirty="0">
              <a:solidFill>
                <a:srgbClr val="CC00CC"/>
              </a:solidFill>
              <a:latin typeface="微软雅黑" pitchFamily="34" charset="-122"/>
              <a:ea typeface="微软雅黑" pitchFamily="34" charset="-122"/>
            </a:endParaRPr>
          </a:p>
        </p:txBody>
      </p:sp>
      <p:sp>
        <p:nvSpPr>
          <p:cNvPr id="42" name="Text Box 95"/>
          <p:cNvSpPr txBox="1">
            <a:spLocks noChangeArrowheads="1"/>
          </p:cNvSpPr>
          <p:nvPr/>
        </p:nvSpPr>
        <p:spPr bwMode="auto">
          <a:xfrm>
            <a:off x="3509916" y="2115743"/>
            <a:ext cx="4331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smtClean="0">
                <a:solidFill>
                  <a:srgbClr val="CC00CC"/>
                </a:solidFill>
                <a:latin typeface="微软雅黑" pitchFamily="34" charset="-122"/>
                <a:ea typeface="微软雅黑" pitchFamily="34" charset="-122"/>
              </a:rPr>
              <a:t>1</a:t>
            </a:r>
            <a:r>
              <a:rPr kumimoji="1" lang="zh-CN" altLang="en-US" sz="1200" b="1" dirty="0" smtClean="0">
                <a:solidFill>
                  <a:srgbClr val="CC00CC"/>
                </a:solidFill>
                <a:latin typeface="微软雅黑" pitchFamily="34" charset="-122"/>
                <a:ea typeface="微软雅黑" pitchFamily="34" charset="-122"/>
              </a:rPr>
              <a:t>个</a:t>
            </a:r>
            <a:endParaRPr kumimoji="1" lang="zh-CN" altLang="en-US" sz="1200" b="1" dirty="0">
              <a:solidFill>
                <a:srgbClr val="CC00CC"/>
              </a:solidFill>
              <a:latin typeface="微软雅黑" pitchFamily="34" charset="-122"/>
              <a:ea typeface="微软雅黑" pitchFamily="34" charset="-122"/>
            </a:endParaRPr>
          </a:p>
        </p:txBody>
      </p:sp>
      <p:sp>
        <p:nvSpPr>
          <p:cNvPr id="43" name="Text Box 96"/>
          <p:cNvSpPr txBox="1">
            <a:spLocks noChangeArrowheads="1"/>
          </p:cNvSpPr>
          <p:nvPr/>
        </p:nvSpPr>
        <p:spPr bwMode="auto">
          <a:xfrm>
            <a:off x="2527386" y="1936415"/>
            <a:ext cx="4331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smtClean="0">
                <a:solidFill>
                  <a:srgbClr val="CC00CC"/>
                </a:solidFill>
                <a:latin typeface="微软雅黑" pitchFamily="34" charset="-122"/>
                <a:ea typeface="微软雅黑" pitchFamily="34" charset="-122"/>
              </a:rPr>
              <a:t>1</a:t>
            </a:r>
            <a:r>
              <a:rPr kumimoji="1" lang="zh-CN" altLang="en-US" sz="1200" b="1" dirty="0" smtClean="0">
                <a:solidFill>
                  <a:srgbClr val="CC00CC"/>
                </a:solidFill>
                <a:latin typeface="微软雅黑" pitchFamily="34" charset="-122"/>
                <a:ea typeface="微软雅黑" pitchFamily="34" charset="-122"/>
              </a:rPr>
              <a:t>个</a:t>
            </a:r>
            <a:endParaRPr kumimoji="1" lang="zh-CN" altLang="en-US" sz="1200" b="1" dirty="0">
              <a:solidFill>
                <a:srgbClr val="CC00CC"/>
              </a:solidFill>
              <a:latin typeface="微软雅黑" pitchFamily="34" charset="-122"/>
              <a:ea typeface="微软雅黑" pitchFamily="34" charset="-122"/>
            </a:endParaRPr>
          </a:p>
        </p:txBody>
      </p:sp>
      <p:sp>
        <p:nvSpPr>
          <p:cNvPr id="44" name="Text Box 97"/>
          <p:cNvSpPr txBox="1">
            <a:spLocks noChangeArrowheads="1"/>
          </p:cNvSpPr>
          <p:nvPr/>
        </p:nvSpPr>
        <p:spPr bwMode="auto">
          <a:xfrm>
            <a:off x="3534340" y="1455341"/>
            <a:ext cx="47961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smtClean="0">
                <a:solidFill>
                  <a:srgbClr val="CC00CC"/>
                </a:solidFill>
                <a:latin typeface="微软雅黑" pitchFamily="34" charset="-122"/>
                <a:ea typeface="微软雅黑" pitchFamily="34" charset="-122"/>
              </a:rPr>
              <a:t>1 </a:t>
            </a:r>
            <a:r>
              <a:rPr kumimoji="1" lang="zh-CN" altLang="en-US" sz="1200" b="1" dirty="0">
                <a:solidFill>
                  <a:srgbClr val="CC00CC"/>
                </a:solidFill>
                <a:latin typeface="微软雅黑" pitchFamily="34" charset="-122"/>
                <a:ea typeface="微软雅黑" pitchFamily="34" charset="-122"/>
              </a:rPr>
              <a:t>个</a:t>
            </a:r>
          </a:p>
        </p:txBody>
      </p:sp>
      <p:sp>
        <p:nvSpPr>
          <p:cNvPr id="50" name="AutoShape 104"/>
          <p:cNvSpPr>
            <a:spLocks noChangeArrowheads="1"/>
          </p:cNvSpPr>
          <p:nvPr/>
        </p:nvSpPr>
        <p:spPr bwMode="auto">
          <a:xfrm rot="5400000">
            <a:off x="4575638" y="2862081"/>
            <a:ext cx="343153" cy="144246"/>
          </a:xfrm>
          <a:prstGeom prst="rightArrow">
            <a:avLst>
              <a:gd name="adj1" fmla="val 37500"/>
              <a:gd name="adj2" fmla="val 9830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9" name="AutoShape 113"/>
          <p:cNvSpPr>
            <a:spLocks noChangeArrowheads="1"/>
          </p:cNvSpPr>
          <p:nvPr/>
        </p:nvSpPr>
        <p:spPr bwMode="auto">
          <a:xfrm rot="5400000">
            <a:off x="3368054" y="2850985"/>
            <a:ext cx="343153" cy="144808"/>
          </a:xfrm>
          <a:prstGeom prst="rightArrow">
            <a:avLst>
              <a:gd name="adj1" fmla="val 37500"/>
              <a:gd name="adj2" fmla="val 9830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3" name="AutoShape 117"/>
          <p:cNvSpPr>
            <a:spLocks noChangeArrowheads="1"/>
          </p:cNvSpPr>
          <p:nvPr/>
        </p:nvSpPr>
        <p:spPr bwMode="auto">
          <a:xfrm rot="5400000">
            <a:off x="2265577" y="2898569"/>
            <a:ext cx="343153" cy="144808"/>
          </a:xfrm>
          <a:prstGeom prst="rightArrow">
            <a:avLst>
              <a:gd name="adj1" fmla="val 37500"/>
              <a:gd name="adj2" fmla="val 9830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7" name="AutoShape 121"/>
          <p:cNvSpPr>
            <a:spLocks noChangeArrowheads="1"/>
          </p:cNvSpPr>
          <p:nvPr/>
        </p:nvSpPr>
        <p:spPr bwMode="auto">
          <a:xfrm rot="5400000">
            <a:off x="3368054" y="2219413"/>
            <a:ext cx="343153" cy="144808"/>
          </a:xfrm>
          <a:prstGeom prst="rightArrow">
            <a:avLst>
              <a:gd name="adj1" fmla="val 37500"/>
              <a:gd name="adj2" fmla="val 9830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0" name="Text Box 126"/>
          <p:cNvSpPr txBox="1">
            <a:spLocks noChangeArrowheads="1"/>
          </p:cNvSpPr>
          <p:nvPr/>
        </p:nvSpPr>
        <p:spPr bwMode="auto">
          <a:xfrm>
            <a:off x="5565251" y="1344259"/>
            <a:ext cx="2762115" cy="1323439"/>
          </a:xfrm>
          <a:prstGeom prst="rect">
            <a:avLst/>
          </a:prstGeom>
          <a:solidFill>
            <a:srgbClr val="00FF99"/>
          </a:solidFill>
          <a:ln w="9525">
            <a:solidFill>
              <a:schemeClr val="folHlink"/>
            </a:solidFill>
            <a:miter lim="800000"/>
            <a:headEnd/>
            <a:tailEnd/>
          </a:ln>
          <a:effectLst/>
        </p:spPr>
        <p:txBody>
          <a:bodyPr wrap="square">
            <a:spAutoFit/>
          </a:bodyPr>
          <a:lstStyle/>
          <a:p>
            <a:pPr algn="ctr"/>
            <a:r>
              <a:rPr kumimoji="1" lang="zh-CN" altLang="en-US" sz="1600" b="1" dirty="0">
                <a:latin typeface="微软雅黑" pitchFamily="34" charset="-122"/>
                <a:ea typeface="微软雅黑" pitchFamily="34" charset="-122"/>
              </a:rPr>
              <a:t>采用多播方式，</a:t>
            </a:r>
          </a:p>
          <a:p>
            <a:pPr algn="ctr"/>
            <a:r>
              <a:rPr kumimoji="1" lang="zh-CN" altLang="en-US" sz="1600" b="1" dirty="0">
                <a:latin typeface="微软雅黑" pitchFamily="34" charset="-122"/>
                <a:ea typeface="微软雅黑" pitchFamily="34" charset="-122"/>
              </a:rPr>
              <a:t>只需发送一次到多播组。</a:t>
            </a:r>
          </a:p>
          <a:p>
            <a:pPr algn="ctr"/>
            <a:r>
              <a:rPr kumimoji="1" lang="zh-CN" altLang="en-US" sz="1600" b="1" dirty="0">
                <a:latin typeface="微软雅黑" pitchFamily="34" charset="-122"/>
                <a:ea typeface="微软雅黑" pitchFamily="34" charset="-122"/>
              </a:rPr>
              <a:t>路由器复制分组。</a:t>
            </a:r>
          </a:p>
          <a:p>
            <a:pPr algn="ctr"/>
            <a:r>
              <a:rPr kumimoji="1" lang="zh-CN" altLang="en-US" sz="1600" b="1" dirty="0">
                <a:latin typeface="微软雅黑" pitchFamily="34" charset="-122"/>
                <a:ea typeface="微软雅黑" pitchFamily="34" charset="-122"/>
              </a:rPr>
              <a:t>局域网具有硬件多播功能，不需要复制分组。</a:t>
            </a:r>
          </a:p>
        </p:txBody>
      </p:sp>
      <p:sp>
        <p:nvSpPr>
          <p:cNvPr id="71" name="矩形 70"/>
          <p:cNvSpPr/>
          <p:nvPr/>
        </p:nvSpPr>
        <p:spPr>
          <a:xfrm>
            <a:off x="1192380" y="3891845"/>
            <a:ext cx="595035" cy="338554"/>
          </a:xfrm>
          <a:prstGeom prst="rect">
            <a:avLst/>
          </a:prstGeom>
          <a:solidFill>
            <a:schemeClr val="bg1"/>
          </a:solidFill>
        </p:spPr>
        <p:txBody>
          <a:bodyPr wrap="none">
            <a:spAutoFit/>
          </a:bodyPr>
          <a:lstStyle/>
          <a:p>
            <a:pPr algn="ctr"/>
            <a:r>
              <a:rPr lang="zh-CN" altLang="en-US" sz="1600" b="1" dirty="0">
                <a:latin typeface="微软雅黑" pitchFamily="34" charset="-122"/>
                <a:ea typeface="微软雅黑" pitchFamily="34" charset="-122"/>
              </a:rPr>
              <a:t>多播</a:t>
            </a:r>
          </a:p>
        </p:txBody>
      </p:sp>
      <p:pic>
        <p:nvPicPr>
          <p:cNvPr id="72"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7415" y="3409798"/>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6596" y="3409798"/>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70" y="3409798"/>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8010" y="3409798"/>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2834" y="3409798"/>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3400" y="3409798"/>
            <a:ext cx="352881" cy="352881"/>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直接连接符 77"/>
          <p:cNvCxnSpPr>
            <a:stCxn id="8" idx="1"/>
            <a:endCxn id="3" idx="3"/>
          </p:cNvCxnSpPr>
          <p:nvPr/>
        </p:nvCxnSpPr>
        <p:spPr>
          <a:xfrm flipH="1">
            <a:off x="2775051" y="1488143"/>
            <a:ext cx="656294" cy="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79" name="Text Box 126"/>
          <p:cNvSpPr txBox="1">
            <a:spLocks noChangeArrowheads="1"/>
          </p:cNvSpPr>
          <p:nvPr/>
        </p:nvSpPr>
        <p:spPr bwMode="auto">
          <a:xfrm>
            <a:off x="5565252" y="3016029"/>
            <a:ext cx="2762114" cy="1077218"/>
          </a:xfrm>
          <a:prstGeom prst="rect">
            <a:avLst/>
          </a:prstGeom>
          <a:solidFill>
            <a:srgbClr val="00FFFF"/>
          </a:solidFill>
          <a:ln w="9525">
            <a:solidFill>
              <a:schemeClr val="folHlink"/>
            </a:solidFill>
            <a:miter lim="800000"/>
            <a:headEnd/>
            <a:tailEnd/>
          </a:ln>
          <a:effectLst/>
        </p:spPr>
        <p:txBody>
          <a:bodyPr wrap="square">
            <a:spAutoFit/>
          </a:bodyPr>
          <a:lstStyle/>
          <a:p>
            <a:pPr algn="ctr"/>
            <a:r>
              <a:rPr kumimoji="1" lang="zh-CN" altLang="en-US" sz="1600" b="1" dirty="0">
                <a:latin typeface="微软雅黑" pitchFamily="34" charset="-122"/>
                <a:ea typeface="微软雅黑" pitchFamily="34" charset="-122"/>
              </a:rPr>
              <a:t>当多播组的主机数很大时（如成千上万个），采用多播方式就可明显地减轻网络中各种资源的消耗。</a:t>
            </a:r>
          </a:p>
        </p:txBody>
      </p:sp>
      <p:sp>
        <p:nvSpPr>
          <p:cNvPr id="80" name="Text Box 64"/>
          <p:cNvSpPr txBox="1">
            <a:spLocks noChangeArrowheads="1"/>
          </p:cNvSpPr>
          <p:nvPr/>
        </p:nvSpPr>
        <p:spPr bwMode="auto">
          <a:xfrm>
            <a:off x="1773304" y="2889926"/>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多播</a:t>
            </a:r>
          </a:p>
        </p:txBody>
      </p:sp>
      <p:sp>
        <p:nvSpPr>
          <p:cNvPr id="81" name="Text Box 64"/>
          <p:cNvSpPr txBox="1">
            <a:spLocks noChangeArrowheads="1"/>
          </p:cNvSpPr>
          <p:nvPr/>
        </p:nvSpPr>
        <p:spPr bwMode="auto">
          <a:xfrm>
            <a:off x="2922088" y="2889926"/>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多播</a:t>
            </a:r>
          </a:p>
        </p:txBody>
      </p:sp>
      <p:sp>
        <p:nvSpPr>
          <p:cNvPr id="82" name="Text Box 64"/>
          <p:cNvSpPr txBox="1">
            <a:spLocks noChangeArrowheads="1"/>
          </p:cNvSpPr>
          <p:nvPr/>
        </p:nvSpPr>
        <p:spPr bwMode="auto">
          <a:xfrm>
            <a:off x="4134504" y="2889926"/>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多播</a:t>
            </a:r>
          </a:p>
        </p:txBody>
      </p:sp>
    </p:spTree>
    <p:extLst>
      <p:ext uri="{BB962C8B-B14F-4D97-AF65-F5344CB8AC3E}">
        <p14:creationId xmlns:p14="http://schemas.microsoft.com/office/powerpoint/2010/main" val="1595236132"/>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151974"/>
            <a:ext cx="8053710" cy="300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在互联网上进行多播就叫做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多播</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互联网范围的多播要靠路由器来实现。</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能够运行多播协议的路由器称为</a:t>
            </a:r>
            <a:r>
              <a:rPr lang="zh-CN" altLang="en-US" sz="2000" b="1" dirty="0">
                <a:solidFill>
                  <a:srgbClr val="0000FF"/>
                </a:solidFill>
                <a:latin typeface="微软雅黑" pitchFamily="34" charset="-122"/>
                <a:ea typeface="微软雅黑" pitchFamily="34" charset="-122"/>
              </a:rPr>
              <a:t>多播路由器</a:t>
            </a:r>
            <a:r>
              <a:rPr lang="en-US" altLang="zh-CN" sz="2000" b="1" dirty="0">
                <a:latin typeface="微软雅黑" pitchFamily="34" charset="-122"/>
                <a:ea typeface="微软雅黑" pitchFamily="34" charset="-122"/>
              </a:rPr>
              <a:t>(multicast router)</a:t>
            </a:r>
            <a:r>
              <a:rPr lang="zh-CN" altLang="en-US" sz="2000" b="1" dirty="0">
                <a:latin typeface="微软雅黑" pitchFamily="34" charset="-122"/>
                <a:ea typeface="微软雅黑" pitchFamily="34" charset="-122"/>
              </a:rPr>
              <a:t>。当然它也可以转发普通的单播</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数据报。</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 </a:t>
            </a:r>
            <a:r>
              <a:rPr lang="en-US" altLang="zh-CN" sz="2000" b="1" dirty="0">
                <a:latin typeface="微软雅黑" pitchFamily="34" charset="-122"/>
                <a:ea typeface="微软雅黑" pitchFamily="34" charset="-122"/>
              </a:rPr>
              <a:t>1992 </a:t>
            </a:r>
            <a:r>
              <a:rPr lang="zh-CN" altLang="en-US" sz="2000" b="1" dirty="0">
                <a:latin typeface="微软雅黑" pitchFamily="34" charset="-122"/>
                <a:ea typeface="微软雅黑" pitchFamily="34" charset="-122"/>
              </a:rPr>
              <a:t>年起，在互联网上开始试验虚拟的</a:t>
            </a:r>
            <a:r>
              <a:rPr lang="zh-CN" altLang="en-US" sz="2000" b="1" dirty="0">
                <a:solidFill>
                  <a:srgbClr val="0000FF"/>
                </a:solidFill>
                <a:latin typeface="微软雅黑" pitchFamily="34" charset="-122"/>
                <a:ea typeface="微软雅黑" pitchFamily="34" charset="-122"/>
              </a:rPr>
              <a:t>多播主干网 </a:t>
            </a:r>
            <a:r>
              <a:rPr lang="en-US" altLang="zh-CN" sz="2000" b="1" dirty="0">
                <a:solidFill>
                  <a:srgbClr val="0000FF"/>
                </a:solidFill>
                <a:latin typeface="微软雅黑" pitchFamily="34" charset="-122"/>
                <a:ea typeface="微软雅黑" pitchFamily="34" charset="-122"/>
              </a:rPr>
              <a:t>MBONE </a:t>
            </a:r>
            <a:r>
              <a:rPr lang="en-US" altLang="zh-CN" sz="2000" b="1" dirty="0">
                <a:latin typeface="微软雅黑" pitchFamily="34" charset="-122"/>
                <a:ea typeface="微软雅黑" pitchFamily="34" charset="-122"/>
              </a:rPr>
              <a:t>(Multicast Backbone On the </a:t>
            </a:r>
            <a:r>
              <a:rPr lang="en-US" altLang="zh-CN" sz="2000" b="1" dirty="0" err="1">
                <a:latin typeface="微软雅黑" pitchFamily="34" charset="-122"/>
                <a:ea typeface="微软雅黑" pitchFamily="34" charset="-122"/>
              </a:rPr>
              <a:t>InterNEt</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 现在多播主干网已经有了相当大的规模</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3" name="AutoShape 5"/>
          <p:cNvSpPr>
            <a:spLocks noChangeArrowheads="1"/>
          </p:cNvSpPr>
          <p:nvPr/>
        </p:nvSpPr>
        <p:spPr bwMode="auto">
          <a:xfrm>
            <a:off x="545145" y="764949"/>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731738"/>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IP </a:t>
            </a:r>
            <a:r>
              <a:rPr lang="zh-CN" altLang="en-US" sz="2000" b="1" dirty="0">
                <a:solidFill>
                  <a:schemeClr val="bg1"/>
                </a:solidFill>
                <a:latin typeface="微软雅黑" pitchFamily="34" charset="-122"/>
                <a:ea typeface="微软雅黑" pitchFamily="34" charset="-122"/>
              </a:rPr>
              <a:t>多播</a:t>
            </a:r>
          </a:p>
        </p:txBody>
      </p:sp>
    </p:spTree>
    <p:extLst>
      <p:ext uri="{BB962C8B-B14F-4D97-AF65-F5344CB8AC3E}">
        <p14:creationId xmlns:p14="http://schemas.microsoft.com/office/powerpoint/2010/main" val="1974370198"/>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556406"/>
            <a:ext cx="7728417"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多播所传送的分组需要使用</a:t>
            </a:r>
            <a:r>
              <a:rPr lang="zh-CN" altLang="en-US" sz="2000" b="1" dirty="0">
                <a:solidFill>
                  <a:srgbClr val="0000FF"/>
                </a:solidFill>
                <a:latin typeface="微软雅黑" pitchFamily="34" charset="-122"/>
                <a:ea typeface="微软雅黑" pitchFamily="34" charset="-122"/>
              </a:rPr>
              <a:t>多播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在多播数据报的目的地址写入的是</a:t>
            </a:r>
            <a:r>
              <a:rPr lang="zh-CN" altLang="en-US" sz="2000" b="1" dirty="0">
                <a:solidFill>
                  <a:srgbClr val="0000FF"/>
                </a:solidFill>
                <a:latin typeface="微软雅黑" pitchFamily="34" charset="-122"/>
                <a:ea typeface="微软雅黑" pitchFamily="34" charset="-122"/>
              </a:rPr>
              <a:t>多播组</a:t>
            </a:r>
            <a:r>
              <a:rPr lang="zh-CN" altLang="en-US" sz="2000" b="1" dirty="0">
                <a:latin typeface="微软雅黑" pitchFamily="34" charset="-122"/>
                <a:ea typeface="微软雅黑" pitchFamily="34" charset="-122"/>
              </a:rPr>
              <a:t>的标识符。</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多播组的标识符就是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地址中的 </a:t>
            </a:r>
            <a:r>
              <a:rPr lang="en-US" altLang="zh-CN" sz="2000" b="1" dirty="0">
                <a:solidFill>
                  <a:srgbClr val="0000FF"/>
                </a:solidFill>
                <a:latin typeface="微软雅黑" pitchFamily="34" charset="-122"/>
                <a:ea typeface="微软雅黑" pitchFamily="34" charset="-122"/>
              </a:rPr>
              <a:t>D </a:t>
            </a:r>
            <a:r>
              <a:rPr lang="zh-CN" altLang="en-US" sz="2000" b="1" dirty="0">
                <a:solidFill>
                  <a:srgbClr val="0000FF"/>
                </a:solidFill>
                <a:latin typeface="微软雅黑" pitchFamily="34" charset="-122"/>
                <a:ea typeface="微软雅黑" pitchFamily="34" charset="-122"/>
              </a:rPr>
              <a:t>类地址</a:t>
            </a:r>
            <a:r>
              <a:rPr lang="zh-CN" altLang="en-US" sz="2000" b="1" dirty="0">
                <a:latin typeface="微软雅黑" pitchFamily="34" charset="-122"/>
                <a:ea typeface="微软雅黑" pitchFamily="34" charset="-122"/>
              </a:rPr>
              <a:t>（</a:t>
            </a:r>
            <a:r>
              <a:rPr lang="zh-CN" altLang="en-US" sz="2000" b="1" dirty="0">
                <a:solidFill>
                  <a:srgbClr val="CC00CC"/>
                </a:solidFill>
                <a:latin typeface="微软雅黑" pitchFamily="34" charset="-122"/>
                <a:ea typeface="微软雅黑" pitchFamily="34" charset="-122"/>
              </a:rPr>
              <a:t>多播地址</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每一个 </a:t>
            </a:r>
            <a:r>
              <a:rPr lang="en-US" altLang="zh-CN" sz="2000" b="1" dirty="0">
                <a:latin typeface="微软雅黑" pitchFamily="34" charset="-122"/>
                <a:ea typeface="微软雅黑" pitchFamily="34" charset="-122"/>
              </a:rPr>
              <a:t>D </a:t>
            </a:r>
            <a:r>
              <a:rPr lang="zh-CN" altLang="en-US" sz="2000" b="1" dirty="0">
                <a:latin typeface="微软雅黑" pitchFamily="34" charset="-122"/>
                <a:ea typeface="微软雅黑" pitchFamily="34" charset="-122"/>
              </a:rPr>
              <a:t>类地址标志一个多播组。</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多播地址</a:t>
            </a:r>
            <a:r>
              <a:rPr lang="zh-CN" altLang="en-US" sz="2000" b="1" dirty="0">
                <a:solidFill>
                  <a:srgbClr val="0000FF"/>
                </a:solidFill>
                <a:latin typeface="微软雅黑" pitchFamily="34" charset="-122"/>
                <a:ea typeface="微软雅黑" pitchFamily="34" charset="-122"/>
              </a:rPr>
              <a:t>只能</a:t>
            </a:r>
            <a:r>
              <a:rPr lang="zh-CN" altLang="en-US" sz="2000" b="1" dirty="0">
                <a:latin typeface="微软雅黑" pitchFamily="34" charset="-122"/>
                <a:ea typeface="微软雅黑" pitchFamily="34" charset="-122"/>
              </a:rPr>
              <a:t>用于目的地址，</a:t>
            </a:r>
            <a:r>
              <a:rPr lang="zh-CN" altLang="en-US" sz="2000" b="1" dirty="0">
                <a:solidFill>
                  <a:srgbClr val="0000FF"/>
                </a:solidFill>
                <a:latin typeface="微软雅黑" pitchFamily="34" charset="-122"/>
                <a:ea typeface="微软雅黑" pitchFamily="34" charset="-122"/>
              </a:rPr>
              <a:t>不能</a:t>
            </a:r>
            <a:r>
              <a:rPr lang="zh-CN" altLang="en-US" sz="2000" b="1" dirty="0">
                <a:latin typeface="微软雅黑" pitchFamily="34" charset="-122"/>
                <a:ea typeface="微软雅黑" pitchFamily="34" charset="-122"/>
              </a:rPr>
              <a:t>用于源地址。</a:t>
            </a:r>
          </a:p>
        </p:txBody>
      </p:sp>
      <p:sp>
        <p:nvSpPr>
          <p:cNvPr id="3" name="AutoShape 5"/>
          <p:cNvSpPr>
            <a:spLocks noChangeArrowheads="1"/>
          </p:cNvSpPr>
          <p:nvPr/>
        </p:nvSpPr>
        <p:spPr bwMode="auto">
          <a:xfrm>
            <a:off x="545145" y="1169381"/>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1136170"/>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多播 </a:t>
            </a:r>
            <a:r>
              <a:rPr lang="en-US" altLang="zh-CN" sz="2000" b="1" dirty="0">
                <a:solidFill>
                  <a:schemeClr val="bg1"/>
                </a:solidFill>
                <a:latin typeface="微软雅黑" pitchFamily="34" charset="-122"/>
                <a:ea typeface="微软雅黑" pitchFamily="34" charset="-122"/>
              </a:rPr>
              <a:t>IP </a:t>
            </a:r>
            <a:r>
              <a:rPr lang="zh-CN" altLang="en-US" sz="2000" b="1" dirty="0">
                <a:solidFill>
                  <a:schemeClr val="bg1"/>
                </a:solidFill>
                <a:latin typeface="微软雅黑" pitchFamily="34" charset="-122"/>
                <a:ea typeface="微软雅黑" pitchFamily="34" charset="-122"/>
              </a:rPr>
              <a:t>地址</a:t>
            </a:r>
          </a:p>
        </p:txBody>
      </p:sp>
    </p:spTree>
    <p:extLst>
      <p:ext uri="{BB962C8B-B14F-4D97-AF65-F5344CB8AC3E}">
        <p14:creationId xmlns:p14="http://schemas.microsoft.com/office/powerpoint/2010/main" val="3713901423"/>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204726"/>
            <a:ext cx="8053710"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多播数据报和一般的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数据报的区别就是它</a:t>
            </a:r>
            <a:r>
              <a:rPr lang="zh-CN" altLang="en-US" sz="2000" b="1" dirty="0">
                <a:solidFill>
                  <a:srgbClr val="0000FF"/>
                </a:solidFill>
                <a:latin typeface="微软雅黑" pitchFamily="34" charset="-122"/>
                <a:ea typeface="微软雅黑" pitchFamily="34" charset="-122"/>
              </a:rPr>
              <a:t>使用 </a:t>
            </a:r>
            <a:r>
              <a:rPr lang="en-US" altLang="zh-CN" sz="2000" b="1" dirty="0">
                <a:solidFill>
                  <a:srgbClr val="0000FF"/>
                </a:solidFill>
                <a:latin typeface="微软雅黑" pitchFamily="34" charset="-122"/>
                <a:ea typeface="微软雅黑" pitchFamily="34" charset="-122"/>
              </a:rPr>
              <a:t>D </a:t>
            </a:r>
            <a:r>
              <a:rPr lang="zh-CN" altLang="en-US" sz="2000" b="1" dirty="0">
                <a:solidFill>
                  <a:srgbClr val="0000FF"/>
                </a:solidFill>
                <a:latin typeface="微软雅黑" pitchFamily="34" charset="-122"/>
                <a:ea typeface="微软雅黑" pitchFamily="34" charset="-122"/>
              </a:rPr>
              <a:t>类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作为目的地址，并且首部中的协议字段值是 </a:t>
            </a: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，表明</a:t>
            </a:r>
            <a:r>
              <a:rPr lang="zh-CN" altLang="en-US" sz="2000" b="1" dirty="0">
                <a:solidFill>
                  <a:srgbClr val="0000FF"/>
                </a:solidFill>
                <a:latin typeface="微软雅黑" pitchFamily="34" charset="-122"/>
                <a:ea typeface="微软雅黑" pitchFamily="34" charset="-122"/>
              </a:rPr>
              <a:t>使用网际组管理协议 </a:t>
            </a:r>
            <a:r>
              <a:rPr lang="en-US" altLang="zh-CN" sz="2000" b="1" dirty="0">
                <a:latin typeface="微软雅黑" pitchFamily="34" charset="-122"/>
                <a:ea typeface="微软雅黑" pitchFamily="34" charset="-122"/>
              </a:rPr>
              <a:t>IGMP</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多播数据报也是“</a:t>
            </a:r>
            <a:r>
              <a:rPr lang="zh-CN" altLang="en-US" sz="2000" b="1" dirty="0">
                <a:solidFill>
                  <a:srgbClr val="0000FF"/>
                </a:solidFill>
                <a:latin typeface="微软雅黑" pitchFamily="34" charset="-122"/>
                <a:ea typeface="微软雅黑" pitchFamily="34" charset="-122"/>
              </a:rPr>
              <a:t>尽最大努力交付</a:t>
            </a:r>
            <a:r>
              <a:rPr lang="zh-CN" altLang="en-US" sz="2000" b="1" dirty="0">
                <a:latin typeface="微软雅黑" pitchFamily="34" charset="-122"/>
                <a:ea typeface="微软雅黑" pitchFamily="34" charset="-122"/>
              </a:rPr>
              <a:t>”，不保证一定能够交付多播组内的所有成员。</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对多播数据报</a:t>
            </a:r>
            <a:r>
              <a:rPr lang="zh-CN" altLang="en-US" sz="2000" b="1" dirty="0">
                <a:solidFill>
                  <a:srgbClr val="0000FF"/>
                </a:solidFill>
                <a:latin typeface="微软雅黑" pitchFamily="34" charset="-122"/>
                <a:ea typeface="微软雅黑" pitchFamily="34" charset="-122"/>
              </a:rPr>
              <a:t>不产生 </a:t>
            </a:r>
            <a:r>
              <a:rPr lang="en-US" altLang="zh-CN" sz="2000" b="1" dirty="0">
                <a:solidFill>
                  <a:srgbClr val="0000FF"/>
                </a:solidFill>
                <a:latin typeface="微软雅黑" pitchFamily="34" charset="-122"/>
                <a:ea typeface="微软雅黑" pitchFamily="34" charset="-122"/>
              </a:rPr>
              <a:t>ICMP </a:t>
            </a:r>
            <a:r>
              <a:rPr lang="zh-CN" altLang="en-US" sz="2000" b="1" dirty="0">
                <a:solidFill>
                  <a:srgbClr val="0000FF"/>
                </a:solidFill>
                <a:latin typeface="微软雅黑" pitchFamily="34" charset="-122"/>
                <a:ea typeface="微软雅黑" pitchFamily="34" charset="-122"/>
              </a:rPr>
              <a:t>差错报文</a:t>
            </a:r>
            <a:r>
              <a:rPr lang="zh-CN" altLang="en-US" sz="2000" b="1" dirty="0">
                <a:latin typeface="微软雅黑" pitchFamily="34" charset="-122"/>
                <a:ea typeface="微软雅黑" pitchFamily="34" charset="-122"/>
              </a:rPr>
              <a:t>。因此，若在 </a:t>
            </a:r>
            <a:r>
              <a:rPr lang="en-US" altLang="zh-CN" sz="2000" b="1" dirty="0">
                <a:latin typeface="微软雅黑" pitchFamily="34" charset="-122"/>
                <a:ea typeface="微软雅黑" pitchFamily="34" charset="-122"/>
              </a:rPr>
              <a:t>PING </a:t>
            </a:r>
            <a:r>
              <a:rPr lang="zh-CN" altLang="en-US" sz="2000" b="1" dirty="0">
                <a:latin typeface="微软雅黑" pitchFamily="34" charset="-122"/>
                <a:ea typeface="微软雅黑" pitchFamily="34" charset="-122"/>
              </a:rPr>
              <a:t>命令后面键入多播地址，将永远不会收到响应。</a:t>
            </a:r>
          </a:p>
        </p:txBody>
      </p:sp>
      <p:sp>
        <p:nvSpPr>
          <p:cNvPr id="3" name="AutoShape 5"/>
          <p:cNvSpPr>
            <a:spLocks noChangeArrowheads="1"/>
          </p:cNvSpPr>
          <p:nvPr/>
        </p:nvSpPr>
        <p:spPr bwMode="auto">
          <a:xfrm>
            <a:off x="545145" y="817701"/>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784490"/>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多播数据报</a:t>
            </a:r>
          </a:p>
        </p:txBody>
      </p:sp>
    </p:spTree>
    <p:extLst>
      <p:ext uri="{BB962C8B-B14F-4D97-AF65-F5344CB8AC3E}">
        <p14:creationId xmlns:p14="http://schemas.microsoft.com/office/powerpoint/2010/main" val="2816007052"/>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17530"/>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641825" y="611835"/>
            <a:ext cx="38603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4.7.2  </a:t>
            </a:r>
            <a:r>
              <a:rPr lang="zh-CN" altLang="en-US" sz="2000" b="1" dirty="0">
                <a:solidFill>
                  <a:schemeClr val="bg1"/>
                </a:solidFill>
                <a:latin typeface="微软雅黑" pitchFamily="34" charset="-122"/>
                <a:ea typeface="微软雅黑" pitchFamily="34" charset="-122"/>
              </a:rPr>
              <a:t>在局域网上进行硬件多</a:t>
            </a:r>
            <a:r>
              <a:rPr lang="zh-CN" altLang="en-US" sz="2000" b="1" dirty="0" smtClean="0">
                <a:solidFill>
                  <a:schemeClr val="bg1"/>
                </a:solidFill>
                <a:latin typeface="微软雅黑" pitchFamily="34" charset="-122"/>
                <a:ea typeface="微软雅黑" pitchFamily="34" charset="-122"/>
              </a:rPr>
              <a:t>播</a:t>
            </a:r>
            <a:endParaRPr lang="zh-CN" altLang="en-US" sz="20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45143" y="1000381"/>
            <a:ext cx="8053711"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互联网号码指派管理局 </a:t>
            </a:r>
            <a:r>
              <a:rPr lang="en-US" altLang="zh-CN" sz="2000" b="1" dirty="0">
                <a:latin typeface="微软雅黑" pitchFamily="34" charset="-122"/>
                <a:ea typeface="微软雅黑" pitchFamily="34" charset="-122"/>
              </a:rPr>
              <a:t>IANA </a:t>
            </a:r>
            <a:r>
              <a:rPr lang="zh-CN" altLang="en-US" sz="2000" b="1" dirty="0">
                <a:latin typeface="微软雅黑" pitchFamily="34" charset="-122"/>
                <a:ea typeface="微软雅黑" pitchFamily="34" charset="-122"/>
              </a:rPr>
              <a:t>拥有的以太网地址块的高 </a:t>
            </a:r>
            <a:r>
              <a:rPr lang="en-US" altLang="zh-CN" sz="2000" b="1" dirty="0">
                <a:latin typeface="微软雅黑" pitchFamily="34" charset="-122"/>
                <a:ea typeface="微软雅黑" pitchFamily="34" charset="-122"/>
              </a:rPr>
              <a:t>24 </a:t>
            </a:r>
            <a:r>
              <a:rPr lang="zh-CN" altLang="en-US" sz="2000" b="1" dirty="0">
                <a:latin typeface="微软雅黑" pitchFamily="34" charset="-122"/>
                <a:ea typeface="微软雅黑" pitchFamily="34" charset="-122"/>
              </a:rPr>
              <a:t>位为 </a:t>
            </a:r>
            <a:r>
              <a:rPr lang="en-US" altLang="zh-CN" sz="2000" b="1" dirty="0">
                <a:latin typeface="微软雅黑" pitchFamily="34" charset="-122"/>
                <a:ea typeface="微软雅黑" pitchFamily="34" charset="-122"/>
              </a:rPr>
              <a:t>00-00-5E</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因此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协议使用的</a:t>
            </a:r>
            <a:r>
              <a:rPr lang="zh-CN" altLang="en-US" sz="2000" b="1" dirty="0" smtClean="0">
                <a:solidFill>
                  <a:srgbClr val="0000FF"/>
                </a:solidFill>
                <a:latin typeface="微软雅黑" pitchFamily="34" charset="-122"/>
                <a:ea typeface="微软雅黑" pitchFamily="34" charset="-122"/>
              </a:rPr>
              <a:t>以太网多播地址</a:t>
            </a:r>
            <a:r>
              <a:rPr lang="zh-CN" altLang="en-US" sz="2000" b="1" dirty="0">
                <a:solidFill>
                  <a:srgbClr val="0000FF"/>
                </a:solidFill>
                <a:latin typeface="微软雅黑" pitchFamily="34" charset="-122"/>
                <a:ea typeface="微软雅黑" pitchFamily="34" charset="-122"/>
              </a:rPr>
              <a:t>块</a:t>
            </a:r>
            <a:r>
              <a:rPr lang="zh-CN" altLang="en-US" sz="2000" b="1" dirty="0">
                <a:latin typeface="微软雅黑" pitchFamily="34" charset="-122"/>
                <a:ea typeface="微软雅黑" pitchFamily="34" charset="-122"/>
              </a:rPr>
              <a:t>的范围是</a:t>
            </a:r>
          </a:p>
          <a:p>
            <a:pPr>
              <a:lnSpc>
                <a:spcPts val="3300"/>
              </a:lnSpc>
              <a:buClr>
                <a:srgbClr val="0070C0"/>
              </a:buClr>
            </a:pPr>
            <a:r>
              <a:rPr lang="zh-CN" altLang="en-US" sz="2000" b="1" dirty="0">
                <a:latin typeface="微软雅黑" pitchFamily="34" charset="-122"/>
                <a:ea typeface="微软雅黑" pitchFamily="34" charset="-122"/>
              </a:rPr>
              <a:t>	从   </a:t>
            </a:r>
            <a:r>
              <a:rPr lang="en-US" altLang="zh-CN" sz="2000" b="1" dirty="0" smtClean="0">
                <a:solidFill>
                  <a:srgbClr val="0000FF"/>
                </a:solidFill>
                <a:latin typeface="微软雅黑" pitchFamily="34" charset="-122"/>
                <a:ea typeface="微软雅黑" pitchFamily="34" charset="-122"/>
              </a:rPr>
              <a:t>01-00-5E-00-00-00</a:t>
            </a:r>
            <a:r>
              <a:rPr lang="en-US" altLang="zh-CN" sz="2000" b="1" dirty="0" smtClean="0">
                <a:latin typeface="微软雅黑" pitchFamily="34" charset="-122"/>
                <a:ea typeface="微软雅黑" pitchFamily="34" charset="-122"/>
              </a:rPr>
              <a:t> </a:t>
            </a:r>
            <a:endParaRPr lang="en-US" altLang="zh-CN" sz="2000" b="1" dirty="0">
              <a:latin typeface="微软雅黑" pitchFamily="34" charset="-122"/>
              <a:ea typeface="微软雅黑" pitchFamily="34" charset="-122"/>
            </a:endParaRPr>
          </a:p>
          <a:p>
            <a:pPr>
              <a:lnSpc>
                <a:spcPts val="3300"/>
              </a:lnSpc>
              <a:buClr>
                <a:srgbClr val="0070C0"/>
              </a:buClr>
            </a:pP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到   </a:t>
            </a:r>
            <a:r>
              <a:rPr lang="en-US" altLang="zh-CN" sz="2000" b="1" dirty="0" smtClean="0">
                <a:solidFill>
                  <a:srgbClr val="0000FF"/>
                </a:solidFill>
                <a:latin typeface="微软雅黑" pitchFamily="34" charset="-122"/>
                <a:ea typeface="微软雅黑" pitchFamily="34" charset="-122"/>
              </a:rPr>
              <a:t>01-00-5E-7F-FF-FF</a:t>
            </a:r>
            <a:r>
              <a:rPr lang="en-US" altLang="zh-CN" sz="2000" b="1" dirty="0" smtClean="0">
                <a:latin typeface="微软雅黑" pitchFamily="34" charset="-122"/>
                <a:ea typeface="微软雅黑" pitchFamily="34" charset="-122"/>
              </a:rPr>
              <a:t> </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不难看出，在每一个地址中，只有</a:t>
            </a:r>
            <a:r>
              <a:rPr lang="en-US" altLang="zh-CN" sz="2000" b="1" dirty="0">
                <a:latin typeface="微软雅黑" pitchFamily="34" charset="-122"/>
                <a:ea typeface="微软雅黑" pitchFamily="34" charset="-122"/>
              </a:rPr>
              <a:t>23</a:t>
            </a:r>
            <a:r>
              <a:rPr lang="zh-CN" altLang="en-US" sz="2000" b="1" dirty="0">
                <a:latin typeface="微软雅黑" pitchFamily="34" charset="-122"/>
                <a:ea typeface="微软雅黑" pitchFamily="34" charset="-122"/>
              </a:rPr>
              <a:t>位可用作多播。</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D </a:t>
            </a:r>
            <a:r>
              <a:rPr lang="zh-CN" altLang="en-US" sz="2000" b="1" dirty="0">
                <a:latin typeface="微软雅黑" pitchFamily="34" charset="-122"/>
                <a:ea typeface="微软雅黑" pitchFamily="34" charset="-122"/>
              </a:rPr>
              <a:t>类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地址可供分配的有 </a:t>
            </a:r>
            <a:r>
              <a:rPr lang="en-US" altLang="zh-CN" sz="2000" b="1" dirty="0">
                <a:latin typeface="微软雅黑" pitchFamily="34" charset="-122"/>
                <a:ea typeface="微软雅黑" pitchFamily="34" charset="-122"/>
              </a:rPr>
              <a:t>28 </a:t>
            </a:r>
            <a:r>
              <a:rPr lang="zh-CN" altLang="en-US" sz="2000" b="1" dirty="0">
                <a:latin typeface="微软雅黑" pitchFamily="34" charset="-122"/>
                <a:ea typeface="微软雅黑" pitchFamily="34" charset="-122"/>
              </a:rPr>
              <a:t>位，在这 </a:t>
            </a:r>
            <a:r>
              <a:rPr lang="en-US" altLang="zh-CN" sz="2000" b="1" dirty="0">
                <a:latin typeface="微软雅黑" pitchFamily="34" charset="-122"/>
                <a:ea typeface="微软雅黑" pitchFamily="34" charset="-122"/>
              </a:rPr>
              <a:t>28 </a:t>
            </a:r>
            <a:r>
              <a:rPr lang="zh-CN" altLang="en-US" sz="2000" b="1" dirty="0">
                <a:latin typeface="微软雅黑" pitchFamily="34" charset="-122"/>
                <a:ea typeface="微软雅黑" pitchFamily="34" charset="-122"/>
              </a:rPr>
              <a:t>位中的前 </a:t>
            </a:r>
            <a:r>
              <a:rPr lang="en-US" altLang="zh-CN" sz="2000" b="1" dirty="0">
                <a:latin typeface="微软雅黑" pitchFamily="34" charset="-122"/>
                <a:ea typeface="微软雅黑" pitchFamily="34" charset="-122"/>
              </a:rPr>
              <a:t>5 </a:t>
            </a:r>
            <a:r>
              <a:rPr lang="zh-CN" altLang="en-US" sz="2000" b="1" dirty="0">
                <a:latin typeface="微软雅黑" pitchFamily="34" charset="-122"/>
                <a:ea typeface="微软雅黑" pitchFamily="34" charset="-122"/>
              </a:rPr>
              <a:t>位不能用来构成以太网硬件地址。 </a:t>
            </a:r>
          </a:p>
        </p:txBody>
      </p:sp>
      <p:sp>
        <p:nvSpPr>
          <p:cNvPr id="5" name="圆角矩形标注 4"/>
          <p:cNvSpPr/>
          <p:nvPr/>
        </p:nvSpPr>
        <p:spPr>
          <a:xfrm>
            <a:off x="5487513" y="2269958"/>
            <a:ext cx="2485413" cy="697831"/>
          </a:xfrm>
          <a:prstGeom prst="wedgeRoundRectCallout">
            <a:avLst>
              <a:gd name="adj1" fmla="val -74588"/>
              <a:gd name="adj2" fmla="val 8814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0000FF"/>
                </a:solidFill>
              </a:rPr>
              <a:t>因为以太网多播地址占</a:t>
            </a:r>
            <a:r>
              <a:rPr lang="en-US" altLang="zh-CN" sz="1600" b="1" dirty="0" smtClean="0">
                <a:solidFill>
                  <a:srgbClr val="0000FF"/>
                </a:solidFill>
              </a:rPr>
              <a:t>IANA</a:t>
            </a:r>
            <a:r>
              <a:rPr lang="zh-CN" altLang="en-US" sz="1600" b="1" dirty="0" smtClean="0">
                <a:solidFill>
                  <a:srgbClr val="0000FF"/>
                </a:solidFill>
              </a:rPr>
              <a:t>分配的以太网地址总数的一半</a:t>
            </a:r>
            <a:endParaRPr lang="zh-CN" altLang="en-US" sz="1600" b="1" dirty="0">
              <a:solidFill>
                <a:srgbClr val="0000FF"/>
              </a:solidFill>
            </a:endParaRPr>
          </a:p>
        </p:txBody>
      </p:sp>
    </p:spTree>
    <p:extLst>
      <p:ext uri="{BB962C8B-B14F-4D97-AF65-F5344CB8AC3E}">
        <p14:creationId xmlns:p14="http://schemas.microsoft.com/office/powerpoint/2010/main" val="42143806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圆角矩形 66"/>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p:cNvGrpSpPr/>
          <p:nvPr/>
        </p:nvGrpSpPr>
        <p:grpSpPr>
          <a:xfrm>
            <a:off x="1874428" y="1187780"/>
            <a:ext cx="5329079" cy="3015565"/>
            <a:chOff x="355160" y="927100"/>
            <a:chExt cx="9026611" cy="5107889"/>
          </a:xfrm>
        </p:grpSpPr>
        <p:sp>
          <p:nvSpPr>
            <p:cNvPr id="10" name="Line 2"/>
            <p:cNvSpPr>
              <a:spLocks noChangeShapeType="1"/>
            </p:cNvSpPr>
            <p:nvPr/>
          </p:nvSpPr>
          <p:spPr bwMode="auto">
            <a:xfrm flipV="1">
              <a:off x="1732138" y="4009478"/>
              <a:ext cx="574754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 name="Rectangle 3"/>
            <p:cNvSpPr>
              <a:spLocks noChangeArrowheads="1"/>
            </p:cNvSpPr>
            <p:nvPr/>
          </p:nvSpPr>
          <p:spPr bwMode="auto">
            <a:xfrm>
              <a:off x="4144958" y="3791992"/>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2" name="Rectangle 4"/>
            <p:cNvSpPr>
              <a:spLocks noChangeArrowheads="1"/>
            </p:cNvSpPr>
            <p:nvPr/>
          </p:nvSpPr>
          <p:spPr bwMode="auto">
            <a:xfrm>
              <a:off x="1732137" y="3355428"/>
              <a:ext cx="7634155" cy="444500"/>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3" name="Line 5"/>
            <p:cNvSpPr>
              <a:spLocks noChangeShapeType="1"/>
            </p:cNvSpPr>
            <p:nvPr/>
          </p:nvSpPr>
          <p:spPr bwMode="auto">
            <a:xfrm>
              <a:off x="3601550" y="1577975"/>
              <a:ext cx="575270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4" name="Rectangle 6"/>
            <p:cNvSpPr>
              <a:spLocks noChangeArrowheads="1"/>
            </p:cNvSpPr>
            <p:nvPr/>
          </p:nvSpPr>
          <p:spPr bwMode="auto">
            <a:xfrm>
              <a:off x="5866875" y="1370014"/>
              <a:ext cx="1167551"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5" name="Line 7"/>
            <p:cNvSpPr>
              <a:spLocks noChangeShapeType="1"/>
            </p:cNvSpPr>
            <p:nvPr/>
          </p:nvSpPr>
          <p:spPr bwMode="auto">
            <a:xfrm flipV="1">
              <a:off x="1775131" y="2790849"/>
              <a:ext cx="376462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6" name="Rectangle 8"/>
            <p:cNvSpPr>
              <a:spLocks noChangeArrowheads="1"/>
            </p:cNvSpPr>
            <p:nvPr/>
          </p:nvSpPr>
          <p:spPr bwMode="auto">
            <a:xfrm>
              <a:off x="3208855" y="2574181"/>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17" name="Line 9"/>
            <p:cNvSpPr>
              <a:spLocks noChangeShapeType="1"/>
            </p:cNvSpPr>
            <p:nvPr/>
          </p:nvSpPr>
          <p:spPr bwMode="auto">
            <a:xfrm>
              <a:off x="1690862" y="1577975"/>
              <a:ext cx="1910688"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8" name="Rectangle 10"/>
            <p:cNvSpPr>
              <a:spLocks noChangeArrowheads="1"/>
            </p:cNvSpPr>
            <p:nvPr/>
          </p:nvSpPr>
          <p:spPr bwMode="auto">
            <a:xfrm>
              <a:off x="2058942" y="1370014"/>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sp>
          <p:nvSpPr>
            <p:cNvPr id="19" name="Rectangle 11"/>
            <p:cNvSpPr>
              <a:spLocks noChangeArrowheads="1"/>
            </p:cNvSpPr>
            <p:nvPr/>
          </p:nvSpPr>
          <p:spPr bwMode="auto">
            <a:xfrm>
              <a:off x="1694302" y="933451"/>
              <a:ext cx="7675430" cy="442913"/>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0" name="Rectangle 12"/>
            <p:cNvSpPr>
              <a:spLocks noChangeArrowheads="1"/>
            </p:cNvSpPr>
            <p:nvPr/>
          </p:nvSpPr>
          <p:spPr bwMode="auto">
            <a:xfrm>
              <a:off x="1716659" y="2140794"/>
              <a:ext cx="7659952" cy="446087"/>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1" name="Rectangle 14"/>
            <p:cNvSpPr>
              <a:spLocks noChangeArrowheads="1"/>
            </p:cNvSpPr>
            <p:nvPr/>
          </p:nvSpPr>
          <p:spPr bwMode="auto">
            <a:xfrm>
              <a:off x="1742456" y="3369716"/>
              <a:ext cx="5742384" cy="423862"/>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2" name="Rectangle 15"/>
            <p:cNvSpPr>
              <a:spLocks noChangeArrowheads="1"/>
            </p:cNvSpPr>
            <p:nvPr/>
          </p:nvSpPr>
          <p:spPr bwMode="auto">
            <a:xfrm>
              <a:off x="1740736" y="2151905"/>
              <a:ext cx="3804179" cy="423863"/>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3" name="Rectangle 16"/>
            <p:cNvSpPr>
              <a:spLocks noChangeArrowheads="1"/>
            </p:cNvSpPr>
            <p:nvPr/>
          </p:nvSpPr>
          <p:spPr bwMode="auto">
            <a:xfrm>
              <a:off x="1720099" y="957263"/>
              <a:ext cx="1874573" cy="406400"/>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4" name="Rectangle 17"/>
            <p:cNvSpPr>
              <a:spLocks noChangeArrowheads="1"/>
            </p:cNvSpPr>
            <p:nvPr/>
          </p:nvSpPr>
          <p:spPr bwMode="auto">
            <a:xfrm>
              <a:off x="1635829" y="92710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0</a:t>
              </a:r>
            </a:p>
          </p:txBody>
        </p:sp>
        <p:sp>
          <p:nvSpPr>
            <p:cNvPr id="25" name="Rectangle 18"/>
            <p:cNvSpPr>
              <a:spLocks noChangeArrowheads="1"/>
            </p:cNvSpPr>
            <p:nvPr/>
          </p:nvSpPr>
          <p:spPr bwMode="auto">
            <a:xfrm>
              <a:off x="366021" y="955675"/>
              <a:ext cx="136576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类地址</a:t>
              </a:r>
            </a:p>
          </p:txBody>
        </p:sp>
        <p:sp>
          <p:nvSpPr>
            <p:cNvPr id="26" name="Line 19"/>
            <p:cNvSpPr>
              <a:spLocks noChangeShapeType="1"/>
            </p:cNvSpPr>
            <p:nvPr/>
          </p:nvSpPr>
          <p:spPr bwMode="auto">
            <a:xfrm>
              <a:off x="1971188" y="933451"/>
              <a:ext cx="0" cy="45084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7" name="Line 20"/>
            <p:cNvSpPr>
              <a:spLocks noChangeShapeType="1"/>
            </p:cNvSpPr>
            <p:nvPr/>
          </p:nvSpPr>
          <p:spPr bwMode="auto">
            <a:xfrm>
              <a:off x="3601550"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8" name="Line 21"/>
            <p:cNvSpPr>
              <a:spLocks noChangeShapeType="1"/>
            </p:cNvSpPr>
            <p:nvPr/>
          </p:nvSpPr>
          <p:spPr bwMode="auto">
            <a:xfrm>
              <a:off x="1690862"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29" name="Line 22"/>
            <p:cNvSpPr>
              <a:spLocks noChangeShapeType="1"/>
            </p:cNvSpPr>
            <p:nvPr/>
          </p:nvSpPr>
          <p:spPr bwMode="auto">
            <a:xfrm>
              <a:off x="3601550"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0" name="Line 23"/>
            <p:cNvSpPr>
              <a:spLocks noChangeShapeType="1"/>
            </p:cNvSpPr>
            <p:nvPr/>
          </p:nvSpPr>
          <p:spPr bwMode="auto">
            <a:xfrm>
              <a:off x="9354254"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1" name="Line 24"/>
            <p:cNvSpPr>
              <a:spLocks noChangeShapeType="1"/>
            </p:cNvSpPr>
            <p:nvPr/>
          </p:nvSpPr>
          <p:spPr bwMode="auto">
            <a:xfrm>
              <a:off x="5553515" y="2784499"/>
              <a:ext cx="3786979" cy="635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2" name="Rectangle 25"/>
            <p:cNvSpPr>
              <a:spLocks noChangeArrowheads="1"/>
            </p:cNvSpPr>
            <p:nvPr/>
          </p:nvSpPr>
          <p:spPr bwMode="auto">
            <a:xfrm>
              <a:off x="6946995" y="2636149"/>
              <a:ext cx="1167551" cy="668165"/>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33" name="Line 26"/>
            <p:cNvSpPr>
              <a:spLocks noChangeShapeType="1"/>
            </p:cNvSpPr>
            <p:nvPr/>
          </p:nvSpPr>
          <p:spPr bwMode="auto">
            <a:xfrm>
              <a:off x="1732137"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34" name="Line 27"/>
            <p:cNvSpPr>
              <a:spLocks noChangeShapeType="1"/>
            </p:cNvSpPr>
            <p:nvPr/>
          </p:nvSpPr>
          <p:spPr bwMode="auto">
            <a:xfrm>
              <a:off x="5553515" y="2626568"/>
              <a:ext cx="0" cy="323851"/>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5" name="Line 28"/>
            <p:cNvSpPr>
              <a:spLocks noChangeShapeType="1"/>
            </p:cNvSpPr>
            <p:nvPr/>
          </p:nvSpPr>
          <p:spPr bwMode="auto">
            <a:xfrm>
              <a:off x="9340495"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6" name="Rectangle 29"/>
            <p:cNvSpPr>
              <a:spLocks noChangeArrowheads="1"/>
            </p:cNvSpPr>
            <p:nvPr/>
          </p:nvSpPr>
          <p:spPr bwMode="auto">
            <a:xfrm>
              <a:off x="382312" y="2151905"/>
              <a:ext cx="134947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B </a:t>
              </a:r>
              <a:r>
                <a:rPr kumimoji="1" lang="zh-CN" altLang="en-US" sz="1200" b="1">
                  <a:latin typeface="微软雅黑" pitchFamily="34" charset="-122"/>
                  <a:ea typeface="微软雅黑" pitchFamily="34" charset="-122"/>
                </a:rPr>
                <a:t>类地址</a:t>
              </a:r>
            </a:p>
          </p:txBody>
        </p:sp>
        <p:sp>
          <p:nvSpPr>
            <p:cNvPr id="37" name="Line 30"/>
            <p:cNvSpPr>
              <a:spLocks noChangeShapeType="1"/>
            </p:cNvSpPr>
            <p:nvPr/>
          </p:nvSpPr>
          <p:spPr bwMode="auto">
            <a:xfrm>
              <a:off x="5553514" y="2150319"/>
              <a:ext cx="0" cy="4333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8" name="Rectangle 31"/>
            <p:cNvSpPr>
              <a:spLocks noChangeArrowheads="1"/>
            </p:cNvSpPr>
            <p:nvPr/>
          </p:nvSpPr>
          <p:spPr bwMode="auto">
            <a:xfrm>
              <a:off x="385029" y="3364953"/>
              <a:ext cx="1346756"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C </a:t>
              </a:r>
              <a:r>
                <a:rPr kumimoji="1" lang="zh-CN" altLang="en-US" sz="1200" b="1" dirty="0">
                  <a:latin typeface="微软雅黑" pitchFamily="34" charset="-122"/>
                  <a:ea typeface="微软雅黑" pitchFamily="34" charset="-122"/>
                </a:rPr>
                <a:t>类地址</a:t>
              </a:r>
            </a:p>
          </p:txBody>
        </p:sp>
        <p:sp>
          <p:nvSpPr>
            <p:cNvPr id="39" name="Rectangle 32"/>
            <p:cNvSpPr>
              <a:spLocks noChangeArrowheads="1"/>
            </p:cNvSpPr>
            <p:nvPr/>
          </p:nvSpPr>
          <p:spPr bwMode="auto">
            <a:xfrm>
              <a:off x="2086413" y="3384003"/>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0</a:t>
              </a:r>
            </a:p>
          </p:txBody>
        </p:sp>
        <p:sp>
          <p:nvSpPr>
            <p:cNvPr id="40" name="Rectangle 33"/>
            <p:cNvSpPr>
              <a:spLocks noChangeArrowheads="1"/>
            </p:cNvSpPr>
            <p:nvPr/>
          </p:nvSpPr>
          <p:spPr bwMode="auto">
            <a:xfrm>
              <a:off x="1666786" y="3376066"/>
              <a:ext cx="52625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41" name="Rectangle 34"/>
            <p:cNvSpPr>
              <a:spLocks noChangeArrowheads="1"/>
            </p:cNvSpPr>
            <p:nvPr/>
          </p:nvSpPr>
          <p:spPr bwMode="auto">
            <a:xfrm>
              <a:off x="1878319" y="3384003"/>
              <a:ext cx="52281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a:t>
              </a:r>
            </a:p>
          </p:txBody>
        </p:sp>
        <p:sp>
          <p:nvSpPr>
            <p:cNvPr id="42" name="Line 35"/>
            <p:cNvSpPr>
              <a:spLocks noChangeShapeType="1"/>
            </p:cNvSpPr>
            <p:nvPr/>
          </p:nvSpPr>
          <p:spPr bwMode="auto">
            <a:xfrm>
              <a:off x="2473367" y="3353842"/>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3" name="Line 36"/>
            <p:cNvSpPr>
              <a:spLocks noChangeShapeType="1"/>
            </p:cNvSpPr>
            <p:nvPr/>
          </p:nvSpPr>
          <p:spPr bwMode="auto">
            <a:xfrm>
              <a:off x="7505477" y="3349079"/>
              <a:ext cx="0" cy="4413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4" name="Line 37"/>
            <p:cNvSpPr>
              <a:spLocks noChangeShapeType="1"/>
            </p:cNvSpPr>
            <p:nvPr/>
          </p:nvSpPr>
          <p:spPr bwMode="auto">
            <a:xfrm>
              <a:off x="7510637" y="4011066"/>
              <a:ext cx="182985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45" name="Group 38"/>
            <p:cNvGrpSpPr>
              <a:grpSpLocks/>
            </p:cNvGrpSpPr>
            <p:nvPr/>
          </p:nvGrpSpPr>
          <p:grpSpPr bwMode="auto">
            <a:xfrm>
              <a:off x="7928099" y="3820573"/>
              <a:ext cx="1131196" cy="644929"/>
              <a:chOff x="2827" y="3024"/>
              <a:chExt cx="453" cy="382"/>
            </a:xfrm>
          </p:grpSpPr>
          <p:sp>
            <p:nvSpPr>
              <p:cNvPr id="62"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3" name="Rectangle 40"/>
              <p:cNvSpPr>
                <a:spLocks noChangeArrowheads="1"/>
              </p:cNvSpPr>
              <p:nvPr/>
            </p:nvSpPr>
            <p:spPr bwMode="auto">
              <a:xfrm>
                <a:off x="2827" y="3024"/>
                <a:ext cx="453" cy="38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grpSp>
        <p:sp>
          <p:nvSpPr>
            <p:cNvPr id="46" name="Line 41"/>
            <p:cNvSpPr>
              <a:spLocks noChangeShapeType="1"/>
            </p:cNvSpPr>
            <p:nvPr/>
          </p:nvSpPr>
          <p:spPr bwMode="auto">
            <a:xfrm>
              <a:off x="1732137" y="385707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47" name="Line 42"/>
            <p:cNvSpPr>
              <a:spLocks noChangeShapeType="1"/>
            </p:cNvSpPr>
            <p:nvPr/>
          </p:nvSpPr>
          <p:spPr bwMode="auto">
            <a:xfrm>
              <a:off x="7510637" y="386025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8" name="Line 43"/>
            <p:cNvSpPr>
              <a:spLocks noChangeShapeType="1"/>
            </p:cNvSpPr>
            <p:nvPr/>
          </p:nvSpPr>
          <p:spPr bwMode="auto">
            <a:xfrm>
              <a:off x="9340495" y="384120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9" name="Rectangle 44"/>
            <p:cNvSpPr>
              <a:spLocks noChangeArrowheads="1"/>
            </p:cNvSpPr>
            <p:nvPr/>
          </p:nvSpPr>
          <p:spPr bwMode="auto">
            <a:xfrm>
              <a:off x="1725258" y="4582716"/>
              <a:ext cx="7656513" cy="444500"/>
            </a:xfrm>
            <a:prstGeom prst="rect">
              <a:avLst/>
            </a:prstGeom>
            <a:solidFill>
              <a:srgbClr val="0000FF"/>
            </a:solidFill>
            <a:ln w="2540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0" name="Rectangle 45"/>
            <p:cNvSpPr>
              <a:spLocks noChangeArrowheads="1"/>
            </p:cNvSpPr>
            <p:nvPr/>
          </p:nvSpPr>
          <p:spPr bwMode="auto">
            <a:xfrm>
              <a:off x="355160" y="4593828"/>
              <a:ext cx="1376625"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D </a:t>
              </a:r>
              <a:r>
                <a:rPr kumimoji="1" lang="zh-CN" altLang="en-US" sz="1200" b="1">
                  <a:latin typeface="微软雅黑" pitchFamily="34" charset="-122"/>
                  <a:ea typeface="微软雅黑" pitchFamily="34" charset="-122"/>
                </a:rPr>
                <a:t>类地址</a:t>
              </a:r>
            </a:p>
          </p:txBody>
        </p:sp>
        <p:sp>
          <p:nvSpPr>
            <p:cNvPr id="51" name="Line 46"/>
            <p:cNvSpPr>
              <a:spLocks noChangeShapeType="1"/>
            </p:cNvSpPr>
            <p:nvPr/>
          </p:nvSpPr>
          <p:spPr bwMode="auto">
            <a:xfrm>
              <a:off x="2629189" y="459065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2" name="Rectangle 47"/>
            <p:cNvSpPr>
              <a:spLocks noChangeArrowheads="1"/>
            </p:cNvSpPr>
            <p:nvPr/>
          </p:nvSpPr>
          <p:spPr bwMode="auto">
            <a:xfrm>
              <a:off x="1610464" y="4581129"/>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1 1 1 0</a:t>
              </a:r>
            </a:p>
          </p:txBody>
        </p:sp>
        <p:sp>
          <p:nvSpPr>
            <p:cNvPr id="53" name="Rectangle 48"/>
            <p:cNvSpPr>
              <a:spLocks noChangeArrowheads="1"/>
            </p:cNvSpPr>
            <p:nvPr/>
          </p:nvSpPr>
          <p:spPr bwMode="auto">
            <a:xfrm>
              <a:off x="5031263" y="4611293"/>
              <a:ext cx="158841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多 播 地 址</a:t>
              </a:r>
            </a:p>
          </p:txBody>
        </p:sp>
        <p:sp>
          <p:nvSpPr>
            <p:cNvPr id="54" name="Rectangle 49"/>
            <p:cNvSpPr>
              <a:spLocks noChangeArrowheads="1"/>
            </p:cNvSpPr>
            <p:nvPr/>
          </p:nvSpPr>
          <p:spPr bwMode="auto">
            <a:xfrm>
              <a:off x="1733857" y="5549503"/>
              <a:ext cx="7641035" cy="444500"/>
            </a:xfrm>
            <a:prstGeom prst="rect">
              <a:avLst/>
            </a:prstGeom>
            <a:solidFill>
              <a:srgbClr val="0000FF"/>
            </a:solidFill>
            <a:ln w="2540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5" name="Rectangle 50"/>
            <p:cNvSpPr>
              <a:spLocks noChangeArrowheads="1"/>
            </p:cNvSpPr>
            <p:nvPr/>
          </p:nvSpPr>
          <p:spPr bwMode="auto">
            <a:xfrm>
              <a:off x="412181" y="5559030"/>
              <a:ext cx="131960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E </a:t>
              </a:r>
              <a:r>
                <a:rPr kumimoji="1" lang="zh-CN" altLang="en-US" sz="1200" b="1">
                  <a:latin typeface="微软雅黑" pitchFamily="34" charset="-122"/>
                  <a:ea typeface="微软雅黑" pitchFamily="34" charset="-122"/>
                </a:rPr>
                <a:t>类地址</a:t>
              </a:r>
            </a:p>
          </p:txBody>
        </p:sp>
        <p:sp>
          <p:nvSpPr>
            <p:cNvPr id="56" name="Rectangle 51"/>
            <p:cNvSpPr>
              <a:spLocks noChangeArrowheads="1"/>
            </p:cNvSpPr>
            <p:nvPr/>
          </p:nvSpPr>
          <p:spPr bwMode="auto">
            <a:xfrm>
              <a:off x="4518046" y="5570141"/>
              <a:ext cx="260662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保 留 为 今 后 使 用</a:t>
              </a:r>
            </a:p>
          </p:txBody>
        </p:sp>
        <p:sp>
          <p:nvSpPr>
            <p:cNvPr id="57" name="Line 52"/>
            <p:cNvSpPr>
              <a:spLocks noChangeShapeType="1"/>
            </p:cNvSpPr>
            <p:nvPr/>
          </p:nvSpPr>
          <p:spPr bwMode="auto">
            <a:xfrm>
              <a:off x="2641708" y="557490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8" name="Rectangle 53"/>
            <p:cNvSpPr>
              <a:spLocks noChangeArrowheads="1"/>
            </p:cNvSpPr>
            <p:nvPr/>
          </p:nvSpPr>
          <p:spPr bwMode="auto">
            <a:xfrm>
              <a:off x="1610464" y="5555854"/>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1 1 1 1</a:t>
              </a:r>
            </a:p>
          </p:txBody>
        </p:sp>
        <p:sp>
          <p:nvSpPr>
            <p:cNvPr id="59" name="Rectangle 54"/>
            <p:cNvSpPr>
              <a:spLocks noChangeArrowheads="1"/>
            </p:cNvSpPr>
            <p:nvPr/>
          </p:nvSpPr>
          <p:spPr bwMode="auto">
            <a:xfrm>
              <a:off x="1861122" y="213603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0</a:t>
              </a:r>
            </a:p>
          </p:txBody>
        </p:sp>
        <p:sp>
          <p:nvSpPr>
            <p:cNvPr id="60" name="Rectangle 55"/>
            <p:cNvSpPr>
              <a:spLocks noChangeArrowheads="1"/>
            </p:cNvSpPr>
            <p:nvPr/>
          </p:nvSpPr>
          <p:spPr bwMode="auto">
            <a:xfrm>
              <a:off x="1653026" y="2136030"/>
              <a:ext cx="52453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61" name="Line 56"/>
            <p:cNvSpPr>
              <a:spLocks noChangeShapeType="1"/>
            </p:cNvSpPr>
            <p:nvPr/>
          </p:nvSpPr>
          <p:spPr bwMode="auto">
            <a:xfrm>
              <a:off x="2249794" y="2132856"/>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64" name="AutoShape 61"/>
          <p:cNvSpPr>
            <a:spLocks noChangeArrowheads="1"/>
          </p:cNvSpPr>
          <p:nvPr/>
        </p:nvSpPr>
        <p:spPr bwMode="auto">
          <a:xfrm>
            <a:off x="2692436" y="3611194"/>
            <a:ext cx="4486702" cy="314674"/>
          </a:xfrm>
          <a:prstGeom prst="wedgeRoundRectCallout">
            <a:avLst>
              <a:gd name="adj1" fmla="val -8129"/>
              <a:gd name="adj2" fmla="val -785761"/>
              <a:gd name="adj3" fmla="val 16667"/>
            </a:avLst>
          </a:prstGeom>
          <a:solidFill>
            <a:srgbClr val="00FFFF"/>
          </a:solidFill>
          <a:ln w="9525">
            <a:solidFill>
              <a:schemeClr val="tx1"/>
            </a:solidFill>
            <a:miter lim="800000"/>
            <a:headEnd/>
            <a:tailEnd/>
          </a:ln>
          <a:effectLst/>
          <a:extLst/>
        </p:spPr>
        <p:txBody>
          <a:bodyPr anchor="ctr"/>
          <a:lstStyle/>
          <a:p>
            <a:pPr algn="ctr"/>
            <a:r>
              <a:rPr lang="en-US" altLang="zh-CN" sz="1600" b="1" dirty="0">
                <a:solidFill>
                  <a:srgbClr val="000066"/>
                </a:solidFill>
                <a:latin typeface="微软雅黑" pitchFamily="34" charset="-122"/>
                <a:ea typeface="微软雅黑" pitchFamily="34" charset="-122"/>
              </a:rPr>
              <a:t>A </a:t>
            </a:r>
            <a:r>
              <a:rPr lang="zh-CN" altLang="en-US" sz="1600" b="1" dirty="0">
                <a:solidFill>
                  <a:srgbClr val="000066"/>
                </a:solidFill>
                <a:latin typeface="微软雅黑" pitchFamily="34" charset="-122"/>
                <a:ea typeface="微软雅黑" pitchFamily="34" charset="-122"/>
              </a:rPr>
              <a:t>类地址的主机号字段 </a:t>
            </a:r>
            <a:r>
              <a:rPr lang="en-US" altLang="zh-CN" sz="1600" b="1" dirty="0">
                <a:solidFill>
                  <a:srgbClr val="000066"/>
                </a:solidFill>
                <a:latin typeface="微软雅黑" pitchFamily="34" charset="-122"/>
                <a:ea typeface="微软雅黑" pitchFamily="34" charset="-122"/>
              </a:rPr>
              <a:t>host-id </a:t>
            </a:r>
            <a:r>
              <a:rPr lang="zh-CN" altLang="en-US" sz="1600" b="1" dirty="0">
                <a:solidFill>
                  <a:srgbClr val="000066"/>
                </a:solidFill>
                <a:latin typeface="微软雅黑" pitchFamily="34" charset="-122"/>
                <a:ea typeface="微软雅黑" pitchFamily="34" charset="-122"/>
              </a:rPr>
              <a:t>为 </a:t>
            </a:r>
            <a:r>
              <a:rPr lang="en-US" altLang="zh-CN" sz="1600" b="1" dirty="0">
                <a:solidFill>
                  <a:srgbClr val="000066"/>
                </a:solidFill>
                <a:latin typeface="微软雅黑" pitchFamily="34" charset="-122"/>
                <a:ea typeface="微软雅黑" pitchFamily="34" charset="-122"/>
              </a:rPr>
              <a:t>3 </a:t>
            </a:r>
            <a:r>
              <a:rPr lang="zh-CN" altLang="en-US" sz="1600" b="1" dirty="0">
                <a:solidFill>
                  <a:srgbClr val="000066"/>
                </a:solidFill>
                <a:latin typeface="微软雅黑" pitchFamily="34" charset="-122"/>
                <a:ea typeface="微软雅黑" pitchFamily="34" charset="-122"/>
              </a:rPr>
              <a:t>字节</a:t>
            </a:r>
          </a:p>
        </p:txBody>
      </p:sp>
      <p:sp>
        <p:nvSpPr>
          <p:cNvPr id="68" name="矩形 67"/>
          <p:cNvSpPr/>
          <p:nvPr/>
        </p:nvSpPr>
        <p:spPr>
          <a:xfrm>
            <a:off x="616085" y="565906"/>
            <a:ext cx="4697120" cy="400110"/>
          </a:xfrm>
          <a:prstGeom prst="rect">
            <a:avLst/>
          </a:prstGeom>
        </p:spPr>
        <p:txBody>
          <a:bodyPr wrap="none">
            <a:spAutoFit/>
          </a:bodyPr>
          <a:lstStyle/>
          <a:p>
            <a:r>
              <a:rPr lang="zh-CN" altLang="en-US" sz="2000" b="1" dirty="0">
                <a:latin typeface="微软雅黑" pitchFamily="34" charset="-122"/>
                <a:ea typeface="微软雅黑" pitchFamily="34" charset="-122"/>
              </a:rPr>
              <a:t>各类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地址的网络号字段和主机号字段</a:t>
            </a:r>
          </a:p>
        </p:txBody>
      </p:sp>
    </p:spTree>
    <p:extLst>
      <p:ext uri="{BB962C8B-B14F-4D97-AF65-F5344CB8AC3E}">
        <p14:creationId xmlns:p14="http://schemas.microsoft.com/office/powerpoint/2010/main" val="1680873295"/>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5" y="1099038"/>
            <a:ext cx="8053710"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 name="AutoShape 5"/>
          <p:cNvSpPr>
            <a:spLocks noChangeArrowheads="1"/>
          </p:cNvSpPr>
          <p:nvPr/>
        </p:nvSpPr>
        <p:spPr bwMode="auto">
          <a:xfrm>
            <a:off x="545145" y="641303"/>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D </a:t>
            </a:r>
            <a:r>
              <a:rPr lang="zh-CN" altLang="en-US" sz="2000" b="1" dirty="0">
                <a:solidFill>
                  <a:schemeClr val="bg1"/>
                </a:solidFill>
                <a:latin typeface="微软雅黑" pitchFamily="34" charset="-122"/>
                <a:ea typeface="微软雅黑" pitchFamily="34" charset="-122"/>
              </a:rPr>
              <a:t>类 </a:t>
            </a:r>
            <a:r>
              <a:rPr lang="en-US" altLang="zh-CN" sz="2000" b="1" dirty="0">
                <a:solidFill>
                  <a:schemeClr val="bg1"/>
                </a:solidFill>
                <a:latin typeface="微软雅黑" pitchFamily="34" charset="-122"/>
                <a:ea typeface="微软雅黑" pitchFamily="34" charset="-122"/>
              </a:rPr>
              <a:t>IP </a:t>
            </a:r>
            <a:r>
              <a:rPr lang="zh-CN" altLang="en-US" sz="2000" b="1" dirty="0" smtClean="0">
                <a:solidFill>
                  <a:schemeClr val="bg1"/>
                </a:solidFill>
                <a:latin typeface="微软雅黑" pitchFamily="34" charset="-122"/>
                <a:ea typeface="微软雅黑" pitchFamily="34" charset="-122"/>
              </a:rPr>
              <a:t>地址与</a:t>
            </a:r>
            <a:r>
              <a:rPr lang="zh-CN" altLang="en-US" sz="2000" b="1" dirty="0">
                <a:solidFill>
                  <a:schemeClr val="bg1"/>
                </a:solidFill>
                <a:latin typeface="微软雅黑" pitchFamily="34" charset="-122"/>
                <a:ea typeface="微软雅黑" pitchFamily="34" charset="-122"/>
              </a:rPr>
              <a:t>以太网多播地址的映射关系 </a:t>
            </a:r>
          </a:p>
        </p:txBody>
      </p:sp>
      <p:grpSp>
        <p:nvGrpSpPr>
          <p:cNvPr id="5" name="组合 4"/>
          <p:cNvGrpSpPr/>
          <p:nvPr/>
        </p:nvGrpSpPr>
        <p:grpSpPr>
          <a:xfrm>
            <a:off x="1311693" y="1247235"/>
            <a:ext cx="6324322" cy="2817236"/>
            <a:chOff x="1275139" y="2040740"/>
            <a:chExt cx="7592623" cy="3382229"/>
          </a:xfrm>
        </p:grpSpPr>
        <p:sp>
          <p:nvSpPr>
            <p:cNvPr id="6" name="Rectangle 3"/>
            <p:cNvSpPr>
              <a:spLocks noChangeArrowheads="1"/>
            </p:cNvSpPr>
            <p:nvPr/>
          </p:nvSpPr>
          <p:spPr bwMode="auto">
            <a:xfrm>
              <a:off x="1275139" y="4148206"/>
              <a:ext cx="7467600" cy="457200"/>
            </a:xfrm>
            <a:prstGeom prst="rect">
              <a:avLst/>
            </a:prstGeom>
            <a:solidFill>
              <a:srgbClr val="00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7" name="Line 4"/>
            <p:cNvSpPr>
              <a:spLocks noChangeShapeType="1"/>
            </p:cNvSpPr>
            <p:nvPr/>
          </p:nvSpPr>
          <p:spPr bwMode="auto">
            <a:xfrm>
              <a:off x="143071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8" name="Line 5"/>
            <p:cNvSpPr>
              <a:spLocks noChangeShapeType="1"/>
            </p:cNvSpPr>
            <p:nvPr/>
          </p:nvSpPr>
          <p:spPr bwMode="auto">
            <a:xfrm>
              <a:off x="15862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 name="Line 6"/>
            <p:cNvSpPr>
              <a:spLocks noChangeShapeType="1"/>
            </p:cNvSpPr>
            <p:nvPr/>
          </p:nvSpPr>
          <p:spPr bwMode="auto">
            <a:xfrm>
              <a:off x="17418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0" name="Line 7"/>
            <p:cNvSpPr>
              <a:spLocks noChangeShapeType="1"/>
            </p:cNvSpPr>
            <p:nvPr/>
          </p:nvSpPr>
          <p:spPr bwMode="auto">
            <a:xfrm>
              <a:off x="189743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1" name="Line 8"/>
            <p:cNvSpPr>
              <a:spLocks noChangeShapeType="1"/>
            </p:cNvSpPr>
            <p:nvPr/>
          </p:nvSpPr>
          <p:spPr bwMode="auto">
            <a:xfrm>
              <a:off x="205301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2" name="Line 9"/>
            <p:cNvSpPr>
              <a:spLocks noChangeShapeType="1"/>
            </p:cNvSpPr>
            <p:nvPr/>
          </p:nvSpPr>
          <p:spPr bwMode="auto">
            <a:xfrm>
              <a:off x="22085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3" name="Line 10"/>
            <p:cNvSpPr>
              <a:spLocks noChangeShapeType="1"/>
            </p:cNvSpPr>
            <p:nvPr/>
          </p:nvSpPr>
          <p:spPr bwMode="auto">
            <a:xfrm>
              <a:off x="23641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4" name="Line 11"/>
            <p:cNvSpPr>
              <a:spLocks noChangeShapeType="1"/>
            </p:cNvSpPr>
            <p:nvPr/>
          </p:nvSpPr>
          <p:spPr bwMode="auto">
            <a:xfrm>
              <a:off x="251973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5" name="Line 12"/>
            <p:cNvSpPr>
              <a:spLocks noChangeShapeType="1"/>
            </p:cNvSpPr>
            <p:nvPr/>
          </p:nvSpPr>
          <p:spPr bwMode="auto">
            <a:xfrm>
              <a:off x="267531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6" name="Line 13"/>
            <p:cNvSpPr>
              <a:spLocks noChangeShapeType="1"/>
            </p:cNvSpPr>
            <p:nvPr/>
          </p:nvSpPr>
          <p:spPr bwMode="auto">
            <a:xfrm>
              <a:off x="28308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7" name="Line 14"/>
            <p:cNvSpPr>
              <a:spLocks noChangeShapeType="1"/>
            </p:cNvSpPr>
            <p:nvPr/>
          </p:nvSpPr>
          <p:spPr bwMode="auto">
            <a:xfrm>
              <a:off x="29864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8" name="Line 15"/>
            <p:cNvSpPr>
              <a:spLocks noChangeShapeType="1"/>
            </p:cNvSpPr>
            <p:nvPr/>
          </p:nvSpPr>
          <p:spPr bwMode="auto">
            <a:xfrm>
              <a:off x="314203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9" name="Line 16"/>
            <p:cNvSpPr>
              <a:spLocks noChangeShapeType="1"/>
            </p:cNvSpPr>
            <p:nvPr/>
          </p:nvSpPr>
          <p:spPr bwMode="auto">
            <a:xfrm>
              <a:off x="329761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20" name="Line 17"/>
            <p:cNvSpPr>
              <a:spLocks noChangeShapeType="1"/>
            </p:cNvSpPr>
            <p:nvPr/>
          </p:nvSpPr>
          <p:spPr bwMode="auto">
            <a:xfrm>
              <a:off x="34531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21" name="Line 18"/>
            <p:cNvSpPr>
              <a:spLocks noChangeShapeType="1"/>
            </p:cNvSpPr>
            <p:nvPr/>
          </p:nvSpPr>
          <p:spPr bwMode="auto">
            <a:xfrm>
              <a:off x="36087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22" name="Line 19"/>
            <p:cNvSpPr>
              <a:spLocks noChangeShapeType="1"/>
            </p:cNvSpPr>
            <p:nvPr/>
          </p:nvSpPr>
          <p:spPr bwMode="auto">
            <a:xfrm>
              <a:off x="376433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23" name="Line 20"/>
            <p:cNvSpPr>
              <a:spLocks noChangeShapeType="1"/>
            </p:cNvSpPr>
            <p:nvPr/>
          </p:nvSpPr>
          <p:spPr bwMode="auto">
            <a:xfrm>
              <a:off x="391991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24" name="Line 21"/>
            <p:cNvSpPr>
              <a:spLocks noChangeShapeType="1"/>
            </p:cNvSpPr>
            <p:nvPr/>
          </p:nvSpPr>
          <p:spPr bwMode="auto">
            <a:xfrm>
              <a:off x="40754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25" name="Line 22"/>
            <p:cNvSpPr>
              <a:spLocks noChangeShapeType="1"/>
            </p:cNvSpPr>
            <p:nvPr/>
          </p:nvSpPr>
          <p:spPr bwMode="auto">
            <a:xfrm>
              <a:off x="42310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26" name="Line 23"/>
            <p:cNvSpPr>
              <a:spLocks noChangeShapeType="1"/>
            </p:cNvSpPr>
            <p:nvPr/>
          </p:nvSpPr>
          <p:spPr bwMode="auto">
            <a:xfrm>
              <a:off x="438663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27" name="Line 24"/>
            <p:cNvSpPr>
              <a:spLocks noChangeShapeType="1"/>
            </p:cNvSpPr>
            <p:nvPr/>
          </p:nvSpPr>
          <p:spPr bwMode="auto">
            <a:xfrm>
              <a:off x="454221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28" name="Line 25"/>
            <p:cNvSpPr>
              <a:spLocks noChangeShapeType="1"/>
            </p:cNvSpPr>
            <p:nvPr/>
          </p:nvSpPr>
          <p:spPr bwMode="auto">
            <a:xfrm>
              <a:off x="46977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29" name="Line 26"/>
            <p:cNvSpPr>
              <a:spLocks noChangeShapeType="1"/>
            </p:cNvSpPr>
            <p:nvPr/>
          </p:nvSpPr>
          <p:spPr bwMode="auto">
            <a:xfrm>
              <a:off x="48533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30" name="Line 27"/>
            <p:cNvSpPr>
              <a:spLocks noChangeShapeType="1"/>
            </p:cNvSpPr>
            <p:nvPr/>
          </p:nvSpPr>
          <p:spPr bwMode="auto">
            <a:xfrm>
              <a:off x="500893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31" name="Rectangle 28"/>
            <p:cNvSpPr>
              <a:spLocks noChangeArrowheads="1"/>
            </p:cNvSpPr>
            <p:nvPr/>
          </p:nvSpPr>
          <p:spPr bwMode="auto">
            <a:xfrm>
              <a:off x="5170864" y="4170431"/>
              <a:ext cx="3563938" cy="42545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32" name="Line 29"/>
            <p:cNvSpPr>
              <a:spLocks noChangeShapeType="1"/>
            </p:cNvSpPr>
            <p:nvPr/>
          </p:nvSpPr>
          <p:spPr bwMode="auto">
            <a:xfrm>
              <a:off x="5164514" y="4148206"/>
              <a:ext cx="0" cy="4572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33" name="Line 30"/>
            <p:cNvSpPr>
              <a:spLocks noChangeShapeType="1"/>
            </p:cNvSpPr>
            <p:nvPr/>
          </p:nvSpPr>
          <p:spPr bwMode="auto">
            <a:xfrm>
              <a:off x="53200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34" name="Line 31"/>
            <p:cNvSpPr>
              <a:spLocks noChangeShapeType="1"/>
            </p:cNvSpPr>
            <p:nvPr/>
          </p:nvSpPr>
          <p:spPr bwMode="auto">
            <a:xfrm>
              <a:off x="54756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35" name="Line 32"/>
            <p:cNvSpPr>
              <a:spLocks noChangeShapeType="1"/>
            </p:cNvSpPr>
            <p:nvPr/>
          </p:nvSpPr>
          <p:spPr bwMode="auto">
            <a:xfrm>
              <a:off x="563123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36" name="Line 33"/>
            <p:cNvSpPr>
              <a:spLocks noChangeShapeType="1"/>
            </p:cNvSpPr>
            <p:nvPr/>
          </p:nvSpPr>
          <p:spPr bwMode="auto">
            <a:xfrm>
              <a:off x="578681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37" name="Line 34"/>
            <p:cNvSpPr>
              <a:spLocks noChangeShapeType="1"/>
            </p:cNvSpPr>
            <p:nvPr/>
          </p:nvSpPr>
          <p:spPr bwMode="auto">
            <a:xfrm>
              <a:off x="59423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38" name="Line 35"/>
            <p:cNvSpPr>
              <a:spLocks noChangeShapeType="1"/>
            </p:cNvSpPr>
            <p:nvPr/>
          </p:nvSpPr>
          <p:spPr bwMode="auto">
            <a:xfrm>
              <a:off x="60979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39" name="Line 36"/>
            <p:cNvSpPr>
              <a:spLocks noChangeShapeType="1"/>
            </p:cNvSpPr>
            <p:nvPr/>
          </p:nvSpPr>
          <p:spPr bwMode="auto">
            <a:xfrm>
              <a:off x="625353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40" name="Line 37"/>
            <p:cNvSpPr>
              <a:spLocks noChangeShapeType="1"/>
            </p:cNvSpPr>
            <p:nvPr/>
          </p:nvSpPr>
          <p:spPr bwMode="auto">
            <a:xfrm>
              <a:off x="640911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41" name="Line 38"/>
            <p:cNvSpPr>
              <a:spLocks noChangeShapeType="1"/>
            </p:cNvSpPr>
            <p:nvPr/>
          </p:nvSpPr>
          <p:spPr bwMode="auto">
            <a:xfrm>
              <a:off x="65646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42" name="Line 39"/>
            <p:cNvSpPr>
              <a:spLocks noChangeShapeType="1"/>
            </p:cNvSpPr>
            <p:nvPr/>
          </p:nvSpPr>
          <p:spPr bwMode="auto">
            <a:xfrm>
              <a:off x="67202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43" name="Line 40"/>
            <p:cNvSpPr>
              <a:spLocks noChangeShapeType="1"/>
            </p:cNvSpPr>
            <p:nvPr/>
          </p:nvSpPr>
          <p:spPr bwMode="auto">
            <a:xfrm>
              <a:off x="687583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44" name="Line 41"/>
            <p:cNvSpPr>
              <a:spLocks noChangeShapeType="1"/>
            </p:cNvSpPr>
            <p:nvPr/>
          </p:nvSpPr>
          <p:spPr bwMode="auto">
            <a:xfrm>
              <a:off x="703141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45" name="Line 42"/>
            <p:cNvSpPr>
              <a:spLocks noChangeShapeType="1"/>
            </p:cNvSpPr>
            <p:nvPr/>
          </p:nvSpPr>
          <p:spPr bwMode="auto">
            <a:xfrm>
              <a:off x="71869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46" name="Line 43"/>
            <p:cNvSpPr>
              <a:spLocks noChangeShapeType="1"/>
            </p:cNvSpPr>
            <p:nvPr/>
          </p:nvSpPr>
          <p:spPr bwMode="auto">
            <a:xfrm>
              <a:off x="73425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47" name="Line 44"/>
            <p:cNvSpPr>
              <a:spLocks noChangeShapeType="1"/>
            </p:cNvSpPr>
            <p:nvPr/>
          </p:nvSpPr>
          <p:spPr bwMode="auto">
            <a:xfrm>
              <a:off x="749813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48" name="Line 45"/>
            <p:cNvSpPr>
              <a:spLocks noChangeShapeType="1"/>
            </p:cNvSpPr>
            <p:nvPr/>
          </p:nvSpPr>
          <p:spPr bwMode="auto">
            <a:xfrm>
              <a:off x="765371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49" name="Line 46"/>
            <p:cNvSpPr>
              <a:spLocks noChangeShapeType="1"/>
            </p:cNvSpPr>
            <p:nvPr/>
          </p:nvSpPr>
          <p:spPr bwMode="auto">
            <a:xfrm>
              <a:off x="78092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50" name="Line 47"/>
            <p:cNvSpPr>
              <a:spLocks noChangeShapeType="1"/>
            </p:cNvSpPr>
            <p:nvPr/>
          </p:nvSpPr>
          <p:spPr bwMode="auto">
            <a:xfrm>
              <a:off x="79648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51" name="Line 48"/>
            <p:cNvSpPr>
              <a:spLocks noChangeShapeType="1"/>
            </p:cNvSpPr>
            <p:nvPr/>
          </p:nvSpPr>
          <p:spPr bwMode="auto">
            <a:xfrm>
              <a:off x="812043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52" name="Line 49"/>
            <p:cNvSpPr>
              <a:spLocks noChangeShapeType="1"/>
            </p:cNvSpPr>
            <p:nvPr/>
          </p:nvSpPr>
          <p:spPr bwMode="auto">
            <a:xfrm>
              <a:off x="827601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53" name="Line 50"/>
            <p:cNvSpPr>
              <a:spLocks noChangeShapeType="1"/>
            </p:cNvSpPr>
            <p:nvPr/>
          </p:nvSpPr>
          <p:spPr bwMode="auto">
            <a:xfrm>
              <a:off x="84315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54" name="Line 51"/>
            <p:cNvSpPr>
              <a:spLocks noChangeShapeType="1"/>
            </p:cNvSpPr>
            <p:nvPr/>
          </p:nvSpPr>
          <p:spPr bwMode="auto">
            <a:xfrm>
              <a:off x="85871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55" name="Rectangle 52"/>
            <p:cNvSpPr>
              <a:spLocks noChangeArrowheads="1"/>
            </p:cNvSpPr>
            <p:nvPr/>
          </p:nvSpPr>
          <p:spPr bwMode="auto">
            <a:xfrm>
              <a:off x="1352927" y="4224406"/>
              <a:ext cx="466725" cy="3048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56" name="Rectangle 53"/>
            <p:cNvSpPr>
              <a:spLocks noChangeArrowheads="1"/>
            </p:cNvSpPr>
            <p:nvPr/>
          </p:nvSpPr>
          <p:spPr bwMode="auto">
            <a:xfrm>
              <a:off x="1975227" y="4224406"/>
              <a:ext cx="466725" cy="3048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57" name="Rectangle 54"/>
            <p:cNvSpPr>
              <a:spLocks noChangeArrowheads="1"/>
            </p:cNvSpPr>
            <p:nvPr/>
          </p:nvSpPr>
          <p:spPr bwMode="auto">
            <a:xfrm>
              <a:off x="2597527" y="4224406"/>
              <a:ext cx="466725" cy="3048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58" name="Rectangle 55"/>
            <p:cNvSpPr>
              <a:spLocks noChangeArrowheads="1"/>
            </p:cNvSpPr>
            <p:nvPr/>
          </p:nvSpPr>
          <p:spPr bwMode="auto">
            <a:xfrm>
              <a:off x="3219827" y="4224406"/>
              <a:ext cx="466725" cy="3048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59" name="Rectangle 56"/>
            <p:cNvSpPr>
              <a:spLocks noChangeArrowheads="1"/>
            </p:cNvSpPr>
            <p:nvPr/>
          </p:nvSpPr>
          <p:spPr bwMode="auto">
            <a:xfrm>
              <a:off x="3842127" y="4224406"/>
              <a:ext cx="466725" cy="3048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60" name="Rectangle 57"/>
            <p:cNvSpPr>
              <a:spLocks noChangeArrowheads="1"/>
            </p:cNvSpPr>
            <p:nvPr/>
          </p:nvSpPr>
          <p:spPr bwMode="auto">
            <a:xfrm>
              <a:off x="4464427" y="4224406"/>
              <a:ext cx="466725" cy="3048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61" name="Rectangle 58"/>
            <p:cNvSpPr>
              <a:spLocks noChangeArrowheads="1"/>
            </p:cNvSpPr>
            <p:nvPr/>
          </p:nvSpPr>
          <p:spPr bwMode="auto">
            <a:xfrm>
              <a:off x="5172452" y="4224406"/>
              <a:ext cx="381000"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62" name="Rectangle 59"/>
            <p:cNvSpPr>
              <a:spLocks noChangeArrowheads="1"/>
            </p:cNvSpPr>
            <p:nvPr/>
          </p:nvSpPr>
          <p:spPr bwMode="auto">
            <a:xfrm>
              <a:off x="5709027" y="4224406"/>
              <a:ext cx="466725"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63" name="Rectangle 60"/>
            <p:cNvSpPr>
              <a:spLocks noChangeArrowheads="1"/>
            </p:cNvSpPr>
            <p:nvPr/>
          </p:nvSpPr>
          <p:spPr bwMode="auto">
            <a:xfrm>
              <a:off x="6331327" y="4224406"/>
              <a:ext cx="466725"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64" name="Rectangle 61"/>
            <p:cNvSpPr>
              <a:spLocks noChangeArrowheads="1"/>
            </p:cNvSpPr>
            <p:nvPr/>
          </p:nvSpPr>
          <p:spPr bwMode="auto">
            <a:xfrm>
              <a:off x="6953627" y="4224406"/>
              <a:ext cx="466725"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65" name="Rectangle 62"/>
            <p:cNvSpPr>
              <a:spLocks noChangeArrowheads="1"/>
            </p:cNvSpPr>
            <p:nvPr/>
          </p:nvSpPr>
          <p:spPr bwMode="auto">
            <a:xfrm>
              <a:off x="7575927" y="4224406"/>
              <a:ext cx="466725"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66" name="Rectangle 63"/>
            <p:cNvSpPr>
              <a:spLocks noChangeArrowheads="1"/>
            </p:cNvSpPr>
            <p:nvPr/>
          </p:nvSpPr>
          <p:spPr bwMode="auto">
            <a:xfrm>
              <a:off x="8198227" y="4224406"/>
              <a:ext cx="466725"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67" name="Rectangle 64"/>
            <p:cNvSpPr>
              <a:spLocks noChangeArrowheads="1"/>
            </p:cNvSpPr>
            <p:nvPr/>
          </p:nvSpPr>
          <p:spPr bwMode="auto">
            <a:xfrm>
              <a:off x="1819652" y="4262506"/>
              <a:ext cx="155575" cy="2286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68" name="Rectangle 65"/>
            <p:cNvSpPr>
              <a:spLocks noChangeArrowheads="1"/>
            </p:cNvSpPr>
            <p:nvPr/>
          </p:nvSpPr>
          <p:spPr bwMode="auto">
            <a:xfrm>
              <a:off x="3064252" y="4262506"/>
              <a:ext cx="155575" cy="2286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69" name="Rectangle 66"/>
            <p:cNvSpPr>
              <a:spLocks noChangeArrowheads="1"/>
            </p:cNvSpPr>
            <p:nvPr/>
          </p:nvSpPr>
          <p:spPr bwMode="auto">
            <a:xfrm>
              <a:off x="4321552" y="4262506"/>
              <a:ext cx="155575" cy="2286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70" name="Rectangle 67"/>
            <p:cNvSpPr>
              <a:spLocks noChangeArrowheads="1"/>
            </p:cNvSpPr>
            <p:nvPr/>
          </p:nvSpPr>
          <p:spPr bwMode="auto">
            <a:xfrm>
              <a:off x="5540752" y="4262506"/>
              <a:ext cx="155575" cy="2286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71" name="Rectangle 68"/>
            <p:cNvSpPr>
              <a:spLocks noChangeArrowheads="1"/>
            </p:cNvSpPr>
            <p:nvPr/>
          </p:nvSpPr>
          <p:spPr bwMode="auto">
            <a:xfrm>
              <a:off x="6759952" y="4262506"/>
              <a:ext cx="155575" cy="2286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72" name="Rectangle 69"/>
            <p:cNvSpPr>
              <a:spLocks noChangeArrowheads="1"/>
            </p:cNvSpPr>
            <p:nvPr/>
          </p:nvSpPr>
          <p:spPr bwMode="auto">
            <a:xfrm>
              <a:off x="8082339" y="4262506"/>
              <a:ext cx="155575" cy="2286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73" name="Rectangle 70"/>
            <p:cNvSpPr>
              <a:spLocks noChangeArrowheads="1"/>
            </p:cNvSpPr>
            <p:nvPr/>
          </p:nvSpPr>
          <p:spPr bwMode="auto">
            <a:xfrm>
              <a:off x="3764339" y="2852806"/>
              <a:ext cx="4965700" cy="457200"/>
            </a:xfrm>
            <a:prstGeom prst="rect">
              <a:avLst/>
            </a:prstGeom>
            <a:solidFill>
              <a:srgbClr val="00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74" name="Line 71"/>
            <p:cNvSpPr>
              <a:spLocks noChangeShapeType="1"/>
            </p:cNvSpPr>
            <p:nvPr/>
          </p:nvSpPr>
          <p:spPr bwMode="auto">
            <a:xfrm>
              <a:off x="3919914"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75" name="Line 72"/>
            <p:cNvSpPr>
              <a:spLocks noChangeShapeType="1"/>
            </p:cNvSpPr>
            <p:nvPr/>
          </p:nvSpPr>
          <p:spPr bwMode="auto">
            <a:xfrm>
              <a:off x="4075489"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76" name="Line 73"/>
            <p:cNvSpPr>
              <a:spLocks noChangeShapeType="1"/>
            </p:cNvSpPr>
            <p:nvPr/>
          </p:nvSpPr>
          <p:spPr bwMode="auto">
            <a:xfrm>
              <a:off x="4229477"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77" name="Line 74"/>
            <p:cNvSpPr>
              <a:spLocks noChangeShapeType="1"/>
            </p:cNvSpPr>
            <p:nvPr/>
          </p:nvSpPr>
          <p:spPr bwMode="auto">
            <a:xfrm>
              <a:off x="4385052"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78" name="Line 75"/>
            <p:cNvSpPr>
              <a:spLocks noChangeShapeType="1"/>
            </p:cNvSpPr>
            <p:nvPr/>
          </p:nvSpPr>
          <p:spPr bwMode="auto">
            <a:xfrm>
              <a:off x="4540627"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79" name="Line 76"/>
            <p:cNvSpPr>
              <a:spLocks noChangeShapeType="1"/>
            </p:cNvSpPr>
            <p:nvPr/>
          </p:nvSpPr>
          <p:spPr bwMode="auto">
            <a:xfrm>
              <a:off x="4696202"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80" name="Line 77"/>
            <p:cNvSpPr>
              <a:spLocks noChangeShapeType="1"/>
            </p:cNvSpPr>
            <p:nvPr/>
          </p:nvSpPr>
          <p:spPr bwMode="auto">
            <a:xfrm>
              <a:off x="4850189"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81" name="Line 78"/>
            <p:cNvSpPr>
              <a:spLocks noChangeShapeType="1"/>
            </p:cNvSpPr>
            <p:nvPr/>
          </p:nvSpPr>
          <p:spPr bwMode="auto">
            <a:xfrm>
              <a:off x="5005764"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82" name="Line 79"/>
            <p:cNvSpPr>
              <a:spLocks noChangeShapeType="1"/>
            </p:cNvSpPr>
            <p:nvPr/>
          </p:nvSpPr>
          <p:spPr bwMode="auto">
            <a:xfrm>
              <a:off x="5161339"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83" name="Rectangle 80"/>
            <p:cNvSpPr>
              <a:spLocks noChangeArrowheads="1"/>
            </p:cNvSpPr>
            <p:nvPr/>
          </p:nvSpPr>
          <p:spPr bwMode="auto">
            <a:xfrm>
              <a:off x="5161339" y="2871856"/>
              <a:ext cx="3562350" cy="428625"/>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84" name="Line 81"/>
            <p:cNvSpPr>
              <a:spLocks noChangeShapeType="1"/>
            </p:cNvSpPr>
            <p:nvPr/>
          </p:nvSpPr>
          <p:spPr bwMode="auto">
            <a:xfrm>
              <a:off x="5316914"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85" name="Line 82"/>
            <p:cNvSpPr>
              <a:spLocks noChangeShapeType="1"/>
            </p:cNvSpPr>
            <p:nvPr/>
          </p:nvSpPr>
          <p:spPr bwMode="auto">
            <a:xfrm>
              <a:off x="5470902"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86" name="Line 83"/>
            <p:cNvSpPr>
              <a:spLocks noChangeShapeType="1"/>
            </p:cNvSpPr>
            <p:nvPr/>
          </p:nvSpPr>
          <p:spPr bwMode="auto">
            <a:xfrm>
              <a:off x="5626477"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87" name="Line 84"/>
            <p:cNvSpPr>
              <a:spLocks noChangeShapeType="1"/>
            </p:cNvSpPr>
            <p:nvPr/>
          </p:nvSpPr>
          <p:spPr bwMode="auto">
            <a:xfrm>
              <a:off x="5782052"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88" name="Line 85"/>
            <p:cNvSpPr>
              <a:spLocks noChangeShapeType="1"/>
            </p:cNvSpPr>
            <p:nvPr/>
          </p:nvSpPr>
          <p:spPr bwMode="auto">
            <a:xfrm>
              <a:off x="5937627"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89" name="Line 86"/>
            <p:cNvSpPr>
              <a:spLocks noChangeShapeType="1"/>
            </p:cNvSpPr>
            <p:nvPr/>
          </p:nvSpPr>
          <p:spPr bwMode="auto">
            <a:xfrm>
              <a:off x="6091614"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0" name="Line 87"/>
            <p:cNvSpPr>
              <a:spLocks noChangeShapeType="1"/>
            </p:cNvSpPr>
            <p:nvPr/>
          </p:nvSpPr>
          <p:spPr bwMode="auto">
            <a:xfrm>
              <a:off x="6247189"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1" name="Line 88"/>
            <p:cNvSpPr>
              <a:spLocks noChangeShapeType="1"/>
            </p:cNvSpPr>
            <p:nvPr/>
          </p:nvSpPr>
          <p:spPr bwMode="auto">
            <a:xfrm>
              <a:off x="6402764"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2" name="Line 89"/>
            <p:cNvSpPr>
              <a:spLocks noChangeShapeType="1"/>
            </p:cNvSpPr>
            <p:nvPr/>
          </p:nvSpPr>
          <p:spPr bwMode="auto">
            <a:xfrm>
              <a:off x="6558339"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3" name="Line 90"/>
            <p:cNvSpPr>
              <a:spLocks noChangeShapeType="1"/>
            </p:cNvSpPr>
            <p:nvPr/>
          </p:nvSpPr>
          <p:spPr bwMode="auto">
            <a:xfrm>
              <a:off x="6712327"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4" name="Line 91"/>
            <p:cNvSpPr>
              <a:spLocks noChangeShapeType="1"/>
            </p:cNvSpPr>
            <p:nvPr/>
          </p:nvSpPr>
          <p:spPr bwMode="auto">
            <a:xfrm>
              <a:off x="6867902"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5" name="Line 92"/>
            <p:cNvSpPr>
              <a:spLocks noChangeShapeType="1"/>
            </p:cNvSpPr>
            <p:nvPr/>
          </p:nvSpPr>
          <p:spPr bwMode="auto">
            <a:xfrm>
              <a:off x="7023477"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6" name="Line 93"/>
            <p:cNvSpPr>
              <a:spLocks noChangeShapeType="1"/>
            </p:cNvSpPr>
            <p:nvPr/>
          </p:nvSpPr>
          <p:spPr bwMode="auto">
            <a:xfrm>
              <a:off x="7179052"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7" name="Line 94"/>
            <p:cNvSpPr>
              <a:spLocks noChangeShapeType="1"/>
            </p:cNvSpPr>
            <p:nvPr/>
          </p:nvSpPr>
          <p:spPr bwMode="auto">
            <a:xfrm>
              <a:off x="7333039"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8" name="Line 95"/>
            <p:cNvSpPr>
              <a:spLocks noChangeShapeType="1"/>
            </p:cNvSpPr>
            <p:nvPr/>
          </p:nvSpPr>
          <p:spPr bwMode="auto">
            <a:xfrm>
              <a:off x="7488614"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9" name="Line 96"/>
            <p:cNvSpPr>
              <a:spLocks noChangeShapeType="1"/>
            </p:cNvSpPr>
            <p:nvPr/>
          </p:nvSpPr>
          <p:spPr bwMode="auto">
            <a:xfrm>
              <a:off x="7644189"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00" name="Line 97"/>
            <p:cNvSpPr>
              <a:spLocks noChangeShapeType="1"/>
            </p:cNvSpPr>
            <p:nvPr/>
          </p:nvSpPr>
          <p:spPr bwMode="auto">
            <a:xfrm>
              <a:off x="7799764"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01" name="Line 98"/>
            <p:cNvSpPr>
              <a:spLocks noChangeShapeType="1"/>
            </p:cNvSpPr>
            <p:nvPr/>
          </p:nvSpPr>
          <p:spPr bwMode="auto">
            <a:xfrm>
              <a:off x="7953752"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02" name="Line 99"/>
            <p:cNvSpPr>
              <a:spLocks noChangeShapeType="1"/>
            </p:cNvSpPr>
            <p:nvPr/>
          </p:nvSpPr>
          <p:spPr bwMode="auto">
            <a:xfrm>
              <a:off x="8109327"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03" name="Line 100"/>
            <p:cNvSpPr>
              <a:spLocks noChangeShapeType="1"/>
            </p:cNvSpPr>
            <p:nvPr/>
          </p:nvSpPr>
          <p:spPr bwMode="auto">
            <a:xfrm>
              <a:off x="8264902"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04" name="Line 101"/>
            <p:cNvSpPr>
              <a:spLocks noChangeShapeType="1"/>
            </p:cNvSpPr>
            <p:nvPr/>
          </p:nvSpPr>
          <p:spPr bwMode="auto">
            <a:xfrm>
              <a:off x="8420477"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05" name="Line 102"/>
            <p:cNvSpPr>
              <a:spLocks noChangeShapeType="1"/>
            </p:cNvSpPr>
            <p:nvPr/>
          </p:nvSpPr>
          <p:spPr bwMode="auto">
            <a:xfrm>
              <a:off x="8574464"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06" name="Rectangle 103"/>
            <p:cNvSpPr>
              <a:spLocks noChangeArrowheads="1"/>
            </p:cNvSpPr>
            <p:nvPr/>
          </p:nvSpPr>
          <p:spPr bwMode="auto">
            <a:xfrm>
              <a:off x="3842127" y="2929006"/>
              <a:ext cx="465137" cy="3048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07" name="Rectangle 104"/>
            <p:cNvSpPr>
              <a:spLocks noChangeArrowheads="1"/>
            </p:cNvSpPr>
            <p:nvPr/>
          </p:nvSpPr>
          <p:spPr bwMode="auto">
            <a:xfrm>
              <a:off x="5159752" y="2929006"/>
              <a:ext cx="388937"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108" name="Rectangle 105"/>
            <p:cNvSpPr>
              <a:spLocks noChangeArrowheads="1"/>
            </p:cNvSpPr>
            <p:nvPr/>
          </p:nvSpPr>
          <p:spPr bwMode="auto">
            <a:xfrm>
              <a:off x="4462839" y="2929006"/>
              <a:ext cx="465138" cy="3048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09" name="Rectangle 106"/>
            <p:cNvSpPr>
              <a:spLocks noChangeArrowheads="1"/>
            </p:cNvSpPr>
            <p:nvPr/>
          </p:nvSpPr>
          <p:spPr bwMode="auto">
            <a:xfrm>
              <a:off x="5704264" y="2929006"/>
              <a:ext cx="465138"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110" name="Rectangle 107"/>
            <p:cNvSpPr>
              <a:spLocks noChangeArrowheads="1"/>
            </p:cNvSpPr>
            <p:nvPr/>
          </p:nvSpPr>
          <p:spPr bwMode="auto">
            <a:xfrm>
              <a:off x="6324977" y="2929006"/>
              <a:ext cx="465137"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111" name="Rectangle 108"/>
            <p:cNvSpPr>
              <a:spLocks noChangeArrowheads="1"/>
            </p:cNvSpPr>
            <p:nvPr/>
          </p:nvSpPr>
          <p:spPr bwMode="auto">
            <a:xfrm>
              <a:off x="6945689" y="2929006"/>
              <a:ext cx="465138"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112" name="Rectangle 109"/>
            <p:cNvSpPr>
              <a:spLocks noChangeArrowheads="1"/>
            </p:cNvSpPr>
            <p:nvPr/>
          </p:nvSpPr>
          <p:spPr bwMode="auto">
            <a:xfrm>
              <a:off x="7566402" y="2929006"/>
              <a:ext cx="465137"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113" name="Rectangle 110"/>
            <p:cNvSpPr>
              <a:spLocks noChangeArrowheads="1"/>
            </p:cNvSpPr>
            <p:nvPr/>
          </p:nvSpPr>
          <p:spPr bwMode="auto">
            <a:xfrm>
              <a:off x="8187114" y="2929006"/>
              <a:ext cx="465138"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114" name="Rectangle 111"/>
            <p:cNvSpPr>
              <a:spLocks noChangeArrowheads="1"/>
            </p:cNvSpPr>
            <p:nvPr/>
          </p:nvSpPr>
          <p:spPr bwMode="auto">
            <a:xfrm>
              <a:off x="4319964" y="2967106"/>
              <a:ext cx="155575" cy="2286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15" name="Rectangle 112"/>
            <p:cNvSpPr>
              <a:spLocks noChangeArrowheads="1"/>
            </p:cNvSpPr>
            <p:nvPr/>
          </p:nvSpPr>
          <p:spPr bwMode="auto">
            <a:xfrm>
              <a:off x="5535989" y="2967106"/>
              <a:ext cx="155575" cy="2286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116" name="Rectangle 113"/>
            <p:cNvSpPr>
              <a:spLocks noChangeArrowheads="1"/>
            </p:cNvSpPr>
            <p:nvPr/>
          </p:nvSpPr>
          <p:spPr bwMode="auto">
            <a:xfrm>
              <a:off x="6752014" y="2967106"/>
              <a:ext cx="153988" cy="2286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117" name="Rectangle 114"/>
            <p:cNvSpPr>
              <a:spLocks noChangeArrowheads="1"/>
            </p:cNvSpPr>
            <p:nvPr/>
          </p:nvSpPr>
          <p:spPr bwMode="auto">
            <a:xfrm>
              <a:off x="8071227" y="2967106"/>
              <a:ext cx="153987" cy="2286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121" name="Text Box 118"/>
            <p:cNvSpPr txBox="1">
              <a:spLocks noChangeArrowheads="1"/>
            </p:cNvSpPr>
            <p:nvPr/>
          </p:nvSpPr>
          <p:spPr bwMode="auto">
            <a:xfrm>
              <a:off x="4914945" y="4188854"/>
              <a:ext cx="354489" cy="36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CC00CC"/>
                  </a:solidFill>
                  <a:latin typeface="微软雅黑" pitchFamily="34" charset="-122"/>
                  <a:ea typeface="微软雅黑" pitchFamily="34" charset="-122"/>
                </a:rPr>
                <a:t>0</a:t>
              </a:r>
            </a:p>
          </p:txBody>
        </p:sp>
        <p:sp>
          <p:nvSpPr>
            <p:cNvPr id="123" name="Line 120"/>
            <p:cNvSpPr>
              <a:spLocks noChangeShapeType="1"/>
            </p:cNvSpPr>
            <p:nvPr/>
          </p:nvSpPr>
          <p:spPr bwMode="auto">
            <a:xfrm>
              <a:off x="5161339" y="3386206"/>
              <a:ext cx="0" cy="762000"/>
            </a:xfrm>
            <a:prstGeom prst="line">
              <a:avLst/>
            </a:prstGeom>
            <a:noFill/>
            <a:ln w="190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24" name="Line 121"/>
            <p:cNvSpPr>
              <a:spLocks noChangeShapeType="1"/>
            </p:cNvSpPr>
            <p:nvPr/>
          </p:nvSpPr>
          <p:spPr bwMode="auto">
            <a:xfrm>
              <a:off x="8742739" y="3386206"/>
              <a:ext cx="0" cy="762000"/>
            </a:xfrm>
            <a:prstGeom prst="line">
              <a:avLst/>
            </a:prstGeom>
            <a:noFill/>
            <a:ln w="190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25" name="Text Box 122"/>
            <p:cNvSpPr txBox="1">
              <a:spLocks noChangeArrowheads="1"/>
            </p:cNvSpPr>
            <p:nvPr/>
          </p:nvSpPr>
          <p:spPr bwMode="auto">
            <a:xfrm>
              <a:off x="3643774" y="2521407"/>
              <a:ext cx="335245" cy="33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0</a:t>
              </a:r>
            </a:p>
          </p:txBody>
        </p:sp>
        <p:sp>
          <p:nvSpPr>
            <p:cNvPr id="126" name="Text Box 123"/>
            <p:cNvSpPr txBox="1">
              <a:spLocks noChangeArrowheads="1"/>
            </p:cNvSpPr>
            <p:nvPr/>
          </p:nvSpPr>
          <p:spPr bwMode="auto">
            <a:xfrm>
              <a:off x="4888374" y="2521407"/>
              <a:ext cx="335245" cy="33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8</a:t>
              </a:r>
            </a:p>
          </p:txBody>
        </p:sp>
        <p:sp>
          <p:nvSpPr>
            <p:cNvPr id="127" name="Text Box 124"/>
            <p:cNvSpPr txBox="1">
              <a:spLocks noChangeArrowheads="1"/>
            </p:cNvSpPr>
            <p:nvPr/>
          </p:nvSpPr>
          <p:spPr bwMode="auto">
            <a:xfrm>
              <a:off x="6120273" y="2521407"/>
              <a:ext cx="448787" cy="33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16</a:t>
              </a:r>
            </a:p>
          </p:txBody>
        </p:sp>
        <p:sp>
          <p:nvSpPr>
            <p:cNvPr id="128" name="Text Box 125"/>
            <p:cNvSpPr txBox="1">
              <a:spLocks noChangeArrowheads="1"/>
            </p:cNvSpPr>
            <p:nvPr/>
          </p:nvSpPr>
          <p:spPr bwMode="auto">
            <a:xfrm>
              <a:off x="7339475" y="2521407"/>
              <a:ext cx="448787" cy="33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24</a:t>
              </a:r>
            </a:p>
          </p:txBody>
        </p:sp>
        <p:sp>
          <p:nvSpPr>
            <p:cNvPr id="129" name="Text Box 126"/>
            <p:cNvSpPr txBox="1">
              <a:spLocks noChangeArrowheads="1"/>
            </p:cNvSpPr>
            <p:nvPr/>
          </p:nvSpPr>
          <p:spPr bwMode="auto">
            <a:xfrm>
              <a:off x="8418975" y="2521407"/>
              <a:ext cx="448787" cy="33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31</a:t>
              </a:r>
            </a:p>
          </p:txBody>
        </p:sp>
        <p:sp>
          <p:nvSpPr>
            <p:cNvPr id="130" name="Text Box 127"/>
            <p:cNvSpPr txBox="1">
              <a:spLocks noChangeArrowheads="1"/>
            </p:cNvSpPr>
            <p:nvPr/>
          </p:nvSpPr>
          <p:spPr bwMode="auto">
            <a:xfrm>
              <a:off x="1926014" y="2843281"/>
              <a:ext cx="1445665" cy="36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D </a:t>
              </a:r>
              <a:r>
                <a:rPr kumimoji="1" lang="zh-CN" altLang="zh-CN" sz="1400" b="1" dirty="0">
                  <a:latin typeface="微软雅黑" pitchFamily="34" charset="-122"/>
                  <a:ea typeface="微软雅黑" pitchFamily="34" charset="-122"/>
                </a:rPr>
                <a:t>类 </a:t>
              </a:r>
              <a:r>
                <a:rPr kumimoji="1" lang="en-US" altLang="zh-CN" sz="1400" b="1" dirty="0">
                  <a:latin typeface="微软雅黑" pitchFamily="34" charset="-122"/>
                  <a:ea typeface="微软雅黑" pitchFamily="34" charset="-122"/>
                </a:rPr>
                <a:t>IP </a:t>
              </a:r>
              <a:r>
                <a:rPr kumimoji="1" lang="zh-CN" altLang="zh-CN" sz="1400" b="1" dirty="0">
                  <a:latin typeface="微软雅黑" pitchFamily="34" charset="-122"/>
                  <a:ea typeface="微软雅黑" pitchFamily="34" charset="-122"/>
                </a:rPr>
                <a:t>地址</a:t>
              </a:r>
              <a:endParaRPr kumimoji="1" lang="zh-CN" altLang="en-US" sz="1400" b="1" dirty="0">
                <a:latin typeface="微软雅黑" pitchFamily="34" charset="-122"/>
                <a:ea typeface="微软雅黑" pitchFamily="34" charset="-122"/>
              </a:endParaRPr>
            </a:p>
          </p:txBody>
        </p:sp>
        <p:sp>
          <p:nvSpPr>
            <p:cNvPr id="131" name="Line 128"/>
            <p:cNvSpPr>
              <a:spLocks noChangeShapeType="1"/>
            </p:cNvSpPr>
            <p:nvPr/>
          </p:nvSpPr>
          <p:spPr bwMode="auto">
            <a:xfrm flipV="1">
              <a:off x="4386639" y="2395606"/>
              <a:ext cx="0" cy="3810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32" name="Line 129"/>
            <p:cNvSpPr>
              <a:spLocks noChangeShapeType="1"/>
            </p:cNvSpPr>
            <p:nvPr/>
          </p:nvSpPr>
          <p:spPr bwMode="auto">
            <a:xfrm flipV="1">
              <a:off x="5161339" y="2395606"/>
              <a:ext cx="0" cy="9080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33" name="Line 130"/>
            <p:cNvSpPr>
              <a:spLocks noChangeShapeType="1"/>
            </p:cNvSpPr>
            <p:nvPr/>
          </p:nvSpPr>
          <p:spPr bwMode="auto">
            <a:xfrm>
              <a:off x="4399339" y="2471806"/>
              <a:ext cx="762000" cy="0"/>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34" name="Line 131"/>
            <p:cNvSpPr>
              <a:spLocks noChangeShapeType="1"/>
            </p:cNvSpPr>
            <p:nvPr/>
          </p:nvSpPr>
          <p:spPr bwMode="auto">
            <a:xfrm>
              <a:off x="5170864" y="4870519"/>
              <a:ext cx="3581400" cy="0"/>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35" name="Text Box 133"/>
            <p:cNvSpPr txBox="1">
              <a:spLocks noChangeArrowheads="1"/>
            </p:cNvSpPr>
            <p:nvPr/>
          </p:nvSpPr>
          <p:spPr bwMode="auto">
            <a:xfrm>
              <a:off x="5222327" y="2040740"/>
              <a:ext cx="1559209" cy="369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CC00CC"/>
                  </a:solidFill>
                  <a:latin typeface="微软雅黑" pitchFamily="34" charset="-122"/>
                  <a:ea typeface="微软雅黑" pitchFamily="34" charset="-122"/>
                </a:rPr>
                <a:t>这</a:t>
              </a:r>
              <a:r>
                <a:rPr kumimoji="1" lang="zh-CN" altLang="zh-CN" sz="1400" b="1" dirty="0">
                  <a:solidFill>
                    <a:srgbClr val="CC00CC"/>
                  </a:solidFill>
                  <a:latin typeface="微软雅黑" pitchFamily="34" charset="-122"/>
                  <a:ea typeface="微软雅黑" pitchFamily="34" charset="-122"/>
                </a:rPr>
                <a:t> 5</a:t>
              </a:r>
              <a:r>
                <a:rPr kumimoji="1" lang="en-US" altLang="zh-CN" sz="1400" b="1" dirty="0">
                  <a:solidFill>
                    <a:srgbClr val="CC00CC"/>
                  </a:solidFill>
                  <a:latin typeface="微软雅黑" pitchFamily="34" charset="-122"/>
                  <a:ea typeface="微软雅黑" pitchFamily="34" charset="-122"/>
                </a:rPr>
                <a:t> </a:t>
              </a:r>
              <a:r>
                <a:rPr kumimoji="1" lang="zh-CN" altLang="en-US" sz="1400" b="1" dirty="0">
                  <a:solidFill>
                    <a:srgbClr val="CC00CC"/>
                  </a:solidFill>
                  <a:latin typeface="微软雅黑" pitchFamily="34" charset="-122"/>
                  <a:ea typeface="微软雅黑" pitchFamily="34" charset="-122"/>
                </a:rPr>
                <a:t>位不使用</a:t>
              </a:r>
            </a:p>
          </p:txBody>
        </p:sp>
        <p:sp>
          <p:nvSpPr>
            <p:cNvPr id="136" name="Arc 134"/>
            <p:cNvSpPr>
              <a:spLocks/>
            </p:cNvSpPr>
            <p:nvPr/>
          </p:nvSpPr>
          <p:spPr bwMode="auto">
            <a:xfrm flipH="1">
              <a:off x="4781927" y="2243206"/>
              <a:ext cx="498475" cy="228600"/>
            </a:xfrm>
            <a:custGeom>
              <a:avLst/>
              <a:gdLst>
                <a:gd name="G0" fmla="+- 1956 0 0"/>
                <a:gd name="G1" fmla="+- 21600 0 0"/>
                <a:gd name="G2" fmla="+- 21600 0 0"/>
                <a:gd name="T0" fmla="*/ 0 w 23556"/>
                <a:gd name="T1" fmla="*/ 89 h 21600"/>
                <a:gd name="T2" fmla="*/ 23556 w 23556"/>
                <a:gd name="T3" fmla="*/ 21600 h 21600"/>
                <a:gd name="T4" fmla="*/ 1956 w 23556"/>
                <a:gd name="T5" fmla="*/ 21600 h 21600"/>
              </a:gdLst>
              <a:ahLst/>
              <a:cxnLst>
                <a:cxn ang="0">
                  <a:pos x="T0" y="T1"/>
                </a:cxn>
                <a:cxn ang="0">
                  <a:pos x="T2" y="T3"/>
                </a:cxn>
                <a:cxn ang="0">
                  <a:pos x="T4" y="T5"/>
                </a:cxn>
              </a:cxnLst>
              <a:rect l="0" t="0" r="r" b="b"/>
              <a:pathLst>
                <a:path w="23556" h="21600" fill="none" extrusionOk="0">
                  <a:moveTo>
                    <a:pt x="-1" y="88"/>
                  </a:moveTo>
                  <a:cubicBezTo>
                    <a:pt x="650" y="29"/>
                    <a:pt x="1302" y="-1"/>
                    <a:pt x="1956" y="0"/>
                  </a:cubicBezTo>
                  <a:cubicBezTo>
                    <a:pt x="13885" y="0"/>
                    <a:pt x="23556" y="9670"/>
                    <a:pt x="23556" y="21600"/>
                  </a:cubicBezTo>
                </a:path>
                <a:path w="23556" h="21600" stroke="0" extrusionOk="0">
                  <a:moveTo>
                    <a:pt x="-1" y="88"/>
                  </a:moveTo>
                  <a:cubicBezTo>
                    <a:pt x="650" y="29"/>
                    <a:pt x="1302" y="-1"/>
                    <a:pt x="1956" y="0"/>
                  </a:cubicBezTo>
                  <a:cubicBezTo>
                    <a:pt x="13885" y="0"/>
                    <a:pt x="23556" y="9670"/>
                    <a:pt x="23556" y="21600"/>
                  </a:cubicBezTo>
                  <a:lnTo>
                    <a:pt x="1956" y="21600"/>
                  </a:lnTo>
                  <a:close/>
                </a:path>
              </a:pathLst>
            </a:custGeom>
            <a:noFill/>
            <a:ln w="9525">
              <a:solidFill>
                <a:schemeClr val="tx1"/>
              </a:solidFill>
              <a:round/>
              <a:headEnd type="triangle" w="sm"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37" name="Line 135"/>
            <p:cNvSpPr>
              <a:spLocks noChangeShapeType="1"/>
            </p:cNvSpPr>
            <p:nvPr/>
          </p:nvSpPr>
          <p:spPr bwMode="auto">
            <a:xfrm>
              <a:off x="1275139" y="4681606"/>
              <a:ext cx="0" cy="741363"/>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38" name="Line 136"/>
            <p:cNvSpPr>
              <a:spLocks noChangeShapeType="1"/>
            </p:cNvSpPr>
            <p:nvPr/>
          </p:nvSpPr>
          <p:spPr bwMode="auto">
            <a:xfrm flipH="1">
              <a:off x="8737977" y="4681606"/>
              <a:ext cx="4762" cy="690563"/>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39" name="Line 137"/>
            <p:cNvSpPr>
              <a:spLocks noChangeShapeType="1"/>
            </p:cNvSpPr>
            <p:nvPr/>
          </p:nvSpPr>
          <p:spPr bwMode="auto">
            <a:xfrm>
              <a:off x="1287839" y="5245169"/>
              <a:ext cx="7467600" cy="0"/>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40" name="Text Box 138"/>
            <p:cNvSpPr txBox="1">
              <a:spLocks noChangeArrowheads="1"/>
            </p:cNvSpPr>
            <p:nvPr/>
          </p:nvSpPr>
          <p:spPr bwMode="auto">
            <a:xfrm>
              <a:off x="4057607" y="5082046"/>
              <a:ext cx="1613096" cy="3325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zh-CN" sz="1200" b="1" dirty="0">
                  <a:solidFill>
                    <a:srgbClr val="0000FF"/>
                  </a:solidFill>
                  <a:latin typeface="微软雅黑" pitchFamily="34" charset="-122"/>
                  <a:ea typeface="微软雅黑" pitchFamily="34" charset="-122"/>
                </a:rPr>
                <a:t>48 </a:t>
              </a:r>
              <a:r>
                <a:rPr kumimoji="1" lang="zh-CN" altLang="en-US" sz="1200" b="1" dirty="0">
                  <a:solidFill>
                    <a:srgbClr val="0000FF"/>
                  </a:solidFill>
                  <a:latin typeface="微软雅黑" pitchFamily="34" charset="-122"/>
                  <a:ea typeface="微软雅黑" pitchFamily="34" charset="-122"/>
                </a:rPr>
                <a:t>位</a:t>
              </a:r>
              <a:r>
                <a:rPr kumimoji="1" lang="zh-CN" altLang="zh-CN" sz="1200" b="1" dirty="0">
                  <a:solidFill>
                    <a:srgbClr val="0000FF"/>
                  </a:solidFill>
                  <a:latin typeface="微软雅黑" pitchFamily="34" charset="-122"/>
                  <a:ea typeface="微软雅黑" pitchFamily="34" charset="-122"/>
                </a:rPr>
                <a:t>以太网地址</a:t>
              </a:r>
              <a:endParaRPr kumimoji="1" lang="zh-CN" altLang="en-US" sz="1200" b="1" dirty="0">
                <a:solidFill>
                  <a:srgbClr val="0000FF"/>
                </a:solidFill>
                <a:latin typeface="微软雅黑" pitchFamily="34" charset="-122"/>
                <a:ea typeface="微软雅黑" pitchFamily="34" charset="-122"/>
              </a:endParaRPr>
            </a:p>
          </p:txBody>
        </p:sp>
        <p:sp>
          <p:nvSpPr>
            <p:cNvPr id="141" name="Text Box 139"/>
            <p:cNvSpPr txBox="1">
              <a:spLocks noChangeArrowheads="1"/>
            </p:cNvSpPr>
            <p:nvPr/>
          </p:nvSpPr>
          <p:spPr bwMode="auto">
            <a:xfrm>
              <a:off x="1448177" y="3754506"/>
              <a:ext cx="3462515" cy="33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0      </a:t>
              </a:r>
              <a:r>
                <a:rPr kumimoji="1" lang="en-US" altLang="zh-CN" sz="1200" b="1" dirty="0" smtClean="0">
                  <a:latin typeface="微软雅黑" pitchFamily="34" charset="-122"/>
                  <a:ea typeface="微软雅黑" pitchFamily="34" charset="-122"/>
                </a:rPr>
                <a:t>   1         </a:t>
              </a:r>
              <a:r>
                <a:rPr kumimoji="1" lang="en-US" altLang="zh-CN" sz="1200" b="1" dirty="0">
                  <a:latin typeface="微软雅黑" pitchFamily="34" charset="-122"/>
                  <a:ea typeface="微软雅黑" pitchFamily="34" charset="-122"/>
                </a:rPr>
                <a:t>0 </a:t>
              </a:r>
              <a:r>
                <a:rPr kumimoji="1" lang="en-US" altLang="zh-CN" sz="1200" b="1" dirty="0" smtClean="0">
                  <a:latin typeface="微软雅黑" pitchFamily="34" charset="-122"/>
                  <a:ea typeface="微软雅黑" pitchFamily="34" charset="-122"/>
                </a:rPr>
                <a:t>       0            5        E</a:t>
              </a:r>
              <a:endParaRPr kumimoji="1" lang="en-US" altLang="zh-CN" sz="1200" b="1" dirty="0">
                <a:latin typeface="微软雅黑" pitchFamily="34" charset="-122"/>
                <a:ea typeface="微软雅黑" pitchFamily="34" charset="-122"/>
              </a:endParaRPr>
            </a:p>
          </p:txBody>
        </p:sp>
        <p:sp>
          <p:nvSpPr>
            <p:cNvPr id="142" name="Text Box 140"/>
            <p:cNvSpPr txBox="1">
              <a:spLocks noChangeArrowheads="1"/>
            </p:cNvSpPr>
            <p:nvPr/>
          </p:nvSpPr>
          <p:spPr bwMode="auto">
            <a:xfrm>
              <a:off x="1879467" y="4737474"/>
              <a:ext cx="1083864" cy="36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latin typeface="微软雅黑" pitchFamily="34" charset="-122"/>
                  <a:ea typeface="微软雅黑" pitchFamily="34" charset="-122"/>
                </a:rPr>
                <a:t>表示多播</a:t>
              </a:r>
            </a:p>
          </p:txBody>
        </p:sp>
        <p:sp>
          <p:nvSpPr>
            <p:cNvPr id="143" name="Line 141"/>
            <p:cNvSpPr>
              <a:spLocks noChangeShapeType="1"/>
            </p:cNvSpPr>
            <p:nvPr/>
          </p:nvSpPr>
          <p:spPr bwMode="auto">
            <a:xfrm flipH="1" flipV="1">
              <a:off x="2432984" y="4503806"/>
              <a:ext cx="6350" cy="282576"/>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itchFamily="34" charset="-122"/>
                <a:ea typeface="微软雅黑" pitchFamily="34" charset="-122"/>
              </a:endParaRPr>
            </a:p>
          </p:txBody>
        </p:sp>
        <p:sp>
          <p:nvSpPr>
            <p:cNvPr id="144" name="Text Box 132"/>
            <p:cNvSpPr txBox="1">
              <a:spLocks noChangeArrowheads="1"/>
            </p:cNvSpPr>
            <p:nvPr/>
          </p:nvSpPr>
          <p:spPr bwMode="auto">
            <a:xfrm>
              <a:off x="5719248" y="4683194"/>
              <a:ext cx="2590728" cy="3325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solidFill>
                    <a:srgbClr val="0000FF"/>
                  </a:solidFill>
                  <a:latin typeface="微软雅黑" pitchFamily="34" charset="-122"/>
                  <a:ea typeface="微软雅黑" pitchFamily="34" charset="-122"/>
                </a:rPr>
                <a:t>最</a:t>
              </a:r>
              <a:r>
                <a:rPr kumimoji="1" lang="zh-CN" altLang="zh-CN" sz="1200" b="1">
                  <a:solidFill>
                    <a:srgbClr val="0000FF"/>
                  </a:solidFill>
                  <a:latin typeface="微软雅黑" pitchFamily="34" charset="-122"/>
                  <a:ea typeface="微软雅黑" pitchFamily="34" charset="-122"/>
                </a:rPr>
                <a:t>低 23</a:t>
              </a:r>
              <a:r>
                <a:rPr kumimoji="1" lang="en-US" altLang="zh-CN" sz="1200" b="1">
                  <a:solidFill>
                    <a:srgbClr val="0000FF"/>
                  </a:solidFill>
                  <a:latin typeface="微软雅黑" pitchFamily="34" charset="-122"/>
                  <a:ea typeface="微软雅黑" pitchFamily="34" charset="-122"/>
                </a:rPr>
                <a:t> </a:t>
              </a:r>
              <a:r>
                <a:rPr kumimoji="1" lang="zh-CN" altLang="en-US" sz="1200" b="1">
                  <a:solidFill>
                    <a:srgbClr val="0000FF"/>
                  </a:solidFill>
                  <a:latin typeface="微软雅黑" pitchFamily="34" charset="-122"/>
                  <a:ea typeface="微软雅黑" pitchFamily="34" charset="-122"/>
                </a:rPr>
                <a:t>位来自 </a:t>
              </a:r>
              <a:r>
                <a:rPr kumimoji="1" lang="en-US" altLang="zh-CN" sz="1200" b="1">
                  <a:solidFill>
                    <a:srgbClr val="0000FF"/>
                  </a:solidFill>
                  <a:latin typeface="微软雅黑" pitchFamily="34" charset="-122"/>
                  <a:ea typeface="微软雅黑" pitchFamily="34" charset="-122"/>
                </a:rPr>
                <a:t>D </a:t>
              </a:r>
              <a:r>
                <a:rPr kumimoji="1" lang="zh-CN" altLang="en-US" sz="1200" b="1">
                  <a:solidFill>
                    <a:srgbClr val="0000FF"/>
                  </a:solidFill>
                  <a:latin typeface="微软雅黑" pitchFamily="34" charset="-122"/>
                  <a:ea typeface="微软雅黑" pitchFamily="34" charset="-122"/>
                </a:rPr>
                <a:t>类 </a:t>
              </a:r>
              <a:r>
                <a:rPr kumimoji="1" lang="en-US" altLang="zh-CN" sz="1200" b="1">
                  <a:solidFill>
                    <a:srgbClr val="0000FF"/>
                  </a:solidFill>
                  <a:latin typeface="微软雅黑" pitchFamily="34" charset="-122"/>
                  <a:ea typeface="微软雅黑" pitchFamily="34" charset="-122"/>
                </a:rPr>
                <a:t>IP </a:t>
              </a:r>
              <a:r>
                <a:rPr kumimoji="1" lang="zh-CN" altLang="zh-CN" sz="1200" b="1">
                  <a:solidFill>
                    <a:srgbClr val="0000FF"/>
                  </a:solidFill>
                  <a:latin typeface="微软雅黑" pitchFamily="34" charset="-122"/>
                  <a:ea typeface="微软雅黑" pitchFamily="34" charset="-122"/>
                </a:rPr>
                <a:t>地址</a:t>
              </a:r>
              <a:endParaRPr kumimoji="1" lang="zh-CN" altLang="en-US" sz="1200" b="1">
                <a:solidFill>
                  <a:srgbClr val="0000FF"/>
                </a:solidFill>
                <a:latin typeface="微软雅黑" pitchFamily="34" charset="-122"/>
                <a:ea typeface="微软雅黑" pitchFamily="34" charset="-122"/>
              </a:endParaRPr>
            </a:p>
          </p:txBody>
        </p:sp>
        <p:sp>
          <p:nvSpPr>
            <p:cNvPr id="145" name="Line 142"/>
            <p:cNvSpPr>
              <a:spLocks noChangeShapeType="1"/>
            </p:cNvSpPr>
            <p:nvPr/>
          </p:nvSpPr>
          <p:spPr bwMode="auto">
            <a:xfrm>
              <a:off x="5166102" y="4668906"/>
              <a:ext cx="0" cy="3048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46" name="AutoShape 143"/>
            <p:cNvSpPr>
              <a:spLocks noChangeArrowheads="1"/>
            </p:cNvSpPr>
            <p:nvPr/>
          </p:nvSpPr>
          <p:spPr bwMode="auto">
            <a:xfrm>
              <a:off x="6677402" y="3300481"/>
              <a:ext cx="431800" cy="1079500"/>
            </a:xfrm>
            <a:prstGeom prst="downArrow">
              <a:avLst>
                <a:gd name="adj1" fmla="val 50000"/>
                <a:gd name="adj2" fmla="val 62500"/>
              </a:avLst>
            </a:prstGeom>
            <a:solidFill>
              <a:srgbClr val="0066FF"/>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latin typeface="微软雅黑" pitchFamily="34" charset="-122"/>
                <a:ea typeface="微软雅黑" pitchFamily="34" charset="-122"/>
              </a:endParaRPr>
            </a:p>
          </p:txBody>
        </p:sp>
      </p:grpSp>
      <p:sp>
        <p:nvSpPr>
          <p:cNvPr id="148" name="Text Box 119"/>
          <p:cNvSpPr txBox="1">
            <a:spLocks noChangeArrowheads="1"/>
          </p:cNvSpPr>
          <p:nvPr/>
        </p:nvSpPr>
        <p:spPr bwMode="auto">
          <a:xfrm>
            <a:off x="3321617" y="1955407"/>
            <a:ext cx="6886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spc="120" dirty="0">
                <a:latin typeface="微软雅黑" pitchFamily="34" charset="-122"/>
                <a:ea typeface="微软雅黑" pitchFamily="34" charset="-122"/>
              </a:rPr>
              <a:t>1110</a:t>
            </a:r>
          </a:p>
        </p:txBody>
      </p:sp>
      <p:sp>
        <p:nvSpPr>
          <p:cNvPr id="147" name="Text Box 116"/>
          <p:cNvSpPr txBox="1">
            <a:spLocks noChangeArrowheads="1"/>
          </p:cNvSpPr>
          <p:nvPr/>
        </p:nvSpPr>
        <p:spPr bwMode="auto">
          <a:xfrm>
            <a:off x="1265806" y="3039707"/>
            <a:ext cx="120595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1400" b="1" kern="0" spc="140" dirty="0">
                <a:latin typeface="微软雅黑" pitchFamily="34" charset="-122"/>
                <a:ea typeface="微软雅黑" pitchFamily="34" charset="-122"/>
              </a:rPr>
              <a:t>0000000</a:t>
            </a:r>
            <a:r>
              <a:rPr kumimoji="1" lang="en-US" altLang="zh-CN" sz="1400" b="1" kern="0" spc="140" dirty="0">
                <a:solidFill>
                  <a:srgbClr val="CC00CC"/>
                </a:solidFill>
                <a:latin typeface="微软雅黑" pitchFamily="34" charset="-122"/>
                <a:ea typeface="微软雅黑" pitchFamily="34" charset="-122"/>
              </a:rPr>
              <a:t>1</a:t>
            </a:r>
          </a:p>
        </p:txBody>
      </p:sp>
      <p:sp>
        <p:nvSpPr>
          <p:cNvPr id="152" name="Text Box 115"/>
          <p:cNvSpPr txBox="1">
            <a:spLocks noChangeArrowheads="1"/>
          </p:cNvSpPr>
          <p:nvPr/>
        </p:nvSpPr>
        <p:spPr bwMode="auto">
          <a:xfrm>
            <a:off x="2284919" y="3039707"/>
            <a:ext cx="121315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kern="0" spc="100" dirty="0">
                <a:latin typeface="微软雅黑" pitchFamily="34" charset="-122"/>
                <a:ea typeface="微软雅黑" pitchFamily="34" charset="-122"/>
              </a:rPr>
              <a:t>00000000</a:t>
            </a:r>
          </a:p>
        </p:txBody>
      </p:sp>
      <p:sp>
        <p:nvSpPr>
          <p:cNvPr id="153" name="Text Box 117"/>
          <p:cNvSpPr txBox="1">
            <a:spLocks noChangeArrowheads="1"/>
          </p:cNvSpPr>
          <p:nvPr/>
        </p:nvSpPr>
        <p:spPr bwMode="auto">
          <a:xfrm>
            <a:off x="3321617" y="3039707"/>
            <a:ext cx="117211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spc="100" dirty="0">
                <a:latin typeface="微软雅黑" pitchFamily="34" charset="-122"/>
                <a:ea typeface="微软雅黑" pitchFamily="34" charset="-122"/>
              </a:rPr>
              <a:t>01011110</a:t>
            </a:r>
          </a:p>
        </p:txBody>
      </p:sp>
    </p:spTree>
    <p:extLst>
      <p:ext uri="{BB962C8B-B14F-4D97-AF65-F5344CB8AC3E}">
        <p14:creationId xmlns:p14="http://schemas.microsoft.com/office/powerpoint/2010/main" val="1067274434"/>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855334"/>
            <a:ext cx="8053710"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由于多播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地址与以太网硬件地址的映射关系</a:t>
            </a:r>
            <a:r>
              <a:rPr lang="zh-CN" altLang="en-US" sz="2000" b="1" dirty="0">
                <a:solidFill>
                  <a:srgbClr val="0000FF"/>
                </a:solidFill>
                <a:latin typeface="微软雅黑" pitchFamily="34" charset="-122"/>
                <a:ea typeface="微软雅黑" pitchFamily="34" charset="-122"/>
              </a:rPr>
              <a:t>不是唯一</a:t>
            </a:r>
            <a:r>
              <a:rPr lang="zh-CN" altLang="en-US" sz="2000" b="1" dirty="0">
                <a:latin typeface="微软雅黑" pitchFamily="34" charset="-122"/>
                <a:ea typeface="微软雅黑" pitchFamily="34" charset="-122"/>
              </a:rPr>
              <a:t>的，因此收到多播数据报的主机，</a:t>
            </a:r>
            <a:r>
              <a:rPr lang="zh-CN" altLang="en-US" sz="2000" b="1" dirty="0">
                <a:solidFill>
                  <a:srgbClr val="0000FF"/>
                </a:solidFill>
                <a:latin typeface="微软雅黑" pitchFamily="34" charset="-122"/>
                <a:ea typeface="微软雅黑" pitchFamily="34" charset="-122"/>
              </a:rPr>
              <a:t>还要在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层利用软件进行过滤</a:t>
            </a:r>
            <a:r>
              <a:rPr lang="zh-CN" altLang="en-US" sz="2000" b="1" dirty="0">
                <a:latin typeface="微软雅黑" pitchFamily="34" charset="-122"/>
                <a:ea typeface="微软雅黑" pitchFamily="34" charset="-122"/>
              </a:rPr>
              <a:t>，把不是本主机要接收的数据报丢弃。</a:t>
            </a:r>
          </a:p>
        </p:txBody>
      </p:sp>
      <p:sp>
        <p:nvSpPr>
          <p:cNvPr id="3" name="AutoShape 5"/>
          <p:cNvSpPr>
            <a:spLocks noChangeArrowheads="1"/>
          </p:cNvSpPr>
          <p:nvPr/>
        </p:nvSpPr>
        <p:spPr bwMode="auto">
          <a:xfrm>
            <a:off x="545145" y="1468309"/>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1435098"/>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D </a:t>
            </a:r>
            <a:r>
              <a:rPr lang="zh-CN" altLang="en-US" sz="2000" b="1" dirty="0">
                <a:solidFill>
                  <a:schemeClr val="bg1"/>
                </a:solidFill>
                <a:latin typeface="微软雅黑" pitchFamily="34" charset="-122"/>
                <a:ea typeface="微软雅黑" pitchFamily="34" charset="-122"/>
              </a:rPr>
              <a:t>类 </a:t>
            </a:r>
            <a:r>
              <a:rPr lang="en-US" altLang="zh-CN" sz="2000" b="1" dirty="0">
                <a:solidFill>
                  <a:schemeClr val="bg1"/>
                </a:solidFill>
                <a:latin typeface="微软雅黑" pitchFamily="34" charset="-122"/>
                <a:ea typeface="微软雅黑" pitchFamily="34" charset="-122"/>
              </a:rPr>
              <a:t>IP </a:t>
            </a:r>
            <a:r>
              <a:rPr lang="zh-CN" altLang="en-US" sz="2000" b="1" dirty="0" smtClean="0">
                <a:solidFill>
                  <a:schemeClr val="bg1"/>
                </a:solidFill>
                <a:latin typeface="微软雅黑" pitchFamily="34" charset="-122"/>
                <a:ea typeface="微软雅黑" pitchFamily="34" charset="-122"/>
              </a:rPr>
              <a:t>地址与</a:t>
            </a:r>
            <a:r>
              <a:rPr lang="zh-CN" altLang="en-US" sz="2000" b="1" dirty="0">
                <a:solidFill>
                  <a:schemeClr val="bg1"/>
                </a:solidFill>
                <a:latin typeface="微软雅黑" pitchFamily="34" charset="-122"/>
                <a:ea typeface="微软雅黑" pitchFamily="34" charset="-122"/>
              </a:rPr>
              <a:t>以太网多播地址的映射关系 </a:t>
            </a:r>
          </a:p>
        </p:txBody>
      </p:sp>
    </p:spTree>
    <p:extLst>
      <p:ext uri="{BB962C8B-B14F-4D97-AF65-F5344CB8AC3E}">
        <p14:creationId xmlns:p14="http://schemas.microsoft.com/office/powerpoint/2010/main" val="2426456391"/>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925250"/>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1034815" y="884387"/>
            <a:ext cx="70743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4.7.3  </a:t>
            </a:r>
            <a:r>
              <a:rPr lang="zh-CN" altLang="en-US" sz="2400" b="1" dirty="0">
                <a:solidFill>
                  <a:schemeClr val="bg1"/>
                </a:solidFill>
                <a:latin typeface="微软雅黑" pitchFamily="34" charset="-122"/>
                <a:ea typeface="微软雅黑" pitchFamily="34" charset="-122"/>
              </a:rPr>
              <a:t>网际组管理协议 </a:t>
            </a:r>
            <a:r>
              <a:rPr lang="en-US" altLang="zh-CN" sz="2400" b="1" dirty="0">
                <a:solidFill>
                  <a:schemeClr val="bg1"/>
                </a:solidFill>
                <a:latin typeface="微软雅黑" pitchFamily="34" charset="-122"/>
                <a:ea typeface="微软雅黑" pitchFamily="34" charset="-122"/>
              </a:rPr>
              <a:t>IGMP </a:t>
            </a:r>
            <a:r>
              <a:rPr lang="zh-CN" altLang="en-US" sz="2400" b="1" dirty="0" smtClean="0">
                <a:solidFill>
                  <a:schemeClr val="bg1"/>
                </a:solidFill>
                <a:latin typeface="微软雅黑" pitchFamily="34" charset="-122"/>
                <a:ea typeface="微软雅黑" pitchFamily="34" charset="-122"/>
              </a:rPr>
              <a:t>和多</a:t>
            </a:r>
            <a:r>
              <a:rPr lang="zh-CN" altLang="en-US" sz="2400" b="1" dirty="0">
                <a:solidFill>
                  <a:schemeClr val="bg1"/>
                </a:solidFill>
                <a:latin typeface="微软雅黑" pitchFamily="34" charset="-122"/>
                <a:ea typeface="微软雅黑" pitchFamily="34" charset="-122"/>
              </a:rPr>
              <a:t>播路由选择协议</a:t>
            </a:r>
          </a:p>
        </p:txBody>
      </p:sp>
      <p:sp>
        <p:nvSpPr>
          <p:cNvPr id="5" name="Rectangle 8"/>
          <p:cNvSpPr>
            <a:spLocks noChangeArrowheads="1"/>
          </p:cNvSpPr>
          <p:nvPr/>
        </p:nvSpPr>
        <p:spPr bwMode="auto">
          <a:xfrm>
            <a:off x="545145" y="1934462"/>
            <a:ext cx="8124070"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为了使路由器知道多播组成员的信息，需要利用</a:t>
            </a:r>
            <a:r>
              <a:rPr lang="zh-CN" altLang="en-US" sz="2000" b="1" dirty="0">
                <a:solidFill>
                  <a:srgbClr val="0000FF"/>
                </a:solidFill>
                <a:latin typeface="微软雅黑" pitchFamily="34" charset="-122"/>
                <a:ea typeface="微软雅黑" pitchFamily="34" charset="-122"/>
              </a:rPr>
              <a:t>网际组管理协议 </a:t>
            </a:r>
            <a:r>
              <a:rPr lang="en-US" altLang="zh-CN" sz="2000" b="1" dirty="0">
                <a:latin typeface="微软雅黑" pitchFamily="34" charset="-122"/>
                <a:ea typeface="微软雅黑" pitchFamily="34" charset="-122"/>
              </a:rPr>
              <a:t>IGMP (Internet Group Management Protocol)</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连接在局域网上的多播路由器还必须和互联网上的其他多播路由器协同工作，以便把多播数据报用最小代价传送给所有的组成员。这就需要使用</a:t>
            </a:r>
            <a:r>
              <a:rPr lang="zh-CN" altLang="en-US" sz="2000" b="1" dirty="0">
                <a:solidFill>
                  <a:srgbClr val="0000FF"/>
                </a:solidFill>
                <a:latin typeface="微软雅黑" pitchFamily="34" charset="-122"/>
                <a:ea typeface="微软雅黑" pitchFamily="34" charset="-122"/>
              </a:rPr>
              <a:t>多播路由选择协议</a:t>
            </a:r>
            <a:r>
              <a:rPr lang="zh-CN" altLang="en-US" sz="2000" b="1" dirty="0">
                <a:latin typeface="微软雅黑" pitchFamily="34" charset="-122"/>
                <a:ea typeface="微软雅黑" pitchFamily="34" charset="-122"/>
              </a:rPr>
              <a:t>。 </a:t>
            </a:r>
          </a:p>
        </p:txBody>
      </p:sp>
      <p:sp>
        <p:nvSpPr>
          <p:cNvPr id="6" name="AutoShape 5"/>
          <p:cNvSpPr>
            <a:spLocks noChangeArrowheads="1"/>
          </p:cNvSpPr>
          <p:nvPr/>
        </p:nvSpPr>
        <p:spPr bwMode="auto">
          <a:xfrm>
            <a:off x="545145" y="1547437"/>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1941968" y="1514226"/>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多播需要两种协议</a:t>
            </a:r>
          </a:p>
        </p:txBody>
      </p:sp>
    </p:spTree>
    <p:extLst>
      <p:ext uri="{BB962C8B-B14F-4D97-AF65-F5344CB8AC3E}">
        <p14:creationId xmlns:p14="http://schemas.microsoft.com/office/powerpoint/2010/main" val="146802438"/>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33978"/>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4" y="575210"/>
            <a:ext cx="5213215" cy="400110"/>
          </a:xfrm>
          <a:prstGeom prst="rect">
            <a:avLst/>
          </a:prstGeom>
        </p:spPr>
        <p:txBody>
          <a:bodyPr wrap="square">
            <a:spAutoFit/>
          </a:bodyPr>
          <a:lstStyle/>
          <a:p>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使多播路由器知道多播组成员信息 </a:t>
            </a:r>
          </a:p>
        </p:txBody>
      </p:sp>
      <p:sp>
        <p:nvSpPr>
          <p:cNvPr id="5" name="圆角矩形 4"/>
          <p:cNvSpPr/>
          <p:nvPr/>
        </p:nvSpPr>
        <p:spPr>
          <a:xfrm>
            <a:off x="545144" y="1037492"/>
            <a:ext cx="8053711" cy="330609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Line 5"/>
          <p:cNvSpPr>
            <a:spLocks noChangeShapeType="1"/>
          </p:cNvSpPr>
          <p:nvPr/>
        </p:nvSpPr>
        <p:spPr bwMode="auto">
          <a:xfrm>
            <a:off x="4582820" y="3358800"/>
            <a:ext cx="0" cy="41482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 name="Line 6"/>
          <p:cNvSpPr>
            <a:spLocks noChangeShapeType="1"/>
          </p:cNvSpPr>
          <p:nvPr/>
        </p:nvSpPr>
        <p:spPr bwMode="auto">
          <a:xfrm>
            <a:off x="2000683" y="3365763"/>
            <a:ext cx="41059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 name="Line 7"/>
          <p:cNvSpPr>
            <a:spLocks noChangeShapeType="1"/>
          </p:cNvSpPr>
          <p:nvPr/>
        </p:nvSpPr>
        <p:spPr bwMode="auto">
          <a:xfrm>
            <a:off x="2000683" y="2534121"/>
            <a:ext cx="41059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9" name="Line 8"/>
          <p:cNvSpPr>
            <a:spLocks noChangeShapeType="1"/>
          </p:cNvSpPr>
          <p:nvPr/>
        </p:nvSpPr>
        <p:spPr bwMode="auto">
          <a:xfrm>
            <a:off x="4582820" y="2117305"/>
            <a:ext cx="0" cy="41681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0" name="Line 9"/>
          <p:cNvSpPr>
            <a:spLocks noChangeShapeType="1"/>
          </p:cNvSpPr>
          <p:nvPr/>
        </p:nvSpPr>
        <p:spPr bwMode="auto">
          <a:xfrm>
            <a:off x="5696070" y="3009629"/>
            <a:ext cx="9979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 name="Line 10"/>
          <p:cNvSpPr>
            <a:spLocks noChangeShapeType="1"/>
          </p:cNvSpPr>
          <p:nvPr/>
        </p:nvSpPr>
        <p:spPr bwMode="auto">
          <a:xfrm>
            <a:off x="2411282" y="2890254"/>
            <a:ext cx="93866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2" name="Line 11"/>
          <p:cNvSpPr>
            <a:spLocks noChangeShapeType="1"/>
          </p:cNvSpPr>
          <p:nvPr/>
        </p:nvSpPr>
        <p:spPr bwMode="auto">
          <a:xfrm>
            <a:off x="6694007" y="3543830"/>
            <a:ext cx="40952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3" name="Line 12"/>
          <p:cNvSpPr>
            <a:spLocks noChangeShapeType="1"/>
          </p:cNvSpPr>
          <p:nvPr/>
        </p:nvSpPr>
        <p:spPr bwMode="auto">
          <a:xfrm>
            <a:off x="6694008" y="2712188"/>
            <a:ext cx="35132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4" name="Line 13"/>
          <p:cNvSpPr>
            <a:spLocks noChangeShapeType="1"/>
          </p:cNvSpPr>
          <p:nvPr/>
        </p:nvSpPr>
        <p:spPr bwMode="auto">
          <a:xfrm flipV="1">
            <a:off x="5050535" y="1761171"/>
            <a:ext cx="0" cy="3581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5" name="Line 14"/>
          <p:cNvSpPr>
            <a:spLocks noChangeShapeType="1"/>
          </p:cNvSpPr>
          <p:nvPr/>
        </p:nvSpPr>
        <p:spPr bwMode="auto">
          <a:xfrm flipV="1">
            <a:off x="3995481" y="1761171"/>
            <a:ext cx="0" cy="3581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pic>
        <p:nvPicPr>
          <p:cNvPr id="16" name="Picture 1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7283" y="2194899"/>
            <a:ext cx="411676" cy="236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 name="Text Box 17"/>
          <p:cNvSpPr txBox="1">
            <a:spLocks noChangeArrowheads="1"/>
          </p:cNvSpPr>
          <p:nvPr/>
        </p:nvSpPr>
        <p:spPr bwMode="auto">
          <a:xfrm>
            <a:off x="4560189" y="1225976"/>
            <a:ext cx="11657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dirty="0">
                <a:solidFill>
                  <a:srgbClr val="0000FF"/>
                </a:solidFill>
                <a:latin typeface="微软雅黑" pitchFamily="34" charset="-122"/>
                <a:ea typeface="微软雅黑" pitchFamily="34" charset="-122"/>
              </a:rPr>
              <a:t>128.56.24.34</a:t>
            </a:r>
          </a:p>
        </p:txBody>
      </p:sp>
      <p:sp>
        <p:nvSpPr>
          <p:cNvPr id="19" name="Text Box 18"/>
          <p:cNvSpPr txBox="1">
            <a:spLocks noChangeArrowheads="1"/>
          </p:cNvSpPr>
          <p:nvPr/>
        </p:nvSpPr>
        <p:spPr bwMode="auto">
          <a:xfrm>
            <a:off x="1468307" y="1996935"/>
            <a:ext cx="11657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dirty="0">
                <a:solidFill>
                  <a:srgbClr val="0000FF"/>
                </a:solidFill>
                <a:latin typeface="微软雅黑" pitchFamily="34" charset="-122"/>
                <a:ea typeface="微软雅黑" pitchFamily="34" charset="-122"/>
              </a:rPr>
              <a:t>135.27.74.52</a:t>
            </a:r>
          </a:p>
        </p:txBody>
      </p:sp>
      <p:sp>
        <p:nvSpPr>
          <p:cNvPr id="25" name="Line 26"/>
          <p:cNvSpPr>
            <a:spLocks noChangeShapeType="1"/>
          </p:cNvSpPr>
          <p:nvPr/>
        </p:nvSpPr>
        <p:spPr bwMode="auto">
          <a:xfrm>
            <a:off x="3643078" y="2117305"/>
            <a:ext cx="181805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6" name="Line 27"/>
          <p:cNvSpPr>
            <a:spLocks noChangeShapeType="1"/>
          </p:cNvSpPr>
          <p:nvPr/>
        </p:nvSpPr>
        <p:spPr bwMode="auto">
          <a:xfrm flipV="1">
            <a:off x="4112949" y="3773626"/>
            <a:ext cx="0" cy="2974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7" name="Line 28"/>
          <p:cNvSpPr>
            <a:spLocks noChangeShapeType="1"/>
          </p:cNvSpPr>
          <p:nvPr/>
        </p:nvSpPr>
        <p:spPr bwMode="auto">
          <a:xfrm>
            <a:off x="3583805" y="3773625"/>
            <a:ext cx="22297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9" name="Line 30"/>
          <p:cNvSpPr>
            <a:spLocks noChangeShapeType="1"/>
          </p:cNvSpPr>
          <p:nvPr/>
        </p:nvSpPr>
        <p:spPr bwMode="auto">
          <a:xfrm flipV="1">
            <a:off x="5109809" y="3773626"/>
            <a:ext cx="0" cy="2974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1" name="Line 32"/>
          <p:cNvSpPr>
            <a:spLocks noChangeShapeType="1"/>
          </p:cNvSpPr>
          <p:nvPr/>
        </p:nvSpPr>
        <p:spPr bwMode="auto">
          <a:xfrm rot="5400000">
            <a:off x="6010589" y="3039473"/>
            <a:ext cx="136683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2" name="Line 33"/>
          <p:cNvSpPr>
            <a:spLocks noChangeShapeType="1"/>
          </p:cNvSpPr>
          <p:nvPr/>
        </p:nvSpPr>
        <p:spPr bwMode="auto">
          <a:xfrm rot="16200000">
            <a:off x="1728361" y="3038975"/>
            <a:ext cx="136584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pic>
        <p:nvPicPr>
          <p:cNvPr id="33"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8473" y="2890255"/>
            <a:ext cx="411676" cy="236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4" name="Picture 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7283" y="3438382"/>
            <a:ext cx="411676" cy="237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5"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6219" y="2772870"/>
            <a:ext cx="411676" cy="236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6" name="Group 37"/>
          <p:cNvGrpSpPr>
            <a:grpSpLocks/>
          </p:cNvGrpSpPr>
          <p:nvPr/>
        </p:nvGrpSpPr>
        <p:grpSpPr bwMode="auto">
          <a:xfrm>
            <a:off x="3349947" y="2534121"/>
            <a:ext cx="2463591" cy="831642"/>
            <a:chOff x="912" y="768"/>
            <a:chExt cx="2400" cy="1584"/>
          </a:xfrm>
          <a:solidFill>
            <a:srgbClr val="3399FF"/>
          </a:solidFill>
          <a:effectLst/>
        </p:grpSpPr>
        <p:sp>
          <p:nvSpPr>
            <p:cNvPr id="37" name="Oval 38"/>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8" name="Oval 39"/>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9" name="Oval 40"/>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0" name="Oval 41"/>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1" name="Oval 42"/>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2" name="Oval 43"/>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3" name="Oval 44"/>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4" name="Oval 45"/>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5" name="Oval 46"/>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46" name="Group 47"/>
            <p:cNvGrpSpPr>
              <a:grpSpLocks/>
            </p:cNvGrpSpPr>
            <p:nvPr/>
          </p:nvGrpSpPr>
          <p:grpSpPr bwMode="auto">
            <a:xfrm>
              <a:off x="912" y="768"/>
              <a:ext cx="2386" cy="1553"/>
              <a:chOff x="912" y="768"/>
              <a:chExt cx="2386" cy="1553"/>
            </a:xfrm>
            <a:grpFill/>
          </p:grpSpPr>
          <p:sp>
            <p:nvSpPr>
              <p:cNvPr id="47" name="Oval 48"/>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8" name="Oval 49"/>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9" name="Oval 50"/>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0" name="Oval 51"/>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1" name="Oval 52"/>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2" name="Oval 53"/>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3" name="Oval 54"/>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4" name="Oval 55"/>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5" name="Oval 56"/>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grpSp>
      </p:grpSp>
      <p:sp>
        <p:nvSpPr>
          <p:cNvPr id="56" name="Text Box 57"/>
          <p:cNvSpPr txBox="1">
            <a:spLocks noChangeArrowheads="1"/>
          </p:cNvSpPr>
          <p:nvPr/>
        </p:nvSpPr>
        <p:spPr bwMode="auto">
          <a:xfrm>
            <a:off x="4007614" y="2704930"/>
            <a:ext cx="1260281" cy="461665"/>
          </a:xfrm>
          <a:prstGeom prst="rect">
            <a:avLst/>
          </a:prstGeom>
          <a:solidFill>
            <a:srgbClr val="00FFFF"/>
          </a:solidFill>
          <a:ln w="9525">
            <a:solidFill>
              <a:schemeClr val="folHlink"/>
            </a:solidFill>
            <a:miter lim="800000"/>
            <a:headEnd/>
            <a:tailEnd/>
          </a:ln>
          <a:effectLst/>
        </p:spPr>
        <p:txBody>
          <a:bodyPr wrap="none">
            <a:spAutoFit/>
          </a:bodyPr>
          <a:lstStyle/>
          <a:p>
            <a:pPr algn="ctr"/>
            <a:r>
              <a:rPr lang="zh-CN" altLang="en-US" sz="1200" b="1" dirty="0">
                <a:latin typeface="微软雅黑" pitchFamily="34" charset="-122"/>
                <a:ea typeface="微软雅黑" pitchFamily="34" charset="-122"/>
              </a:rPr>
              <a:t>多播组</a:t>
            </a:r>
          </a:p>
          <a:p>
            <a:pPr algn="ctr"/>
            <a:r>
              <a:rPr lang="en-US" altLang="zh-CN" sz="1200" b="1" dirty="0">
                <a:latin typeface="微软雅黑" pitchFamily="34" charset="-122"/>
                <a:ea typeface="微软雅黑" pitchFamily="34" charset="-122"/>
              </a:rPr>
              <a:t>226.15.37.123</a:t>
            </a:r>
          </a:p>
        </p:txBody>
      </p:sp>
      <p:sp>
        <p:nvSpPr>
          <p:cNvPr id="61" name="Text Box 62"/>
          <p:cNvSpPr txBox="1">
            <a:spLocks noChangeArrowheads="1"/>
          </p:cNvSpPr>
          <p:nvPr/>
        </p:nvSpPr>
        <p:spPr bwMode="auto">
          <a:xfrm>
            <a:off x="2372486" y="2472444"/>
            <a:ext cx="6126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0000FF"/>
                </a:solidFill>
                <a:latin typeface="微软雅黑" pitchFamily="34" charset="-122"/>
                <a:ea typeface="微软雅黑" pitchFamily="34" charset="-122"/>
              </a:rPr>
              <a:t>IGMP</a:t>
            </a:r>
          </a:p>
        </p:txBody>
      </p:sp>
      <p:sp>
        <p:nvSpPr>
          <p:cNvPr id="62" name="Text Box 63"/>
          <p:cNvSpPr txBox="1">
            <a:spLocks noChangeArrowheads="1"/>
          </p:cNvSpPr>
          <p:nvPr/>
        </p:nvSpPr>
        <p:spPr bwMode="auto">
          <a:xfrm>
            <a:off x="6136844" y="2608730"/>
            <a:ext cx="612668" cy="2769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0000FF"/>
                </a:solidFill>
                <a:latin typeface="微软雅黑" pitchFamily="34" charset="-122"/>
                <a:ea typeface="微软雅黑" pitchFamily="34" charset="-122"/>
              </a:rPr>
              <a:t>IGMP</a:t>
            </a:r>
          </a:p>
        </p:txBody>
      </p:sp>
      <p:sp>
        <p:nvSpPr>
          <p:cNvPr id="63" name="Text Box 64"/>
          <p:cNvSpPr txBox="1">
            <a:spLocks noChangeArrowheads="1"/>
          </p:cNvSpPr>
          <p:nvPr/>
        </p:nvSpPr>
        <p:spPr bwMode="auto">
          <a:xfrm>
            <a:off x="4699210" y="2067566"/>
            <a:ext cx="6126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0000FF"/>
                </a:solidFill>
                <a:latin typeface="微软雅黑" pitchFamily="34" charset="-122"/>
                <a:ea typeface="微软雅黑" pitchFamily="34" charset="-122"/>
              </a:rPr>
              <a:t>IGMP</a:t>
            </a:r>
          </a:p>
        </p:txBody>
      </p:sp>
      <p:sp>
        <p:nvSpPr>
          <p:cNvPr id="64" name="Text Box 65"/>
          <p:cNvSpPr txBox="1">
            <a:spLocks noChangeArrowheads="1"/>
          </p:cNvSpPr>
          <p:nvPr/>
        </p:nvSpPr>
        <p:spPr bwMode="auto">
          <a:xfrm>
            <a:off x="6168096" y="3149894"/>
            <a:ext cx="6126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0000FF"/>
                </a:solidFill>
                <a:latin typeface="微软雅黑" pitchFamily="34" charset="-122"/>
                <a:ea typeface="微软雅黑" pitchFamily="34" charset="-122"/>
              </a:rPr>
              <a:t>IGMP</a:t>
            </a:r>
          </a:p>
        </p:txBody>
      </p:sp>
      <p:sp>
        <p:nvSpPr>
          <p:cNvPr id="65" name="Text Box 66"/>
          <p:cNvSpPr txBox="1">
            <a:spLocks noChangeArrowheads="1"/>
          </p:cNvSpPr>
          <p:nvPr/>
        </p:nvSpPr>
        <p:spPr bwMode="auto">
          <a:xfrm>
            <a:off x="4074152" y="2157096"/>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1</a:t>
            </a:r>
          </a:p>
        </p:txBody>
      </p:sp>
      <p:sp>
        <p:nvSpPr>
          <p:cNvPr id="66" name="Text Box 67"/>
          <p:cNvSpPr txBox="1">
            <a:spLocks noChangeArrowheads="1"/>
          </p:cNvSpPr>
          <p:nvPr/>
        </p:nvSpPr>
        <p:spPr bwMode="auto">
          <a:xfrm>
            <a:off x="4034278" y="3330945"/>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4</a:t>
            </a:r>
          </a:p>
        </p:txBody>
      </p:sp>
      <p:sp>
        <p:nvSpPr>
          <p:cNvPr id="67" name="Text Box 68"/>
          <p:cNvSpPr txBox="1">
            <a:spLocks noChangeArrowheads="1"/>
          </p:cNvSpPr>
          <p:nvPr/>
        </p:nvSpPr>
        <p:spPr bwMode="auto">
          <a:xfrm>
            <a:off x="5794139" y="2699255"/>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3</a:t>
            </a:r>
          </a:p>
        </p:txBody>
      </p:sp>
      <p:sp>
        <p:nvSpPr>
          <p:cNvPr id="68" name="Text Box 69"/>
          <p:cNvSpPr txBox="1">
            <a:spLocks noChangeArrowheads="1"/>
          </p:cNvSpPr>
          <p:nvPr/>
        </p:nvSpPr>
        <p:spPr bwMode="auto">
          <a:xfrm>
            <a:off x="2998621" y="2624647"/>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2</a:t>
            </a:r>
          </a:p>
        </p:txBody>
      </p:sp>
      <p:sp>
        <p:nvSpPr>
          <p:cNvPr id="69" name="TextBox 68"/>
          <p:cNvSpPr txBox="1"/>
          <p:nvPr/>
        </p:nvSpPr>
        <p:spPr>
          <a:xfrm>
            <a:off x="4661595" y="1045484"/>
            <a:ext cx="954107" cy="276999"/>
          </a:xfrm>
          <a:prstGeom prst="rect">
            <a:avLst/>
          </a:prstGeom>
          <a:noFill/>
        </p:spPr>
        <p:txBody>
          <a:bodyPr wrap="none" rtlCol="0">
            <a:spAutoFit/>
          </a:bodyPr>
          <a:lstStyle/>
          <a:p>
            <a:r>
              <a:rPr lang="zh-CN" altLang="en-US" sz="1200" b="1" dirty="0" smtClean="0">
                <a:latin typeface="微软雅黑" pitchFamily="34" charset="-122"/>
                <a:ea typeface="微软雅黑" pitchFamily="34" charset="-122"/>
              </a:rPr>
              <a:t>参加多播组</a:t>
            </a:r>
            <a:endParaRPr lang="zh-CN" altLang="en-US" sz="1200" b="1" dirty="0">
              <a:latin typeface="微软雅黑" pitchFamily="34" charset="-122"/>
              <a:ea typeface="微软雅黑" pitchFamily="34" charset="-122"/>
            </a:endParaRPr>
          </a:p>
        </p:txBody>
      </p:sp>
      <p:sp>
        <p:nvSpPr>
          <p:cNvPr id="70" name="TextBox 69"/>
          <p:cNvSpPr txBox="1"/>
          <p:nvPr/>
        </p:nvSpPr>
        <p:spPr>
          <a:xfrm>
            <a:off x="1560694" y="1792560"/>
            <a:ext cx="954107" cy="276999"/>
          </a:xfrm>
          <a:prstGeom prst="rect">
            <a:avLst/>
          </a:prstGeom>
          <a:noFill/>
        </p:spPr>
        <p:txBody>
          <a:bodyPr wrap="none" rtlCol="0">
            <a:spAutoFit/>
          </a:bodyPr>
          <a:lstStyle/>
          <a:p>
            <a:r>
              <a:rPr lang="zh-CN" altLang="en-US" sz="1200" b="1" dirty="0" smtClean="0">
                <a:latin typeface="微软雅黑" pitchFamily="34" charset="-122"/>
                <a:ea typeface="微软雅黑" pitchFamily="34" charset="-122"/>
              </a:rPr>
              <a:t>参加多播组</a:t>
            </a:r>
            <a:endParaRPr lang="zh-CN" altLang="en-US" sz="1200" b="1" dirty="0">
              <a:latin typeface="微软雅黑" pitchFamily="34" charset="-122"/>
              <a:ea typeface="微软雅黑" pitchFamily="34" charset="-122"/>
            </a:endParaRPr>
          </a:p>
        </p:txBody>
      </p:sp>
      <p:sp>
        <p:nvSpPr>
          <p:cNvPr id="71" name="TextBox 70"/>
          <p:cNvSpPr txBox="1"/>
          <p:nvPr/>
        </p:nvSpPr>
        <p:spPr>
          <a:xfrm>
            <a:off x="6689787" y="3890824"/>
            <a:ext cx="954107" cy="276999"/>
          </a:xfrm>
          <a:prstGeom prst="rect">
            <a:avLst/>
          </a:prstGeom>
          <a:noFill/>
        </p:spPr>
        <p:txBody>
          <a:bodyPr wrap="none" rtlCol="0">
            <a:spAutoFit/>
          </a:bodyPr>
          <a:lstStyle/>
          <a:p>
            <a:r>
              <a:rPr lang="zh-CN" altLang="en-US" sz="1200" b="1" dirty="0" smtClean="0">
                <a:latin typeface="微软雅黑" pitchFamily="34" charset="-122"/>
                <a:ea typeface="微软雅黑" pitchFamily="34" charset="-122"/>
              </a:rPr>
              <a:t>参加多播组</a:t>
            </a:r>
            <a:endParaRPr lang="zh-CN" altLang="en-US" sz="1200" b="1" dirty="0">
              <a:latin typeface="微软雅黑" pitchFamily="34" charset="-122"/>
              <a:ea typeface="微软雅黑" pitchFamily="34" charset="-122"/>
            </a:endParaRPr>
          </a:p>
        </p:txBody>
      </p:sp>
      <p:sp>
        <p:nvSpPr>
          <p:cNvPr id="72" name="TextBox 71"/>
          <p:cNvSpPr txBox="1"/>
          <p:nvPr/>
        </p:nvSpPr>
        <p:spPr>
          <a:xfrm>
            <a:off x="6689787" y="1917530"/>
            <a:ext cx="954107" cy="276999"/>
          </a:xfrm>
          <a:prstGeom prst="rect">
            <a:avLst/>
          </a:prstGeom>
          <a:noFill/>
        </p:spPr>
        <p:txBody>
          <a:bodyPr wrap="none" rtlCol="0">
            <a:spAutoFit/>
          </a:bodyPr>
          <a:lstStyle/>
          <a:p>
            <a:r>
              <a:rPr lang="zh-CN" altLang="en-US" sz="1200" b="1" dirty="0" smtClean="0">
                <a:latin typeface="微软雅黑" pitchFamily="34" charset="-122"/>
                <a:ea typeface="微软雅黑" pitchFamily="34" charset="-122"/>
              </a:rPr>
              <a:t>参加多播组</a:t>
            </a:r>
            <a:endParaRPr lang="zh-CN" altLang="en-US" sz="1200" b="1" dirty="0">
              <a:latin typeface="微软雅黑" pitchFamily="34" charset="-122"/>
              <a:ea typeface="微软雅黑" pitchFamily="34" charset="-122"/>
            </a:endParaRPr>
          </a:p>
        </p:txBody>
      </p:sp>
      <p:sp>
        <p:nvSpPr>
          <p:cNvPr id="73" name="TextBox 72"/>
          <p:cNvSpPr txBox="1"/>
          <p:nvPr/>
        </p:nvSpPr>
        <p:spPr>
          <a:xfrm>
            <a:off x="1665697" y="3510661"/>
            <a:ext cx="646331" cy="461665"/>
          </a:xfrm>
          <a:prstGeom prst="rect">
            <a:avLst/>
          </a:prstGeom>
          <a:noFill/>
        </p:spPr>
        <p:txBody>
          <a:bodyPr wrap="none" rtlCol="0">
            <a:spAutoFit/>
          </a:bodyPr>
          <a:lstStyle/>
          <a:p>
            <a:r>
              <a:rPr lang="zh-CN" altLang="en-US" sz="1200" b="1" dirty="0" smtClean="0">
                <a:latin typeface="微软雅黑" pitchFamily="34" charset="-122"/>
                <a:ea typeface="微软雅黑" pitchFamily="34" charset="-122"/>
              </a:rPr>
              <a:t>未参加</a:t>
            </a:r>
            <a:endParaRPr lang="en-US" altLang="zh-CN" sz="1200" b="1" dirty="0" smtClean="0">
              <a:latin typeface="微软雅黑" pitchFamily="34" charset="-122"/>
              <a:ea typeface="微软雅黑" pitchFamily="34" charset="-122"/>
            </a:endParaRPr>
          </a:p>
          <a:p>
            <a:r>
              <a:rPr lang="zh-CN" altLang="en-US" sz="1200" b="1" dirty="0" smtClean="0">
                <a:latin typeface="微软雅黑" pitchFamily="34" charset="-122"/>
                <a:ea typeface="微软雅黑" pitchFamily="34" charset="-122"/>
              </a:rPr>
              <a:t>多播组</a:t>
            </a:r>
            <a:endParaRPr lang="zh-CN" altLang="en-US" sz="1200" b="1" dirty="0">
              <a:latin typeface="微软雅黑" pitchFamily="34" charset="-122"/>
              <a:ea typeface="微软雅黑" pitchFamily="34" charset="-122"/>
            </a:endParaRPr>
          </a:p>
        </p:txBody>
      </p:sp>
      <p:sp>
        <p:nvSpPr>
          <p:cNvPr id="74" name="TextBox 73"/>
          <p:cNvSpPr txBox="1"/>
          <p:nvPr/>
        </p:nvSpPr>
        <p:spPr>
          <a:xfrm>
            <a:off x="3194553" y="1471732"/>
            <a:ext cx="646331" cy="461665"/>
          </a:xfrm>
          <a:prstGeom prst="rect">
            <a:avLst/>
          </a:prstGeom>
          <a:noFill/>
        </p:spPr>
        <p:txBody>
          <a:bodyPr wrap="none" rtlCol="0">
            <a:spAutoFit/>
          </a:bodyPr>
          <a:lstStyle/>
          <a:p>
            <a:r>
              <a:rPr lang="zh-CN" altLang="en-US" sz="1200" b="1" dirty="0" smtClean="0">
                <a:latin typeface="微软雅黑" pitchFamily="34" charset="-122"/>
                <a:ea typeface="微软雅黑" pitchFamily="34" charset="-122"/>
              </a:rPr>
              <a:t>未参加</a:t>
            </a:r>
            <a:endParaRPr lang="en-US" altLang="zh-CN" sz="1200" b="1" dirty="0" smtClean="0">
              <a:latin typeface="微软雅黑" pitchFamily="34" charset="-122"/>
              <a:ea typeface="微软雅黑" pitchFamily="34" charset="-122"/>
            </a:endParaRPr>
          </a:p>
          <a:p>
            <a:r>
              <a:rPr lang="zh-CN" altLang="en-US" sz="1200" b="1" dirty="0" smtClean="0">
                <a:latin typeface="微软雅黑" pitchFamily="34" charset="-122"/>
                <a:ea typeface="微软雅黑" pitchFamily="34" charset="-122"/>
              </a:rPr>
              <a:t>多播组</a:t>
            </a:r>
            <a:endParaRPr lang="zh-CN" altLang="en-US" sz="1200" b="1" dirty="0">
              <a:latin typeface="微软雅黑" pitchFamily="34" charset="-122"/>
              <a:ea typeface="微软雅黑" pitchFamily="34" charset="-122"/>
            </a:endParaRPr>
          </a:p>
        </p:txBody>
      </p:sp>
      <p:sp>
        <p:nvSpPr>
          <p:cNvPr id="76" name="Text Box 20"/>
          <p:cNvSpPr txBox="1">
            <a:spLocks noChangeArrowheads="1"/>
          </p:cNvSpPr>
          <p:nvPr/>
        </p:nvSpPr>
        <p:spPr bwMode="auto">
          <a:xfrm>
            <a:off x="6583988" y="3722240"/>
            <a:ext cx="11657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dirty="0">
                <a:solidFill>
                  <a:srgbClr val="0000FF"/>
                </a:solidFill>
                <a:latin typeface="微软雅黑" pitchFamily="34" charset="-122"/>
                <a:ea typeface="微软雅黑" pitchFamily="34" charset="-122"/>
              </a:rPr>
              <a:t>130.12.14.43</a:t>
            </a:r>
          </a:p>
        </p:txBody>
      </p:sp>
      <p:sp>
        <p:nvSpPr>
          <p:cNvPr id="77" name="Text Box 19"/>
          <p:cNvSpPr txBox="1">
            <a:spLocks noChangeArrowheads="1"/>
          </p:cNvSpPr>
          <p:nvPr/>
        </p:nvSpPr>
        <p:spPr bwMode="auto">
          <a:xfrm>
            <a:off x="6583988" y="2101841"/>
            <a:ext cx="11657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dirty="0">
                <a:solidFill>
                  <a:srgbClr val="0000FF"/>
                </a:solidFill>
                <a:latin typeface="微软雅黑" pitchFamily="34" charset="-122"/>
                <a:ea typeface="微软雅黑" pitchFamily="34" charset="-122"/>
              </a:rPr>
              <a:t>130.12.14.56</a:t>
            </a:r>
          </a:p>
        </p:txBody>
      </p:sp>
      <p:pic>
        <p:nvPicPr>
          <p:cNvPr id="7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9154" y="2292646"/>
            <a:ext cx="454583" cy="454583"/>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9154" y="3084598"/>
            <a:ext cx="454583" cy="454583"/>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770" y="1501648"/>
            <a:ext cx="454583" cy="45458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3192" y="1501648"/>
            <a:ext cx="454583" cy="4545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0771" y="3871415"/>
            <a:ext cx="454583" cy="454583"/>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6408" y="3871415"/>
            <a:ext cx="454583" cy="45458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8264" y="2446990"/>
            <a:ext cx="454583" cy="45458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8264" y="3319878"/>
            <a:ext cx="454583" cy="454583"/>
          </a:xfrm>
          <a:prstGeom prst="rect">
            <a:avLst/>
          </a:prstGeom>
          <a:noFill/>
          <a:extLst>
            <a:ext uri="{909E8E84-426E-40DD-AFC4-6F175D3DCCD1}">
              <a14:hiddenFill xmlns:a14="http://schemas.microsoft.com/office/drawing/2010/main">
                <a:solidFill>
                  <a:srgbClr val="FFFFFF"/>
                </a:solidFill>
              </a14:hiddenFill>
            </a:ext>
          </a:extLst>
        </p:spPr>
      </p:pic>
      <p:sp>
        <p:nvSpPr>
          <p:cNvPr id="57" name="Freeform 58"/>
          <p:cNvSpPr>
            <a:spLocks/>
          </p:cNvSpPr>
          <p:nvPr/>
        </p:nvSpPr>
        <p:spPr bwMode="auto">
          <a:xfrm>
            <a:off x="2117073" y="2467470"/>
            <a:ext cx="763002" cy="381003"/>
          </a:xfrm>
          <a:custGeom>
            <a:avLst/>
            <a:gdLst>
              <a:gd name="T0" fmla="*/ 0 w 872"/>
              <a:gd name="T1" fmla="*/ 6 h 291"/>
              <a:gd name="T2" fmla="*/ 182 w 872"/>
              <a:gd name="T3" fmla="*/ 6 h 291"/>
              <a:gd name="T4" fmla="*/ 269 w 872"/>
              <a:gd name="T5" fmla="*/ 44 h 291"/>
              <a:gd name="T6" fmla="*/ 284 w 872"/>
              <a:gd name="T7" fmla="*/ 206 h 291"/>
              <a:gd name="T8" fmla="*/ 413 w 872"/>
              <a:gd name="T9" fmla="*/ 278 h 291"/>
              <a:gd name="T10" fmla="*/ 782 w 872"/>
              <a:gd name="T11" fmla="*/ 284 h 291"/>
              <a:gd name="T12" fmla="*/ 872 w 872"/>
              <a:gd name="T13" fmla="*/ 281 h 291"/>
            </a:gdLst>
            <a:ahLst/>
            <a:cxnLst>
              <a:cxn ang="0">
                <a:pos x="T0" y="T1"/>
              </a:cxn>
              <a:cxn ang="0">
                <a:pos x="T2" y="T3"/>
              </a:cxn>
              <a:cxn ang="0">
                <a:pos x="T4" y="T5"/>
              </a:cxn>
              <a:cxn ang="0">
                <a:pos x="T6" y="T7"/>
              </a:cxn>
              <a:cxn ang="0">
                <a:pos x="T8" y="T9"/>
              </a:cxn>
              <a:cxn ang="0">
                <a:pos x="T10" y="T11"/>
              </a:cxn>
              <a:cxn ang="0">
                <a:pos x="T12" y="T13"/>
              </a:cxn>
            </a:cxnLst>
            <a:rect l="0" t="0" r="r" b="b"/>
            <a:pathLst>
              <a:path w="872" h="291">
                <a:moveTo>
                  <a:pt x="0" y="6"/>
                </a:moveTo>
                <a:cubicBezTo>
                  <a:pt x="68" y="6"/>
                  <a:pt x="137" y="0"/>
                  <a:pt x="182" y="6"/>
                </a:cubicBezTo>
                <a:cubicBezTo>
                  <a:pt x="227" y="12"/>
                  <a:pt x="252" y="11"/>
                  <a:pt x="269" y="44"/>
                </a:cubicBezTo>
                <a:cubicBezTo>
                  <a:pt x="286" y="77"/>
                  <a:pt x="260" y="167"/>
                  <a:pt x="284" y="206"/>
                </a:cubicBezTo>
                <a:cubicBezTo>
                  <a:pt x="308" y="245"/>
                  <a:pt x="330" y="265"/>
                  <a:pt x="413" y="278"/>
                </a:cubicBezTo>
                <a:cubicBezTo>
                  <a:pt x="496" y="291"/>
                  <a:pt x="706" y="284"/>
                  <a:pt x="782" y="284"/>
                </a:cubicBezTo>
                <a:cubicBezTo>
                  <a:pt x="858" y="284"/>
                  <a:pt x="853" y="282"/>
                  <a:pt x="872" y="281"/>
                </a:cubicBezTo>
              </a:path>
            </a:pathLst>
          </a:custGeom>
          <a:noFill/>
          <a:ln w="38100"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8" name="Freeform 59"/>
          <p:cNvSpPr>
            <a:spLocks/>
          </p:cNvSpPr>
          <p:nvPr/>
        </p:nvSpPr>
        <p:spPr bwMode="auto">
          <a:xfrm>
            <a:off x="4641015" y="1693526"/>
            <a:ext cx="495736" cy="603836"/>
          </a:xfrm>
          <a:custGeom>
            <a:avLst/>
            <a:gdLst>
              <a:gd name="T0" fmla="*/ 384 w 384"/>
              <a:gd name="T1" fmla="*/ 0 h 461"/>
              <a:gd name="T2" fmla="*/ 374 w 384"/>
              <a:gd name="T3" fmla="*/ 229 h 461"/>
              <a:gd name="T4" fmla="*/ 324 w 384"/>
              <a:gd name="T5" fmla="*/ 259 h 461"/>
              <a:gd name="T6" fmla="*/ 112 w 384"/>
              <a:gd name="T7" fmla="*/ 264 h 461"/>
              <a:gd name="T8" fmla="*/ 17 w 384"/>
              <a:gd name="T9" fmla="*/ 307 h 461"/>
              <a:gd name="T10" fmla="*/ 13 w 384"/>
              <a:gd name="T11" fmla="*/ 461 h 461"/>
            </a:gdLst>
            <a:ahLst/>
            <a:cxnLst>
              <a:cxn ang="0">
                <a:pos x="T0" y="T1"/>
              </a:cxn>
              <a:cxn ang="0">
                <a:pos x="T2" y="T3"/>
              </a:cxn>
              <a:cxn ang="0">
                <a:pos x="T4" y="T5"/>
              </a:cxn>
              <a:cxn ang="0">
                <a:pos x="T6" y="T7"/>
              </a:cxn>
              <a:cxn ang="0">
                <a:pos x="T8" y="T9"/>
              </a:cxn>
              <a:cxn ang="0">
                <a:pos x="T10" y="T11"/>
              </a:cxn>
            </a:cxnLst>
            <a:rect l="0" t="0" r="r" b="b"/>
            <a:pathLst>
              <a:path w="384" h="461">
                <a:moveTo>
                  <a:pt x="384" y="0"/>
                </a:moveTo>
                <a:cubicBezTo>
                  <a:pt x="382" y="35"/>
                  <a:pt x="384" y="186"/>
                  <a:pt x="374" y="229"/>
                </a:cubicBezTo>
                <a:cubicBezTo>
                  <a:pt x="364" y="272"/>
                  <a:pt x="368" y="253"/>
                  <a:pt x="324" y="259"/>
                </a:cubicBezTo>
                <a:cubicBezTo>
                  <a:pt x="281" y="264"/>
                  <a:pt x="163" y="256"/>
                  <a:pt x="112" y="264"/>
                </a:cubicBezTo>
                <a:cubicBezTo>
                  <a:pt x="60" y="272"/>
                  <a:pt x="34" y="274"/>
                  <a:pt x="17" y="307"/>
                </a:cubicBezTo>
                <a:cubicBezTo>
                  <a:pt x="0" y="340"/>
                  <a:pt x="14" y="435"/>
                  <a:pt x="13" y="461"/>
                </a:cubicBezTo>
              </a:path>
            </a:pathLst>
          </a:custGeom>
          <a:noFill/>
          <a:ln w="38100"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9" name="Freeform 60"/>
          <p:cNvSpPr>
            <a:spLocks/>
          </p:cNvSpPr>
          <p:nvPr/>
        </p:nvSpPr>
        <p:spPr bwMode="auto">
          <a:xfrm>
            <a:off x="6340527" y="3129004"/>
            <a:ext cx="979616" cy="353150"/>
          </a:xfrm>
          <a:custGeom>
            <a:avLst/>
            <a:gdLst>
              <a:gd name="T0" fmla="*/ 757 w 757"/>
              <a:gd name="T1" fmla="*/ 269 h 270"/>
              <a:gd name="T2" fmla="*/ 435 w 757"/>
              <a:gd name="T3" fmla="*/ 265 h 270"/>
              <a:gd name="T4" fmla="*/ 378 w 757"/>
              <a:gd name="T5" fmla="*/ 238 h 270"/>
              <a:gd name="T6" fmla="*/ 372 w 757"/>
              <a:gd name="T7" fmla="*/ 169 h 270"/>
              <a:gd name="T8" fmla="*/ 372 w 757"/>
              <a:gd name="T9" fmla="*/ 85 h 270"/>
              <a:gd name="T10" fmla="*/ 359 w 757"/>
              <a:gd name="T11" fmla="*/ 13 h 270"/>
              <a:gd name="T12" fmla="*/ 252 w 757"/>
              <a:gd name="T13" fmla="*/ 5 h 270"/>
              <a:gd name="T14" fmla="*/ 0 w 757"/>
              <a:gd name="T15" fmla="*/ 6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7" h="270">
                <a:moveTo>
                  <a:pt x="757" y="269"/>
                </a:moveTo>
                <a:cubicBezTo>
                  <a:pt x="703" y="268"/>
                  <a:pt x="498" y="270"/>
                  <a:pt x="435" y="265"/>
                </a:cubicBezTo>
                <a:cubicBezTo>
                  <a:pt x="372" y="260"/>
                  <a:pt x="388" y="254"/>
                  <a:pt x="378" y="238"/>
                </a:cubicBezTo>
                <a:cubicBezTo>
                  <a:pt x="368" y="222"/>
                  <a:pt x="373" y="194"/>
                  <a:pt x="372" y="169"/>
                </a:cubicBezTo>
                <a:cubicBezTo>
                  <a:pt x="371" y="144"/>
                  <a:pt x="374" y="111"/>
                  <a:pt x="372" y="85"/>
                </a:cubicBezTo>
                <a:cubicBezTo>
                  <a:pt x="370" y="59"/>
                  <a:pt x="380" y="27"/>
                  <a:pt x="359" y="13"/>
                </a:cubicBezTo>
                <a:cubicBezTo>
                  <a:pt x="339" y="0"/>
                  <a:pt x="311" y="6"/>
                  <a:pt x="252" y="5"/>
                </a:cubicBezTo>
                <a:cubicBezTo>
                  <a:pt x="192" y="4"/>
                  <a:pt x="52" y="6"/>
                  <a:pt x="0" y="6"/>
                </a:cubicBezTo>
              </a:path>
            </a:pathLst>
          </a:custGeom>
          <a:noFill/>
          <a:ln w="38100"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0" name="Freeform 61"/>
          <p:cNvSpPr>
            <a:spLocks/>
          </p:cNvSpPr>
          <p:nvPr/>
        </p:nvSpPr>
        <p:spPr bwMode="auto">
          <a:xfrm>
            <a:off x="6282331" y="2636584"/>
            <a:ext cx="888013" cy="278540"/>
          </a:xfrm>
          <a:custGeom>
            <a:avLst/>
            <a:gdLst>
              <a:gd name="T0" fmla="*/ 686 w 686"/>
              <a:gd name="T1" fmla="*/ 8 h 213"/>
              <a:gd name="T2" fmla="*/ 462 w 686"/>
              <a:gd name="T3" fmla="*/ 8 h 213"/>
              <a:gd name="T4" fmla="*/ 399 w 686"/>
              <a:gd name="T5" fmla="*/ 26 h 213"/>
              <a:gd name="T6" fmla="*/ 388 w 686"/>
              <a:gd name="T7" fmla="*/ 167 h 213"/>
              <a:gd name="T8" fmla="*/ 327 w 686"/>
              <a:gd name="T9" fmla="*/ 206 h 213"/>
              <a:gd name="T10" fmla="*/ 0 w 686"/>
              <a:gd name="T11" fmla="*/ 211 h 213"/>
            </a:gdLst>
            <a:ahLst/>
            <a:cxnLst>
              <a:cxn ang="0">
                <a:pos x="T0" y="T1"/>
              </a:cxn>
              <a:cxn ang="0">
                <a:pos x="T2" y="T3"/>
              </a:cxn>
              <a:cxn ang="0">
                <a:pos x="T4" y="T5"/>
              </a:cxn>
              <a:cxn ang="0">
                <a:pos x="T6" y="T7"/>
              </a:cxn>
              <a:cxn ang="0">
                <a:pos x="T8" y="T9"/>
              </a:cxn>
              <a:cxn ang="0">
                <a:pos x="T10" y="T11"/>
              </a:cxn>
            </a:cxnLst>
            <a:rect l="0" t="0" r="r" b="b"/>
            <a:pathLst>
              <a:path w="686" h="213">
                <a:moveTo>
                  <a:pt x="686" y="8"/>
                </a:moveTo>
                <a:cubicBezTo>
                  <a:pt x="650" y="8"/>
                  <a:pt x="510" y="5"/>
                  <a:pt x="462" y="8"/>
                </a:cubicBezTo>
                <a:cubicBezTo>
                  <a:pt x="414" y="11"/>
                  <a:pt x="411" y="0"/>
                  <a:pt x="399" y="26"/>
                </a:cubicBezTo>
                <a:cubicBezTo>
                  <a:pt x="387" y="52"/>
                  <a:pt x="400" y="137"/>
                  <a:pt x="388" y="167"/>
                </a:cubicBezTo>
                <a:cubicBezTo>
                  <a:pt x="376" y="197"/>
                  <a:pt x="392" y="199"/>
                  <a:pt x="327" y="206"/>
                </a:cubicBezTo>
                <a:cubicBezTo>
                  <a:pt x="263" y="213"/>
                  <a:pt x="68" y="210"/>
                  <a:pt x="0" y="211"/>
                </a:cubicBezTo>
              </a:path>
            </a:pathLst>
          </a:custGeom>
          <a:noFill/>
          <a:ln w="38100"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Tree>
    <p:extLst>
      <p:ext uri="{BB962C8B-B14F-4D97-AF65-F5344CB8AC3E}">
        <p14:creationId xmlns:p14="http://schemas.microsoft.com/office/powerpoint/2010/main" val="3861915472"/>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073606"/>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014838"/>
            <a:ext cx="2258952" cy="400110"/>
          </a:xfrm>
          <a:prstGeom prst="rect">
            <a:avLst/>
          </a:prstGeom>
        </p:spPr>
        <p:txBody>
          <a:bodyPr wrap="none">
            <a:spAutoFit/>
          </a:bodyPr>
          <a:lstStyle/>
          <a:p>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的使用</a:t>
            </a:r>
            <a:r>
              <a:rPr lang="zh-CN" altLang="en-US" sz="2000" b="1" dirty="0" smtClean="0">
                <a:latin typeface="微软雅黑" pitchFamily="34" charset="-122"/>
                <a:ea typeface="微软雅黑" pitchFamily="34" charset="-122"/>
              </a:rPr>
              <a:t>范围</a:t>
            </a:r>
            <a:endParaRPr lang="zh-CN" altLang="en-US" sz="2000" b="1" dirty="0">
              <a:latin typeface="微软雅黑" pitchFamily="34" charset="-122"/>
              <a:ea typeface="微软雅黑" pitchFamily="34" charset="-122"/>
            </a:endParaRPr>
          </a:p>
        </p:txBody>
      </p:sp>
      <p:sp>
        <p:nvSpPr>
          <p:cNvPr id="4" name="矩形 3"/>
          <p:cNvSpPr/>
          <p:nvPr/>
        </p:nvSpPr>
        <p:spPr>
          <a:xfrm>
            <a:off x="545144" y="1371998"/>
            <a:ext cx="8028487"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IGMP </a:t>
            </a:r>
            <a:r>
              <a:rPr lang="zh-CN" altLang="en-US" sz="2000" b="1" dirty="0">
                <a:solidFill>
                  <a:srgbClr val="0000FF"/>
                </a:solidFill>
                <a:latin typeface="微软雅黑" pitchFamily="34" charset="-122"/>
                <a:ea typeface="微软雅黑" pitchFamily="34" charset="-122"/>
              </a:rPr>
              <a:t>并非</a:t>
            </a:r>
            <a:r>
              <a:rPr lang="zh-CN" altLang="en-US" sz="2000" b="1" dirty="0">
                <a:latin typeface="微软雅黑" pitchFamily="34" charset="-122"/>
                <a:ea typeface="微软雅黑" pitchFamily="34" charset="-122"/>
              </a:rPr>
              <a:t>在互联网范围内对所有多播组成员进行管理的协议。</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IGMP </a:t>
            </a:r>
            <a:r>
              <a:rPr lang="zh-CN" altLang="en-US" sz="2000" b="1" dirty="0">
                <a:solidFill>
                  <a:srgbClr val="0000FF"/>
                </a:solidFill>
                <a:latin typeface="微软雅黑" pitchFamily="34" charset="-122"/>
                <a:ea typeface="微软雅黑" pitchFamily="34" charset="-122"/>
              </a:rPr>
              <a:t>不知道</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多播组包含的成员数，</a:t>
            </a:r>
            <a:r>
              <a:rPr lang="zh-CN" altLang="en-US" sz="2000" b="1" dirty="0">
                <a:solidFill>
                  <a:srgbClr val="0000FF"/>
                </a:solidFill>
                <a:latin typeface="微软雅黑" pitchFamily="34" charset="-122"/>
                <a:ea typeface="微软雅黑" pitchFamily="34" charset="-122"/>
              </a:rPr>
              <a:t>也不知道</a:t>
            </a:r>
            <a:r>
              <a:rPr lang="zh-CN" altLang="en-US" sz="2000" b="1" dirty="0">
                <a:latin typeface="微软雅黑" pitchFamily="34" charset="-122"/>
                <a:ea typeface="微软雅黑" pitchFamily="34" charset="-122"/>
              </a:rPr>
              <a:t>这些成员都分布在哪些网络上。</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IGMP </a:t>
            </a:r>
            <a:r>
              <a:rPr lang="zh-CN" altLang="en-US" sz="2000" b="1" dirty="0">
                <a:solidFill>
                  <a:srgbClr val="0000FF"/>
                </a:solidFill>
                <a:latin typeface="微软雅黑" pitchFamily="34" charset="-122"/>
                <a:ea typeface="微软雅黑" pitchFamily="34" charset="-122"/>
              </a:rPr>
              <a:t>协议是让连接</a:t>
            </a:r>
            <a:r>
              <a:rPr lang="zh-CN" altLang="en-US" sz="2000" b="1" dirty="0">
                <a:solidFill>
                  <a:srgbClr val="CC00CC"/>
                </a:solidFill>
                <a:latin typeface="微软雅黑" pitchFamily="34" charset="-122"/>
                <a:ea typeface="微软雅黑" pitchFamily="34" charset="-122"/>
              </a:rPr>
              <a:t>在本地局域网上</a:t>
            </a:r>
            <a:r>
              <a:rPr lang="zh-CN" altLang="en-US" sz="2000" b="1" dirty="0">
                <a:solidFill>
                  <a:srgbClr val="0000FF"/>
                </a:solidFill>
                <a:latin typeface="微软雅黑" pitchFamily="34" charset="-122"/>
                <a:ea typeface="微软雅黑" pitchFamily="34" charset="-122"/>
              </a:rPr>
              <a:t>的多播路由器知道本局域网上是否有主机（严格讲，是主机上的某个进程）参加或退出了某个多播组。</a:t>
            </a:r>
          </a:p>
        </p:txBody>
      </p:sp>
    </p:spTree>
    <p:extLst>
      <p:ext uri="{BB962C8B-B14F-4D97-AF65-F5344CB8AC3E}">
        <p14:creationId xmlns:p14="http://schemas.microsoft.com/office/powerpoint/2010/main" val="1650373695"/>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45144" y="1037492"/>
            <a:ext cx="8053711" cy="330609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9" name="矩形 118"/>
          <p:cNvSpPr/>
          <p:nvPr/>
        </p:nvSpPr>
        <p:spPr>
          <a:xfrm>
            <a:off x="4162798" y="1650059"/>
            <a:ext cx="1779068" cy="2032666"/>
          </a:xfrm>
          <a:prstGeom prst="rect">
            <a:avLst/>
          </a:prstGeom>
          <a:solidFill>
            <a:srgbClr val="FF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L 形 114"/>
          <p:cNvSpPr/>
          <p:nvPr/>
        </p:nvSpPr>
        <p:spPr>
          <a:xfrm>
            <a:off x="2560229" y="2632591"/>
            <a:ext cx="5333393" cy="1376701"/>
          </a:xfrm>
          <a:custGeom>
            <a:avLst/>
            <a:gdLst>
              <a:gd name="connsiteX0" fmla="*/ 0 w 5333393"/>
              <a:gd name="connsiteY0" fmla="*/ 0 h 1359116"/>
              <a:gd name="connsiteX1" fmla="*/ 908161 w 5333393"/>
              <a:gd name="connsiteY1" fmla="*/ 0 h 1359116"/>
              <a:gd name="connsiteX2" fmla="*/ 908161 w 5333393"/>
              <a:gd name="connsiteY2" fmla="*/ 679558 h 1359116"/>
              <a:gd name="connsiteX3" fmla="*/ 5333393 w 5333393"/>
              <a:gd name="connsiteY3" fmla="*/ 679558 h 1359116"/>
              <a:gd name="connsiteX4" fmla="*/ 5333393 w 5333393"/>
              <a:gd name="connsiteY4" fmla="*/ 1359116 h 1359116"/>
              <a:gd name="connsiteX5" fmla="*/ 0 w 5333393"/>
              <a:gd name="connsiteY5" fmla="*/ 1359116 h 1359116"/>
              <a:gd name="connsiteX6" fmla="*/ 0 w 5333393"/>
              <a:gd name="connsiteY6" fmla="*/ 0 h 1359116"/>
              <a:gd name="connsiteX0" fmla="*/ 0 w 5333393"/>
              <a:gd name="connsiteY0" fmla="*/ 0 h 1359116"/>
              <a:gd name="connsiteX1" fmla="*/ 908161 w 5333393"/>
              <a:gd name="connsiteY1" fmla="*/ 0 h 1359116"/>
              <a:gd name="connsiteX2" fmla="*/ 899369 w 5333393"/>
              <a:gd name="connsiteY2" fmla="*/ 1207096 h 1359116"/>
              <a:gd name="connsiteX3" fmla="*/ 5333393 w 5333393"/>
              <a:gd name="connsiteY3" fmla="*/ 679558 h 1359116"/>
              <a:gd name="connsiteX4" fmla="*/ 5333393 w 5333393"/>
              <a:gd name="connsiteY4" fmla="*/ 1359116 h 1359116"/>
              <a:gd name="connsiteX5" fmla="*/ 0 w 5333393"/>
              <a:gd name="connsiteY5" fmla="*/ 1359116 h 1359116"/>
              <a:gd name="connsiteX6" fmla="*/ 0 w 5333393"/>
              <a:gd name="connsiteY6" fmla="*/ 0 h 1359116"/>
              <a:gd name="connsiteX0" fmla="*/ 0 w 5333393"/>
              <a:gd name="connsiteY0" fmla="*/ 0 h 1359116"/>
              <a:gd name="connsiteX1" fmla="*/ 908161 w 5333393"/>
              <a:gd name="connsiteY1" fmla="*/ 0 h 1359116"/>
              <a:gd name="connsiteX2" fmla="*/ 899369 w 5333393"/>
              <a:gd name="connsiteY2" fmla="*/ 1207096 h 1359116"/>
              <a:gd name="connsiteX3" fmla="*/ 5307016 w 5333393"/>
              <a:gd name="connsiteY3" fmla="*/ 1198304 h 1359116"/>
              <a:gd name="connsiteX4" fmla="*/ 5333393 w 5333393"/>
              <a:gd name="connsiteY4" fmla="*/ 1359116 h 1359116"/>
              <a:gd name="connsiteX5" fmla="*/ 0 w 5333393"/>
              <a:gd name="connsiteY5" fmla="*/ 1359116 h 1359116"/>
              <a:gd name="connsiteX6" fmla="*/ 0 w 5333393"/>
              <a:gd name="connsiteY6" fmla="*/ 0 h 1359116"/>
              <a:gd name="connsiteX0" fmla="*/ 0 w 5333393"/>
              <a:gd name="connsiteY0" fmla="*/ 0 h 1359116"/>
              <a:gd name="connsiteX1" fmla="*/ 908161 w 5333393"/>
              <a:gd name="connsiteY1" fmla="*/ 0 h 1359116"/>
              <a:gd name="connsiteX2" fmla="*/ 925746 w 5333393"/>
              <a:gd name="connsiteY2" fmla="*/ 1101589 h 1359116"/>
              <a:gd name="connsiteX3" fmla="*/ 5307016 w 5333393"/>
              <a:gd name="connsiteY3" fmla="*/ 1198304 h 1359116"/>
              <a:gd name="connsiteX4" fmla="*/ 5333393 w 5333393"/>
              <a:gd name="connsiteY4" fmla="*/ 1359116 h 1359116"/>
              <a:gd name="connsiteX5" fmla="*/ 0 w 5333393"/>
              <a:gd name="connsiteY5" fmla="*/ 1359116 h 1359116"/>
              <a:gd name="connsiteX6" fmla="*/ 0 w 5333393"/>
              <a:gd name="connsiteY6" fmla="*/ 0 h 1359116"/>
              <a:gd name="connsiteX0" fmla="*/ 0 w 5333393"/>
              <a:gd name="connsiteY0" fmla="*/ 0 h 1359116"/>
              <a:gd name="connsiteX1" fmla="*/ 908161 w 5333393"/>
              <a:gd name="connsiteY1" fmla="*/ 0 h 1359116"/>
              <a:gd name="connsiteX2" fmla="*/ 925746 w 5333393"/>
              <a:gd name="connsiteY2" fmla="*/ 1101589 h 1359116"/>
              <a:gd name="connsiteX3" fmla="*/ 5280639 w 5333393"/>
              <a:gd name="connsiteY3" fmla="*/ 1084004 h 1359116"/>
              <a:gd name="connsiteX4" fmla="*/ 5333393 w 5333393"/>
              <a:gd name="connsiteY4" fmla="*/ 1359116 h 1359116"/>
              <a:gd name="connsiteX5" fmla="*/ 0 w 5333393"/>
              <a:gd name="connsiteY5" fmla="*/ 1359116 h 1359116"/>
              <a:gd name="connsiteX6" fmla="*/ 0 w 5333393"/>
              <a:gd name="connsiteY6" fmla="*/ 0 h 1359116"/>
              <a:gd name="connsiteX0" fmla="*/ 0 w 5333393"/>
              <a:gd name="connsiteY0" fmla="*/ 17585 h 1376701"/>
              <a:gd name="connsiteX1" fmla="*/ 925745 w 5333393"/>
              <a:gd name="connsiteY1" fmla="*/ 0 h 1376701"/>
              <a:gd name="connsiteX2" fmla="*/ 925746 w 5333393"/>
              <a:gd name="connsiteY2" fmla="*/ 1119174 h 1376701"/>
              <a:gd name="connsiteX3" fmla="*/ 5280639 w 5333393"/>
              <a:gd name="connsiteY3" fmla="*/ 1101589 h 1376701"/>
              <a:gd name="connsiteX4" fmla="*/ 5333393 w 5333393"/>
              <a:gd name="connsiteY4" fmla="*/ 1376701 h 1376701"/>
              <a:gd name="connsiteX5" fmla="*/ 0 w 5333393"/>
              <a:gd name="connsiteY5" fmla="*/ 1376701 h 1376701"/>
              <a:gd name="connsiteX6" fmla="*/ 0 w 5333393"/>
              <a:gd name="connsiteY6" fmla="*/ 17585 h 1376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3393" h="1376701">
                <a:moveTo>
                  <a:pt x="0" y="17585"/>
                </a:moveTo>
                <a:lnTo>
                  <a:pt x="925745" y="0"/>
                </a:lnTo>
                <a:cubicBezTo>
                  <a:pt x="922814" y="402365"/>
                  <a:pt x="928677" y="716809"/>
                  <a:pt x="925746" y="1119174"/>
                </a:cubicBezTo>
                <a:lnTo>
                  <a:pt x="5280639" y="1101589"/>
                </a:lnTo>
                <a:lnTo>
                  <a:pt x="5333393" y="1376701"/>
                </a:lnTo>
                <a:lnTo>
                  <a:pt x="0" y="1376701"/>
                </a:lnTo>
                <a:lnTo>
                  <a:pt x="0" y="17585"/>
                </a:lnTo>
                <a:close/>
              </a:path>
            </a:pathLst>
          </a:custGeom>
          <a:solidFill>
            <a:srgbClr val="3399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6024655" y="2650177"/>
            <a:ext cx="1868967" cy="1359116"/>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45144" y="633978"/>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4" y="575210"/>
            <a:ext cx="5213215" cy="400110"/>
          </a:xfrm>
          <a:prstGeom prst="rect">
            <a:avLst/>
          </a:prstGeom>
        </p:spPr>
        <p:txBody>
          <a:bodyPr wrap="square">
            <a:spAutoFit/>
          </a:bodyPr>
          <a:lstStyle/>
          <a:p>
            <a:r>
              <a:rPr lang="zh-CN" altLang="en-US" sz="2000" b="1" dirty="0">
                <a:latin typeface="微软雅黑" pitchFamily="34" charset="-122"/>
                <a:ea typeface="微软雅黑" pitchFamily="34" charset="-122"/>
              </a:rPr>
              <a:t>多播路由选择协议</a:t>
            </a:r>
            <a:r>
              <a:rPr lang="zh-CN" altLang="en-US" sz="2000" b="1" dirty="0" smtClean="0">
                <a:latin typeface="微软雅黑" pitchFamily="34" charset="-122"/>
                <a:ea typeface="微软雅黑" pitchFamily="34" charset="-122"/>
              </a:rPr>
              <a:t>更为</a:t>
            </a:r>
            <a:r>
              <a:rPr lang="zh-CN" altLang="en-US" sz="2000" b="1" dirty="0">
                <a:latin typeface="微软雅黑" pitchFamily="34" charset="-122"/>
                <a:ea typeface="微软雅黑" pitchFamily="34" charset="-122"/>
              </a:rPr>
              <a:t>复杂</a:t>
            </a:r>
          </a:p>
        </p:txBody>
      </p:sp>
      <p:sp>
        <p:nvSpPr>
          <p:cNvPr id="77" name="Text Box 40"/>
          <p:cNvSpPr txBox="1">
            <a:spLocks noChangeArrowheads="1"/>
          </p:cNvSpPr>
          <p:nvPr/>
        </p:nvSpPr>
        <p:spPr bwMode="auto">
          <a:xfrm>
            <a:off x="7417138" y="2339525"/>
            <a:ext cx="4443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a:latin typeface="微软雅黑" pitchFamily="34" charset="-122"/>
                <a:ea typeface="微软雅黑" pitchFamily="34" charset="-122"/>
              </a:rPr>
              <a:t>N</a:t>
            </a:r>
            <a:r>
              <a:rPr lang="en-US" altLang="zh-CN" sz="1600" b="1" baseline="-25000">
                <a:latin typeface="微软雅黑" pitchFamily="34" charset="-122"/>
                <a:ea typeface="微软雅黑" pitchFamily="34" charset="-122"/>
              </a:rPr>
              <a:t>2</a:t>
            </a:r>
          </a:p>
        </p:txBody>
      </p:sp>
      <p:sp>
        <p:nvSpPr>
          <p:cNvPr id="79" name="Line 42"/>
          <p:cNvSpPr>
            <a:spLocks noChangeShapeType="1"/>
          </p:cNvSpPr>
          <p:nvPr/>
        </p:nvSpPr>
        <p:spPr bwMode="auto">
          <a:xfrm>
            <a:off x="4808909" y="1859196"/>
            <a:ext cx="0" cy="3607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sp>
        <p:nvSpPr>
          <p:cNvPr id="80" name="Line 13"/>
          <p:cNvSpPr>
            <a:spLocks noChangeShapeType="1"/>
          </p:cNvSpPr>
          <p:nvPr/>
        </p:nvSpPr>
        <p:spPr bwMode="auto">
          <a:xfrm flipV="1">
            <a:off x="3102463" y="1859196"/>
            <a:ext cx="215634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sp>
        <p:nvSpPr>
          <p:cNvPr id="81" name="Line 6"/>
          <p:cNvSpPr>
            <a:spLocks noChangeShapeType="1"/>
          </p:cNvSpPr>
          <p:nvPr/>
        </p:nvSpPr>
        <p:spPr bwMode="auto">
          <a:xfrm>
            <a:off x="1033320" y="2762056"/>
            <a:ext cx="2608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sp>
        <p:nvSpPr>
          <p:cNvPr id="82" name="Line 8"/>
          <p:cNvSpPr>
            <a:spLocks noChangeShapeType="1"/>
          </p:cNvSpPr>
          <p:nvPr/>
        </p:nvSpPr>
        <p:spPr bwMode="auto">
          <a:xfrm>
            <a:off x="3911092" y="2762056"/>
            <a:ext cx="39559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sp>
        <p:nvSpPr>
          <p:cNvPr id="83" name="Line 15"/>
          <p:cNvSpPr>
            <a:spLocks noChangeShapeType="1"/>
          </p:cNvSpPr>
          <p:nvPr/>
        </p:nvSpPr>
        <p:spPr bwMode="auto">
          <a:xfrm>
            <a:off x="1752762" y="2762056"/>
            <a:ext cx="0" cy="4524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sp>
        <p:nvSpPr>
          <p:cNvPr id="84" name="Line 16"/>
          <p:cNvSpPr>
            <a:spLocks noChangeShapeType="1"/>
          </p:cNvSpPr>
          <p:nvPr/>
        </p:nvSpPr>
        <p:spPr bwMode="auto">
          <a:xfrm>
            <a:off x="3011293" y="2762056"/>
            <a:ext cx="0" cy="4524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sp>
        <p:nvSpPr>
          <p:cNvPr id="85" name="Line 17"/>
          <p:cNvSpPr>
            <a:spLocks noChangeShapeType="1"/>
          </p:cNvSpPr>
          <p:nvPr/>
        </p:nvSpPr>
        <p:spPr bwMode="auto">
          <a:xfrm>
            <a:off x="4701884" y="2762056"/>
            <a:ext cx="0" cy="4524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sp>
        <p:nvSpPr>
          <p:cNvPr id="86" name="Line 18"/>
          <p:cNvSpPr>
            <a:spLocks noChangeShapeType="1"/>
          </p:cNvSpPr>
          <p:nvPr/>
        </p:nvSpPr>
        <p:spPr bwMode="auto">
          <a:xfrm>
            <a:off x="5599703" y="2762056"/>
            <a:ext cx="0" cy="4524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sp>
        <p:nvSpPr>
          <p:cNvPr id="87" name="Line 19"/>
          <p:cNvSpPr>
            <a:spLocks noChangeShapeType="1"/>
          </p:cNvSpPr>
          <p:nvPr/>
        </p:nvSpPr>
        <p:spPr bwMode="auto">
          <a:xfrm>
            <a:off x="6499502" y="2762056"/>
            <a:ext cx="0" cy="4524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sp>
        <p:nvSpPr>
          <p:cNvPr id="88" name="Line 20"/>
          <p:cNvSpPr>
            <a:spLocks noChangeShapeType="1"/>
          </p:cNvSpPr>
          <p:nvPr/>
        </p:nvSpPr>
        <p:spPr bwMode="auto">
          <a:xfrm>
            <a:off x="7399301" y="2762056"/>
            <a:ext cx="0" cy="4524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sp>
        <p:nvSpPr>
          <p:cNvPr id="89" name="Line 23"/>
          <p:cNvSpPr>
            <a:spLocks noChangeShapeType="1"/>
          </p:cNvSpPr>
          <p:nvPr/>
        </p:nvSpPr>
        <p:spPr bwMode="auto">
          <a:xfrm>
            <a:off x="3819923" y="1859196"/>
            <a:ext cx="0" cy="8131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sp>
        <p:nvSpPr>
          <p:cNvPr id="96" name="Line 21"/>
          <p:cNvSpPr>
            <a:spLocks noChangeShapeType="1"/>
          </p:cNvSpPr>
          <p:nvPr/>
        </p:nvSpPr>
        <p:spPr bwMode="auto">
          <a:xfrm>
            <a:off x="7399301" y="321448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pic>
        <p:nvPicPr>
          <p:cNvPr id="97" name="Picture 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0380" y="2582680"/>
            <a:ext cx="554942" cy="328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99" name="Text Box 27"/>
          <p:cNvSpPr txBox="1">
            <a:spLocks noChangeArrowheads="1"/>
          </p:cNvSpPr>
          <p:nvPr/>
        </p:nvSpPr>
        <p:spPr bwMode="auto">
          <a:xfrm>
            <a:off x="5024759" y="1859196"/>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a:latin typeface="微软雅黑" pitchFamily="34" charset="-122"/>
                <a:ea typeface="微软雅黑" pitchFamily="34" charset="-122"/>
              </a:rPr>
              <a:t>多播组</a:t>
            </a:r>
            <a:r>
              <a:rPr lang="en-US" altLang="zh-CN" sz="1600" b="1" dirty="0">
                <a:latin typeface="微软雅黑" pitchFamily="34" charset="-122"/>
                <a:ea typeface="微软雅黑" pitchFamily="34" charset="-122"/>
              </a:rPr>
              <a:t>①</a:t>
            </a:r>
          </a:p>
        </p:txBody>
      </p:sp>
      <p:sp>
        <p:nvSpPr>
          <p:cNvPr id="100" name="Text Box 32"/>
          <p:cNvSpPr txBox="1">
            <a:spLocks noChangeArrowheads="1"/>
          </p:cNvSpPr>
          <p:nvPr/>
        </p:nvSpPr>
        <p:spPr bwMode="auto">
          <a:xfrm>
            <a:off x="4307480" y="1974795"/>
            <a:ext cx="338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a:latin typeface="微软雅黑" pitchFamily="34" charset="-122"/>
                <a:ea typeface="微软雅黑" pitchFamily="34" charset="-122"/>
              </a:rPr>
              <a:t>A</a:t>
            </a:r>
          </a:p>
        </p:txBody>
      </p:sp>
      <p:sp>
        <p:nvSpPr>
          <p:cNvPr id="101" name="Text Box 33"/>
          <p:cNvSpPr txBox="1">
            <a:spLocks noChangeArrowheads="1"/>
          </p:cNvSpPr>
          <p:nvPr/>
        </p:nvSpPr>
        <p:spPr bwMode="auto">
          <a:xfrm>
            <a:off x="4162798" y="2957376"/>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a:latin typeface="微软雅黑" pitchFamily="34" charset="-122"/>
                <a:ea typeface="微软雅黑" pitchFamily="34" charset="-122"/>
              </a:rPr>
              <a:t>B</a:t>
            </a:r>
          </a:p>
        </p:txBody>
      </p:sp>
      <p:sp>
        <p:nvSpPr>
          <p:cNvPr id="102" name="Text Box 34"/>
          <p:cNvSpPr txBox="1">
            <a:spLocks noChangeArrowheads="1"/>
          </p:cNvSpPr>
          <p:nvPr/>
        </p:nvSpPr>
        <p:spPr bwMode="auto">
          <a:xfrm>
            <a:off x="5068186" y="2959371"/>
            <a:ext cx="3225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dirty="0">
                <a:latin typeface="微软雅黑" pitchFamily="34" charset="-122"/>
                <a:ea typeface="微软雅黑" pitchFamily="34" charset="-122"/>
              </a:rPr>
              <a:t>C</a:t>
            </a:r>
          </a:p>
        </p:txBody>
      </p:sp>
      <p:sp>
        <p:nvSpPr>
          <p:cNvPr id="103" name="Text Box 35"/>
          <p:cNvSpPr txBox="1">
            <a:spLocks noChangeArrowheads="1"/>
          </p:cNvSpPr>
          <p:nvPr/>
        </p:nvSpPr>
        <p:spPr bwMode="auto">
          <a:xfrm>
            <a:off x="5954111" y="2959371"/>
            <a:ext cx="3465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a:latin typeface="微软雅黑" pitchFamily="34" charset="-122"/>
                <a:ea typeface="微软雅黑" pitchFamily="34" charset="-122"/>
              </a:rPr>
              <a:t>D</a:t>
            </a:r>
          </a:p>
        </p:txBody>
      </p:sp>
      <p:sp>
        <p:nvSpPr>
          <p:cNvPr id="104" name="Text Box 36"/>
          <p:cNvSpPr txBox="1">
            <a:spLocks noChangeArrowheads="1"/>
          </p:cNvSpPr>
          <p:nvPr/>
        </p:nvSpPr>
        <p:spPr bwMode="auto">
          <a:xfrm>
            <a:off x="6879677" y="2959371"/>
            <a:ext cx="301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a:latin typeface="微软雅黑" pitchFamily="34" charset="-122"/>
                <a:ea typeface="微软雅黑" pitchFamily="34" charset="-122"/>
              </a:rPr>
              <a:t>E</a:t>
            </a:r>
          </a:p>
        </p:txBody>
      </p:sp>
      <p:sp>
        <p:nvSpPr>
          <p:cNvPr id="105" name="Text Box 37"/>
          <p:cNvSpPr txBox="1">
            <a:spLocks noChangeArrowheads="1"/>
          </p:cNvSpPr>
          <p:nvPr/>
        </p:nvSpPr>
        <p:spPr bwMode="auto">
          <a:xfrm>
            <a:off x="1213676" y="2957376"/>
            <a:ext cx="3417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a:latin typeface="微软雅黑" pitchFamily="34" charset="-122"/>
                <a:ea typeface="微软雅黑" pitchFamily="34" charset="-122"/>
              </a:rPr>
              <a:t>G</a:t>
            </a:r>
          </a:p>
        </p:txBody>
      </p:sp>
      <p:sp>
        <p:nvSpPr>
          <p:cNvPr id="106" name="Text Box 38"/>
          <p:cNvSpPr txBox="1">
            <a:spLocks noChangeArrowheads="1"/>
          </p:cNvSpPr>
          <p:nvPr/>
        </p:nvSpPr>
        <p:spPr bwMode="auto">
          <a:xfrm>
            <a:off x="2516167" y="2957376"/>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dirty="0">
                <a:latin typeface="微软雅黑" pitchFamily="34" charset="-122"/>
                <a:ea typeface="微软雅黑" pitchFamily="34" charset="-122"/>
              </a:rPr>
              <a:t>F</a:t>
            </a:r>
          </a:p>
        </p:txBody>
      </p:sp>
      <p:sp>
        <p:nvSpPr>
          <p:cNvPr id="107" name="Text Box 39"/>
          <p:cNvSpPr txBox="1">
            <a:spLocks noChangeArrowheads="1"/>
          </p:cNvSpPr>
          <p:nvPr/>
        </p:nvSpPr>
        <p:spPr bwMode="auto">
          <a:xfrm>
            <a:off x="3191649" y="1406769"/>
            <a:ext cx="4443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dirty="0">
                <a:latin typeface="微软雅黑" pitchFamily="34" charset="-122"/>
                <a:ea typeface="微软雅黑" pitchFamily="34" charset="-122"/>
              </a:rPr>
              <a:t>N</a:t>
            </a:r>
            <a:r>
              <a:rPr lang="en-US" altLang="zh-CN" sz="1600" b="1" baseline="-25000" dirty="0">
                <a:latin typeface="微软雅黑" pitchFamily="34" charset="-122"/>
                <a:ea typeface="微软雅黑" pitchFamily="34" charset="-122"/>
              </a:rPr>
              <a:t>1</a:t>
            </a:r>
          </a:p>
        </p:txBody>
      </p:sp>
      <p:sp>
        <p:nvSpPr>
          <p:cNvPr id="108" name="Text Box 41"/>
          <p:cNvSpPr txBox="1">
            <a:spLocks noChangeArrowheads="1"/>
          </p:cNvSpPr>
          <p:nvPr/>
        </p:nvSpPr>
        <p:spPr bwMode="auto">
          <a:xfrm>
            <a:off x="1213676" y="2311622"/>
            <a:ext cx="4443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dirty="0">
                <a:latin typeface="微软雅黑" pitchFamily="34" charset="-122"/>
                <a:ea typeface="微软雅黑" pitchFamily="34" charset="-122"/>
              </a:rPr>
              <a:t>N</a:t>
            </a:r>
            <a:r>
              <a:rPr lang="en-US" altLang="zh-CN" sz="1600" b="1" baseline="-25000" dirty="0">
                <a:latin typeface="微软雅黑" pitchFamily="34" charset="-122"/>
                <a:ea typeface="微软雅黑" pitchFamily="34" charset="-122"/>
              </a:rPr>
              <a:t>3</a:t>
            </a:r>
          </a:p>
        </p:txBody>
      </p:sp>
      <p:sp>
        <p:nvSpPr>
          <p:cNvPr id="109" name="Text Box 43"/>
          <p:cNvSpPr txBox="1">
            <a:spLocks noChangeArrowheads="1"/>
          </p:cNvSpPr>
          <p:nvPr/>
        </p:nvSpPr>
        <p:spPr bwMode="auto">
          <a:xfrm>
            <a:off x="3280836" y="2311622"/>
            <a:ext cx="3273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a:latin typeface="微软雅黑" pitchFamily="34" charset="-122"/>
                <a:ea typeface="微软雅黑" pitchFamily="34" charset="-122"/>
              </a:rPr>
              <a:t>R</a:t>
            </a:r>
            <a:endParaRPr lang="en-US" altLang="zh-CN" sz="1600" b="1" baseline="-25000">
              <a:latin typeface="微软雅黑" pitchFamily="34" charset="-122"/>
              <a:ea typeface="微软雅黑" pitchFamily="34" charset="-122"/>
            </a:endParaRPr>
          </a:p>
        </p:txBody>
      </p:sp>
      <p:sp>
        <p:nvSpPr>
          <p:cNvPr id="110" name="Text Box 27"/>
          <p:cNvSpPr txBox="1">
            <a:spLocks noChangeArrowheads="1"/>
          </p:cNvSpPr>
          <p:nvPr/>
        </p:nvSpPr>
        <p:spPr bwMode="auto">
          <a:xfrm>
            <a:off x="6514244" y="3656349"/>
            <a:ext cx="12545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a:latin typeface="微软雅黑" pitchFamily="34" charset="-122"/>
                <a:ea typeface="微软雅黑" pitchFamily="34" charset="-122"/>
              </a:rPr>
              <a:t>多播组</a:t>
            </a:r>
            <a:r>
              <a:rPr lang="en-US" altLang="zh-CN" sz="1600" b="1" dirty="0" smtClean="0">
                <a:latin typeface="微软雅黑" pitchFamily="34" charset="-122"/>
                <a:ea typeface="微软雅黑" pitchFamily="34" charset="-122"/>
              </a:rPr>
              <a:t>②</a:t>
            </a:r>
            <a:endParaRPr lang="en-US" altLang="zh-CN" sz="1600" b="1" dirty="0">
              <a:latin typeface="微软雅黑" pitchFamily="34" charset="-122"/>
              <a:ea typeface="微软雅黑" pitchFamily="34" charset="-122"/>
            </a:endParaRPr>
          </a:p>
        </p:txBody>
      </p:sp>
      <p:cxnSp>
        <p:nvCxnSpPr>
          <p:cNvPr id="111" name="直接箭头连接符 110"/>
          <p:cNvCxnSpPr/>
          <p:nvPr/>
        </p:nvCxnSpPr>
        <p:spPr>
          <a:xfrm flipH="1">
            <a:off x="5258810" y="2219941"/>
            <a:ext cx="630256" cy="362738"/>
          </a:xfrm>
          <a:prstGeom prst="straightConnector1">
            <a:avLst/>
          </a:prstGeom>
          <a:ln>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sp>
        <p:nvSpPr>
          <p:cNvPr id="113" name="Text Box 126"/>
          <p:cNvSpPr txBox="1">
            <a:spLocks noChangeArrowheads="1"/>
          </p:cNvSpPr>
          <p:nvPr/>
        </p:nvSpPr>
        <p:spPr bwMode="auto">
          <a:xfrm>
            <a:off x="6139595" y="1288178"/>
            <a:ext cx="2113173" cy="830997"/>
          </a:xfrm>
          <a:prstGeom prst="rect">
            <a:avLst/>
          </a:prstGeom>
          <a:solidFill>
            <a:srgbClr val="00FF99"/>
          </a:solidFill>
          <a:ln w="9525">
            <a:solidFill>
              <a:schemeClr val="folHlink"/>
            </a:solidFill>
            <a:miter lim="800000"/>
            <a:headEnd/>
            <a:tailEnd/>
          </a:ln>
          <a:effectLst/>
        </p:spPr>
        <p:txBody>
          <a:bodyPr wrap="square">
            <a:spAutoFit/>
          </a:bodyPr>
          <a:lstStyle/>
          <a:p>
            <a:pPr algn="ctr"/>
            <a:r>
              <a:rPr kumimoji="1" lang="zh-CN" altLang="en-US" sz="1600" b="1" dirty="0">
                <a:latin typeface="微软雅黑" pitchFamily="34" charset="-122"/>
                <a:ea typeface="微软雅黑" pitchFamily="34" charset="-122"/>
              </a:rPr>
              <a:t>多播路由选择协议比单播路由选择协议复杂得多。</a:t>
            </a:r>
          </a:p>
        </p:txBody>
      </p:sp>
      <p:pic>
        <p:nvPicPr>
          <p:cNvPr id="12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1180" y="3051055"/>
            <a:ext cx="597428" cy="597428"/>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4960" y="3051055"/>
            <a:ext cx="597428" cy="597428"/>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192" y="3051055"/>
            <a:ext cx="597428" cy="597428"/>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9664" y="3051055"/>
            <a:ext cx="597428" cy="59742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0600" y="3051055"/>
            <a:ext cx="597428" cy="597428"/>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280" y="3051055"/>
            <a:ext cx="597428" cy="597428"/>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7576" y="1934142"/>
            <a:ext cx="597428" cy="597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812208"/>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71390"/>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812622"/>
            <a:ext cx="3262432" cy="400110"/>
          </a:xfrm>
          <a:prstGeom prst="rect">
            <a:avLst/>
          </a:prstGeom>
        </p:spPr>
        <p:txBody>
          <a:bodyPr wrap="none">
            <a:spAutoFit/>
          </a:bodyPr>
          <a:lstStyle/>
          <a:p>
            <a:r>
              <a:rPr lang="zh-CN" altLang="en-US" sz="2000" b="1" dirty="0">
                <a:latin typeface="微软雅黑" pitchFamily="34" charset="-122"/>
                <a:ea typeface="微软雅黑" pitchFamily="34" charset="-122"/>
              </a:rPr>
              <a:t>多播路由选择协议更为复杂</a:t>
            </a:r>
          </a:p>
        </p:txBody>
      </p:sp>
      <p:sp>
        <p:nvSpPr>
          <p:cNvPr id="4" name="矩形 3"/>
          <p:cNvSpPr/>
          <p:nvPr/>
        </p:nvSpPr>
        <p:spPr>
          <a:xfrm>
            <a:off x="545144" y="1169782"/>
            <a:ext cx="8115279"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多播转发必须</a:t>
            </a:r>
            <a:r>
              <a:rPr lang="zh-CN" altLang="en-US" sz="2000" b="1" dirty="0">
                <a:solidFill>
                  <a:srgbClr val="0000FF"/>
                </a:solidFill>
                <a:latin typeface="微软雅黑" pitchFamily="34" charset="-122"/>
                <a:ea typeface="微软雅黑" pitchFamily="34" charset="-122"/>
              </a:rPr>
              <a:t>动态地适应多播组成员的变化</a:t>
            </a:r>
            <a:r>
              <a:rPr lang="zh-CN" altLang="en-US" sz="2000" b="1" dirty="0">
                <a:latin typeface="微软雅黑" pitchFamily="34" charset="-122"/>
                <a:ea typeface="微软雅黑" pitchFamily="34" charset="-122"/>
              </a:rPr>
              <a:t>（这时网络拓扑并未发生变化）。请注意，单播路由选择通常是在网络拓扑发生变化时才需要更新路由。</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多播路由器在转发多播数据报时，不能仅仅根据多播数据报中的</a:t>
            </a:r>
            <a:r>
              <a:rPr lang="zh-CN" altLang="en-US" sz="2000" b="1" dirty="0">
                <a:solidFill>
                  <a:srgbClr val="0000FF"/>
                </a:solidFill>
                <a:latin typeface="微软雅黑" pitchFamily="34" charset="-122"/>
                <a:ea typeface="微软雅黑" pitchFamily="34" charset="-122"/>
              </a:rPr>
              <a:t>目的地址</a:t>
            </a:r>
            <a:r>
              <a:rPr lang="zh-CN" altLang="en-US" sz="2000" b="1" dirty="0">
                <a:latin typeface="微软雅黑" pitchFamily="34" charset="-122"/>
                <a:ea typeface="微软雅黑" pitchFamily="34" charset="-122"/>
              </a:rPr>
              <a:t>，而是还要考虑这个多播数据报</a:t>
            </a:r>
            <a:r>
              <a:rPr lang="zh-CN" altLang="en-US" sz="2000" b="1" dirty="0">
                <a:solidFill>
                  <a:srgbClr val="0000FF"/>
                </a:solidFill>
                <a:latin typeface="微软雅黑" pitchFamily="34" charset="-122"/>
                <a:ea typeface="微软雅黑" pitchFamily="34" charset="-122"/>
              </a:rPr>
              <a:t>从什么地方来和要到什么地方去</a:t>
            </a:r>
            <a:r>
              <a:rPr lang="zh-CN" altLang="en-US" sz="2000" b="1" dirty="0">
                <a:latin typeface="微软雅黑" pitchFamily="34" charset="-122"/>
                <a:ea typeface="微软雅黑" pitchFamily="34" charset="-122"/>
              </a:rPr>
              <a:t>。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多播数据报</a:t>
            </a:r>
            <a:r>
              <a:rPr lang="zh-CN" altLang="en-US" sz="2000" b="1" dirty="0">
                <a:solidFill>
                  <a:srgbClr val="0000FF"/>
                </a:solidFill>
                <a:latin typeface="微软雅黑" pitchFamily="34" charset="-122"/>
                <a:ea typeface="微软雅黑" pitchFamily="34" charset="-122"/>
              </a:rPr>
              <a:t>可以由没有加入多播组的主机发出</a:t>
            </a:r>
            <a:r>
              <a:rPr lang="zh-CN" altLang="en-US" sz="2000" b="1" dirty="0">
                <a:latin typeface="微软雅黑" pitchFamily="34" charset="-122"/>
                <a:ea typeface="微软雅黑" pitchFamily="34" charset="-122"/>
              </a:rPr>
              <a:t>，也可以通过没有组成员接入的网络。 </a:t>
            </a:r>
          </a:p>
        </p:txBody>
      </p:sp>
    </p:spTree>
    <p:extLst>
      <p:ext uri="{BB962C8B-B14F-4D97-AF65-F5344CB8AC3E}">
        <p14:creationId xmlns:p14="http://schemas.microsoft.com/office/powerpoint/2010/main" val="80300202"/>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424500"/>
            <a:ext cx="8053710"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1989 </a:t>
            </a:r>
            <a:r>
              <a:rPr lang="zh-CN" altLang="en-US" sz="2000" b="1" dirty="0">
                <a:latin typeface="微软雅黑" pitchFamily="34" charset="-122"/>
                <a:ea typeface="微软雅黑" pitchFamily="34" charset="-122"/>
              </a:rPr>
              <a:t>年公布的 </a:t>
            </a:r>
            <a:r>
              <a:rPr lang="en-US" altLang="zh-CN" sz="2000" b="1" dirty="0">
                <a:latin typeface="微软雅黑" pitchFamily="34" charset="-122"/>
                <a:ea typeface="微软雅黑" pitchFamily="34" charset="-122"/>
              </a:rPr>
              <a:t>RFC 1112</a:t>
            </a:r>
            <a:r>
              <a:rPr lang="zh-CN" altLang="en-US" sz="2000" b="1" dirty="0">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IGMPv1</a:t>
            </a:r>
            <a:r>
              <a:rPr lang="zh-CN" altLang="en-US" sz="2000" b="1" dirty="0">
                <a:latin typeface="微软雅黑" pitchFamily="34" charset="-122"/>
                <a:ea typeface="微软雅黑" pitchFamily="34" charset="-122"/>
              </a:rPr>
              <a:t>）早已成为了互联网的标准协议。</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1997 </a:t>
            </a:r>
            <a:r>
              <a:rPr lang="zh-CN" altLang="en-US" sz="2000" b="1" dirty="0">
                <a:latin typeface="微软雅黑" pitchFamily="34" charset="-122"/>
                <a:ea typeface="微软雅黑" pitchFamily="34" charset="-122"/>
              </a:rPr>
              <a:t>年公布的 </a:t>
            </a:r>
            <a:r>
              <a:rPr lang="en-US" altLang="zh-CN" sz="2000" b="1" dirty="0">
                <a:latin typeface="微软雅黑" pitchFamily="34" charset="-122"/>
                <a:ea typeface="微软雅黑" pitchFamily="34" charset="-122"/>
              </a:rPr>
              <a:t>RFC 2236</a:t>
            </a:r>
            <a:r>
              <a:rPr lang="zh-CN" altLang="en-US" sz="2000" b="1" dirty="0">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IGMPv2</a:t>
            </a:r>
            <a:r>
              <a:rPr lang="zh-CN" altLang="en-US" sz="2000" b="1" dirty="0">
                <a:latin typeface="微软雅黑" pitchFamily="34" charset="-122"/>
                <a:ea typeface="微软雅黑" pitchFamily="34" charset="-122"/>
              </a:rPr>
              <a:t>，建议标准）对 </a:t>
            </a:r>
            <a:r>
              <a:rPr lang="en-US" altLang="zh-CN" sz="2000" b="1" dirty="0">
                <a:latin typeface="微软雅黑" pitchFamily="34" charset="-122"/>
                <a:ea typeface="微软雅黑" pitchFamily="34" charset="-122"/>
              </a:rPr>
              <a:t>IGMPv1 </a:t>
            </a:r>
            <a:r>
              <a:rPr lang="zh-CN" altLang="en-US" sz="2000" b="1" dirty="0">
                <a:latin typeface="微软雅黑" pitchFamily="34" charset="-122"/>
                <a:ea typeface="微软雅黑" pitchFamily="34" charset="-122"/>
              </a:rPr>
              <a:t>进行了更新。</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2002 </a:t>
            </a:r>
            <a:r>
              <a:rPr lang="zh-CN" altLang="en-US" sz="2000" b="1" dirty="0">
                <a:latin typeface="微软雅黑" pitchFamily="34" charset="-122"/>
                <a:ea typeface="微软雅黑" pitchFamily="34" charset="-122"/>
              </a:rPr>
              <a:t>年 </a:t>
            </a:r>
            <a:r>
              <a:rPr lang="en-US" altLang="zh-CN" sz="2000" b="1" dirty="0">
                <a:latin typeface="微软雅黑" pitchFamily="34" charset="-122"/>
                <a:ea typeface="微软雅黑" pitchFamily="34" charset="-122"/>
              </a:rPr>
              <a:t>10 </a:t>
            </a:r>
            <a:r>
              <a:rPr lang="zh-CN" altLang="en-US" sz="2000" b="1" dirty="0">
                <a:latin typeface="微软雅黑" pitchFamily="34" charset="-122"/>
                <a:ea typeface="微软雅黑" pitchFamily="34" charset="-122"/>
              </a:rPr>
              <a:t>月公布了 </a:t>
            </a:r>
            <a:r>
              <a:rPr lang="en-US" altLang="zh-CN" sz="2000" b="1" dirty="0">
                <a:latin typeface="微软雅黑" pitchFamily="34" charset="-122"/>
                <a:ea typeface="微软雅黑" pitchFamily="34" charset="-122"/>
              </a:rPr>
              <a:t>RFC 3376</a:t>
            </a:r>
            <a:r>
              <a:rPr lang="zh-CN" altLang="en-US" sz="2000" b="1" dirty="0">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IGMPv3</a:t>
            </a:r>
            <a:r>
              <a:rPr lang="zh-CN" altLang="en-US" sz="2000" b="1" dirty="0">
                <a:latin typeface="微软雅黑" pitchFamily="34" charset="-122"/>
                <a:ea typeface="微软雅黑" pitchFamily="34" charset="-122"/>
              </a:rPr>
              <a:t>，建议标准），宣布 </a:t>
            </a:r>
            <a:r>
              <a:rPr lang="en-US" altLang="zh-CN" sz="2000" b="1" dirty="0">
                <a:latin typeface="微软雅黑" pitchFamily="34" charset="-122"/>
                <a:ea typeface="微软雅黑" pitchFamily="34" charset="-122"/>
              </a:rPr>
              <a:t>RFC 2236</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IGMPv2</a:t>
            </a:r>
            <a:r>
              <a:rPr lang="zh-CN" altLang="en-US" sz="2000" b="1" dirty="0">
                <a:latin typeface="微软雅黑" pitchFamily="34" charset="-122"/>
                <a:ea typeface="微软雅黑" pitchFamily="34" charset="-122"/>
              </a:rPr>
              <a:t>）是陈旧的。</a:t>
            </a:r>
          </a:p>
        </p:txBody>
      </p:sp>
      <p:sp>
        <p:nvSpPr>
          <p:cNvPr id="3" name="AutoShape 5"/>
          <p:cNvSpPr>
            <a:spLocks noChangeArrowheads="1"/>
          </p:cNvSpPr>
          <p:nvPr/>
        </p:nvSpPr>
        <p:spPr bwMode="auto">
          <a:xfrm>
            <a:off x="545145" y="1037475"/>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1004264"/>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网际组管理协议 </a:t>
            </a:r>
            <a:r>
              <a:rPr lang="en-US" altLang="zh-CN" sz="2000" b="1" dirty="0" smtClean="0">
                <a:solidFill>
                  <a:schemeClr val="bg1"/>
                </a:solidFill>
                <a:latin typeface="微软雅黑" pitchFamily="34" charset="-122"/>
                <a:ea typeface="微软雅黑" pitchFamily="34" charset="-122"/>
              </a:rPr>
              <a:t>IGMP</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380121568"/>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407702"/>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357726"/>
            <a:ext cx="4976042" cy="400110"/>
          </a:xfrm>
          <a:prstGeom prst="rect">
            <a:avLst/>
          </a:prstGeom>
        </p:spPr>
        <p:txBody>
          <a:bodyPr wrap="none">
            <a:spAutoFit/>
          </a:bodyPr>
          <a:lstStyle/>
          <a:p>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是整个网际协议 </a:t>
            </a:r>
            <a:r>
              <a:rPr lang="en-US" altLang="zh-CN" sz="2000" b="1" dirty="0">
                <a:latin typeface="微软雅黑" pitchFamily="34" charset="-122"/>
                <a:ea typeface="微软雅黑" pitchFamily="34" charset="-122"/>
              </a:rPr>
              <a:t>IP </a:t>
            </a:r>
            <a:r>
              <a:rPr lang="zh-CN" altLang="en-US" sz="2000" b="1" dirty="0" smtClean="0">
                <a:latin typeface="微软雅黑" pitchFamily="34" charset="-122"/>
                <a:ea typeface="微软雅黑" pitchFamily="34" charset="-122"/>
              </a:rPr>
              <a:t>的</a:t>
            </a:r>
            <a:r>
              <a:rPr lang="zh-CN" altLang="en-US" sz="2000" b="1" dirty="0">
                <a:latin typeface="微软雅黑" pitchFamily="34" charset="-122"/>
                <a:ea typeface="微软雅黑" pitchFamily="34" charset="-122"/>
              </a:rPr>
              <a:t>一个组成部分</a:t>
            </a:r>
          </a:p>
        </p:txBody>
      </p:sp>
      <p:sp>
        <p:nvSpPr>
          <p:cNvPr id="4" name="矩形 3"/>
          <p:cNvSpPr/>
          <p:nvPr/>
        </p:nvSpPr>
        <p:spPr>
          <a:xfrm>
            <a:off x="545144" y="1732470"/>
            <a:ext cx="8028487" cy="1785104"/>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相似，</a:t>
            </a:r>
            <a:r>
              <a:rPr lang="en-US" altLang="zh-CN" sz="2000" b="1" dirty="0">
                <a:solidFill>
                  <a:srgbClr val="0000FF"/>
                </a:solidFill>
                <a:latin typeface="微软雅黑" pitchFamily="34" charset="-122"/>
                <a:ea typeface="微软雅黑" pitchFamily="34" charset="-122"/>
              </a:rPr>
              <a:t>IGMP </a:t>
            </a:r>
            <a:r>
              <a:rPr lang="zh-CN" altLang="en-US" sz="2000" b="1" dirty="0">
                <a:solidFill>
                  <a:srgbClr val="0000FF"/>
                </a:solidFill>
                <a:latin typeface="微软雅黑" pitchFamily="34" charset="-122"/>
                <a:ea typeface="微软雅黑" pitchFamily="34" charset="-122"/>
              </a:rPr>
              <a:t>使用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数据报传递其报文</a:t>
            </a:r>
            <a:r>
              <a:rPr lang="zh-CN" altLang="en-US" sz="2000" b="1" dirty="0">
                <a:latin typeface="微软雅黑" pitchFamily="34" charset="-122"/>
                <a:ea typeface="微软雅黑" pitchFamily="34" charset="-122"/>
              </a:rPr>
              <a:t>（即 </a:t>
            </a:r>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报文加上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首部构成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数据报），但它也向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提供服务。</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因此，我们不把 </a:t>
            </a:r>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看成是一个单独的协议，而是属于整个网际协议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的一个组成部分。 </a:t>
            </a:r>
          </a:p>
        </p:txBody>
      </p:sp>
    </p:spTree>
    <p:extLst>
      <p:ext uri="{BB962C8B-B14F-4D97-AF65-F5344CB8AC3E}">
        <p14:creationId xmlns:p14="http://schemas.microsoft.com/office/powerpoint/2010/main" val="846459386"/>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319782"/>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261014"/>
            <a:ext cx="3284874" cy="400110"/>
          </a:xfrm>
          <a:prstGeom prst="rect">
            <a:avLst/>
          </a:prstGeom>
        </p:spPr>
        <p:txBody>
          <a:bodyPr wrap="none">
            <a:spAutoFit/>
          </a:bodyPr>
          <a:lstStyle/>
          <a:p>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工作可分为两个</a:t>
            </a:r>
            <a:r>
              <a:rPr lang="zh-CN" altLang="en-US" sz="2000" b="1" dirty="0" smtClean="0">
                <a:latin typeface="微软雅黑" pitchFamily="34" charset="-122"/>
                <a:ea typeface="微软雅黑" pitchFamily="34" charset="-122"/>
              </a:rPr>
              <a:t>阶段</a:t>
            </a:r>
            <a:endParaRPr lang="zh-CN" altLang="en-US" sz="2000" b="1" dirty="0">
              <a:latin typeface="微软雅黑" pitchFamily="34" charset="-122"/>
              <a:ea typeface="微软雅黑" pitchFamily="34" charset="-122"/>
            </a:endParaRPr>
          </a:p>
        </p:txBody>
      </p:sp>
      <p:sp>
        <p:nvSpPr>
          <p:cNvPr id="4" name="矩形 3"/>
          <p:cNvSpPr/>
          <p:nvPr/>
        </p:nvSpPr>
        <p:spPr>
          <a:xfrm>
            <a:off x="545144" y="1618174"/>
            <a:ext cx="8028487"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第一阶段：加入多播组。</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当某个主机加入新的多播组时，该主机应向多播组的多播地址发送 </a:t>
            </a:r>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报文，声明自己要成为该组的成员。</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本地的多播路由器收到 </a:t>
            </a:r>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报文后，将组成员关系转发给互联网上的其他多播路由器。</a:t>
            </a:r>
          </a:p>
        </p:txBody>
      </p:sp>
    </p:spTree>
    <p:extLst>
      <p:ext uri="{BB962C8B-B14F-4D97-AF65-F5344CB8AC3E}">
        <p14:creationId xmlns:p14="http://schemas.microsoft.com/office/powerpoint/2010/main" val="18331347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圆角矩形 100"/>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2" name="组合 41"/>
          <p:cNvGrpSpPr/>
          <p:nvPr/>
        </p:nvGrpSpPr>
        <p:grpSpPr>
          <a:xfrm>
            <a:off x="1874428" y="1187780"/>
            <a:ext cx="5329079" cy="3015565"/>
            <a:chOff x="355160" y="927100"/>
            <a:chExt cx="9026611" cy="5107889"/>
          </a:xfrm>
        </p:grpSpPr>
        <p:sp>
          <p:nvSpPr>
            <p:cNvPr id="44" name="Line 2"/>
            <p:cNvSpPr>
              <a:spLocks noChangeShapeType="1"/>
            </p:cNvSpPr>
            <p:nvPr/>
          </p:nvSpPr>
          <p:spPr bwMode="auto">
            <a:xfrm flipV="1">
              <a:off x="1732138" y="4009478"/>
              <a:ext cx="574754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5" name="Rectangle 3"/>
            <p:cNvSpPr>
              <a:spLocks noChangeArrowheads="1"/>
            </p:cNvSpPr>
            <p:nvPr/>
          </p:nvSpPr>
          <p:spPr bwMode="auto">
            <a:xfrm>
              <a:off x="4144958" y="3791992"/>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46" name="Rectangle 4"/>
            <p:cNvSpPr>
              <a:spLocks noChangeArrowheads="1"/>
            </p:cNvSpPr>
            <p:nvPr/>
          </p:nvSpPr>
          <p:spPr bwMode="auto">
            <a:xfrm>
              <a:off x="1732137" y="3355428"/>
              <a:ext cx="7634155" cy="444500"/>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7" name="Line 5"/>
            <p:cNvSpPr>
              <a:spLocks noChangeShapeType="1"/>
            </p:cNvSpPr>
            <p:nvPr/>
          </p:nvSpPr>
          <p:spPr bwMode="auto">
            <a:xfrm>
              <a:off x="3601550" y="1577975"/>
              <a:ext cx="575270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8" name="Rectangle 6"/>
            <p:cNvSpPr>
              <a:spLocks noChangeArrowheads="1"/>
            </p:cNvSpPr>
            <p:nvPr/>
          </p:nvSpPr>
          <p:spPr bwMode="auto">
            <a:xfrm>
              <a:off x="5866875" y="1370014"/>
              <a:ext cx="1167551"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49" name="Line 7"/>
            <p:cNvSpPr>
              <a:spLocks noChangeShapeType="1"/>
            </p:cNvSpPr>
            <p:nvPr/>
          </p:nvSpPr>
          <p:spPr bwMode="auto">
            <a:xfrm flipV="1">
              <a:off x="1775131" y="2790849"/>
              <a:ext cx="376462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0" name="Rectangle 8"/>
            <p:cNvSpPr>
              <a:spLocks noChangeArrowheads="1"/>
            </p:cNvSpPr>
            <p:nvPr/>
          </p:nvSpPr>
          <p:spPr bwMode="auto">
            <a:xfrm>
              <a:off x="3208855" y="2574181"/>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51" name="Line 9"/>
            <p:cNvSpPr>
              <a:spLocks noChangeShapeType="1"/>
            </p:cNvSpPr>
            <p:nvPr/>
          </p:nvSpPr>
          <p:spPr bwMode="auto">
            <a:xfrm>
              <a:off x="1690862" y="1577975"/>
              <a:ext cx="1910688"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2" name="Rectangle 10"/>
            <p:cNvSpPr>
              <a:spLocks noChangeArrowheads="1"/>
            </p:cNvSpPr>
            <p:nvPr/>
          </p:nvSpPr>
          <p:spPr bwMode="auto">
            <a:xfrm>
              <a:off x="2058942" y="1370014"/>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sp>
          <p:nvSpPr>
            <p:cNvPr id="53" name="Rectangle 11"/>
            <p:cNvSpPr>
              <a:spLocks noChangeArrowheads="1"/>
            </p:cNvSpPr>
            <p:nvPr/>
          </p:nvSpPr>
          <p:spPr bwMode="auto">
            <a:xfrm>
              <a:off x="1694302" y="933451"/>
              <a:ext cx="7675430" cy="442913"/>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4" name="Rectangle 12"/>
            <p:cNvSpPr>
              <a:spLocks noChangeArrowheads="1"/>
            </p:cNvSpPr>
            <p:nvPr/>
          </p:nvSpPr>
          <p:spPr bwMode="auto">
            <a:xfrm>
              <a:off x="1716659" y="2140794"/>
              <a:ext cx="7659952" cy="446087"/>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5" name="Rectangle 14"/>
            <p:cNvSpPr>
              <a:spLocks noChangeArrowheads="1"/>
            </p:cNvSpPr>
            <p:nvPr/>
          </p:nvSpPr>
          <p:spPr bwMode="auto">
            <a:xfrm>
              <a:off x="1742456" y="3369716"/>
              <a:ext cx="5742384" cy="423862"/>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6" name="Rectangle 15"/>
            <p:cNvSpPr>
              <a:spLocks noChangeArrowheads="1"/>
            </p:cNvSpPr>
            <p:nvPr/>
          </p:nvSpPr>
          <p:spPr bwMode="auto">
            <a:xfrm>
              <a:off x="1740736" y="2151905"/>
              <a:ext cx="3804179" cy="423863"/>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7" name="Rectangle 16"/>
            <p:cNvSpPr>
              <a:spLocks noChangeArrowheads="1"/>
            </p:cNvSpPr>
            <p:nvPr/>
          </p:nvSpPr>
          <p:spPr bwMode="auto">
            <a:xfrm>
              <a:off x="1720099" y="957263"/>
              <a:ext cx="1874573" cy="406400"/>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8" name="Rectangle 17"/>
            <p:cNvSpPr>
              <a:spLocks noChangeArrowheads="1"/>
            </p:cNvSpPr>
            <p:nvPr/>
          </p:nvSpPr>
          <p:spPr bwMode="auto">
            <a:xfrm>
              <a:off x="1635829" y="92710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0</a:t>
              </a:r>
            </a:p>
          </p:txBody>
        </p:sp>
        <p:sp>
          <p:nvSpPr>
            <p:cNvPr id="59" name="Rectangle 18"/>
            <p:cNvSpPr>
              <a:spLocks noChangeArrowheads="1"/>
            </p:cNvSpPr>
            <p:nvPr/>
          </p:nvSpPr>
          <p:spPr bwMode="auto">
            <a:xfrm>
              <a:off x="366021" y="955675"/>
              <a:ext cx="136576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类地址</a:t>
              </a:r>
            </a:p>
          </p:txBody>
        </p:sp>
        <p:sp>
          <p:nvSpPr>
            <p:cNvPr id="60" name="Line 19"/>
            <p:cNvSpPr>
              <a:spLocks noChangeShapeType="1"/>
            </p:cNvSpPr>
            <p:nvPr/>
          </p:nvSpPr>
          <p:spPr bwMode="auto">
            <a:xfrm>
              <a:off x="1971188" y="933451"/>
              <a:ext cx="0" cy="45084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61" name="Line 20"/>
            <p:cNvSpPr>
              <a:spLocks noChangeShapeType="1"/>
            </p:cNvSpPr>
            <p:nvPr/>
          </p:nvSpPr>
          <p:spPr bwMode="auto">
            <a:xfrm>
              <a:off x="3601550"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2" name="Line 21"/>
            <p:cNvSpPr>
              <a:spLocks noChangeShapeType="1"/>
            </p:cNvSpPr>
            <p:nvPr/>
          </p:nvSpPr>
          <p:spPr bwMode="auto">
            <a:xfrm>
              <a:off x="1690862"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63" name="Line 22"/>
            <p:cNvSpPr>
              <a:spLocks noChangeShapeType="1"/>
            </p:cNvSpPr>
            <p:nvPr/>
          </p:nvSpPr>
          <p:spPr bwMode="auto">
            <a:xfrm>
              <a:off x="3601550"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4" name="Line 23"/>
            <p:cNvSpPr>
              <a:spLocks noChangeShapeType="1"/>
            </p:cNvSpPr>
            <p:nvPr/>
          </p:nvSpPr>
          <p:spPr bwMode="auto">
            <a:xfrm>
              <a:off x="9354254"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5" name="Line 24"/>
            <p:cNvSpPr>
              <a:spLocks noChangeShapeType="1"/>
            </p:cNvSpPr>
            <p:nvPr/>
          </p:nvSpPr>
          <p:spPr bwMode="auto">
            <a:xfrm>
              <a:off x="5553515" y="2784499"/>
              <a:ext cx="3786979" cy="635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6" name="Rectangle 25"/>
            <p:cNvSpPr>
              <a:spLocks noChangeArrowheads="1"/>
            </p:cNvSpPr>
            <p:nvPr/>
          </p:nvSpPr>
          <p:spPr bwMode="auto">
            <a:xfrm>
              <a:off x="6946995" y="2636149"/>
              <a:ext cx="1167551" cy="668165"/>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67" name="Line 26"/>
            <p:cNvSpPr>
              <a:spLocks noChangeShapeType="1"/>
            </p:cNvSpPr>
            <p:nvPr/>
          </p:nvSpPr>
          <p:spPr bwMode="auto">
            <a:xfrm>
              <a:off x="1732137"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68" name="Line 27"/>
            <p:cNvSpPr>
              <a:spLocks noChangeShapeType="1"/>
            </p:cNvSpPr>
            <p:nvPr/>
          </p:nvSpPr>
          <p:spPr bwMode="auto">
            <a:xfrm>
              <a:off x="5553515" y="2626568"/>
              <a:ext cx="0" cy="323851"/>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9" name="Line 28"/>
            <p:cNvSpPr>
              <a:spLocks noChangeShapeType="1"/>
            </p:cNvSpPr>
            <p:nvPr/>
          </p:nvSpPr>
          <p:spPr bwMode="auto">
            <a:xfrm>
              <a:off x="9340495"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0" name="Rectangle 29"/>
            <p:cNvSpPr>
              <a:spLocks noChangeArrowheads="1"/>
            </p:cNvSpPr>
            <p:nvPr/>
          </p:nvSpPr>
          <p:spPr bwMode="auto">
            <a:xfrm>
              <a:off x="382312" y="2151905"/>
              <a:ext cx="134947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B </a:t>
              </a:r>
              <a:r>
                <a:rPr kumimoji="1" lang="zh-CN" altLang="en-US" sz="1200" b="1">
                  <a:latin typeface="微软雅黑" pitchFamily="34" charset="-122"/>
                  <a:ea typeface="微软雅黑" pitchFamily="34" charset="-122"/>
                </a:rPr>
                <a:t>类地址</a:t>
              </a:r>
            </a:p>
          </p:txBody>
        </p:sp>
        <p:sp>
          <p:nvSpPr>
            <p:cNvPr id="71" name="Line 30"/>
            <p:cNvSpPr>
              <a:spLocks noChangeShapeType="1"/>
            </p:cNvSpPr>
            <p:nvPr/>
          </p:nvSpPr>
          <p:spPr bwMode="auto">
            <a:xfrm>
              <a:off x="5553514" y="2150319"/>
              <a:ext cx="0" cy="4333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72" name="Rectangle 31"/>
            <p:cNvSpPr>
              <a:spLocks noChangeArrowheads="1"/>
            </p:cNvSpPr>
            <p:nvPr/>
          </p:nvSpPr>
          <p:spPr bwMode="auto">
            <a:xfrm>
              <a:off x="385029" y="3364953"/>
              <a:ext cx="1346756"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C </a:t>
              </a:r>
              <a:r>
                <a:rPr kumimoji="1" lang="zh-CN" altLang="en-US" sz="1200" b="1" dirty="0">
                  <a:latin typeface="微软雅黑" pitchFamily="34" charset="-122"/>
                  <a:ea typeface="微软雅黑" pitchFamily="34" charset="-122"/>
                </a:rPr>
                <a:t>类地址</a:t>
              </a:r>
            </a:p>
          </p:txBody>
        </p:sp>
        <p:sp>
          <p:nvSpPr>
            <p:cNvPr id="73" name="Rectangle 32"/>
            <p:cNvSpPr>
              <a:spLocks noChangeArrowheads="1"/>
            </p:cNvSpPr>
            <p:nvPr/>
          </p:nvSpPr>
          <p:spPr bwMode="auto">
            <a:xfrm>
              <a:off x="2086413" y="3384003"/>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0</a:t>
              </a:r>
            </a:p>
          </p:txBody>
        </p:sp>
        <p:sp>
          <p:nvSpPr>
            <p:cNvPr id="74" name="Rectangle 33"/>
            <p:cNvSpPr>
              <a:spLocks noChangeArrowheads="1"/>
            </p:cNvSpPr>
            <p:nvPr/>
          </p:nvSpPr>
          <p:spPr bwMode="auto">
            <a:xfrm>
              <a:off x="1666786" y="3376066"/>
              <a:ext cx="52625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75" name="Rectangle 34"/>
            <p:cNvSpPr>
              <a:spLocks noChangeArrowheads="1"/>
            </p:cNvSpPr>
            <p:nvPr/>
          </p:nvSpPr>
          <p:spPr bwMode="auto">
            <a:xfrm>
              <a:off x="1878319" y="3384003"/>
              <a:ext cx="52281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a:t>
              </a:r>
            </a:p>
          </p:txBody>
        </p:sp>
        <p:sp>
          <p:nvSpPr>
            <p:cNvPr id="76" name="Line 35"/>
            <p:cNvSpPr>
              <a:spLocks noChangeShapeType="1"/>
            </p:cNvSpPr>
            <p:nvPr/>
          </p:nvSpPr>
          <p:spPr bwMode="auto">
            <a:xfrm>
              <a:off x="2473367" y="3353842"/>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77" name="Line 36"/>
            <p:cNvSpPr>
              <a:spLocks noChangeShapeType="1"/>
            </p:cNvSpPr>
            <p:nvPr/>
          </p:nvSpPr>
          <p:spPr bwMode="auto">
            <a:xfrm>
              <a:off x="7505477" y="3349079"/>
              <a:ext cx="0" cy="4413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78" name="Line 37"/>
            <p:cNvSpPr>
              <a:spLocks noChangeShapeType="1"/>
            </p:cNvSpPr>
            <p:nvPr/>
          </p:nvSpPr>
          <p:spPr bwMode="auto">
            <a:xfrm>
              <a:off x="7510637" y="4011066"/>
              <a:ext cx="182985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79" name="Group 38"/>
            <p:cNvGrpSpPr>
              <a:grpSpLocks/>
            </p:cNvGrpSpPr>
            <p:nvPr/>
          </p:nvGrpSpPr>
          <p:grpSpPr bwMode="auto">
            <a:xfrm>
              <a:off x="7928099" y="3820573"/>
              <a:ext cx="1131196" cy="644929"/>
              <a:chOff x="2827" y="3024"/>
              <a:chExt cx="453" cy="382"/>
            </a:xfrm>
          </p:grpSpPr>
          <p:sp>
            <p:nvSpPr>
              <p:cNvPr id="96"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97" name="Rectangle 40"/>
              <p:cNvSpPr>
                <a:spLocks noChangeArrowheads="1"/>
              </p:cNvSpPr>
              <p:nvPr/>
            </p:nvSpPr>
            <p:spPr bwMode="auto">
              <a:xfrm>
                <a:off x="2827" y="3024"/>
                <a:ext cx="453" cy="38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grpSp>
        <p:sp>
          <p:nvSpPr>
            <p:cNvPr id="80" name="Line 41"/>
            <p:cNvSpPr>
              <a:spLocks noChangeShapeType="1"/>
            </p:cNvSpPr>
            <p:nvPr/>
          </p:nvSpPr>
          <p:spPr bwMode="auto">
            <a:xfrm>
              <a:off x="1732137" y="385707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81" name="Line 42"/>
            <p:cNvSpPr>
              <a:spLocks noChangeShapeType="1"/>
            </p:cNvSpPr>
            <p:nvPr/>
          </p:nvSpPr>
          <p:spPr bwMode="auto">
            <a:xfrm>
              <a:off x="7510637" y="386025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2" name="Line 43"/>
            <p:cNvSpPr>
              <a:spLocks noChangeShapeType="1"/>
            </p:cNvSpPr>
            <p:nvPr/>
          </p:nvSpPr>
          <p:spPr bwMode="auto">
            <a:xfrm>
              <a:off x="9340495" y="384120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3" name="Rectangle 44"/>
            <p:cNvSpPr>
              <a:spLocks noChangeArrowheads="1"/>
            </p:cNvSpPr>
            <p:nvPr/>
          </p:nvSpPr>
          <p:spPr bwMode="auto">
            <a:xfrm>
              <a:off x="1725258" y="4582716"/>
              <a:ext cx="7656513" cy="444500"/>
            </a:xfrm>
            <a:prstGeom prst="rect">
              <a:avLst/>
            </a:prstGeom>
            <a:solidFill>
              <a:srgbClr val="0000FF"/>
            </a:solidFill>
            <a:ln w="2540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84" name="Rectangle 45"/>
            <p:cNvSpPr>
              <a:spLocks noChangeArrowheads="1"/>
            </p:cNvSpPr>
            <p:nvPr/>
          </p:nvSpPr>
          <p:spPr bwMode="auto">
            <a:xfrm>
              <a:off x="355160" y="4593828"/>
              <a:ext cx="1376625"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D </a:t>
              </a:r>
              <a:r>
                <a:rPr kumimoji="1" lang="zh-CN" altLang="en-US" sz="1200" b="1">
                  <a:latin typeface="微软雅黑" pitchFamily="34" charset="-122"/>
                  <a:ea typeface="微软雅黑" pitchFamily="34" charset="-122"/>
                </a:rPr>
                <a:t>类地址</a:t>
              </a:r>
            </a:p>
          </p:txBody>
        </p:sp>
        <p:sp>
          <p:nvSpPr>
            <p:cNvPr id="85" name="Line 46"/>
            <p:cNvSpPr>
              <a:spLocks noChangeShapeType="1"/>
            </p:cNvSpPr>
            <p:nvPr/>
          </p:nvSpPr>
          <p:spPr bwMode="auto">
            <a:xfrm>
              <a:off x="2629189" y="459065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86" name="Rectangle 47"/>
            <p:cNvSpPr>
              <a:spLocks noChangeArrowheads="1"/>
            </p:cNvSpPr>
            <p:nvPr/>
          </p:nvSpPr>
          <p:spPr bwMode="auto">
            <a:xfrm>
              <a:off x="1610464" y="4581129"/>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1 1 1 0</a:t>
              </a:r>
            </a:p>
          </p:txBody>
        </p:sp>
        <p:sp>
          <p:nvSpPr>
            <p:cNvPr id="87" name="Rectangle 48"/>
            <p:cNvSpPr>
              <a:spLocks noChangeArrowheads="1"/>
            </p:cNvSpPr>
            <p:nvPr/>
          </p:nvSpPr>
          <p:spPr bwMode="auto">
            <a:xfrm>
              <a:off x="5031263" y="4611293"/>
              <a:ext cx="158841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多 播 地 址</a:t>
              </a:r>
            </a:p>
          </p:txBody>
        </p:sp>
        <p:sp>
          <p:nvSpPr>
            <p:cNvPr id="88" name="Rectangle 49"/>
            <p:cNvSpPr>
              <a:spLocks noChangeArrowheads="1"/>
            </p:cNvSpPr>
            <p:nvPr/>
          </p:nvSpPr>
          <p:spPr bwMode="auto">
            <a:xfrm>
              <a:off x="1733857" y="5549503"/>
              <a:ext cx="7641035" cy="444500"/>
            </a:xfrm>
            <a:prstGeom prst="rect">
              <a:avLst/>
            </a:prstGeom>
            <a:solidFill>
              <a:srgbClr val="0000FF"/>
            </a:solidFill>
            <a:ln w="2540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89" name="Rectangle 50"/>
            <p:cNvSpPr>
              <a:spLocks noChangeArrowheads="1"/>
            </p:cNvSpPr>
            <p:nvPr/>
          </p:nvSpPr>
          <p:spPr bwMode="auto">
            <a:xfrm>
              <a:off x="412181" y="5559030"/>
              <a:ext cx="131960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E </a:t>
              </a:r>
              <a:r>
                <a:rPr kumimoji="1" lang="zh-CN" altLang="en-US" sz="1200" b="1">
                  <a:latin typeface="微软雅黑" pitchFamily="34" charset="-122"/>
                  <a:ea typeface="微软雅黑" pitchFamily="34" charset="-122"/>
                </a:rPr>
                <a:t>类地址</a:t>
              </a:r>
            </a:p>
          </p:txBody>
        </p:sp>
        <p:sp>
          <p:nvSpPr>
            <p:cNvPr id="90" name="Rectangle 51"/>
            <p:cNvSpPr>
              <a:spLocks noChangeArrowheads="1"/>
            </p:cNvSpPr>
            <p:nvPr/>
          </p:nvSpPr>
          <p:spPr bwMode="auto">
            <a:xfrm>
              <a:off x="4518046" y="5570141"/>
              <a:ext cx="260662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保 留 为 今 后 使 用</a:t>
              </a:r>
            </a:p>
          </p:txBody>
        </p:sp>
        <p:sp>
          <p:nvSpPr>
            <p:cNvPr id="91" name="Line 52"/>
            <p:cNvSpPr>
              <a:spLocks noChangeShapeType="1"/>
            </p:cNvSpPr>
            <p:nvPr/>
          </p:nvSpPr>
          <p:spPr bwMode="auto">
            <a:xfrm>
              <a:off x="2641708" y="557490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92" name="Rectangle 53"/>
            <p:cNvSpPr>
              <a:spLocks noChangeArrowheads="1"/>
            </p:cNvSpPr>
            <p:nvPr/>
          </p:nvSpPr>
          <p:spPr bwMode="auto">
            <a:xfrm>
              <a:off x="1610464" y="5555854"/>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1 1 1 1</a:t>
              </a:r>
            </a:p>
          </p:txBody>
        </p:sp>
        <p:sp>
          <p:nvSpPr>
            <p:cNvPr id="93" name="Rectangle 54"/>
            <p:cNvSpPr>
              <a:spLocks noChangeArrowheads="1"/>
            </p:cNvSpPr>
            <p:nvPr/>
          </p:nvSpPr>
          <p:spPr bwMode="auto">
            <a:xfrm>
              <a:off x="1861122" y="213603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0</a:t>
              </a:r>
            </a:p>
          </p:txBody>
        </p:sp>
        <p:sp>
          <p:nvSpPr>
            <p:cNvPr id="94" name="Rectangle 55"/>
            <p:cNvSpPr>
              <a:spLocks noChangeArrowheads="1"/>
            </p:cNvSpPr>
            <p:nvPr/>
          </p:nvSpPr>
          <p:spPr bwMode="auto">
            <a:xfrm>
              <a:off x="1653026" y="2136030"/>
              <a:ext cx="52453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95" name="Line 56"/>
            <p:cNvSpPr>
              <a:spLocks noChangeShapeType="1"/>
            </p:cNvSpPr>
            <p:nvPr/>
          </p:nvSpPr>
          <p:spPr bwMode="auto">
            <a:xfrm>
              <a:off x="2249794" y="2132856"/>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98" name="AutoShape 61"/>
          <p:cNvSpPr>
            <a:spLocks noChangeArrowheads="1"/>
          </p:cNvSpPr>
          <p:nvPr/>
        </p:nvSpPr>
        <p:spPr bwMode="auto">
          <a:xfrm>
            <a:off x="2691442" y="3611194"/>
            <a:ext cx="4495820" cy="314674"/>
          </a:xfrm>
          <a:prstGeom prst="wedgeRoundRectCallout">
            <a:avLst>
              <a:gd name="adj1" fmla="val 13715"/>
              <a:gd name="adj2" fmla="val -567102"/>
              <a:gd name="adj3" fmla="val 16667"/>
            </a:avLst>
          </a:prstGeom>
          <a:solidFill>
            <a:srgbClr val="00FFFF"/>
          </a:solidFill>
          <a:ln w="9525">
            <a:solidFill>
              <a:schemeClr val="tx1"/>
            </a:solidFill>
            <a:miter lim="800000"/>
            <a:headEnd/>
            <a:tailEnd/>
          </a:ln>
          <a:effectLst/>
          <a:extLst/>
        </p:spPr>
        <p:txBody>
          <a:bodyPr anchor="ctr"/>
          <a:lstStyle/>
          <a:p>
            <a:pPr algn="ctr"/>
            <a:r>
              <a:rPr lang="en-US" altLang="zh-CN" sz="1600" b="1" dirty="0">
                <a:solidFill>
                  <a:srgbClr val="000066"/>
                </a:solidFill>
                <a:latin typeface="微软雅黑" pitchFamily="34" charset="-122"/>
                <a:ea typeface="微软雅黑" pitchFamily="34" charset="-122"/>
              </a:rPr>
              <a:t>B </a:t>
            </a:r>
            <a:r>
              <a:rPr lang="zh-CN" altLang="en-US" sz="1600" b="1" dirty="0">
                <a:solidFill>
                  <a:srgbClr val="000066"/>
                </a:solidFill>
                <a:latin typeface="微软雅黑" pitchFamily="34" charset="-122"/>
                <a:ea typeface="微软雅黑" pitchFamily="34" charset="-122"/>
              </a:rPr>
              <a:t>类地址的主机号字段 </a:t>
            </a:r>
            <a:r>
              <a:rPr lang="en-US" altLang="zh-CN" sz="1600" b="1" dirty="0">
                <a:solidFill>
                  <a:srgbClr val="000066"/>
                </a:solidFill>
                <a:latin typeface="微软雅黑" pitchFamily="34" charset="-122"/>
                <a:ea typeface="微软雅黑" pitchFamily="34" charset="-122"/>
              </a:rPr>
              <a:t>host-id </a:t>
            </a:r>
            <a:r>
              <a:rPr lang="zh-CN" altLang="en-US" sz="1600" b="1" dirty="0">
                <a:solidFill>
                  <a:srgbClr val="000066"/>
                </a:solidFill>
                <a:latin typeface="微软雅黑" pitchFamily="34" charset="-122"/>
                <a:ea typeface="微软雅黑" pitchFamily="34" charset="-122"/>
              </a:rPr>
              <a:t>为 </a:t>
            </a:r>
            <a:r>
              <a:rPr lang="en-US" altLang="zh-CN" sz="1600" b="1" dirty="0">
                <a:solidFill>
                  <a:srgbClr val="000066"/>
                </a:solidFill>
                <a:latin typeface="微软雅黑" pitchFamily="34" charset="-122"/>
                <a:ea typeface="微软雅黑" pitchFamily="34" charset="-122"/>
              </a:rPr>
              <a:t>2 </a:t>
            </a:r>
            <a:r>
              <a:rPr lang="zh-CN" altLang="en-US" sz="1600" b="1" dirty="0">
                <a:solidFill>
                  <a:srgbClr val="000066"/>
                </a:solidFill>
                <a:latin typeface="微软雅黑" pitchFamily="34" charset="-122"/>
                <a:ea typeface="微软雅黑" pitchFamily="34" charset="-122"/>
              </a:rPr>
              <a:t>字节</a:t>
            </a:r>
          </a:p>
        </p:txBody>
      </p:sp>
      <p:sp>
        <p:nvSpPr>
          <p:cNvPr id="102" name="矩形 101"/>
          <p:cNvSpPr/>
          <p:nvPr/>
        </p:nvSpPr>
        <p:spPr>
          <a:xfrm>
            <a:off x="616085" y="565906"/>
            <a:ext cx="4697120" cy="400110"/>
          </a:xfrm>
          <a:prstGeom prst="rect">
            <a:avLst/>
          </a:prstGeom>
        </p:spPr>
        <p:txBody>
          <a:bodyPr wrap="none">
            <a:spAutoFit/>
          </a:bodyPr>
          <a:lstStyle/>
          <a:p>
            <a:r>
              <a:rPr lang="zh-CN" altLang="en-US" sz="2000" b="1" dirty="0">
                <a:latin typeface="微软雅黑" pitchFamily="34" charset="-122"/>
                <a:ea typeface="微软雅黑" pitchFamily="34" charset="-122"/>
              </a:rPr>
              <a:t>各类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地址的网络号字段和主机号字段</a:t>
            </a:r>
          </a:p>
        </p:txBody>
      </p:sp>
    </p:spTree>
    <p:extLst>
      <p:ext uri="{BB962C8B-B14F-4D97-AF65-F5344CB8AC3E}">
        <p14:creationId xmlns:p14="http://schemas.microsoft.com/office/powerpoint/2010/main" val="1360052911"/>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924142"/>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874166"/>
            <a:ext cx="3284874" cy="400110"/>
          </a:xfrm>
          <a:prstGeom prst="rect">
            <a:avLst/>
          </a:prstGeom>
        </p:spPr>
        <p:txBody>
          <a:bodyPr wrap="none">
            <a:spAutoFit/>
          </a:bodyPr>
          <a:lstStyle/>
          <a:p>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工作可分为两个</a:t>
            </a:r>
            <a:r>
              <a:rPr lang="zh-CN" altLang="en-US" sz="2000" b="1" dirty="0" smtClean="0">
                <a:latin typeface="微软雅黑" pitchFamily="34" charset="-122"/>
                <a:ea typeface="微软雅黑" pitchFamily="34" charset="-122"/>
              </a:rPr>
              <a:t>阶段</a:t>
            </a:r>
            <a:endParaRPr lang="zh-CN" altLang="en-US" sz="2000" b="1" dirty="0">
              <a:latin typeface="微软雅黑" pitchFamily="34" charset="-122"/>
              <a:ea typeface="微软雅黑" pitchFamily="34" charset="-122"/>
            </a:endParaRPr>
          </a:p>
        </p:txBody>
      </p:sp>
      <p:sp>
        <p:nvSpPr>
          <p:cNvPr id="4" name="矩形 3"/>
          <p:cNvSpPr/>
          <p:nvPr/>
        </p:nvSpPr>
        <p:spPr>
          <a:xfrm>
            <a:off x="616084" y="1222534"/>
            <a:ext cx="7957547"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第二阶段：探询组成员变化情况。</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因为组成员关系是动态的，因此本地多播路由器要周期性地探询本地局域网上的主机，以便知道这些主机是否还继续是组的成员。</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只要对某个组有一个主机响应，那么多播路由器就认为这个组是活跃的。</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但一个组在经过几次的探询后仍然没有一个主机响应，则不再将该组的成员关系转发给其他的多播路由器。</a:t>
            </a:r>
          </a:p>
        </p:txBody>
      </p:sp>
    </p:spTree>
    <p:extLst>
      <p:ext uri="{BB962C8B-B14F-4D97-AF65-F5344CB8AC3E}">
        <p14:creationId xmlns:p14="http://schemas.microsoft.com/office/powerpoint/2010/main" val="1104418332"/>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082398"/>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032422"/>
            <a:ext cx="3284874" cy="400110"/>
          </a:xfrm>
          <a:prstGeom prst="rect">
            <a:avLst/>
          </a:prstGeom>
        </p:spPr>
        <p:txBody>
          <a:bodyPr wrap="none">
            <a:spAutoFit/>
          </a:bodyPr>
          <a:lstStyle/>
          <a:p>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采用的一些具体</a:t>
            </a:r>
            <a:r>
              <a:rPr lang="zh-CN" altLang="en-US" sz="2000" b="1" dirty="0" smtClean="0">
                <a:latin typeface="微软雅黑" pitchFamily="34" charset="-122"/>
                <a:ea typeface="微软雅黑" pitchFamily="34" charset="-122"/>
              </a:rPr>
              <a:t>措施</a:t>
            </a:r>
            <a:endParaRPr lang="zh-CN" altLang="en-US" sz="2000" b="1" dirty="0">
              <a:latin typeface="微软雅黑" pitchFamily="34" charset="-122"/>
              <a:ea typeface="微软雅黑" pitchFamily="34" charset="-122"/>
            </a:endParaRPr>
          </a:p>
        </p:txBody>
      </p:sp>
      <p:sp>
        <p:nvSpPr>
          <p:cNvPr id="4" name="矩形 3"/>
          <p:cNvSpPr/>
          <p:nvPr/>
        </p:nvSpPr>
        <p:spPr>
          <a:xfrm>
            <a:off x="616084" y="1415958"/>
            <a:ext cx="7957547"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在主机和多播路由器之间的所有通信都是使用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多播。</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多播路由器在探询组成员关系时，只需要</a:t>
            </a:r>
            <a:r>
              <a:rPr lang="zh-CN" altLang="en-US" sz="2000" b="1" dirty="0">
                <a:solidFill>
                  <a:srgbClr val="0000FF"/>
                </a:solidFill>
                <a:latin typeface="微软雅黑" pitchFamily="34" charset="-122"/>
                <a:ea typeface="微软雅黑" pitchFamily="34" charset="-122"/>
              </a:rPr>
              <a:t>对所有的组发送一个请求信息的询问报文</a:t>
            </a:r>
            <a:r>
              <a:rPr lang="zh-CN" altLang="en-US" sz="2000" b="1" dirty="0">
                <a:latin typeface="微软雅黑" pitchFamily="34" charset="-122"/>
                <a:ea typeface="微软雅黑" pitchFamily="34" charset="-122"/>
              </a:rPr>
              <a:t>，而不需要对每一个组发送一个询问报文。默认的询问速率是每 </a:t>
            </a:r>
            <a:r>
              <a:rPr lang="en-US" altLang="zh-CN" sz="2000" b="1" dirty="0">
                <a:latin typeface="微软雅黑" pitchFamily="34" charset="-122"/>
                <a:ea typeface="微软雅黑" pitchFamily="34" charset="-122"/>
              </a:rPr>
              <a:t>125 </a:t>
            </a:r>
            <a:r>
              <a:rPr lang="zh-CN" altLang="en-US" sz="2000" b="1" dirty="0">
                <a:latin typeface="微软雅黑" pitchFamily="34" charset="-122"/>
                <a:ea typeface="微软雅黑" pitchFamily="34" charset="-122"/>
              </a:rPr>
              <a:t>秒发送一次。</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当同一个网络上连接有几个多播路由器时，它们能够迅速和有效地选择其中的一个来探询主机的成员关系。 </a:t>
            </a:r>
          </a:p>
        </p:txBody>
      </p:sp>
    </p:spTree>
    <p:extLst>
      <p:ext uri="{BB962C8B-B14F-4D97-AF65-F5344CB8AC3E}">
        <p14:creationId xmlns:p14="http://schemas.microsoft.com/office/powerpoint/2010/main" val="1957387507"/>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319782"/>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261014"/>
            <a:ext cx="4054315" cy="400110"/>
          </a:xfrm>
          <a:prstGeom prst="rect">
            <a:avLst/>
          </a:prstGeom>
        </p:spPr>
        <p:txBody>
          <a:bodyPr wrap="none">
            <a:spAutoFit/>
          </a:bodyPr>
          <a:lstStyle/>
          <a:p>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采用的一些具体措施（续）</a:t>
            </a:r>
          </a:p>
        </p:txBody>
      </p:sp>
      <p:sp>
        <p:nvSpPr>
          <p:cNvPr id="4" name="矩形 3"/>
          <p:cNvSpPr/>
          <p:nvPr/>
        </p:nvSpPr>
        <p:spPr>
          <a:xfrm>
            <a:off x="545144" y="1679718"/>
            <a:ext cx="8028487"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的询问报文中有一个数值 </a:t>
            </a:r>
            <a:r>
              <a:rPr lang="en-US" altLang="zh-CN" sz="2000" b="1" dirty="0">
                <a:latin typeface="微软雅黑" pitchFamily="34" charset="-122"/>
                <a:ea typeface="微软雅黑" pitchFamily="34" charset="-122"/>
              </a:rPr>
              <a:t>N</a:t>
            </a:r>
            <a:r>
              <a:rPr lang="zh-CN" altLang="en-US" sz="2000" b="1" dirty="0">
                <a:latin typeface="微软雅黑" pitchFamily="34" charset="-122"/>
                <a:ea typeface="微软雅黑" pitchFamily="34" charset="-122"/>
              </a:rPr>
              <a:t>，它指明一个最长响应时间（默认值为 </a:t>
            </a:r>
            <a:r>
              <a:rPr lang="en-US" altLang="zh-CN" sz="2000" b="1" dirty="0">
                <a:latin typeface="微软雅黑" pitchFamily="34" charset="-122"/>
                <a:ea typeface="微软雅黑" pitchFamily="34" charset="-122"/>
              </a:rPr>
              <a:t>10 </a:t>
            </a:r>
            <a:r>
              <a:rPr lang="zh-CN" altLang="en-US" sz="2000" b="1" dirty="0">
                <a:latin typeface="微软雅黑" pitchFamily="34" charset="-122"/>
                <a:ea typeface="微软雅黑" pitchFamily="34" charset="-122"/>
              </a:rPr>
              <a:t>秒）。当收到询问时，主机在 </a:t>
            </a:r>
            <a:r>
              <a:rPr lang="en-US" altLang="zh-CN" sz="2000" b="1" dirty="0">
                <a:latin typeface="微软雅黑" pitchFamily="34" charset="-122"/>
                <a:ea typeface="微软雅黑" pitchFamily="34" charset="-122"/>
              </a:rPr>
              <a:t>0 </a:t>
            </a:r>
            <a:r>
              <a:rPr lang="zh-CN" altLang="en-US" sz="2000" b="1" dirty="0">
                <a:latin typeface="微软雅黑" pitchFamily="34" charset="-122"/>
                <a:ea typeface="微软雅黑" pitchFamily="34" charset="-122"/>
              </a:rPr>
              <a:t>到 </a:t>
            </a:r>
            <a:r>
              <a:rPr lang="en-US" altLang="zh-CN" sz="2000" b="1" dirty="0">
                <a:latin typeface="微软雅黑" pitchFamily="34" charset="-122"/>
                <a:ea typeface="微软雅黑" pitchFamily="34" charset="-122"/>
              </a:rPr>
              <a:t>N </a:t>
            </a:r>
            <a:r>
              <a:rPr lang="zh-CN" altLang="en-US" sz="2000" b="1" dirty="0">
                <a:latin typeface="微软雅黑" pitchFamily="34" charset="-122"/>
                <a:ea typeface="微软雅黑" pitchFamily="34" charset="-122"/>
              </a:rPr>
              <a:t>之间随机选择发送响应所需经过的时延。对应于最小时延的响应最先发送。</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同一个组内的每一个主机都要监听响应，只要有本组的其他主机先发送了响应，自己就可以不再发送响应了。 </a:t>
            </a:r>
          </a:p>
        </p:txBody>
      </p:sp>
    </p:spTree>
    <p:extLst>
      <p:ext uri="{BB962C8B-B14F-4D97-AF65-F5344CB8AC3E}">
        <p14:creationId xmlns:p14="http://schemas.microsoft.com/office/powerpoint/2010/main" val="1615188101"/>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125572"/>
            <a:ext cx="8053710"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多播路由选择协议尚未标准化。</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一个多播组中的成员是动态变化的，随时会有主机加入或离开这个多播组。</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多播路由选择实际上就是要找出以源主机为根结点的多播转发树。</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在多播转发树上的路由器不会收到重复的多播数据报。</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对不同的多播组对应于不同的多播转发树。</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同一个多播组，对不同的源点也会有不同的多播转发树。</a:t>
            </a:r>
          </a:p>
        </p:txBody>
      </p:sp>
      <p:sp>
        <p:nvSpPr>
          <p:cNvPr id="3" name="AutoShape 5"/>
          <p:cNvSpPr>
            <a:spLocks noChangeArrowheads="1"/>
          </p:cNvSpPr>
          <p:nvPr/>
        </p:nvSpPr>
        <p:spPr bwMode="auto">
          <a:xfrm>
            <a:off x="545145" y="738547"/>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705336"/>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多播路由选择</a:t>
            </a:r>
          </a:p>
        </p:txBody>
      </p:sp>
    </p:spTree>
    <p:extLst>
      <p:ext uri="{BB962C8B-B14F-4D97-AF65-F5344CB8AC3E}">
        <p14:creationId xmlns:p14="http://schemas.microsoft.com/office/powerpoint/2010/main" val="2489727075"/>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741012"/>
            <a:ext cx="7728417"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多播路由选择协议在转发多播数据报时使用三种方法：</a:t>
            </a:r>
          </a:p>
          <a:p>
            <a:pPr marL="280988">
              <a:lnSpc>
                <a:spcPts val="3300"/>
              </a:lnSpc>
              <a:buClr>
                <a:srgbClr val="CC00CC"/>
              </a:buClr>
            </a:pPr>
            <a:r>
              <a:rPr lang="en-US" altLang="zh-CN" sz="2000" b="1" dirty="0">
                <a:solidFill>
                  <a:srgbClr val="0000FF"/>
                </a:solidFill>
                <a:latin typeface="微软雅黑" pitchFamily="34" charset="-122"/>
                <a:ea typeface="微软雅黑" pitchFamily="34" charset="-122"/>
              </a:rPr>
              <a:t>(1</a:t>
            </a:r>
            <a:r>
              <a:rPr lang="en-US" altLang="zh-CN" sz="2000" b="1" dirty="0" smtClean="0">
                <a:solidFill>
                  <a:srgbClr val="0000FF"/>
                </a:solidFill>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洪</a:t>
            </a:r>
            <a:r>
              <a:rPr lang="zh-CN" altLang="en-US" sz="2000" b="1" dirty="0">
                <a:latin typeface="微软雅黑" pitchFamily="34" charset="-122"/>
                <a:ea typeface="微软雅黑" pitchFamily="34" charset="-122"/>
              </a:rPr>
              <a:t>泛与剪除</a:t>
            </a:r>
          </a:p>
          <a:p>
            <a:pPr marL="280988">
              <a:lnSpc>
                <a:spcPts val="3300"/>
              </a:lnSpc>
              <a:buClr>
                <a:srgbClr val="CC00CC"/>
              </a:buClr>
            </a:pPr>
            <a:r>
              <a:rPr lang="en-US" altLang="zh-CN" sz="2000" b="1" dirty="0" smtClean="0">
                <a:solidFill>
                  <a:srgbClr val="0000FF"/>
                </a:solidFill>
                <a:latin typeface="微软雅黑" pitchFamily="34" charset="-122"/>
                <a:ea typeface="微软雅黑" pitchFamily="34" charset="-122"/>
              </a:rPr>
              <a:t>(2) </a:t>
            </a:r>
            <a:r>
              <a:rPr lang="zh-CN" altLang="en-US" sz="2000" b="1" dirty="0" smtClean="0">
                <a:latin typeface="微软雅黑" pitchFamily="34" charset="-122"/>
                <a:ea typeface="微软雅黑" pitchFamily="34" charset="-122"/>
              </a:rPr>
              <a:t>隧道</a:t>
            </a:r>
            <a:r>
              <a:rPr lang="zh-CN" altLang="en-US" sz="2000" b="1" dirty="0">
                <a:latin typeface="微软雅黑" pitchFamily="34" charset="-122"/>
                <a:ea typeface="微软雅黑" pitchFamily="34" charset="-122"/>
              </a:rPr>
              <a:t>技术 </a:t>
            </a:r>
            <a:r>
              <a:rPr lang="en-US" altLang="zh-CN" sz="2000" b="1" dirty="0">
                <a:latin typeface="微软雅黑" pitchFamily="34" charset="-122"/>
                <a:ea typeface="微软雅黑" pitchFamily="34" charset="-122"/>
              </a:rPr>
              <a:t>(tunneling)</a:t>
            </a:r>
          </a:p>
          <a:p>
            <a:pPr marL="280988">
              <a:lnSpc>
                <a:spcPts val="3300"/>
              </a:lnSpc>
              <a:buClr>
                <a:srgbClr val="CC00CC"/>
              </a:buClr>
            </a:pPr>
            <a:r>
              <a:rPr lang="en-US" altLang="zh-CN" sz="2000" b="1" dirty="0" smtClean="0">
                <a:solidFill>
                  <a:srgbClr val="0000FF"/>
                </a:solidFill>
                <a:latin typeface="微软雅黑" pitchFamily="34" charset="-122"/>
                <a:ea typeface="微软雅黑" pitchFamily="34" charset="-122"/>
              </a:rPr>
              <a:t>(3) </a:t>
            </a:r>
            <a:r>
              <a:rPr lang="zh-CN" altLang="en-US" sz="2000" b="1" dirty="0" smtClean="0">
                <a:latin typeface="微软雅黑" pitchFamily="34" charset="-122"/>
                <a:ea typeface="微软雅黑" pitchFamily="34" charset="-122"/>
              </a:rPr>
              <a:t>基于</a:t>
            </a:r>
            <a:r>
              <a:rPr lang="zh-CN" altLang="en-US" sz="2000" b="1" dirty="0">
                <a:latin typeface="微软雅黑" pitchFamily="34" charset="-122"/>
                <a:ea typeface="微软雅黑" pitchFamily="34" charset="-122"/>
              </a:rPr>
              <a:t>核心的发现技术</a:t>
            </a:r>
          </a:p>
        </p:txBody>
      </p:sp>
      <p:sp>
        <p:nvSpPr>
          <p:cNvPr id="3" name="AutoShape 5"/>
          <p:cNvSpPr>
            <a:spLocks noChangeArrowheads="1"/>
          </p:cNvSpPr>
          <p:nvPr/>
        </p:nvSpPr>
        <p:spPr bwMode="auto">
          <a:xfrm>
            <a:off x="545145" y="1353987"/>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1320776"/>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多播路由选择</a:t>
            </a:r>
          </a:p>
        </p:txBody>
      </p:sp>
    </p:spTree>
    <p:extLst>
      <p:ext uri="{BB962C8B-B14F-4D97-AF65-F5344CB8AC3E}">
        <p14:creationId xmlns:p14="http://schemas.microsoft.com/office/powerpoint/2010/main" val="285194213"/>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258238"/>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199470"/>
            <a:ext cx="1901483" cy="400110"/>
          </a:xfrm>
          <a:prstGeom prst="rect">
            <a:avLst/>
          </a:prstGeom>
        </p:spPr>
        <p:txBody>
          <a:bodyPr wrap="none">
            <a:spAutoFit/>
          </a:bodyPr>
          <a:lstStyle/>
          <a:p>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洪泛与剪除</a:t>
            </a:r>
          </a:p>
        </p:txBody>
      </p:sp>
      <p:sp>
        <p:nvSpPr>
          <p:cNvPr id="4" name="矩形 3"/>
          <p:cNvSpPr/>
          <p:nvPr/>
        </p:nvSpPr>
        <p:spPr>
          <a:xfrm>
            <a:off x="545144" y="1618174"/>
            <a:ext cx="8028487"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这种方法适合于较小的多播组，而所有的组成员接入的局域网也是相邻接的。</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一开始，路由器转发多播数据报使用洪泛的方法（这就是广播）。</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为了避免兜圈子，采用了叫做</a:t>
            </a:r>
            <a:r>
              <a:rPr lang="zh-CN" altLang="en-US" sz="2000" b="1" dirty="0">
                <a:solidFill>
                  <a:srgbClr val="0000FF"/>
                </a:solidFill>
                <a:latin typeface="微软雅黑" pitchFamily="34" charset="-122"/>
                <a:ea typeface="微软雅黑" pitchFamily="34" charset="-122"/>
              </a:rPr>
              <a:t>反向路径广播 </a:t>
            </a:r>
            <a:r>
              <a:rPr lang="en-US" altLang="zh-CN" sz="2000" b="1" dirty="0">
                <a:solidFill>
                  <a:srgbClr val="0000FF"/>
                </a:solidFill>
                <a:latin typeface="微软雅黑" pitchFamily="34" charset="-122"/>
                <a:ea typeface="微软雅黑" pitchFamily="34" charset="-122"/>
              </a:rPr>
              <a:t>RPB </a:t>
            </a:r>
            <a:r>
              <a:rPr lang="en-US" altLang="zh-CN" sz="2000" b="1" dirty="0">
                <a:latin typeface="微软雅黑" pitchFamily="34" charset="-122"/>
                <a:ea typeface="微软雅黑" pitchFamily="34" charset="-122"/>
              </a:rPr>
              <a:t>(Reverse Path Broadcasting) </a:t>
            </a:r>
            <a:r>
              <a:rPr lang="zh-CN" altLang="en-US" sz="2000" b="1" dirty="0">
                <a:latin typeface="微软雅黑" pitchFamily="34" charset="-122"/>
                <a:ea typeface="微软雅黑" pitchFamily="34" charset="-122"/>
              </a:rPr>
              <a:t>的策略。 </a:t>
            </a:r>
          </a:p>
        </p:txBody>
      </p:sp>
    </p:spTree>
    <p:extLst>
      <p:ext uri="{BB962C8B-B14F-4D97-AF65-F5344CB8AC3E}">
        <p14:creationId xmlns:p14="http://schemas.microsoft.com/office/powerpoint/2010/main" val="2431548952"/>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44355"/>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85587"/>
            <a:ext cx="1553630" cy="400110"/>
          </a:xfrm>
          <a:prstGeom prst="rect">
            <a:avLst/>
          </a:prstGeom>
        </p:spPr>
        <p:txBody>
          <a:bodyPr wrap="none">
            <a:spAutoFit/>
          </a:bodyPr>
          <a:lstStyle/>
          <a:p>
            <a:r>
              <a:rPr lang="en-US" altLang="zh-CN" sz="2000" b="1" dirty="0">
                <a:latin typeface="微软雅黑" pitchFamily="34" charset="-122"/>
                <a:ea typeface="微软雅黑" pitchFamily="34" charset="-122"/>
              </a:rPr>
              <a:t>RPB </a:t>
            </a:r>
            <a:r>
              <a:rPr lang="zh-CN" altLang="en-US" sz="2000" b="1" dirty="0">
                <a:latin typeface="微软雅黑" pitchFamily="34" charset="-122"/>
                <a:ea typeface="微软雅黑" pitchFamily="34" charset="-122"/>
              </a:rPr>
              <a:t>的</a:t>
            </a:r>
            <a:r>
              <a:rPr lang="zh-CN" altLang="en-US" sz="2000" b="1" dirty="0" smtClean="0">
                <a:latin typeface="微软雅黑" pitchFamily="34" charset="-122"/>
                <a:ea typeface="微软雅黑" pitchFamily="34" charset="-122"/>
              </a:rPr>
              <a:t>要点</a:t>
            </a:r>
            <a:endParaRPr lang="zh-CN" altLang="en-US" sz="2000" b="1" dirty="0">
              <a:latin typeface="微软雅黑" pitchFamily="34" charset="-122"/>
              <a:ea typeface="微软雅黑" pitchFamily="34" charset="-122"/>
            </a:endParaRPr>
          </a:p>
        </p:txBody>
      </p:sp>
      <p:sp>
        <p:nvSpPr>
          <p:cNvPr id="4" name="矩形 3"/>
          <p:cNvSpPr/>
          <p:nvPr/>
        </p:nvSpPr>
        <p:spPr>
          <a:xfrm>
            <a:off x="545144" y="942747"/>
            <a:ext cx="8028487" cy="3430106"/>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1900" b="1" dirty="0">
                <a:latin typeface="微软雅黑" pitchFamily="34" charset="-122"/>
                <a:ea typeface="微软雅黑" pitchFamily="34" charset="-122"/>
              </a:rPr>
              <a:t>路由器收到多播数据报时，先</a:t>
            </a:r>
            <a:r>
              <a:rPr lang="zh-CN" altLang="en-US" sz="1900" b="1" dirty="0">
                <a:solidFill>
                  <a:srgbClr val="0000FF"/>
                </a:solidFill>
                <a:latin typeface="微软雅黑" pitchFamily="34" charset="-122"/>
                <a:ea typeface="微软雅黑" pitchFamily="34" charset="-122"/>
              </a:rPr>
              <a:t>检查它是否是从源点经</a:t>
            </a:r>
            <a:r>
              <a:rPr lang="zh-CN" altLang="en-US" sz="1900" b="1" dirty="0">
                <a:solidFill>
                  <a:srgbClr val="CC00CC"/>
                </a:solidFill>
                <a:latin typeface="微软雅黑" pitchFamily="34" charset="-122"/>
                <a:ea typeface="微软雅黑" pitchFamily="34" charset="-122"/>
              </a:rPr>
              <a:t>最短路径</a:t>
            </a:r>
            <a:r>
              <a:rPr lang="zh-CN" altLang="en-US" sz="1900" b="1" dirty="0">
                <a:solidFill>
                  <a:srgbClr val="0000FF"/>
                </a:solidFill>
                <a:latin typeface="微软雅黑" pitchFamily="34" charset="-122"/>
                <a:ea typeface="微软雅黑" pitchFamily="34" charset="-122"/>
              </a:rPr>
              <a:t>传送来的</a:t>
            </a:r>
            <a:r>
              <a:rPr lang="zh-CN" altLang="en-US" sz="19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1900" b="1" dirty="0">
                <a:latin typeface="微软雅黑" pitchFamily="34" charset="-122"/>
                <a:ea typeface="微软雅黑" pitchFamily="34" charset="-122"/>
              </a:rPr>
              <a:t>若是，就向所有其他方向转发刚才收到的多播数据报（但进入的方向除外），否则就丢弃而不转发。</a:t>
            </a:r>
          </a:p>
          <a:p>
            <a:pPr marL="285750" indent="-285750">
              <a:lnSpc>
                <a:spcPts val="3300"/>
              </a:lnSpc>
              <a:buClr>
                <a:srgbClr val="0070C0"/>
              </a:buClr>
              <a:buFont typeface="Wingdings" pitchFamily="2" charset="2"/>
              <a:buChar char="l"/>
            </a:pPr>
            <a:r>
              <a:rPr lang="zh-CN" altLang="en-US" sz="1900" b="1" dirty="0">
                <a:latin typeface="微软雅黑" pitchFamily="34" charset="-122"/>
                <a:ea typeface="微软雅黑" pitchFamily="34" charset="-122"/>
              </a:rPr>
              <a:t>如果存在几条同样长度的最短路径，那么只能选择一条最短路径，选择的准则就是看这几条最短路径中的相邻路由器谁的 </a:t>
            </a:r>
            <a:r>
              <a:rPr lang="en-US" altLang="zh-CN" sz="1900" b="1" dirty="0">
                <a:latin typeface="微软雅黑" pitchFamily="34" charset="-122"/>
                <a:ea typeface="微软雅黑" pitchFamily="34" charset="-122"/>
              </a:rPr>
              <a:t>IP </a:t>
            </a:r>
            <a:r>
              <a:rPr lang="zh-CN" altLang="en-US" sz="1900" b="1" dirty="0">
                <a:latin typeface="微软雅黑" pitchFamily="34" charset="-122"/>
                <a:ea typeface="微软雅黑" pitchFamily="34" charset="-122"/>
              </a:rPr>
              <a:t>地址最小。 </a:t>
            </a:r>
          </a:p>
          <a:p>
            <a:pPr marL="285750" indent="-285750">
              <a:lnSpc>
                <a:spcPts val="33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最后就得出了用来转发多播数据报的多播转发树</a:t>
            </a:r>
            <a:r>
              <a:rPr lang="zh-CN" altLang="en-US" sz="1900" b="1" dirty="0">
                <a:latin typeface="微软雅黑" pitchFamily="34" charset="-122"/>
                <a:ea typeface="微软雅黑" pitchFamily="34" charset="-122"/>
              </a:rPr>
              <a:t>，以后就按这个多播转发树转发多播数据报。避免了多播数据报的兜圈子，同时每一个路由器也不会接收重复的多播数据报。</a:t>
            </a:r>
          </a:p>
        </p:txBody>
      </p:sp>
    </p:spTree>
    <p:extLst>
      <p:ext uri="{BB962C8B-B14F-4D97-AF65-F5344CB8AC3E}">
        <p14:creationId xmlns:p14="http://schemas.microsoft.com/office/powerpoint/2010/main" val="99482269"/>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583565"/>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533589"/>
            <a:ext cx="1553630" cy="400110"/>
          </a:xfrm>
          <a:prstGeom prst="rect">
            <a:avLst/>
          </a:prstGeom>
        </p:spPr>
        <p:txBody>
          <a:bodyPr wrap="none">
            <a:spAutoFit/>
          </a:bodyPr>
          <a:lstStyle/>
          <a:p>
            <a:r>
              <a:rPr lang="en-US" altLang="zh-CN" sz="2000" b="1" dirty="0">
                <a:latin typeface="微软雅黑" pitchFamily="34" charset="-122"/>
                <a:ea typeface="微软雅黑" pitchFamily="34" charset="-122"/>
              </a:rPr>
              <a:t>RPB </a:t>
            </a:r>
            <a:r>
              <a:rPr lang="zh-CN" altLang="en-US" sz="2000" b="1" dirty="0">
                <a:latin typeface="微软雅黑" pitchFamily="34" charset="-122"/>
                <a:ea typeface="微软雅黑" pitchFamily="34" charset="-122"/>
              </a:rPr>
              <a:t>的</a:t>
            </a:r>
            <a:r>
              <a:rPr lang="zh-CN" altLang="en-US" sz="2000" b="1" dirty="0" smtClean="0">
                <a:latin typeface="微软雅黑" pitchFamily="34" charset="-122"/>
                <a:ea typeface="微软雅黑" pitchFamily="34" charset="-122"/>
              </a:rPr>
              <a:t>要点</a:t>
            </a:r>
            <a:endParaRPr lang="zh-CN" altLang="en-US" sz="2000" b="1" dirty="0">
              <a:latin typeface="微软雅黑" pitchFamily="34" charset="-122"/>
              <a:ea typeface="微软雅黑" pitchFamily="34" charset="-122"/>
            </a:endParaRPr>
          </a:p>
        </p:txBody>
      </p:sp>
      <p:sp>
        <p:nvSpPr>
          <p:cNvPr id="4" name="矩形 3"/>
          <p:cNvSpPr/>
          <p:nvPr/>
        </p:nvSpPr>
        <p:spPr>
          <a:xfrm>
            <a:off x="545144" y="1899541"/>
            <a:ext cx="8028487" cy="1361911"/>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如果在多播转发树上的某个路由器发现它的下游树枝（即叶节点方向）已没有该多播组的成员，就应把它和下游的树枝一起</a:t>
            </a:r>
            <a:r>
              <a:rPr lang="zh-CN" altLang="en-US" sz="2000" b="1" dirty="0">
                <a:solidFill>
                  <a:srgbClr val="0000FF"/>
                </a:solidFill>
                <a:latin typeface="微软雅黑" pitchFamily="34" charset="-122"/>
                <a:ea typeface="微软雅黑" pitchFamily="34" charset="-122"/>
              </a:rPr>
              <a:t>剪除</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当某个树枝有新增加的组成员时，可以再</a:t>
            </a:r>
            <a:r>
              <a:rPr lang="zh-CN" altLang="en-US" sz="2000" b="1" dirty="0">
                <a:solidFill>
                  <a:srgbClr val="0000FF"/>
                </a:solidFill>
                <a:latin typeface="微软雅黑" pitchFamily="34" charset="-122"/>
                <a:ea typeface="微软雅黑" pitchFamily="34" charset="-122"/>
              </a:rPr>
              <a:t>接入</a:t>
            </a:r>
            <a:r>
              <a:rPr lang="zh-CN" altLang="en-US" sz="2000" b="1" dirty="0">
                <a:latin typeface="微软雅黑" pitchFamily="34" charset="-122"/>
                <a:ea typeface="微软雅黑" pitchFamily="34" charset="-122"/>
              </a:rPr>
              <a:t>到多播转发树上</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712440395"/>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00395"/>
            <a:ext cx="8053711"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Group 114"/>
          <p:cNvGrpSpPr>
            <a:grpSpLocks/>
          </p:cNvGrpSpPr>
          <p:nvPr/>
        </p:nvGrpSpPr>
        <p:grpSpPr bwMode="auto">
          <a:xfrm>
            <a:off x="5909908" y="2669405"/>
            <a:ext cx="1572216" cy="1443694"/>
            <a:chOff x="3749" y="2721"/>
            <a:chExt cx="1531" cy="1523"/>
          </a:xfrm>
        </p:grpSpPr>
        <p:sp>
          <p:nvSpPr>
            <p:cNvPr id="4" name="Oval 90"/>
            <p:cNvSpPr>
              <a:spLocks noChangeArrowheads="1"/>
            </p:cNvSpPr>
            <p:nvPr/>
          </p:nvSpPr>
          <p:spPr bwMode="auto">
            <a:xfrm rot="1323552">
              <a:off x="3749" y="3383"/>
              <a:ext cx="1272" cy="861"/>
            </a:xfrm>
            <a:prstGeom prst="ellipse">
              <a:avLst/>
            </a:prstGeom>
            <a:solidFill>
              <a:srgbClr val="00FFFF"/>
            </a:solidFill>
            <a:ln>
              <a:noFill/>
            </a:ln>
            <a:effectLst/>
            <a:extLst>
              <a:ext uri="{91240B29-F687-4F45-9708-019B960494DF}">
                <a14:hiddenLine xmlns:a14="http://schemas.microsoft.com/office/drawing/2010/main" w="9525">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 name="Text Box 91"/>
            <p:cNvSpPr txBox="1">
              <a:spLocks noChangeArrowheads="1"/>
            </p:cNvSpPr>
            <p:nvPr/>
          </p:nvSpPr>
          <p:spPr bwMode="auto">
            <a:xfrm>
              <a:off x="4051" y="2721"/>
              <a:ext cx="1229" cy="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a:latin typeface="微软雅黑" pitchFamily="34" charset="-122"/>
                  <a:ea typeface="微软雅黑" pitchFamily="34" charset="-122"/>
                </a:rPr>
                <a:t>剪除没有</a:t>
              </a:r>
            </a:p>
            <a:p>
              <a:pPr algn="ctr"/>
              <a:r>
                <a:rPr lang="zh-CN" altLang="en-US" sz="1400" b="1">
                  <a:latin typeface="微软雅黑" pitchFamily="34" charset="-122"/>
                  <a:ea typeface="微软雅黑" pitchFamily="34" charset="-122"/>
                </a:rPr>
                <a:t>组成员的树枝</a:t>
              </a:r>
            </a:p>
          </p:txBody>
        </p:sp>
      </p:grpSp>
      <p:sp>
        <p:nvSpPr>
          <p:cNvPr id="6" name="Line 4"/>
          <p:cNvSpPr>
            <a:spLocks noChangeShapeType="1"/>
          </p:cNvSpPr>
          <p:nvPr/>
        </p:nvSpPr>
        <p:spPr bwMode="auto">
          <a:xfrm>
            <a:off x="6799222" y="3890334"/>
            <a:ext cx="481626" cy="14598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 name="Line 5"/>
          <p:cNvSpPr>
            <a:spLocks noChangeShapeType="1"/>
          </p:cNvSpPr>
          <p:nvPr/>
        </p:nvSpPr>
        <p:spPr bwMode="auto">
          <a:xfrm>
            <a:off x="4436275" y="1157459"/>
            <a:ext cx="0" cy="368744"/>
          </a:xfrm>
          <a:prstGeom prst="line">
            <a:avLst/>
          </a:prstGeom>
          <a:noFill/>
          <a:ln w="381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 name="Line 6"/>
          <p:cNvSpPr>
            <a:spLocks noChangeShapeType="1"/>
          </p:cNvSpPr>
          <p:nvPr/>
        </p:nvSpPr>
        <p:spPr bwMode="auto">
          <a:xfrm flipV="1">
            <a:off x="3297420" y="1640902"/>
            <a:ext cx="1114209" cy="549798"/>
          </a:xfrm>
          <a:prstGeom prst="line">
            <a:avLst/>
          </a:prstGeom>
          <a:noFill/>
          <a:ln w="381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9" name="Line 7"/>
          <p:cNvSpPr>
            <a:spLocks noChangeShapeType="1"/>
          </p:cNvSpPr>
          <p:nvPr/>
        </p:nvSpPr>
        <p:spPr bwMode="auto">
          <a:xfrm>
            <a:off x="3434000" y="3298827"/>
            <a:ext cx="2128809" cy="0"/>
          </a:xfrm>
          <a:prstGeom prst="line">
            <a:avLst/>
          </a:prstGeom>
          <a:noFill/>
          <a:ln w="1905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 name="Line 8"/>
          <p:cNvSpPr>
            <a:spLocks noChangeShapeType="1"/>
          </p:cNvSpPr>
          <p:nvPr/>
        </p:nvSpPr>
        <p:spPr bwMode="auto">
          <a:xfrm>
            <a:off x="3434000" y="2190700"/>
            <a:ext cx="2128809" cy="0"/>
          </a:xfrm>
          <a:prstGeom prst="line">
            <a:avLst/>
          </a:prstGeom>
          <a:noFill/>
          <a:ln w="1905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 name="Text Box 9"/>
          <p:cNvSpPr txBox="1">
            <a:spLocks noChangeArrowheads="1"/>
          </p:cNvSpPr>
          <p:nvPr/>
        </p:nvSpPr>
        <p:spPr bwMode="auto">
          <a:xfrm>
            <a:off x="4601610" y="882560"/>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latin typeface="微软雅黑" pitchFamily="34" charset="-122"/>
                <a:ea typeface="微软雅黑" pitchFamily="34" charset="-122"/>
              </a:rPr>
              <a:t>源点</a:t>
            </a:r>
          </a:p>
        </p:txBody>
      </p:sp>
      <p:sp>
        <p:nvSpPr>
          <p:cNvPr id="12" name="Line 10"/>
          <p:cNvSpPr>
            <a:spLocks noChangeShapeType="1"/>
          </p:cNvSpPr>
          <p:nvPr/>
        </p:nvSpPr>
        <p:spPr bwMode="auto">
          <a:xfrm>
            <a:off x="4592368" y="1690194"/>
            <a:ext cx="1030003" cy="515672"/>
          </a:xfrm>
          <a:prstGeom prst="line">
            <a:avLst/>
          </a:prstGeom>
          <a:noFill/>
          <a:ln w="381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 name="Line 11"/>
          <p:cNvSpPr>
            <a:spLocks noChangeShapeType="1"/>
          </p:cNvSpPr>
          <p:nvPr/>
        </p:nvSpPr>
        <p:spPr bwMode="auto">
          <a:xfrm>
            <a:off x="3297420" y="2266535"/>
            <a:ext cx="0" cy="958355"/>
          </a:xfrm>
          <a:prstGeom prst="line">
            <a:avLst/>
          </a:prstGeom>
          <a:noFill/>
          <a:ln w="381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 name="Line 12"/>
          <p:cNvSpPr>
            <a:spLocks noChangeShapeType="1"/>
          </p:cNvSpPr>
          <p:nvPr/>
        </p:nvSpPr>
        <p:spPr bwMode="auto">
          <a:xfrm>
            <a:off x="3364169" y="3372766"/>
            <a:ext cx="1031029" cy="663549"/>
          </a:xfrm>
          <a:prstGeom prst="line">
            <a:avLst/>
          </a:prstGeom>
          <a:noFill/>
          <a:ln w="381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Line 13"/>
          <p:cNvSpPr>
            <a:spLocks noChangeShapeType="1"/>
          </p:cNvSpPr>
          <p:nvPr/>
        </p:nvSpPr>
        <p:spPr bwMode="auto">
          <a:xfrm>
            <a:off x="5699389" y="2266534"/>
            <a:ext cx="0" cy="1032293"/>
          </a:xfrm>
          <a:prstGeom prst="line">
            <a:avLst/>
          </a:prstGeom>
          <a:noFill/>
          <a:ln w="381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 name="Line 14"/>
          <p:cNvSpPr>
            <a:spLocks noChangeShapeType="1"/>
          </p:cNvSpPr>
          <p:nvPr/>
        </p:nvSpPr>
        <p:spPr bwMode="auto">
          <a:xfrm flipH="1">
            <a:off x="4601610" y="3298828"/>
            <a:ext cx="1097779" cy="737488"/>
          </a:xfrm>
          <a:prstGeom prst="line">
            <a:avLst/>
          </a:prstGeom>
          <a:noFill/>
          <a:ln w="1905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Line 15"/>
          <p:cNvSpPr>
            <a:spLocks noChangeShapeType="1"/>
          </p:cNvSpPr>
          <p:nvPr/>
        </p:nvSpPr>
        <p:spPr bwMode="auto">
          <a:xfrm flipH="1">
            <a:off x="2472801" y="3298827"/>
            <a:ext cx="755814" cy="591507"/>
          </a:xfrm>
          <a:prstGeom prst="line">
            <a:avLst/>
          </a:prstGeom>
          <a:noFill/>
          <a:ln w="381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 name="Line 16"/>
          <p:cNvSpPr>
            <a:spLocks noChangeShapeType="1"/>
          </p:cNvSpPr>
          <p:nvPr/>
        </p:nvSpPr>
        <p:spPr bwMode="auto">
          <a:xfrm>
            <a:off x="5769219" y="3298827"/>
            <a:ext cx="961198" cy="59150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pic>
        <p:nvPicPr>
          <p:cNvPr id="19" name="Picture 1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1008" y="2044719"/>
            <a:ext cx="481627" cy="293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8618" y="3890334"/>
            <a:ext cx="481626" cy="294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2" name="Picture 2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1008" y="3151898"/>
            <a:ext cx="481627" cy="292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3" name="Picture 2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5201" y="3151898"/>
            <a:ext cx="481626" cy="292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4"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5201" y="2044719"/>
            <a:ext cx="481626" cy="293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5" name="Picture 2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7587" y="3815448"/>
            <a:ext cx="482653" cy="294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 name="Picture 2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54177" y="3743405"/>
            <a:ext cx="481626" cy="292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7" name="Group 35"/>
          <p:cNvGrpSpPr>
            <a:grpSpLocks/>
          </p:cNvGrpSpPr>
          <p:nvPr/>
        </p:nvGrpSpPr>
        <p:grpSpPr bwMode="auto">
          <a:xfrm>
            <a:off x="4950764" y="1999218"/>
            <a:ext cx="137607" cy="147877"/>
            <a:chOff x="3470" y="572"/>
            <a:chExt cx="91" cy="91"/>
          </a:xfrm>
        </p:grpSpPr>
        <p:sp>
          <p:nvSpPr>
            <p:cNvPr id="28" name="Line 36"/>
            <p:cNvSpPr>
              <a:spLocks noChangeShapeType="1"/>
            </p:cNvSpPr>
            <p:nvPr/>
          </p:nvSpPr>
          <p:spPr bwMode="auto">
            <a:xfrm>
              <a:off x="3470" y="572"/>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Line 37"/>
            <p:cNvSpPr>
              <a:spLocks noChangeShapeType="1"/>
            </p:cNvSpPr>
            <p:nvPr/>
          </p:nvSpPr>
          <p:spPr bwMode="auto">
            <a:xfrm rot="5400000">
              <a:off x="3471" y="571"/>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30" name="Group 110"/>
          <p:cNvGrpSpPr>
            <a:grpSpLocks/>
          </p:cNvGrpSpPr>
          <p:nvPr/>
        </p:nvGrpSpPr>
        <p:grpSpPr bwMode="auto">
          <a:xfrm>
            <a:off x="3877630" y="2235253"/>
            <a:ext cx="2027143" cy="767821"/>
            <a:chOff x="1770" y="2263"/>
            <a:chExt cx="1974" cy="810"/>
          </a:xfrm>
        </p:grpSpPr>
        <p:grpSp>
          <p:nvGrpSpPr>
            <p:cNvPr id="31" name="Group 25"/>
            <p:cNvGrpSpPr>
              <a:grpSpLocks/>
            </p:cNvGrpSpPr>
            <p:nvPr/>
          </p:nvGrpSpPr>
          <p:grpSpPr bwMode="auto">
            <a:xfrm rot="5400000">
              <a:off x="3406" y="2735"/>
              <a:ext cx="544" cy="132"/>
              <a:chOff x="4105" y="1253"/>
              <a:chExt cx="317" cy="90"/>
            </a:xfrm>
          </p:grpSpPr>
          <p:sp>
            <p:nvSpPr>
              <p:cNvPr id="35" name="Rectangle 26"/>
              <p:cNvSpPr>
                <a:spLocks noChangeArrowheads="1"/>
              </p:cNvSpPr>
              <p:nvPr/>
            </p:nvSpPr>
            <p:spPr bwMode="auto">
              <a:xfrm>
                <a:off x="4105" y="1253"/>
                <a:ext cx="181" cy="90"/>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6" name="Line 27"/>
              <p:cNvSpPr>
                <a:spLocks noChangeShapeType="1"/>
              </p:cNvSpPr>
              <p:nvPr/>
            </p:nvSpPr>
            <p:spPr bwMode="auto">
              <a:xfrm flipV="1">
                <a:off x="4150" y="1298"/>
                <a:ext cx="272" cy="0"/>
              </a:xfrm>
              <a:prstGeom prst="line">
                <a:avLst/>
              </a:prstGeom>
              <a:noFill/>
              <a:ln w="28575">
                <a:solidFill>
                  <a:srgbClr val="0000FF"/>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32" name="Group 39"/>
            <p:cNvGrpSpPr>
              <a:grpSpLocks/>
            </p:cNvGrpSpPr>
            <p:nvPr/>
          </p:nvGrpSpPr>
          <p:grpSpPr bwMode="auto">
            <a:xfrm flipH="1">
              <a:off x="1770" y="2263"/>
              <a:ext cx="468" cy="155"/>
              <a:chOff x="4105" y="1253"/>
              <a:chExt cx="317" cy="90"/>
            </a:xfrm>
          </p:grpSpPr>
          <p:sp>
            <p:nvSpPr>
              <p:cNvPr id="33" name="Rectangle 40"/>
              <p:cNvSpPr>
                <a:spLocks noChangeArrowheads="1"/>
              </p:cNvSpPr>
              <p:nvPr/>
            </p:nvSpPr>
            <p:spPr bwMode="auto">
              <a:xfrm>
                <a:off x="4105" y="1253"/>
                <a:ext cx="181" cy="90"/>
              </a:xfrm>
              <a:prstGeom prst="rect">
                <a:avLst/>
              </a:prstGeom>
              <a:solidFill>
                <a:srgbClr val="CC00CC"/>
              </a:soli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4" name="Line 41"/>
              <p:cNvSpPr>
                <a:spLocks noChangeShapeType="1"/>
              </p:cNvSpPr>
              <p:nvPr/>
            </p:nvSpPr>
            <p:spPr bwMode="auto">
              <a:xfrm flipV="1">
                <a:off x="4150" y="1298"/>
                <a:ext cx="272" cy="0"/>
              </a:xfrm>
              <a:prstGeom prst="line">
                <a:avLst/>
              </a:prstGeom>
              <a:noFill/>
              <a:ln w="28575">
                <a:solidFill>
                  <a:srgbClr val="CC00CC"/>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grpSp>
        <p:nvGrpSpPr>
          <p:cNvPr id="37" name="Group 42"/>
          <p:cNvGrpSpPr>
            <a:grpSpLocks/>
          </p:cNvGrpSpPr>
          <p:nvPr/>
        </p:nvGrpSpPr>
        <p:grpSpPr bwMode="auto">
          <a:xfrm flipH="1">
            <a:off x="3740023" y="2235253"/>
            <a:ext cx="137607" cy="148824"/>
            <a:chOff x="3470" y="572"/>
            <a:chExt cx="91" cy="91"/>
          </a:xfrm>
        </p:grpSpPr>
        <p:sp>
          <p:nvSpPr>
            <p:cNvPr id="38" name="Line 43"/>
            <p:cNvSpPr>
              <a:spLocks noChangeShapeType="1"/>
            </p:cNvSpPr>
            <p:nvPr/>
          </p:nvSpPr>
          <p:spPr bwMode="auto">
            <a:xfrm>
              <a:off x="3470" y="572"/>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9" name="Line 44"/>
            <p:cNvSpPr>
              <a:spLocks noChangeShapeType="1"/>
            </p:cNvSpPr>
            <p:nvPr/>
          </p:nvSpPr>
          <p:spPr bwMode="auto">
            <a:xfrm rot="5400000">
              <a:off x="3471" y="571"/>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40" name="Group 109"/>
          <p:cNvGrpSpPr>
            <a:grpSpLocks/>
          </p:cNvGrpSpPr>
          <p:nvPr/>
        </p:nvGrpSpPr>
        <p:grpSpPr bwMode="auto">
          <a:xfrm>
            <a:off x="3364169" y="1999218"/>
            <a:ext cx="1586594" cy="929917"/>
            <a:chOff x="1270" y="2014"/>
            <a:chExt cx="1545" cy="981"/>
          </a:xfrm>
        </p:grpSpPr>
        <p:grpSp>
          <p:nvGrpSpPr>
            <p:cNvPr id="41" name="Group 32"/>
            <p:cNvGrpSpPr>
              <a:grpSpLocks/>
            </p:cNvGrpSpPr>
            <p:nvPr/>
          </p:nvGrpSpPr>
          <p:grpSpPr bwMode="auto">
            <a:xfrm>
              <a:off x="2349" y="2014"/>
              <a:ext cx="466" cy="154"/>
              <a:chOff x="4105" y="1253"/>
              <a:chExt cx="317" cy="90"/>
            </a:xfrm>
          </p:grpSpPr>
          <p:sp>
            <p:nvSpPr>
              <p:cNvPr id="45" name="Rectangle 33"/>
              <p:cNvSpPr>
                <a:spLocks noChangeArrowheads="1"/>
              </p:cNvSpPr>
              <p:nvPr/>
            </p:nvSpPr>
            <p:spPr bwMode="auto">
              <a:xfrm>
                <a:off x="4105" y="1253"/>
                <a:ext cx="181" cy="90"/>
              </a:xfrm>
              <a:prstGeom prst="rect">
                <a:avLst/>
              </a:prstGeom>
              <a:solidFill>
                <a:srgbClr val="CC00CC"/>
              </a:soli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6" name="Line 34"/>
              <p:cNvSpPr>
                <a:spLocks noChangeShapeType="1"/>
              </p:cNvSpPr>
              <p:nvPr/>
            </p:nvSpPr>
            <p:spPr bwMode="auto">
              <a:xfrm flipV="1">
                <a:off x="4150" y="1298"/>
                <a:ext cx="272" cy="0"/>
              </a:xfrm>
              <a:prstGeom prst="line">
                <a:avLst/>
              </a:prstGeom>
              <a:noFill/>
              <a:ln w="28575">
                <a:solidFill>
                  <a:srgbClr val="CC00CC"/>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42" name="Group 45"/>
            <p:cNvGrpSpPr>
              <a:grpSpLocks/>
            </p:cNvGrpSpPr>
            <p:nvPr/>
          </p:nvGrpSpPr>
          <p:grpSpPr bwMode="auto">
            <a:xfrm rot="5400000">
              <a:off x="1064" y="2656"/>
              <a:ext cx="545" cy="134"/>
              <a:chOff x="4105" y="1253"/>
              <a:chExt cx="317" cy="90"/>
            </a:xfrm>
          </p:grpSpPr>
          <p:sp>
            <p:nvSpPr>
              <p:cNvPr id="43" name="Rectangle 46"/>
              <p:cNvSpPr>
                <a:spLocks noChangeArrowheads="1"/>
              </p:cNvSpPr>
              <p:nvPr/>
            </p:nvSpPr>
            <p:spPr bwMode="auto">
              <a:xfrm>
                <a:off x="4105" y="1253"/>
                <a:ext cx="181" cy="90"/>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4" name="Line 47"/>
              <p:cNvSpPr>
                <a:spLocks noChangeShapeType="1"/>
              </p:cNvSpPr>
              <p:nvPr/>
            </p:nvSpPr>
            <p:spPr bwMode="auto">
              <a:xfrm flipV="1">
                <a:off x="4150" y="1298"/>
                <a:ext cx="272" cy="0"/>
              </a:xfrm>
              <a:prstGeom prst="line">
                <a:avLst/>
              </a:prstGeom>
              <a:noFill/>
              <a:ln w="28575">
                <a:solidFill>
                  <a:srgbClr val="0000FF"/>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grpSp>
        <p:nvGrpSpPr>
          <p:cNvPr id="47" name="Group 52"/>
          <p:cNvGrpSpPr>
            <a:grpSpLocks/>
          </p:cNvGrpSpPr>
          <p:nvPr/>
        </p:nvGrpSpPr>
        <p:grpSpPr bwMode="auto">
          <a:xfrm>
            <a:off x="5224951" y="3341484"/>
            <a:ext cx="137607" cy="146929"/>
            <a:chOff x="3470" y="572"/>
            <a:chExt cx="91" cy="91"/>
          </a:xfrm>
        </p:grpSpPr>
        <p:sp>
          <p:nvSpPr>
            <p:cNvPr id="48" name="Line 53"/>
            <p:cNvSpPr>
              <a:spLocks noChangeShapeType="1"/>
            </p:cNvSpPr>
            <p:nvPr/>
          </p:nvSpPr>
          <p:spPr bwMode="auto">
            <a:xfrm>
              <a:off x="3470" y="572"/>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9" name="Line 54"/>
            <p:cNvSpPr>
              <a:spLocks noChangeShapeType="1"/>
            </p:cNvSpPr>
            <p:nvPr/>
          </p:nvSpPr>
          <p:spPr bwMode="auto">
            <a:xfrm rot="5400000">
              <a:off x="3471" y="571"/>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50" name="Group 111"/>
          <p:cNvGrpSpPr>
            <a:grpSpLocks/>
          </p:cNvGrpSpPr>
          <p:nvPr/>
        </p:nvGrpSpPr>
        <p:grpSpPr bwMode="auto">
          <a:xfrm>
            <a:off x="2491286" y="3341484"/>
            <a:ext cx="2733665" cy="326087"/>
            <a:chOff x="420" y="3430"/>
            <a:chExt cx="2662" cy="344"/>
          </a:xfrm>
        </p:grpSpPr>
        <p:grpSp>
          <p:nvGrpSpPr>
            <p:cNvPr id="51" name="Group 49"/>
            <p:cNvGrpSpPr>
              <a:grpSpLocks/>
            </p:cNvGrpSpPr>
            <p:nvPr/>
          </p:nvGrpSpPr>
          <p:grpSpPr bwMode="auto">
            <a:xfrm>
              <a:off x="2614" y="3430"/>
              <a:ext cx="468" cy="153"/>
              <a:chOff x="4105" y="1253"/>
              <a:chExt cx="317" cy="90"/>
            </a:xfrm>
          </p:grpSpPr>
          <p:sp>
            <p:nvSpPr>
              <p:cNvPr id="58" name="Rectangle 50"/>
              <p:cNvSpPr>
                <a:spLocks noChangeArrowheads="1"/>
              </p:cNvSpPr>
              <p:nvPr/>
            </p:nvSpPr>
            <p:spPr bwMode="auto">
              <a:xfrm>
                <a:off x="4105" y="1253"/>
                <a:ext cx="181" cy="90"/>
              </a:xfrm>
              <a:prstGeom prst="rect">
                <a:avLst/>
              </a:prstGeom>
              <a:solidFill>
                <a:srgbClr val="CC00CC"/>
              </a:soli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9" name="Line 51"/>
              <p:cNvSpPr>
                <a:spLocks noChangeShapeType="1"/>
              </p:cNvSpPr>
              <p:nvPr/>
            </p:nvSpPr>
            <p:spPr bwMode="auto">
              <a:xfrm flipV="1">
                <a:off x="4150" y="1298"/>
                <a:ext cx="272" cy="0"/>
              </a:xfrm>
              <a:prstGeom prst="line">
                <a:avLst/>
              </a:prstGeom>
              <a:noFill/>
              <a:ln w="28575">
                <a:solidFill>
                  <a:srgbClr val="CC00CC"/>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52" name="Group 62"/>
            <p:cNvGrpSpPr>
              <a:grpSpLocks/>
            </p:cNvGrpSpPr>
            <p:nvPr/>
          </p:nvGrpSpPr>
          <p:grpSpPr bwMode="auto">
            <a:xfrm rot="19424285" flipH="1">
              <a:off x="420" y="3551"/>
              <a:ext cx="468" cy="154"/>
              <a:chOff x="4105" y="1253"/>
              <a:chExt cx="317" cy="90"/>
            </a:xfrm>
          </p:grpSpPr>
          <p:sp>
            <p:nvSpPr>
              <p:cNvPr id="56" name="Rectangle 63"/>
              <p:cNvSpPr>
                <a:spLocks noChangeArrowheads="1"/>
              </p:cNvSpPr>
              <p:nvPr/>
            </p:nvSpPr>
            <p:spPr bwMode="auto">
              <a:xfrm>
                <a:off x="4105" y="1253"/>
                <a:ext cx="181" cy="90"/>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7" name="Line 64"/>
              <p:cNvSpPr>
                <a:spLocks noChangeShapeType="1"/>
              </p:cNvSpPr>
              <p:nvPr/>
            </p:nvSpPr>
            <p:spPr bwMode="auto">
              <a:xfrm flipV="1">
                <a:off x="4150" y="1298"/>
                <a:ext cx="272" cy="0"/>
              </a:xfrm>
              <a:prstGeom prst="line">
                <a:avLst/>
              </a:prstGeom>
              <a:noFill/>
              <a:ln w="28575">
                <a:solidFill>
                  <a:srgbClr val="0000FF"/>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53" name="Group 65"/>
            <p:cNvGrpSpPr>
              <a:grpSpLocks/>
            </p:cNvGrpSpPr>
            <p:nvPr/>
          </p:nvGrpSpPr>
          <p:grpSpPr bwMode="auto">
            <a:xfrm rot="1818208">
              <a:off x="1606" y="3619"/>
              <a:ext cx="467" cy="155"/>
              <a:chOff x="4105" y="1253"/>
              <a:chExt cx="317" cy="90"/>
            </a:xfrm>
          </p:grpSpPr>
          <p:sp>
            <p:nvSpPr>
              <p:cNvPr id="54" name="Rectangle 66"/>
              <p:cNvSpPr>
                <a:spLocks noChangeArrowheads="1"/>
              </p:cNvSpPr>
              <p:nvPr/>
            </p:nvSpPr>
            <p:spPr bwMode="auto">
              <a:xfrm>
                <a:off x="4105" y="1253"/>
                <a:ext cx="181" cy="90"/>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5" name="Line 67"/>
              <p:cNvSpPr>
                <a:spLocks noChangeShapeType="1"/>
              </p:cNvSpPr>
              <p:nvPr/>
            </p:nvSpPr>
            <p:spPr bwMode="auto">
              <a:xfrm flipV="1">
                <a:off x="4150" y="1298"/>
                <a:ext cx="272" cy="0"/>
              </a:xfrm>
              <a:prstGeom prst="line">
                <a:avLst/>
              </a:prstGeom>
              <a:noFill/>
              <a:ln w="28575">
                <a:solidFill>
                  <a:srgbClr val="0000FF"/>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grpSp>
        <p:nvGrpSpPr>
          <p:cNvPr id="60" name="Group 108"/>
          <p:cNvGrpSpPr>
            <a:grpSpLocks/>
          </p:cNvGrpSpPr>
          <p:nvPr/>
        </p:nvGrpSpPr>
        <p:grpSpPr bwMode="auto">
          <a:xfrm>
            <a:off x="3584958" y="1708206"/>
            <a:ext cx="1776574" cy="186741"/>
            <a:chOff x="1485" y="1707"/>
            <a:chExt cx="1730" cy="197"/>
          </a:xfrm>
        </p:grpSpPr>
        <p:grpSp>
          <p:nvGrpSpPr>
            <p:cNvPr id="61" name="Group 28"/>
            <p:cNvGrpSpPr>
              <a:grpSpLocks/>
            </p:cNvGrpSpPr>
            <p:nvPr/>
          </p:nvGrpSpPr>
          <p:grpSpPr bwMode="auto">
            <a:xfrm rot="1498195">
              <a:off x="2747" y="1749"/>
              <a:ext cx="468" cy="155"/>
              <a:chOff x="4105" y="1253"/>
              <a:chExt cx="317" cy="90"/>
            </a:xfrm>
          </p:grpSpPr>
          <p:sp>
            <p:nvSpPr>
              <p:cNvPr id="65" name="Rectangle 29"/>
              <p:cNvSpPr>
                <a:spLocks noChangeArrowheads="1"/>
              </p:cNvSpPr>
              <p:nvPr/>
            </p:nvSpPr>
            <p:spPr bwMode="auto">
              <a:xfrm>
                <a:off x="4105" y="1253"/>
                <a:ext cx="181" cy="90"/>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6" name="Line 30"/>
              <p:cNvSpPr>
                <a:spLocks noChangeShapeType="1"/>
              </p:cNvSpPr>
              <p:nvPr/>
            </p:nvSpPr>
            <p:spPr bwMode="auto">
              <a:xfrm flipV="1">
                <a:off x="4150" y="1298"/>
                <a:ext cx="272"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62" name="Group 71"/>
            <p:cNvGrpSpPr>
              <a:grpSpLocks/>
            </p:cNvGrpSpPr>
            <p:nvPr/>
          </p:nvGrpSpPr>
          <p:grpSpPr bwMode="auto">
            <a:xfrm rot="20121053" flipH="1">
              <a:off x="1485" y="1707"/>
              <a:ext cx="467" cy="156"/>
              <a:chOff x="4105" y="1253"/>
              <a:chExt cx="317" cy="90"/>
            </a:xfrm>
          </p:grpSpPr>
          <p:sp>
            <p:nvSpPr>
              <p:cNvPr id="63" name="Rectangle 72"/>
              <p:cNvSpPr>
                <a:spLocks noChangeArrowheads="1"/>
              </p:cNvSpPr>
              <p:nvPr/>
            </p:nvSpPr>
            <p:spPr bwMode="auto">
              <a:xfrm>
                <a:off x="4105" y="1253"/>
                <a:ext cx="181" cy="90"/>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4" name="Line 73"/>
              <p:cNvSpPr>
                <a:spLocks noChangeShapeType="1"/>
              </p:cNvSpPr>
              <p:nvPr/>
            </p:nvSpPr>
            <p:spPr bwMode="auto">
              <a:xfrm flipV="1">
                <a:off x="4150" y="1298"/>
                <a:ext cx="272"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sp>
        <p:nvSpPr>
          <p:cNvPr id="67" name="Text Box 74"/>
          <p:cNvSpPr txBox="1">
            <a:spLocks noChangeArrowheads="1"/>
          </p:cNvSpPr>
          <p:nvPr/>
        </p:nvSpPr>
        <p:spPr bwMode="auto">
          <a:xfrm>
            <a:off x="5869858" y="2040928"/>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R</a:t>
            </a:r>
            <a:r>
              <a:rPr lang="en-US" altLang="zh-CN" sz="1400" b="1" baseline="-25000">
                <a:latin typeface="微软雅黑" pitchFamily="34" charset="-122"/>
                <a:ea typeface="微软雅黑" pitchFamily="34" charset="-122"/>
              </a:rPr>
              <a:t>3</a:t>
            </a:r>
          </a:p>
        </p:txBody>
      </p:sp>
      <p:sp>
        <p:nvSpPr>
          <p:cNvPr id="68" name="Text Box 75"/>
          <p:cNvSpPr txBox="1">
            <a:spLocks noChangeArrowheads="1"/>
          </p:cNvSpPr>
          <p:nvPr/>
        </p:nvSpPr>
        <p:spPr bwMode="auto">
          <a:xfrm>
            <a:off x="2884598" y="2918708"/>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R</a:t>
            </a:r>
            <a:r>
              <a:rPr lang="en-US" altLang="zh-CN" sz="1400" b="1" baseline="-25000">
                <a:latin typeface="微软雅黑" pitchFamily="34" charset="-122"/>
                <a:ea typeface="微软雅黑" pitchFamily="34" charset="-122"/>
              </a:rPr>
              <a:t>4</a:t>
            </a:r>
          </a:p>
        </p:txBody>
      </p:sp>
      <p:sp>
        <p:nvSpPr>
          <p:cNvPr id="69" name="Text Box 76"/>
          <p:cNvSpPr txBox="1">
            <a:spLocks noChangeArrowheads="1"/>
          </p:cNvSpPr>
          <p:nvPr/>
        </p:nvSpPr>
        <p:spPr bwMode="auto">
          <a:xfrm>
            <a:off x="2059980" y="3520642"/>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R</a:t>
            </a:r>
            <a:r>
              <a:rPr lang="en-US" altLang="zh-CN" sz="1400" b="1" baseline="-25000">
                <a:latin typeface="微软雅黑" pitchFamily="34" charset="-122"/>
                <a:ea typeface="微软雅黑" pitchFamily="34" charset="-122"/>
              </a:rPr>
              <a:t>6</a:t>
            </a:r>
          </a:p>
        </p:txBody>
      </p:sp>
      <p:sp>
        <p:nvSpPr>
          <p:cNvPr id="70" name="Text Box 77"/>
          <p:cNvSpPr txBox="1">
            <a:spLocks noChangeArrowheads="1"/>
          </p:cNvSpPr>
          <p:nvPr/>
        </p:nvSpPr>
        <p:spPr bwMode="auto">
          <a:xfrm>
            <a:off x="4258618" y="3613539"/>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R</a:t>
            </a:r>
            <a:r>
              <a:rPr lang="en-US" altLang="zh-CN" sz="1400" b="1" baseline="-25000">
                <a:latin typeface="微软雅黑" pitchFamily="34" charset="-122"/>
                <a:ea typeface="微软雅黑" pitchFamily="34" charset="-122"/>
              </a:rPr>
              <a:t>7</a:t>
            </a:r>
          </a:p>
        </p:txBody>
      </p:sp>
      <p:sp>
        <p:nvSpPr>
          <p:cNvPr id="71" name="Text Box 78"/>
          <p:cNvSpPr txBox="1">
            <a:spLocks noChangeArrowheads="1"/>
          </p:cNvSpPr>
          <p:nvPr/>
        </p:nvSpPr>
        <p:spPr bwMode="auto">
          <a:xfrm>
            <a:off x="6591784" y="3475142"/>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R</a:t>
            </a:r>
            <a:r>
              <a:rPr lang="en-US" altLang="zh-CN" sz="1400" b="1" baseline="-25000">
                <a:latin typeface="微软雅黑" pitchFamily="34" charset="-122"/>
                <a:ea typeface="微软雅黑" pitchFamily="34" charset="-122"/>
              </a:rPr>
              <a:t>8</a:t>
            </a:r>
          </a:p>
        </p:txBody>
      </p:sp>
      <p:grpSp>
        <p:nvGrpSpPr>
          <p:cNvPr id="72" name="Group 113"/>
          <p:cNvGrpSpPr>
            <a:grpSpLocks/>
          </p:cNvGrpSpPr>
          <p:nvPr/>
        </p:nvGrpSpPr>
        <p:grpSpPr bwMode="auto">
          <a:xfrm>
            <a:off x="3760561" y="3098815"/>
            <a:ext cx="2796307" cy="689144"/>
            <a:chOff x="1656" y="3174"/>
            <a:chExt cx="2723" cy="727"/>
          </a:xfrm>
        </p:grpSpPr>
        <p:grpSp>
          <p:nvGrpSpPr>
            <p:cNvPr id="73" name="Group 56"/>
            <p:cNvGrpSpPr>
              <a:grpSpLocks/>
            </p:cNvGrpSpPr>
            <p:nvPr/>
          </p:nvGrpSpPr>
          <p:grpSpPr bwMode="auto">
            <a:xfrm flipH="1">
              <a:off x="1656" y="3174"/>
              <a:ext cx="467" cy="155"/>
              <a:chOff x="4105" y="1253"/>
              <a:chExt cx="317" cy="90"/>
            </a:xfrm>
          </p:grpSpPr>
          <p:sp>
            <p:nvSpPr>
              <p:cNvPr id="80" name="Rectangle 57"/>
              <p:cNvSpPr>
                <a:spLocks noChangeArrowheads="1"/>
              </p:cNvSpPr>
              <p:nvPr/>
            </p:nvSpPr>
            <p:spPr bwMode="auto">
              <a:xfrm>
                <a:off x="4105" y="1253"/>
                <a:ext cx="181" cy="90"/>
              </a:xfrm>
              <a:prstGeom prst="rect">
                <a:avLst/>
              </a:prstGeom>
              <a:solidFill>
                <a:srgbClr val="CC00CC"/>
              </a:soli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1" name="Line 58"/>
              <p:cNvSpPr>
                <a:spLocks noChangeShapeType="1"/>
              </p:cNvSpPr>
              <p:nvPr/>
            </p:nvSpPr>
            <p:spPr bwMode="auto">
              <a:xfrm flipV="1">
                <a:off x="4150" y="1298"/>
                <a:ext cx="272" cy="0"/>
              </a:xfrm>
              <a:prstGeom prst="line">
                <a:avLst/>
              </a:prstGeom>
              <a:noFill/>
              <a:ln w="28575">
                <a:solidFill>
                  <a:srgbClr val="CC00CC"/>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74" name="Group 68"/>
            <p:cNvGrpSpPr>
              <a:grpSpLocks/>
            </p:cNvGrpSpPr>
            <p:nvPr/>
          </p:nvGrpSpPr>
          <p:grpSpPr bwMode="auto">
            <a:xfrm rot="1818208">
              <a:off x="3910" y="3523"/>
              <a:ext cx="469" cy="154"/>
              <a:chOff x="4105" y="1253"/>
              <a:chExt cx="317" cy="90"/>
            </a:xfrm>
          </p:grpSpPr>
          <p:sp>
            <p:nvSpPr>
              <p:cNvPr id="78" name="Rectangle 69"/>
              <p:cNvSpPr>
                <a:spLocks noChangeArrowheads="1"/>
              </p:cNvSpPr>
              <p:nvPr/>
            </p:nvSpPr>
            <p:spPr bwMode="auto">
              <a:xfrm>
                <a:off x="4105" y="1253"/>
                <a:ext cx="181" cy="90"/>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9" name="Line 70"/>
              <p:cNvSpPr>
                <a:spLocks noChangeShapeType="1"/>
              </p:cNvSpPr>
              <p:nvPr/>
            </p:nvSpPr>
            <p:spPr bwMode="auto">
              <a:xfrm flipV="1">
                <a:off x="4150" y="1298"/>
                <a:ext cx="272" cy="0"/>
              </a:xfrm>
              <a:prstGeom prst="line">
                <a:avLst/>
              </a:prstGeom>
              <a:noFill/>
              <a:ln w="28575">
                <a:solidFill>
                  <a:srgbClr val="0000FF"/>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75" name="Group 80"/>
            <p:cNvGrpSpPr>
              <a:grpSpLocks/>
            </p:cNvGrpSpPr>
            <p:nvPr/>
          </p:nvGrpSpPr>
          <p:grpSpPr bwMode="auto">
            <a:xfrm rot="19765545" flipH="1">
              <a:off x="2955" y="3747"/>
              <a:ext cx="469" cy="154"/>
              <a:chOff x="4105" y="1253"/>
              <a:chExt cx="317" cy="90"/>
            </a:xfrm>
          </p:grpSpPr>
          <p:sp>
            <p:nvSpPr>
              <p:cNvPr id="76" name="Rectangle 81"/>
              <p:cNvSpPr>
                <a:spLocks noChangeArrowheads="1"/>
              </p:cNvSpPr>
              <p:nvPr/>
            </p:nvSpPr>
            <p:spPr bwMode="auto">
              <a:xfrm>
                <a:off x="4105" y="1253"/>
                <a:ext cx="181" cy="90"/>
              </a:xfrm>
              <a:prstGeom prst="rect">
                <a:avLst/>
              </a:prstGeom>
              <a:solidFill>
                <a:srgbClr val="CC00CC"/>
              </a:soli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7" name="Line 82"/>
              <p:cNvSpPr>
                <a:spLocks noChangeShapeType="1"/>
              </p:cNvSpPr>
              <p:nvPr/>
            </p:nvSpPr>
            <p:spPr bwMode="auto">
              <a:xfrm flipV="1">
                <a:off x="4150" y="1298"/>
                <a:ext cx="272" cy="0"/>
              </a:xfrm>
              <a:prstGeom prst="line">
                <a:avLst/>
              </a:prstGeom>
              <a:noFill/>
              <a:ln w="28575">
                <a:solidFill>
                  <a:srgbClr val="CC00CC"/>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grpSp>
        <p:nvGrpSpPr>
          <p:cNvPr id="82" name="Group 112"/>
          <p:cNvGrpSpPr>
            <a:grpSpLocks/>
          </p:cNvGrpSpPr>
          <p:nvPr/>
        </p:nvGrpSpPr>
        <p:grpSpPr bwMode="auto">
          <a:xfrm>
            <a:off x="3619873" y="3083648"/>
            <a:ext cx="1514709" cy="836072"/>
            <a:chOff x="1522" y="3174"/>
            <a:chExt cx="1475" cy="882"/>
          </a:xfrm>
        </p:grpSpPr>
        <p:grpSp>
          <p:nvGrpSpPr>
            <p:cNvPr id="83" name="Group 59"/>
            <p:cNvGrpSpPr>
              <a:grpSpLocks/>
            </p:cNvGrpSpPr>
            <p:nvPr/>
          </p:nvGrpSpPr>
          <p:grpSpPr bwMode="auto">
            <a:xfrm flipH="1">
              <a:off x="1522" y="3174"/>
              <a:ext cx="134" cy="157"/>
              <a:chOff x="3470" y="572"/>
              <a:chExt cx="91" cy="91"/>
            </a:xfrm>
          </p:grpSpPr>
          <p:sp>
            <p:nvSpPr>
              <p:cNvPr id="87" name="Line 60"/>
              <p:cNvSpPr>
                <a:spLocks noChangeShapeType="1"/>
              </p:cNvSpPr>
              <p:nvPr/>
            </p:nvSpPr>
            <p:spPr bwMode="auto">
              <a:xfrm>
                <a:off x="3470" y="572"/>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8" name="Line 61"/>
              <p:cNvSpPr>
                <a:spLocks noChangeShapeType="1"/>
              </p:cNvSpPr>
              <p:nvPr/>
            </p:nvSpPr>
            <p:spPr bwMode="auto">
              <a:xfrm rot="5400000">
                <a:off x="3471" y="571"/>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84" name="Group 83"/>
            <p:cNvGrpSpPr>
              <a:grpSpLocks/>
            </p:cNvGrpSpPr>
            <p:nvPr/>
          </p:nvGrpSpPr>
          <p:grpSpPr bwMode="auto">
            <a:xfrm rot="19765545" flipH="1">
              <a:off x="2863" y="3900"/>
              <a:ext cx="134" cy="156"/>
              <a:chOff x="3470" y="572"/>
              <a:chExt cx="91" cy="91"/>
            </a:xfrm>
          </p:grpSpPr>
          <p:sp>
            <p:nvSpPr>
              <p:cNvPr id="85" name="Line 84"/>
              <p:cNvSpPr>
                <a:spLocks noChangeShapeType="1"/>
              </p:cNvSpPr>
              <p:nvPr/>
            </p:nvSpPr>
            <p:spPr bwMode="auto">
              <a:xfrm>
                <a:off x="3470" y="572"/>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6" name="Line 85"/>
              <p:cNvSpPr>
                <a:spLocks noChangeShapeType="1"/>
              </p:cNvSpPr>
              <p:nvPr/>
            </p:nvSpPr>
            <p:spPr bwMode="auto">
              <a:xfrm rot="5400000">
                <a:off x="3471" y="571"/>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pic>
        <p:nvPicPr>
          <p:cNvPr id="89" name="Picture 8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9814" y="1526203"/>
            <a:ext cx="481627" cy="295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90" name="Text Box 87"/>
          <p:cNvSpPr txBox="1">
            <a:spLocks noChangeArrowheads="1"/>
          </p:cNvSpPr>
          <p:nvPr/>
        </p:nvSpPr>
        <p:spPr bwMode="auto">
          <a:xfrm>
            <a:off x="4464002" y="1298700"/>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R</a:t>
            </a:r>
            <a:r>
              <a:rPr lang="en-US" altLang="zh-CN" sz="1400" b="1" baseline="-25000">
                <a:latin typeface="微软雅黑" pitchFamily="34" charset="-122"/>
                <a:ea typeface="微软雅黑" pitchFamily="34" charset="-122"/>
              </a:rPr>
              <a:t>1</a:t>
            </a:r>
          </a:p>
        </p:txBody>
      </p:sp>
      <p:sp>
        <p:nvSpPr>
          <p:cNvPr id="91" name="Text Box 88"/>
          <p:cNvSpPr txBox="1">
            <a:spLocks noChangeArrowheads="1"/>
          </p:cNvSpPr>
          <p:nvPr/>
        </p:nvSpPr>
        <p:spPr bwMode="auto">
          <a:xfrm>
            <a:off x="5287593" y="2871312"/>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R</a:t>
            </a:r>
            <a:r>
              <a:rPr lang="en-US" altLang="zh-CN" sz="1400" b="1" baseline="-25000">
                <a:latin typeface="微软雅黑" pitchFamily="34" charset="-122"/>
                <a:ea typeface="微软雅黑" pitchFamily="34" charset="-122"/>
              </a:rPr>
              <a:t>5</a:t>
            </a:r>
          </a:p>
        </p:txBody>
      </p:sp>
      <p:sp>
        <p:nvSpPr>
          <p:cNvPr id="92" name="Text Box 89"/>
          <p:cNvSpPr txBox="1">
            <a:spLocks noChangeArrowheads="1"/>
          </p:cNvSpPr>
          <p:nvPr/>
        </p:nvSpPr>
        <p:spPr bwMode="auto">
          <a:xfrm>
            <a:off x="2813740" y="1902530"/>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R</a:t>
            </a:r>
            <a:r>
              <a:rPr lang="en-US" altLang="zh-CN" sz="1400" b="1" baseline="-25000">
                <a:latin typeface="微软雅黑" pitchFamily="34" charset="-122"/>
                <a:ea typeface="微软雅黑" pitchFamily="34" charset="-122"/>
              </a:rPr>
              <a:t>2</a:t>
            </a:r>
          </a:p>
        </p:txBody>
      </p:sp>
      <p:grpSp>
        <p:nvGrpSpPr>
          <p:cNvPr id="93" name="Group 92"/>
          <p:cNvGrpSpPr>
            <a:grpSpLocks/>
          </p:cNvGrpSpPr>
          <p:nvPr/>
        </p:nvGrpSpPr>
        <p:grpSpPr bwMode="auto">
          <a:xfrm>
            <a:off x="5350606" y="1489376"/>
            <a:ext cx="617180" cy="147877"/>
            <a:chOff x="3107" y="572"/>
            <a:chExt cx="408" cy="91"/>
          </a:xfrm>
        </p:grpSpPr>
        <p:grpSp>
          <p:nvGrpSpPr>
            <p:cNvPr id="94" name="Group 93"/>
            <p:cNvGrpSpPr>
              <a:grpSpLocks/>
            </p:cNvGrpSpPr>
            <p:nvPr/>
          </p:nvGrpSpPr>
          <p:grpSpPr bwMode="auto">
            <a:xfrm>
              <a:off x="3107" y="572"/>
              <a:ext cx="317" cy="90"/>
              <a:chOff x="4105" y="1253"/>
              <a:chExt cx="317" cy="90"/>
            </a:xfrm>
          </p:grpSpPr>
          <p:sp>
            <p:nvSpPr>
              <p:cNvPr id="98" name="Rectangle 94"/>
              <p:cNvSpPr>
                <a:spLocks noChangeArrowheads="1"/>
              </p:cNvSpPr>
              <p:nvPr/>
            </p:nvSpPr>
            <p:spPr bwMode="auto">
              <a:xfrm>
                <a:off x="4105" y="1253"/>
                <a:ext cx="181" cy="90"/>
              </a:xfrm>
              <a:prstGeom prst="rect">
                <a:avLst/>
              </a:prstGeom>
              <a:solidFill>
                <a:srgbClr val="CC00CC"/>
              </a:soli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9" name="Line 95"/>
              <p:cNvSpPr>
                <a:spLocks noChangeShapeType="1"/>
              </p:cNvSpPr>
              <p:nvPr/>
            </p:nvSpPr>
            <p:spPr bwMode="auto">
              <a:xfrm flipV="1">
                <a:off x="4150" y="1298"/>
                <a:ext cx="272" cy="0"/>
              </a:xfrm>
              <a:prstGeom prst="line">
                <a:avLst/>
              </a:prstGeom>
              <a:noFill/>
              <a:ln w="28575">
                <a:solidFill>
                  <a:srgbClr val="CC00CC"/>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95" name="Group 96"/>
            <p:cNvGrpSpPr>
              <a:grpSpLocks/>
            </p:cNvGrpSpPr>
            <p:nvPr/>
          </p:nvGrpSpPr>
          <p:grpSpPr bwMode="auto">
            <a:xfrm>
              <a:off x="3424" y="572"/>
              <a:ext cx="91" cy="91"/>
              <a:chOff x="3470" y="572"/>
              <a:chExt cx="91" cy="91"/>
            </a:xfrm>
          </p:grpSpPr>
          <p:sp>
            <p:nvSpPr>
              <p:cNvPr id="96" name="Line 97"/>
              <p:cNvSpPr>
                <a:spLocks noChangeShapeType="1"/>
              </p:cNvSpPr>
              <p:nvPr/>
            </p:nvSpPr>
            <p:spPr bwMode="auto">
              <a:xfrm>
                <a:off x="3470" y="572"/>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97" name="Line 98"/>
              <p:cNvSpPr>
                <a:spLocks noChangeShapeType="1"/>
              </p:cNvSpPr>
              <p:nvPr/>
            </p:nvSpPr>
            <p:spPr bwMode="auto">
              <a:xfrm rot="5400000">
                <a:off x="3471" y="571"/>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grpSp>
        <p:nvGrpSpPr>
          <p:cNvPr id="100" name="Group 99"/>
          <p:cNvGrpSpPr>
            <a:grpSpLocks/>
          </p:cNvGrpSpPr>
          <p:nvPr/>
        </p:nvGrpSpPr>
        <p:grpSpPr bwMode="auto">
          <a:xfrm>
            <a:off x="5350606" y="1233288"/>
            <a:ext cx="479572" cy="145981"/>
            <a:chOff x="4105" y="1253"/>
            <a:chExt cx="317" cy="90"/>
          </a:xfrm>
        </p:grpSpPr>
        <p:sp>
          <p:nvSpPr>
            <p:cNvPr id="101" name="Rectangle 100"/>
            <p:cNvSpPr>
              <a:spLocks noChangeArrowheads="1"/>
            </p:cNvSpPr>
            <p:nvPr/>
          </p:nvSpPr>
          <p:spPr bwMode="auto">
            <a:xfrm>
              <a:off x="4105" y="1253"/>
              <a:ext cx="181" cy="90"/>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2" name="Line 101"/>
            <p:cNvSpPr>
              <a:spLocks noChangeShapeType="1"/>
            </p:cNvSpPr>
            <p:nvPr/>
          </p:nvSpPr>
          <p:spPr bwMode="auto">
            <a:xfrm flipV="1">
              <a:off x="4150" y="1298"/>
              <a:ext cx="272" cy="0"/>
            </a:xfrm>
            <a:prstGeom prst="line">
              <a:avLst/>
            </a:prstGeom>
            <a:noFill/>
            <a:ln w="28575">
              <a:solidFill>
                <a:srgbClr val="0000FF"/>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sp>
        <p:nvSpPr>
          <p:cNvPr id="103" name="Text Box 102"/>
          <p:cNvSpPr txBox="1">
            <a:spLocks noChangeArrowheads="1"/>
          </p:cNvSpPr>
          <p:nvPr/>
        </p:nvSpPr>
        <p:spPr bwMode="auto">
          <a:xfrm>
            <a:off x="5967481" y="1151766"/>
            <a:ext cx="14414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转发多播数据报</a:t>
            </a:r>
          </a:p>
        </p:txBody>
      </p:sp>
      <p:sp>
        <p:nvSpPr>
          <p:cNvPr id="104" name="Text Box 103"/>
          <p:cNvSpPr txBox="1">
            <a:spLocks noChangeArrowheads="1"/>
          </p:cNvSpPr>
          <p:nvPr/>
        </p:nvSpPr>
        <p:spPr bwMode="auto">
          <a:xfrm>
            <a:off x="5982163" y="1409750"/>
            <a:ext cx="12618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收到后即丢弃</a:t>
            </a:r>
          </a:p>
        </p:txBody>
      </p:sp>
      <p:sp>
        <p:nvSpPr>
          <p:cNvPr id="107" name="Text Box 126"/>
          <p:cNvSpPr txBox="1">
            <a:spLocks noChangeArrowheads="1"/>
          </p:cNvSpPr>
          <p:nvPr/>
        </p:nvSpPr>
        <p:spPr bwMode="auto">
          <a:xfrm>
            <a:off x="960303" y="2019789"/>
            <a:ext cx="1785473" cy="584775"/>
          </a:xfrm>
          <a:prstGeom prst="rect">
            <a:avLst/>
          </a:prstGeom>
          <a:solidFill>
            <a:srgbClr val="00FF99"/>
          </a:solidFill>
          <a:ln w="9525">
            <a:solidFill>
              <a:schemeClr val="folHlink"/>
            </a:solidFill>
            <a:miter lim="800000"/>
            <a:headEnd/>
            <a:tailEnd/>
          </a:ln>
          <a:effectLst/>
        </p:spPr>
        <p:txBody>
          <a:bodyPr wrap="square">
            <a:spAutoFit/>
          </a:bodyPr>
          <a:lstStyle/>
          <a:p>
            <a:pPr algn="ctr"/>
            <a:r>
              <a:rPr kumimoji="1" lang="zh-CN" altLang="en-US" sz="1600" b="1" dirty="0">
                <a:latin typeface="微软雅黑" pitchFamily="34" charset="-122"/>
                <a:ea typeface="微软雅黑" pitchFamily="34" charset="-122"/>
              </a:rPr>
              <a:t>反向路径广播 </a:t>
            </a:r>
            <a:r>
              <a:rPr kumimoji="1" lang="en-US" altLang="zh-CN" sz="1600" b="1" dirty="0">
                <a:latin typeface="微软雅黑" pitchFamily="34" charset="-122"/>
                <a:ea typeface="微软雅黑" pitchFamily="34" charset="-122"/>
              </a:rPr>
              <a:t>RPB </a:t>
            </a:r>
            <a:r>
              <a:rPr kumimoji="1" lang="zh-CN" altLang="en-US" sz="1600" b="1" dirty="0">
                <a:latin typeface="微软雅黑" pitchFamily="34" charset="-122"/>
                <a:ea typeface="微软雅黑" pitchFamily="34" charset="-122"/>
              </a:rPr>
              <a:t>和剪除 </a:t>
            </a:r>
          </a:p>
        </p:txBody>
      </p:sp>
      <p:pic>
        <p:nvPicPr>
          <p:cNvPr id="10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5893" y="797155"/>
            <a:ext cx="488885" cy="488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49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4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250"/>
                                  </p:stCondLst>
                                  <p:childTnLst>
                                    <p:set>
                                      <p:cBhvr>
                                        <p:cTn id="12" dur="1" fill="hold">
                                          <p:stCondLst>
                                            <p:cond delay="0"/>
                                          </p:stCondLst>
                                        </p:cTn>
                                        <p:tgtEl>
                                          <p:spTgt spid="27"/>
                                        </p:tgtEl>
                                        <p:attrNameLst>
                                          <p:attrName>style.visibility</p:attrName>
                                        </p:attrNameLst>
                                      </p:cBhvr>
                                      <p:to>
                                        <p:strVal val="visible"/>
                                      </p:to>
                                    </p:set>
                                  </p:childTnLst>
                                </p:cTn>
                              </p:par>
                            </p:childTnLst>
                          </p:cTn>
                        </p:par>
                        <p:par>
                          <p:cTn id="13" fill="hold">
                            <p:stCondLst>
                              <p:cond delay="2250"/>
                            </p:stCondLst>
                            <p:childTnLst>
                              <p:par>
                                <p:cTn id="14" presetID="1" presetClass="entr" presetSubtype="0" fill="hold" nodeType="afterEffect">
                                  <p:stCondLst>
                                    <p:cond delay="1250"/>
                                  </p:stCondLst>
                                  <p:childTnLst>
                                    <p:set>
                                      <p:cBhvr>
                                        <p:cTn id="15" dur="1" fill="hold">
                                          <p:stCondLst>
                                            <p:cond delay="0"/>
                                          </p:stCondLst>
                                        </p:cTn>
                                        <p:tgtEl>
                                          <p:spTgt spid="30"/>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nodeType="afterEffect">
                                  <p:stCondLst>
                                    <p:cond delay="150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nodeType="afterEffect">
                                  <p:stCondLst>
                                    <p:cond delay="1250"/>
                                  </p:stCondLst>
                                  <p:childTnLst>
                                    <p:set>
                                      <p:cBhvr>
                                        <p:cTn id="21" dur="1" fill="hold">
                                          <p:stCondLst>
                                            <p:cond delay="0"/>
                                          </p:stCondLst>
                                        </p:cTn>
                                        <p:tgtEl>
                                          <p:spTgt spid="50"/>
                                        </p:tgtEl>
                                        <p:attrNameLst>
                                          <p:attrName>style.visibility</p:attrName>
                                        </p:attrNameLst>
                                      </p:cBhvr>
                                      <p:to>
                                        <p:strVal val="visible"/>
                                      </p:to>
                                    </p:set>
                                  </p:childTnLst>
                                </p:cTn>
                              </p:par>
                            </p:childTnLst>
                          </p:cTn>
                        </p:par>
                        <p:par>
                          <p:cTn id="22" fill="hold">
                            <p:stCondLst>
                              <p:cond delay="6250"/>
                            </p:stCondLst>
                            <p:childTnLst>
                              <p:par>
                                <p:cTn id="23" presetID="1" presetClass="entr" presetSubtype="0" fill="hold" nodeType="afterEffect">
                                  <p:stCondLst>
                                    <p:cond delay="1250"/>
                                  </p:stCondLst>
                                  <p:childTnLst>
                                    <p:set>
                                      <p:cBhvr>
                                        <p:cTn id="24" dur="1" fill="hold">
                                          <p:stCondLst>
                                            <p:cond delay="0"/>
                                          </p:stCondLst>
                                        </p:cTn>
                                        <p:tgtEl>
                                          <p:spTgt spid="47"/>
                                        </p:tgtEl>
                                        <p:attrNameLst>
                                          <p:attrName>style.visibility</p:attrName>
                                        </p:attrNameLst>
                                      </p:cBhvr>
                                      <p:to>
                                        <p:strVal val="visible"/>
                                      </p:to>
                                    </p:set>
                                  </p:childTnLst>
                                </p:cTn>
                              </p:par>
                            </p:childTnLst>
                          </p:cTn>
                        </p:par>
                        <p:par>
                          <p:cTn id="25" fill="hold">
                            <p:stCondLst>
                              <p:cond delay="7500"/>
                            </p:stCondLst>
                            <p:childTnLst>
                              <p:par>
                                <p:cTn id="26" presetID="1" presetClass="entr" presetSubtype="0" fill="hold" nodeType="afterEffect">
                                  <p:stCondLst>
                                    <p:cond delay="1250"/>
                                  </p:stCondLst>
                                  <p:childTnLst>
                                    <p:set>
                                      <p:cBhvr>
                                        <p:cTn id="27" dur="1" fill="hold">
                                          <p:stCondLst>
                                            <p:cond delay="0"/>
                                          </p:stCondLst>
                                        </p:cTn>
                                        <p:tgtEl>
                                          <p:spTgt spid="72"/>
                                        </p:tgtEl>
                                        <p:attrNameLst>
                                          <p:attrName>style.visibility</p:attrName>
                                        </p:attrNameLst>
                                      </p:cBhvr>
                                      <p:to>
                                        <p:strVal val="visible"/>
                                      </p:to>
                                    </p:set>
                                  </p:childTnLst>
                                </p:cTn>
                              </p:par>
                            </p:childTnLst>
                          </p:cTn>
                        </p:par>
                        <p:par>
                          <p:cTn id="28" fill="hold">
                            <p:stCondLst>
                              <p:cond delay="8750"/>
                            </p:stCondLst>
                            <p:childTnLst>
                              <p:par>
                                <p:cTn id="29" presetID="1" presetClass="entr" presetSubtype="0" fill="hold" nodeType="afterEffect">
                                  <p:stCondLst>
                                    <p:cond delay="1250"/>
                                  </p:stCondLst>
                                  <p:childTnLst>
                                    <p:set>
                                      <p:cBhvr>
                                        <p:cTn id="30" dur="1" fill="hold">
                                          <p:stCondLst>
                                            <p:cond delay="0"/>
                                          </p:stCondLst>
                                        </p:cTn>
                                        <p:tgtEl>
                                          <p:spTgt spid="82"/>
                                        </p:tgtEl>
                                        <p:attrNameLst>
                                          <p:attrName>style.visibility</p:attrName>
                                        </p:attrNameLst>
                                      </p:cBhvr>
                                      <p:to>
                                        <p:strVal val="visible"/>
                                      </p:to>
                                    </p:set>
                                  </p:childTnLst>
                                </p:cTn>
                              </p:par>
                            </p:childTnLst>
                          </p:cTn>
                        </p:par>
                        <p:par>
                          <p:cTn id="31" fill="hold">
                            <p:stCondLst>
                              <p:cond delay="10000"/>
                            </p:stCondLst>
                            <p:childTnLst>
                              <p:par>
                                <p:cTn id="32" presetID="1" presetClass="entr" presetSubtype="0" fill="hold" nodeType="afterEffect">
                                  <p:stCondLst>
                                    <p:cond delay="1250"/>
                                  </p:stCondLst>
                                  <p:childTnLst>
                                    <p:set>
                                      <p:cBhvr>
                                        <p:cTn id="3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37492"/>
            <a:ext cx="8053711" cy="330609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 name="AutoShape 5"/>
          <p:cNvSpPr>
            <a:spLocks noChangeArrowheads="1"/>
          </p:cNvSpPr>
          <p:nvPr/>
        </p:nvSpPr>
        <p:spPr bwMode="auto">
          <a:xfrm>
            <a:off x="545144" y="633978"/>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4" y="584002"/>
            <a:ext cx="5213215" cy="400110"/>
          </a:xfrm>
          <a:prstGeom prst="rect">
            <a:avLst/>
          </a:prstGeom>
        </p:spPr>
        <p:txBody>
          <a:bodyPr wrap="square">
            <a:spAutoFit/>
          </a:bodyPr>
          <a:lstStyle/>
          <a:p>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隧道技术 </a:t>
            </a:r>
            <a:r>
              <a:rPr lang="en-US" altLang="zh-CN" sz="2000" b="1" dirty="0">
                <a:latin typeface="微软雅黑" pitchFamily="34" charset="-122"/>
                <a:ea typeface="微软雅黑" pitchFamily="34" charset="-122"/>
              </a:rPr>
              <a:t>(tunneling) </a:t>
            </a:r>
            <a:endParaRPr lang="zh-CN" altLang="en-US" sz="2000" b="1" dirty="0">
              <a:latin typeface="微软雅黑" pitchFamily="34" charset="-122"/>
              <a:ea typeface="微软雅黑" pitchFamily="34" charset="-122"/>
            </a:endParaRPr>
          </a:p>
        </p:txBody>
      </p:sp>
      <p:grpSp>
        <p:nvGrpSpPr>
          <p:cNvPr id="5" name="组合 4"/>
          <p:cNvGrpSpPr/>
          <p:nvPr/>
        </p:nvGrpSpPr>
        <p:grpSpPr>
          <a:xfrm>
            <a:off x="1787573" y="2773022"/>
            <a:ext cx="5241126" cy="1305807"/>
            <a:chOff x="257860" y="4685074"/>
            <a:chExt cx="8385178" cy="2089136"/>
          </a:xfrm>
        </p:grpSpPr>
        <p:sp>
          <p:nvSpPr>
            <p:cNvPr id="6" name="AutoShape 60"/>
            <p:cNvSpPr>
              <a:spLocks noChangeArrowheads="1"/>
            </p:cNvSpPr>
            <p:nvPr/>
          </p:nvSpPr>
          <p:spPr bwMode="auto">
            <a:xfrm>
              <a:off x="257860" y="5937344"/>
              <a:ext cx="624284" cy="215900"/>
            </a:xfrm>
            <a:prstGeom prst="leftArrow">
              <a:avLst>
                <a:gd name="adj1" fmla="val 50000"/>
                <a:gd name="adj2" fmla="val 66728"/>
              </a:avLst>
            </a:prstGeom>
            <a:solidFill>
              <a:srgbClr val="FFFF00"/>
            </a:solidFill>
            <a:ln w="9525">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7" name="Line 7"/>
            <p:cNvSpPr>
              <a:spLocks noChangeShapeType="1"/>
            </p:cNvSpPr>
            <p:nvPr/>
          </p:nvSpPr>
          <p:spPr bwMode="auto">
            <a:xfrm>
              <a:off x="1858985" y="4910499"/>
              <a:ext cx="339830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8" name="Line 8"/>
            <p:cNvSpPr>
              <a:spLocks noChangeShapeType="1"/>
            </p:cNvSpPr>
            <p:nvPr/>
          </p:nvSpPr>
          <p:spPr bwMode="auto">
            <a:xfrm>
              <a:off x="765198" y="6558057"/>
              <a:ext cx="441298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9" name="Rectangle 13"/>
            <p:cNvSpPr>
              <a:spLocks noChangeArrowheads="1"/>
            </p:cNvSpPr>
            <p:nvPr/>
          </p:nvSpPr>
          <p:spPr bwMode="auto">
            <a:xfrm>
              <a:off x="2574419" y="4752669"/>
              <a:ext cx="1828139" cy="30797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0" name="Rectangle 14"/>
            <p:cNvSpPr>
              <a:spLocks noChangeArrowheads="1"/>
            </p:cNvSpPr>
            <p:nvPr/>
          </p:nvSpPr>
          <p:spPr bwMode="auto">
            <a:xfrm>
              <a:off x="2037843" y="6406564"/>
              <a:ext cx="2166938" cy="29212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1" name="Text Box 15"/>
            <p:cNvSpPr txBox="1">
              <a:spLocks noChangeArrowheads="1"/>
            </p:cNvSpPr>
            <p:nvPr/>
          </p:nvSpPr>
          <p:spPr bwMode="auto">
            <a:xfrm>
              <a:off x="2725261" y="4685074"/>
              <a:ext cx="1526458" cy="44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多播数据报</a:t>
              </a:r>
            </a:p>
          </p:txBody>
        </p:sp>
        <p:sp>
          <p:nvSpPr>
            <p:cNvPr id="12" name="Text Box 16"/>
            <p:cNvSpPr txBox="1">
              <a:spLocks noChangeArrowheads="1"/>
            </p:cNvSpPr>
            <p:nvPr/>
          </p:nvSpPr>
          <p:spPr bwMode="auto">
            <a:xfrm>
              <a:off x="2161890" y="6331045"/>
              <a:ext cx="1918844" cy="44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单播 </a:t>
              </a:r>
              <a:r>
                <a:rPr kumimoji="1" lang="en-US" altLang="zh-CN" sz="1200" b="1" dirty="0">
                  <a:solidFill>
                    <a:srgbClr val="0000FF"/>
                  </a:solidFill>
                  <a:latin typeface="微软雅黑" pitchFamily="34" charset="-122"/>
                  <a:ea typeface="微软雅黑" pitchFamily="34" charset="-122"/>
                </a:rPr>
                <a:t>IP </a:t>
              </a:r>
              <a:r>
                <a:rPr kumimoji="1" lang="zh-CN" altLang="en-US" sz="1200" b="1" dirty="0">
                  <a:solidFill>
                    <a:srgbClr val="0000FF"/>
                  </a:solidFill>
                  <a:latin typeface="微软雅黑" pitchFamily="34" charset="-122"/>
                  <a:ea typeface="微软雅黑" pitchFamily="34" charset="-122"/>
                </a:rPr>
                <a:t>数据报</a:t>
              </a:r>
            </a:p>
          </p:txBody>
        </p:sp>
        <p:sp>
          <p:nvSpPr>
            <p:cNvPr id="13" name="Rectangle 17"/>
            <p:cNvSpPr>
              <a:spLocks noChangeArrowheads="1"/>
            </p:cNvSpPr>
            <p:nvPr/>
          </p:nvSpPr>
          <p:spPr bwMode="auto">
            <a:xfrm>
              <a:off x="1858985" y="5119594"/>
              <a:ext cx="3338116" cy="414000"/>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4" name="Text Box 18"/>
            <p:cNvSpPr txBox="1">
              <a:spLocks noChangeArrowheads="1"/>
            </p:cNvSpPr>
            <p:nvPr/>
          </p:nvSpPr>
          <p:spPr bwMode="auto">
            <a:xfrm>
              <a:off x="2022366" y="5091831"/>
              <a:ext cx="787850" cy="44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首部</a:t>
              </a:r>
            </a:p>
          </p:txBody>
        </p:sp>
        <p:sp>
          <p:nvSpPr>
            <p:cNvPr id="15" name="Text Box 19"/>
            <p:cNvSpPr txBox="1">
              <a:spLocks noChangeArrowheads="1"/>
            </p:cNvSpPr>
            <p:nvPr/>
          </p:nvSpPr>
          <p:spPr bwMode="auto">
            <a:xfrm>
              <a:off x="3571898" y="5109294"/>
              <a:ext cx="936598" cy="44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数  据</a:t>
              </a:r>
            </a:p>
          </p:txBody>
        </p:sp>
        <p:sp>
          <p:nvSpPr>
            <p:cNvPr id="16" name="Line 20"/>
            <p:cNvSpPr>
              <a:spLocks noChangeShapeType="1"/>
            </p:cNvSpPr>
            <p:nvPr/>
          </p:nvSpPr>
          <p:spPr bwMode="auto">
            <a:xfrm>
              <a:off x="2932135" y="5119593"/>
              <a:ext cx="0" cy="41400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7" name="Rectangle 21"/>
            <p:cNvSpPr>
              <a:spLocks noChangeArrowheads="1"/>
            </p:cNvSpPr>
            <p:nvPr/>
          </p:nvSpPr>
          <p:spPr bwMode="auto">
            <a:xfrm>
              <a:off x="785835" y="5827806"/>
              <a:ext cx="4411266" cy="41400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 name="Rectangle 22"/>
            <p:cNvSpPr>
              <a:spLocks noChangeArrowheads="1"/>
            </p:cNvSpPr>
            <p:nvPr/>
          </p:nvSpPr>
          <p:spPr bwMode="auto">
            <a:xfrm>
              <a:off x="800188" y="5839804"/>
              <a:ext cx="1057078" cy="388800"/>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9" name="Rectangle 23"/>
            <p:cNvSpPr>
              <a:spLocks noChangeArrowheads="1"/>
            </p:cNvSpPr>
            <p:nvPr/>
          </p:nvSpPr>
          <p:spPr bwMode="auto">
            <a:xfrm>
              <a:off x="1857266" y="5848444"/>
              <a:ext cx="3339835" cy="38520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0" name="Line 24"/>
            <p:cNvSpPr>
              <a:spLocks noChangeShapeType="1"/>
            </p:cNvSpPr>
            <p:nvPr/>
          </p:nvSpPr>
          <p:spPr bwMode="auto">
            <a:xfrm>
              <a:off x="1858985" y="5827807"/>
              <a:ext cx="0" cy="41399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1" name="Text Box 25"/>
            <p:cNvSpPr txBox="1">
              <a:spLocks noChangeArrowheads="1"/>
            </p:cNvSpPr>
            <p:nvPr/>
          </p:nvSpPr>
          <p:spPr bwMode="auto">
            <a:xfrm>
              <a:off x="939232" y="5812155"/>
              <a:ext cx="787850" cy="4431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首部</a:t>
              </a:r>
            </a:p>
          </p:txBody>
        </p:sp>
        <p:sp>
          <p:nvSpPr>
            <p:cNvPr id="22" name="Text Box 26"/>
            <p:cNvSpPr txBox="1">
              <a:spLocks noChangeArrowheads="1"/>
            </p:cNvSpPr>
            <p:nvPr/>
          </p:nvSpPr>
          <p:spPr bwMode="auto">
            <a:xfrm>
              <a:off x="2878822" y="5825445"/>
              <a:ext cx="1234092" cy="4431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数      据</a:t>
              </a:r>
            </a:p>
          </p:txBody>
        </p:sp>
        <p:sp>
          <p:nvSpPr>
            <p:cNvPr id="23" name="AutoShape 27"/>
            <p:cNvSpPr>
              <a:spLocks noChangeArrowheads="1"/>
            </p:cNvSpPr>
            <p:nvPr/>
          </p:nvSpPr>
          <p:spPr bwMode="auto">
            <a:xfrm>
              <a:off x="3350047" y="5517232"/>
              <a:ext cx="221852" cy="487804"/>
            </a:xfrm>
            <a:prstGeom prst="downArrow">
              <a:avLst>
                <a:gd name="adj1" fmla="val 50000"/>
                <a:gd name="adj2" fmla="val 66667"/>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200" b="1">
                <a:solidFill>
                  <a:srgbClr val="000099"/>
                </a:solidFill>
                <a:latin typeface="微软雅黑" pitchFamily="34" charset="-122"/>
                <a:ea typeface="微软雅黑" pitchFamily="34" charset="-122"/>
              </a:endParaRPr>
            </a:p>
          </p:txBody>
        </p:sp>
        <p:sp>
          <p:nvSpPr>
            <p:cNvPr id="24" name="Line 28"/>
            <p:cNvSpPr>
              <a:spLocks noChangeShapeType="1"/>
            </p:cNvSpPr>
            <p:nvPr/>
          </p:nvSpPr>
          <p:spPr bwMode="auto">
            <a:xfrm>
              <a:off x="1858985" y="5517232"/>
              <a:ext cx="0" cy="485775"/>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5" name="Line 29"/>
            <p:cNvSpPr>
              <a:spLocks noChangeShapeType="1"/>
            </p:cNvSpPr>
            <p:nvPr/>
          </p:nvSpPr>
          <p:spPr bwMode="auto">
            <a:xfrm>
              <a:off x="5197101" y="5517232"/>
              <a:ext cx="0" cy="485775"/>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6" name="Text Box 31"/>
            <p:cNvSpPr txBox="1">
              <a:spLocks noChangeArrowheads="1"/>
            </p:cNvSpPr>
            <p:nvPr/>
          </p:nvSpPr>
          <p:spPr bwMode="auto">
            <a:xfrm>
              <a:off x="5246975" y="5117122"/>
              <a:ext cx="3357592" cy="44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网 </a:t>
              </a:r>
              <a:r>
                <a:rPr kumimoji="1" lang="en-US" altLang="zh-CN" sz="1200" b="1" dirty="0">
                  <a:solidFill>
                    <a:srgbClr val="0000FF"/>
                  </a:solidFill>
                  <a:latin typeface="微软雅黑" pitchFamily="34" charset="-122"/>
                  <a:ea typeface="微软雅黑" pitchFamily="34" charset="-122"/>
                </a:rPr>
                <a:t>1 </a:t>
              </a:r>
              <a:r>
                <a:rPr kumimoji="1" lang="zh-CN" altLang="en-US" sz="1200" b="1" dirty="0">
                  <a:solidFill>
                    <a:srgbClr val="0000FF"/>
                  </a:solidFill>
                  <a:latin typeface="微软雅黑" pitchFamily="34" charset="-122"/>
                  <a:ea typeface="微软雅黑" pitchFamily="34" charset="-122"/>
                </a:rPr>
                <a:t>和网 </a:t>
              </a:r>
              <a:r>
                <a:rPr kumimoji="1" lang="en-US" altLang="zh-CN" sz="1200" b="1" dirty="0">
                  <a:solidFill>
                    <a:srgbClr val="0000FF"/>
                  </a:solidFill>
                  <a:latin typeface="微软雅黑" pitchFamily="34" charset="-122"/>
                  <a:ea typeface="微软雅黑" pitchFamily="34" charset="-122"/>
                </a:rPr>
                <a:t>2 </a:t>
              </a:r>
              <a:r>
                <a:rPr kumimoji="1" lang="zh-CN" altLang="en-US" sz="1200" b="1" dirty="0">
                  <a:solidFill>
                    <a:srgbClr val="0000FF"/>
                  </a:solidFill>
                  <a:latin typeface="微软雅黑" pitchFamily="34" charset="-122"/>
                  <a:ea typeface="微软雅黑" pitchFamily="34" charset="-122"/>
                </a:rPr>
                <a:t>中的多播数据报</a:t>
              </a:r>
            </a:p>
          </p:txBody>
        </p:sp>
        <p:sp>
          <p:nvSpPr>
            <p:cNvPr id="27" name="Text Box 32"/>
            <p:cNvSpPr txBox="1">
              <a:spLocks noChangeArrowheads="1"/>
            </p:cNvSpPr>
            <p:nvPr/>
          </p:nvSpPr>
          <p:spPr bwMode="auto">
            <a:xfrm>
              <a:off x="5246975" y="5805264"/>
              <a:ext cx="3396063" cy="44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隧道中通行的单播 </a:t>
              </a:r>
              <a:r>
                <a:rPr kumimoji="1" lang="en-US" altLang="zh-CN" sz="1200" b="1" dirty="0">
                  <a:solidFill>
                    <a:srgbClr val="0000FF"/>
                  </a:solidFill>
                  <a:latin typeface="微软雅黑" pitchFamily="34" charset="-122"/>
                  <a:ea typeface="微软雅黑" pitchFamily="34" charset="-122"/>
                </a:rPr>
                <a:t>IP </a:t>
              </a:r>
              <a:r>
                <a:rPr kumimoji="1" lang="zh-CN" altLang="en-US" sz="1200" b="1" dirty="0">
                  <a:solidFill>
                    <a:srgbClr val="0000FF"/>
                  </a:solidFill>
                  <a:latin typeface="微软雅黑" pitchFamily="34" charset="-122"/>
                  <a:ea typeface="微软雅黑" pitchFamily="34" charset="-122"/>
                </a:rPr>
                <a:t>数据报</a:t>
              </a:r>
            </a:p>
          </p:txBody>
        </p:sp>
      </p:grpSp>
      <p:graphicFrame>
        <p:nvGraphicFramePr>
          <p:cNvPr id="29" name="Object 4"/>
          <p:cNvGraphicFramePr>
            <a:graphicFrameLocks noChangeAspect="1"/>
          </p:cNvGraphicFramePr>
          <p:nvPr>
            <p:extLst>
              <p:ext uri="{D42A27DB-BD31-4B8C-83A1-F6EECF244321}">
                <p14:modId xmlns:p14="http://schemas.microsoft.com/office/powerpoint/2010/main" val="3785672616"/>
              </p:ext>
            </p:extLst>
          </p:nvPr>
        </p:nvGraphicFramePr>
        <p:xfrm>
          <a:off x="3145044" y="1508506"/>
          <a:ext cx="3131329" cy="1338016"/>
        </p:xfrm>
        <a:graphic>
          <a:graphicData uri="http://schemas.openxmlformats.org/presentationml/2006/ole">
            <mc:AlternateContent xmlns:mc="http://schemas.openxmlformats.org/markup-compatibility/2006">
              <mc:Choice xmlns:v="urn:schemas-microsoft-com:vml" Requires="v">
                <p:oleObj spid="_x0000_s7368" name="VISIO" r:id="rId3" imgW="1687068" imgH="964692" progId="">
                  <p:embed/>
                </p:oleObj>
              </mc:Choice>
              <mc:Fallback>
                <p:oleObj name="VISIO" r:id="rId3" imgW="1687068" imgH="964692" progId="">
                  <p:embed/>
                  <p:pic>
                    <p:nvPicPr>
                      <p:cNvPr id="0" name="Picture 1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5044" y="1508506"/>
                        <a:ext cx="3131329" cy="13380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Line 5"/>
          <p:cNvSpPr>
            <a:spLocks noChangeShapeType="1"/>
          </p:cNvSpPr>
          <p:nvPr/>
        </p:nvSpPr>
        <p:spPr bwMode="auto">
          <a:xfrm>
            <a:off x="6649381" y="1508505"/>
            <a:ext cx="0" cy="73030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pic>
        <p:nvPicPr>
          <p:cNvPr id="31" name="Picture 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0545" y="2177289"/>
            <a:ext cx="670769" cy="365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2" name="Line 9"/>
          <p:cNvSpPr>
            <a:spLocks noChangeShapeType="1"/>
          </p:cNvSpPr>
          <p:nvPr/>
        </p:nvSpPr>
        <p:spPr bwMode="auto">
          <a:xfrm>
            <a:off x="2792239" y="1508506"/>
            <a:ext cx="0" cy="7908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3" name="Text Box 10"/>
          <p:cNvSpPr txBox="1">
            <a:spLocks noChangeArrowheads="1"/>
          </p:cNvSpPr>
          <p:nvPr/>
        </p:nvSpPr>
        <p:spPr bwMode="auto">
          <a:xfrm>
            <a:off x="4187498" y="1704632"/>
            <a:ext cx="954107"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99"/>
                </a:solidFill>
                <a:latin typeface="微软雅黑" pitchFamily="34" charset="-122"/>
                <a:ea typeface="微软雅黑" pitchFamily="34" charset="-122"/>
              </a:rPr>
              <a:t>不支持多播</a:t>
            </a:r>
          </a:p>
          <a:p>
            <a:r>
              <a:rPr kumimoji="1" lang="zh-CN" altLang="en-US" sz="1200" b="1" dirty="0">
                <a:solidFill>
                  <a:srgbClr val="000099"/>
                </a:solidFill>
                <a:latin typeface="微软雅黑" pitchFamily="34" charset="-122"/>
                <a:ea typeface="微软雅黑" pitchFamily="34" charset="-122"/>
              </a:rPr>
              <a:t>   的网络</a:t>
            </a:r>
          </a:p>
        </p:txBody>
      </p:sp>
      <p:sp>
        <p:nvSpPr>
          <p:cNvPr id="35" name="AutoShape 30"/>
          <p:cNvSpPr>
            <a:spLocks noChangeArrowheads="1"/>
          </p:cNvSpPr>
          <p:nvPr/>
        </p:nvSpPr>
        <p:spPr bwMode="auto">
          <a:xfrm rot="16200000">
            <a:off x="4578435" y="766333"/>
            <a:ext cx="264547" cy="3131329"/>
          </a:xfrm>
          <a:prstGeom prst="can">
            <a:avLst>
              <a:gd name="adj" fmla="val 58855"/>
            </a:avLst>
          </a:prstGeom>
          <a:gradFill rotWithShape="1">
            <a:gsLst>
              <a:gs pos="0">
                <a:srgbClr val="00B050"/>
              </a:gs>
              <a:gs pos="50000">
                <a:schemeClr val="bg1"/>
              </a:gs>
              <a:gs pos="100000">
                <a:srgbClr val="00B050"/>
              </a:gs>
            </a:gsLst>
            <a:lin ang="0" scaled="1"/>
          </a:gradFill>
          <a:ln w="12700">
            <a:solidFill>
              <a:schemeClr val="tx1"/>
            </a:solidFill>
            <a:round/>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6" name="AutoShape 2"/>
          <p:cNvSpPr>
            <a:spLocks noChangeArrowheads="1"/>
          </p:cNvSpPr>
          <p:nvPr/>
        </p:nvSpPr>
        <p:spPr bwMode="auto">
          <a:xfrm>
            <a:off x="6214085" y="2694816"/>
            <a:ext cx="662711" cy="288113"/>
          </a:xfrm>
          <a:prstGeom prst="wedgeRoundRectCallout">
            <a:avLst>
              <a:gd name="adj1" fmla="val -75263"/>
              <a:gd name="adj2" fmla="val -156036"/>
              <a:gd name="adj3" fmla="val 16667"/>
            </a:avLst>
          </a:prstGeom>
          <a:solidFill>
            <a:srgbClr val="00FF99"/>
          </a:solidFill>
          <a:ln w="12700">
            <a:solidFill>
              <a:schemeClr val="tx1"/>
            </a:solidFill>
            <a:miter lim="800000"/>
            <a:headEnd/>
            <a:tailEnd/>
          </a:ln>
          <a:effectLst/>
          <a:extLst/>
        </p:spPr>
        <p:txBody>
          <a:bodyPr wrap="none" anchor="ctr"/>
          <a:lstStyle/>
          <a:p>
            <a:pPr algn="ctr"/>
            <a:r>
              <a:rPr kumimoji="1" lang="zh-CN" altLang="en-US" sz="1200" b="1" dirty="0" smtClean="0">
                <a:latin typeface="微软雅黑" pitchFamily="34" charset="-122"/>
                <a:ea typeface="微软雅黑" pitchFamily="34" charset="-122"/>
              </a:rPr>
              <a:t>隧 道</a:t>
            </a:r>
            <a:endParaRPr kumimoji="1" lang="zh-CN" altLang="zh-CN" sz="1200" b="1" dirty="0">
              <a:latin typeface="微软雅黑" pitchFamily="34" charset="-122"/>
              <a:ea typeface="微软雅黑" pitchFamily="34" charset="-122"/>
            </a:endParaRPr>
          </a:p>
        </p:txBody>
      </p:sp>
      <p:pic>
        <p:nvPicPr>
          <p:cNvPr id="37" name="Picture 3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00105" y="2177289"/>
            <a:ext cx="670769" cy="365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8" name="Text Box 54"/>
          <p:cNvSpPr txBox="1">
            <a:spLocks noChangeArrowheads="1"/>
          </p:cNvSpPr>
          <p:nvPr/>
        </p:nvSpPr>
        <p:spPr bwMode="auto">
          <a:xfrm>
            <a:off x="6713879" y="1911161"/>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FF"/>
                </a:solidFill>
                <a:latin typeface="微软雅黑" pitchFamily="34" charset="-122"/>
                <a:ea typeface="微软雅黑" pitchFamily="34" charset="-122"/>
              </a:rPr>
              <a:t>R</a:t>
            </a:r>
            <a:r>
              <a:rPr kumimoji="1" lang="en-US" altLang="zh-CN" sz="1200" b="1" baseline="-25000" dirty="0">
                <a:solidFill>
                  <a:srgbClr val="0000FF"/>
                </a:solidFill>
                <a:latin typeface="微软雅黑" pitchFamily="34" charset="-122"/>
                <a:ea typeface="微软雅黑" pitchFamily="34" charset="-122"/>
              </a:rPr>
              <a:t>2</a:t>
            </a:r>
            <a:endParaRPr kumimoji="1" lang="en-US" altLang="zh-CN" sz="1200" b="1" dirty="0">
              <a:solidFill>
                <a:srgbClr val="0000FF"/>
              </a:solidFill>
              <a:latin typeface="微软雅黑" pitchFamily="34" charset="-122"/>
              <a:ea typeface="微软雅黑" pitchFamily="34" charset="-122"/>
            </a:endParaRPr>
          </a:p>
        </p:txBody>
      </p:sp>
      <p:sp>
        <p:nvSpPr>
          <p:cNvPr id="39" name="Text Box 55"/>
          <p:cNvSpPr txBox="1">
            <a:spLocks noChangeArrowheads="1"/>
          </p:cNvSpPr>
          <p:nvPr/>
        </p:nvSpPr>
        <p:spPr bwMode="auto">
          <a:xfrm>
            <a:off x="2421396" y="1903921"/>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FF"/>
                </a:solidFill>
                <a:latin typeface="微软雅黑" pitchFamily="34" charset="-122"/>
                <a:ea typeface="微软雅黑" pitchFamily="34" charset="-122"/>
              </a:rPr>
              <a:t>R</a:t>
            </a:r>
            <a:r>
              <a:rPr kumimoji="1" lang="en-US" altLang="zh-CN" sz="1200" b="1" baseline="-25000" dirty="0">
                <a:solidFill>
                  <a:srgbClr val="0000FF"/>
                </a:solidFill>
                <a:latin typeface="微软雅黑" pitchFamily="34" charset="-122"/>
                <a:ea typeface="微软雅黑" pitchFamily="34" charset="-122"/>
              </a:rPr>
              <a:t>1</a:t>
            </a:r>
            <a:endParaRPr kumimoji="1" lang="en-US" altLang="zh-CN" sz="1200" b="1" dirty="0">
              <a:solidFill>
                <a:srgbClr val="0000FF"/>
              </a:solidFill>
              <a:latin typeface="微软雅黑" pitchFamily="34" charset="-122"/>
              <a:ea typeface="微软雅黑" pitchFamily="34" charset="-122"/>
            </a:endParaRPr>
          </a:p>
        </p:txBody>
      </p:sp>
      <p:sp>
        <p:nvSpPr>
          <p:cNvPr id="41" name="Freeform 58"/>
          <p:cNvSpPr>
            <a:spLocks/>
          </p:cNvSpPr>
          <p:nvPr/>
        </p:nvSpPr>
        <p:spPr bwMode="auto">
          <a:xfrm>
            <a:off x="2878458" y="1732757"/>
            <a:ext cx="3661279" cy="600318"/>
          </a:xfrm>
          <a:custGeom>
            <a:avLst/>
            <a:gdLst>
              <a:gd name="T0" fmla="*/ 22 w 2358"/>
              <a:gd name="T1" fmla="*/ 42 h 492"/>
              <a:gd name="T2" fmla="*/ 52 w 2358"/>
              <a:gd name="T3" fmla="*/ 402 h 492"/>
              <a:gd name="T4" fmla="*/ 331 w 2358"/>
              <a:gd name="T5" fmla="*/ 492 h 492"/>
              <a:gd name="T6" fmla="*/ 2026 w 2358"/>
              <a:gd name="T7" fmla="*/ 492 h 492"/>
              <a:gd name="T8" fmla="*/ 2326 w 2358"/>
              <a:gd name="T9" fmla="*/ 366 h 492"/>
              <a:gd name="T10" fmla="*/ 2356 w 2358"/>
              <a:gd name="T11" fmla="*/ 0 h 492"/>
            </a:gdLst>
            <a:ahLst/>
            <a:cxnLst>
              <a:cxn ang="0">
                <a:pos x="T0" y="T1"/>
              </a:cxn>
              <a:cxn ang="0">
                <a:pos x="T2" y="T3"/>
              </a:cxn>
              <a:cxn ang="0">
                <a:pos x="T4" y="T5"/>
              </a:cxn>
              <a:cxn ang="0">
                <a:pos x="T6" y="T7"/>
              </a:cxn>
              <a:cxn ang="0">
                <a:pos x="T8" y="T9"/>
              </a:cxn>
              <a:cxn ang="0">
                <a:pos x="T10" y="T11"/>
              </a:cxn>
            </a:cxnLst>
            <a:rect l="0" t="0" r="r" b="b"/>
            <a:pathLst>
              <a:path w="2358" h="492">
                <a:moveTo>
                  <a:pt x="22" y="42"/>
                </a:moveTo>
                <a:cubicBezTo>
                  <a:pt x="27" y="103"/>
                  <a:pt x="0" y="327"/>
                  <a:pt x="52" y="402"/>
                </a:cubicBezTo>
                <a:cubicBezTo>
                  <a:pt x="105" y="469"/>
                  <a:pt x="17" y="487"/>
                  <a:pt x="331" y="492"/>
                </a:cubicBezTo>
                <a:lnTo>
                  <a:pt x="2026" y="492"/>
                </a:lnTo>
                <a:cubicBezTo>
                  <a:pt x="2358" y="471"/>
                  <a:pt x="2271" y="448"/>
                  <a:pt x="2326" y="366"/>
                </a:cubicBezTo>
                <a:cubicBezTo>
                  <a:pt x="2358" y="284"/>
                  <a:pt x="2349" y="79"/>
                  <a:pt x="2356" y="0"/>
                </a:cubicBezTo>
              </a:path>
            </a:pathLst>
          </a:custGeom>
          <a:noFill/>
          <a:ln w="57150" cap="flat" cmpd="sng">
            <a:solidFill>
              <a:srgbClr val="CC00CC"/>
            </a:solidFill>
            <a:prstDash val="solid"/>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5" name="矩形 44"/>
          <p:cNvSpPr/>
          <p:nvPr/>
        </p:nvSpPr>
        <p:spPr>
          <a:xfrm>
            <a:off x="3274588" y="4078265"/>
            <a:ext cx="2927903" cy="307777"/>
          </a:xfrm>
          <a:prstGeom prst="rect">
            <a:avLst/>
          </a:prstGeom>
        </p:spPr>
        <p:txBody>
          <a:bodyPr wrap="square">
            <a:spAutoFit/>
          </a:bodyPr>
          <a:lstStyle/>
          <a:p>
            <a:pPr algn="ctr"/>
            <a:r>
              <a:rPr lang="zh-CN" altLang="zh-CN" sz="1400" b="1" dirty="0" smtClean="0">
                <a:latin typeface="微软雅黑" pitchFamily="34" charset="-122"/>
                <a:ea typeface="微软雅黑" pitchFamily="34" charset="-122"/>
              </a:rPr>
              <a:t>隧道</a:t>
            </a:r>
            <a:r>
              <a:rPr lang="zh-CN" altLang="zh-CN" sz="1400" b="1" dirty="0">
                <a:latin typeface="微软雅黑" pitchFamily="34" charset="-122"/>
                <a:ea typeface="微软雅黑" pitchFamily="34" charset="-122"/>
              </a:rPr>
              <a:t>技术在多播中的应用</a:t>
            </a:r>
            <a:endParaRPr lang="zh-CN" altLang="en-US" sz="1400" b="1" dirty="0">
              <a:latin typeface="微软雅黑" pitchFamily="34" charset="-122"/>
              <a:ea typeface="微软雅黑" pitchFamily="34" charset="-122"/>
            </a:endParaRPr>
          </a:p>
        </p:txBody>
      </p:sp>
      <p:grpSp>
        <p:nvGrpSpPr>
          <p:cNvPr id="47" name="Group 37"/>
          <p:cNvGrpSpPr>
            <a:grpSpLocks/>
          </p:cNvGrpSpPr>
          <p:nvPr/>
        </p:nvGrpSpPr>
        <p:grpSpPr bwMode="auto">
          <a:xfrm>
            <a:off x="2072913" y="1093708"/>
            <a:ext cx="1438651" cy="628810"/>
            <a:chOff x="912" y="768"/>
            <a:chExt cx="2400" cy="1584"/>
          </a:xfrm>
          <a:solidFill>
            <a:srgbClr val="3399FF"/>
          </a:solidFill>
          <a:effectLst/>
        </p:grpSpPr>
        <p:sp>
          <p:nvSpPr>
            <p:cNvPr id="48" name="Oval 38"/>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9" name="Oval 39"/>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0" name="Oval 40"/>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1" name="Oval 41"/>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2" name="Oval 42"/>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3" name="Oval 43"/>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4" name="Oval 44"/>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5" name="Oval 45"/>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6" name="Oval 46"/>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57" name="Group 47"/>
            <p:cNvGrpSpPr>
              <a:grpSpLocks/>
            </p:cNvGrpSpPr>
            <p:nvPr/>
          </p:nvGrpSpPr>
          <p:grpSpPr bwMode="auto">
            <a:xfrm>
              <a:off x="912" y="768"/>
              <a:ext cx="2386" cy="1553"/>
              <a:chOff x="912" y="768"/>
              <a:chExt cx="2386" cy="1553"/>
            </a:xfrm>
            <a:grpFill/>
          </p:grpSpPr>
          <p:sp>
            <p:nvSpPr>
              <p:cNvPr id="58" name="Oval 48"/>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9" name="Oval 49"/>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0" name="Oval 50"/>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1" name="Oval 51"/>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2" name="Oval 52"/>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3" name="Oval 53"/>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4" name="Oval 54"/>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5" name="Oval 55"/>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6" name="Oval 56"/>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grpSp>
      </p:grpSp>
      <p:sp>
        <p:nvSpPr>
          <p:cNvPr id="44" name="Text Box 56"/>
          <p:cNvSpPr txBox="1">
            <a:spLocks noChangeArrowheads="1"/>
          </p:cNvSpPr>
          <p:nvPr/>
        </p:nvSpPr>
        <p:spPr bwMode="auto">
          <a:xfrm>
            <a:off x="2258502" y="115769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chemeClr val="bg1"/>
                </a:solidFill>
                <a:latin typeface="微软雅黑" pitchFamily="34" charset="-122"/>
                <a:ea typeface="微软雅黑" pitchFamily="34" charset="-122"/>
              </a:rPr>
              <a:t>网 </a:t>
            </a:r>
            <a:r>
              <a:rPr kumimoji="1" lang="en-US" altLang="zh-CN" sz="1200" b="1" dirty="0">
                <a:solidFill>
                  <a:schemeClr val="bg1"/>
                </a:solidFill>
                <a:latin typeface="微软雅黑" pitchFamily="34" charset="-122"/>
                <a:ea typeface="微软雅黑" pitchFamily="34" charset="-122"/>
              </a:rPr>
              <a:t>1</a:t>
            </a:r>
          </a:p>
          <a:p>
            <a:pPr algn="ctr"/>
            <a:r>
              <a:rPr kumimoji="1" lang="zh-CN" altLang="en-US" sz="1200" b="1" dirty="0">
                <a:solidFill>
                  <a:schemeClr val="bg1"/>
                </a:solidFill>
                <a:latin typeface="微软雅黑" pitchFamily="34" charset="-122"/>
                <a:ea typeface="微软雅黑" pitchFamily="34" charset="-122"/>
              </a:rPr>
              <a:t>（支持多播）</a:t>
            </a:r>
          </a:p>
        </p:txBody>
      </p:sp>
      <p:grpSp>
        <p:nvGrpSpPr>
          <p:cNvPr id="67" name="Group 37"/>
          <p:cNvGrpSpPr>
            <a:grpSpLocks/>
          </p:cNvGrpSpPr>
          <p:nvPr/>
        </p:nvGrpSpPr>
        <p:grpSpPr bwMode="auto">
          <a:xfrm>
            <a:off x="5869108" y="1093708"/>
            <a:ext cx="1438651" cy="628810"/>
            <a:chOff x="912" y="768"/>
            <a:chExt cx="2400" cy="1584"/>
          </a:xfrm>
          <a:solidFill>
            <a:srgbClr val="3399FF"/>
          </a:solidFill>
          <a:effectLst/>
        </p:grpSpPr>
        <p:sp>
          <p:nvSpPr>
            <p:cNvPr id="68" name="Oval 38"/>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9" name="Oval 39"/>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0" name="Oval 40"/>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1" name="Oval 41"/>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2" name="Oval 42"/>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3" name="Oval 43"/>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4" name="Oval 44"/>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5" name="Oval 45"/>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6" name="Oval 46"/>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77" name="Group 47"/>
            <p:cNvGrpSpPr>
              <a:grpSpLocks/>
            </p:cNvGrpSpPr>
            <p:nvPr/>
          </p:nvGrpSpPr>
          <p:grpSpPr bwMode="auto">
            <a:xfrm>
              <a:off x="912" y="768"/>
              <a:ext cx="2386" cy="1553"/>
              <a:chOff x="912" y="768"/>
              <a:chExt cx="2386" cy="1553"/>
            </a:xfrm>
            <a:grpFill/>
          </p:grpSpPr>
          <p:sp>
            <p:nvSpPr>
              <p:cNvPr id="78" name="Oval 48"/>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9" name="Oval 49"/>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0" name="Oval 50"/>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1" name="Oval 51"/>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2" name="Oval 52"/>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3" name="Oval 53"/>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4" name="Oval 54"/>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5" name="Oval 55"/>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6" name="Oval 56"/>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grpSp>
      </p:grpSp>
      <p:sp>
        <p:nvSpPr>
          <p:cNvPr id="42" name="Text Box 59"/>
          <p:cNvSpPr txBox="1">
            <a:spLocks noChangeArrowheads="1"/>
          </p:cNvSpPr>
          <p:nvPr/>
        </p:nvSpPr>
        <p:spPr bwMode="auto">
          <a:xfrm>
            <a:off x="6091283" y="115769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chemeClr val="bg1"/>
                </a:solidFill>
                <a:latin typeface="微软雅黑" pitchFamily="34" charset="-122"/>
                <a:ea typeface="微软雅黑" pitchFamily="34" charset="-122"/>
              </a:rPr>
              <a:t>网 </a:t>
            </a:r>
            <a:r>
              <a:rPr kumimoji="1" lang="en-US" altLang="zh-CN" sz="1200" b="1" dirty="0">
                <a:solidFill>
                  <a:schemeClr val="bg1"/>
                </a:solidFill>
                <a:latin typeface="微软雅黑" pitchFamily="34" charset="-122"/>
                <a:ea typeface="微软雅黑" pitchFamily="34" charset="-122"/>
              </a:rPr>
              <a:t>2</a:t>
            </a:r>
          </a:p>
          <a:p>
            <a:pPr algn="ctr"/>
            <a:r>
              <a:rPr kumimoji="1" lang="zh-CN" altLang="en-US" sz="1200" b="1" dirty="0">
                <a:solidFill>
                  <a:schemeClr val="bg1"/>
                </a:solidFill>
                <a:latin typeface="微软雅黑" pitchFamily="34" charset="-122"/>
                <a:ea typeface="微软雅黑" pitchFamily="34" charset="-122"/>
              </a:rPr>
              <a:t>（支持多播）</a:t>
            </a:r>
          </a:p>
        </p:txBody>
      </p:sp>
      <p:sp>
        <p:nvSpPr>
          <p:cNvPr id="87" name="矩形 86"/>
          <p:cNvSpPr/>
          <p:nvPr/>
        </p:nvSpPr>
        <p:spPr>
          <a:xfrm>
            <a:off x="3297050" y="1126673"/>
            <a:ext cx="2953599" cy="553998"/>
          </a:xfrm>
          <a:prstGeom prst="rect">
            <a:avLst/>
          </a:prstGeom>
          <a:solidFill>
            <a:srgbClr val="00FF99"/>
          </a:solidFill>
          <a:ln w="9525">
            <a:solidFill>
              <a:schemeClr val="folHlink"/>
            </a:solidFill>
            <a:miter lim="800000"/>
            <a:headEnd/>
            <a:tailEnd/>
          </a:ln>
          <a:effectLst/>
        </p:spPr>
        <p:txBody>
          <a:bodyPr wrap="square">
            <a:spAutoFit/>
          </a:bodyPr>
          <a:lstStyle/>
          <a:p>
            <a:pPr algn="ctr"/>
            <a:r>
              <a:rPr kumimoji="1" lang="zh-CN" altLang="zh-CN" sz="1500" b="1" dirty="0">
                <a:latin typeface="微软雅黑" pitchFamily="34" charset="-122"/>
                <a:ea typeface="微软雅黑" pitchFamily="34" charset="-122"/>
              </a:rPr>
              <a:t>隧道技术适用于多播组的位置在地理上很分散的情况</a:t>
            </a:r>
            <a:r>
              <a:rPr kumimoji="1" lang="zh-CN" altLang="en-US" sz="1500" b="1" dirty="0">
                <a:latin typeface="微软雅黑" pitchFamily="34" charset="-122"/>
                <a:ea typeface="微软雅黑" pitchFamily="34" charset="-122"/>
              </a:rPr>
              <a:t>。</a:t>
            </a:r>
          </a:p>
        </p:txBody>
      </p:sp>
    </p:spTree>
    <p:extLst>
      <p:ext uri="{BB962C8B-B14F-4D97-AF65-F5344CB8AC3E}">
        <p14:creationId xmlns:p14="http://schemas.microsoft.com/office/powerpoint/2010/main" val="2843894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圆角矩形 67"/>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p:cNvGrpSpPr/>
          <p:nvPr/>
        </p:nvGrpSpPr>
        <p:grpSpPr>
          <a:xfrm>
            <a:off x="1874428" y="1187780"/>
            <a:ext cx="5329079" cy="3015565"/>
            <a:chOff x="355160" y="927100"/>
            <a:chExt cx="9026611" cy="5107889"/>
          </a:xfrm>
        </p:grpSpPr>
        <p:sp>
          <p:nvSpPr>
            <p:cNvPr id="11" name="Line 2"/>
            <p:cNvSpPr>
              <a:spLocks noChangeShapeType="1"/>
            </p:cNvSpPr>
            <p:nvPr/>
          </p:nvSpPr>
          <p:spPr bwMode="auto">
            <a:xfrm flipV="1">
              <a:off x="1732138" y="4009478"/>
              <a:ext cx="574754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2" name="Rectangle 3"/>
            <p:cNvSpPr>
              <a:spLocks noChangeArrowheads="1"/>
            </p:cNvSpPr>
            <p:nvPr/>
          </p:nvSpPr>
          <p:spPr bwMode="auto">
            <a:xfrm>
              <a:off x="4144958" y="3791992"/>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3" name="Rectangle 4"/>
            <p:cNvSpPr>
              <a:spLocks noChangeArrowheads="1"/>
            </p:cNvSpPr>
            <p:nvPr/>
          </p:nvSpPr>
          <p:spPr bwMode="auto">
            <a:xfrm>
              <a:off x="1732137" y="3355428"/>
              <a:ext cx="7634155" cy="444500"/>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4" name="Line 5"/>
            <p:cNvSpPr>
              <a:spLocks noChangeShapeType="1"/>
            </p:cNvSpPr>
            <p:nvPr/>
          </p:nvSpPr>
          <p:spPr bwMode="auto">
            <a:xfrm>
              <a:off x="3601550" y="1577975"/>
              <a:ext cx="575270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5" name="Rectangle 6"/>
            <p:cNvSpPr>
              <a:spLocks noChangeArrowheads="1"/>
            </p:cNvSpPr>
            <p:nvPr/>
          </p:nvSpPr>
          <p:spPr bwMode="auto">
            <a:xfrm>
              <a:off x="5866875" y="1370014"/>
              <a:ext cx="1167551"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6" name="Line 7"/>
            <p:cNvSpPr>
              <a:spLocks noChangeShapeType="1"/>
            </p:cNvSpPr>
            <p:nvPr/>
          </p:nvSpPr>
          <p:spPr bwMode="auto">
            <a:xfrm flipV="1">
              <a:off x="1775131" y="2790849"/>
              <a:ext cx="376462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7" name="Rectangle 8"/>
            <p:cNvSpPr>
              <a:spLocks noChangeArrowheads="1"/>
            </p:cNvSpPr>
            <p:nvPr/>
          </p:nvSpPr>
          <p:spPr bwMode="auto">
            <a:xfrm>
              <a:off x="3208855" y="2574181"/>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18" name="Line 9"/>
            <p:cNvSpPr>
              <a:spLocks noChangeShapeType="1"/>
            </p:cNvSpPr>
            <p:nvPr/>
          </p:nvSpPr>
          <p:spPr bwMode="auto">
            <a:xfrm>
              <a:off x="1690862" y="1577975"/>
              <a:ext cx="1910688"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9" name="Rectangle 10"/>
            <p:cNvSpPr>
              <a:spLocks noChangeArrowheads="1"/>
            </p:cNvSpPr>
            <p:nvPr/>
          </p:nvSpPr>
          <p:spPr bwMode="auto">
            <a:xfrm>
              <a:off x="2058942" y="1370014"/>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sp>
          <p:nvSpPr>
            <p:cNvPr id="20" name="Rectangle 11"/>
            <p:cNvSpPr>
              <a:spLocks noChangeArrowheads="1"/>
            </p:cNvSpPr>
            <p:nvPr/>
          </p:nvSpPr>
          <p:spPr bwMode="auto">
            <a:xfrm>
              <a:off x="1694302" y="933451"/>
              <a:ext cx="7675430" cy="442913"/>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1" name="Rectangle 12"/>
            <p:cNvSpPr>
              <a:spLocks noChangeArrowheads="1"/>
            </p:cNvSpPr>
            <p:nvPr/>
          </p:nvSpPr>
          <p:spPr bwMode="auto">
            <a:xfrm>
              <a:off x="1716659" y="2140794"/>
              <a:ext cx="7659952" cy="446087"/>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2" name="Rectangle 14"/>
            <p:cNvSpPr>
              <a:spLocks noChangeArrowheads="1"/>
            </p:cNvSpPr>
            <p:nvPr/>
          </p:nvSpPr>
          <p:spPr bwMode="auto">
            <a:xfrm>
              <a:off x="1742456" y="3369716"/>
              <a:ext cx="5742384" cy="423862"/>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3" name="Rectangle 15"/>
            <p:cNvSpPr>
              <a:spLocks noChangeArrowheads="1"/>
            </p:cNvSpPr>
            <p:nvPr/>
          </p:nvSpPr>
          <p:spPr bwMode="auto">
            <a:xfrm>
              <a:off x="1740736" y="2151905"/>
              <a:ext cx="3804179" cy="423863"/>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4" name="Rectangle 16"/>
            <p:cNvSpPr>
              <a:spLocks noChangeArrowheads="1"/>
            </p:cNvSpPr>
            <p:nvPr/>
          </p:nvSpPr>
          <p:spPr bwMode="auto">
            <a:xfrm>
              <a:off x="1720099" y="957263"/>
              <a:ext cx="1874573" cy="406400"/>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5" name="Rectangle 17"/>
            <p:cNvSpPr>
              <a:spLocks noChangeArrowheads="1"/>
            </p:cNvSpPr>
            <p:nvPr/>
          </p:nvSpPr>
          <p:spPr bwMode="auto">
            <a:xfrm>
              <a:off x="1635829" y="92710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0</a:t>
              </a:r>
            </a:p>
          </p:txBody>
        </p:sp>
        <p:sp>
          <p:nvSpPr>
            <p:cNvPr id="26" name="Rectangle 18"/>
            <p:cNvSpPr>
              <a:spLocks noChangeArrowheads="1"/>
            </p:cNvSpPr>
            <p:nvPr/>
          </p:nvSpPr>
          <p:spPr bwMode="auto">
            <a:xfrm>
              <a:off x="366021" y="955675"/>
              <a:ext cx="136576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类地址</a:t>
              </a:r>
            </a:p>
          </p:txBody>
        </p:sp>
        <p:sp>
          <p:nvSpPr>
            <p:cNvPr id="27" name="Line 19"/>
            <p:cNvSpPr>
              <a:spLocks noChangeShapeType="1"/>
            </p:cNvSpPr>
            <p:nvPr/>
          </p:nvSpPr>
          <p:spPr bwMode="auto">
            <a:xfrm>
              <a:off x="1971188" y="933451"/>
              <a:ext cx="0" cy="45084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8" name="Line 20"/>
            <p:cNvSpPr>
              <a:spLocks noChangeShapeType="1"/>
            </p:cNvSpPr>
            <p:nvPr/>
          </p:nvSpPr>
          <p:spPr bwMode="auto">
            <a:xfrm>
              <a:off x="3601550"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9" name="Line 21"/>
            <p:cNvSpPr>
              <a:spLocks noChangeShapeType="1"/>
            </p:cNvSpPr>
            <p:nvPr/>
          </p:nvSpPr>
          <p:spPr bwMode="auto">
            <a:xfrm>
              <a:off x="1690862"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30" name="Line 22"/>
            <p:cNvSpPr>
              <a:spLocks noChangeShapeType="1"/>
            </p:cNvSpPr>
            <p:nvPr/>
          </p:nvSpPr>
          <p:spPr bwMode="auto">
            <a:xfrm>
              <a:off x="3601550"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1" name="Line 23"/>
            <p:cNvSpPr>
              <a:spLocks noChangeShapeType="1"/>
            </p:cNvSpPr>
            <p:nvPr/>
          </p:nvSpPr>
          <p:spPr bwMode="auto">
            <a:xfrm>
              <a:off x="9354254"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2" name="Line 24"/>
            <p:cNvSpPr>
              <a:spLocks noChangeShapeType="1"/>
            </p:cNvSpPr>
            <p:nvPr/>
          </p:nvSpPr>
          <p:spPr bwMode="auto">
            <a:xfrm>
              <a:off x="5553515" y="2784499"/>
              <a:ext cx="3786979" cy="635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3" name="Rectangle 25"/>
            <p:cNvSpPr>
              <a:spLocks noChangeArrowheads="1"/>
            </p:cNvSpPr>
            <p:nvPr/>
          </p:nvSpPr>
          <p:spPr bwMode="auto">
            <a:xfrm>
              <a:off x="6946995" y="2636149"/>
              <a:ext cx="1167551" cy="668165"/>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34" name="Line 26"/>
            <p:cNvSpPr>
              <a:spLocks noChangeShapeType="1"/>
            </p:cNvSpPr>
            <p:nvPr/>
          </p:nvSpPr>
          <p:spPr bwMode="auto">
            <a:xfrm>
              <a:off x="1732137"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35" name="Line 27"/>
            <p:cNvSpPr>
              <a:spLocks noChangeShapeType="1"/>
            </p:cNvSpPr>
            <p:nvPr/>
          </p:nvSpPr>
          <p:spPr bwMode="auto">
            <a:xfrm>
              <a:off x="5553515" y="2626568"/>
              <a:ext cx="0" cy="323851"/>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6" name="Line 28"/>
            <p:cNvSpPr>
              <a:spLocks noChangeShapeType="1"/>
            </p:cNvSpPr>
            <p:nvPr/>
          </p:nvSpPr>
          <p:spPr bwMode="auto">
            <a:xfrm>
              <a:off x="9340495"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7" name="Rectangle 29"/>
            <p:cNvSpPr>
              <a:spLocks noChangeArrowheads="1"/>
            </p:cNvSpPr>
            <p:nvPr/>
          </p:nvSpPr>
          <p:spPr bwMode="auto">
            <a:xfrm>
              <a:off x="382312" y="2151905"/>
              <a:ext cx="134947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B </a:t>
              </a:r>
              <a:r>
                <a:rPr kumimoji="1" lang="zh-CN" altLang="en-US" sz="1200" b="1">
                  <a:latin typeface="微软雅黑" pitchFamily="34" charset="-122"/>
                  <a:ea typeface="微软雅黑" pitchFamily="34" charset="-122"/>
                </a:rPr>
                <a:t>类地址</a:t>
              </a:r>
            </a:p>
          </p:txBody>
        </p:sp>
        <p:sp>
          <p:nvSpPr>
            <p:cNvPr id="38" name="Line 30"/>
            <p:cNvSpPr>
              <a:spLocks noChangeShapeType="1"/>
            </p:cNvSpPr>
            <p:nvPr/>
          </p:nvSpPr>
          <p:spPr bwMode="auto">
            <a:xfrm>
              <a:off x="5553514" y="2150319"/>
              <a:ext cx="0" cy="4333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9" name="Rectangle 31"/>
            <p:cNvSpPr>
              <a:spLocks noChangeArrowheads="1"/>
            </p:cNvSpPr>
            <p:nvPr/>
          </p:nvSpPr>
          <p:spPr bwMode="auto">
            <a:xfrm>
              <a:off x="385029" y="3364953"/>
              <a:ext cx="1346756"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C </a:t>
              </a:r>
              <a:r>
                <a:rPr kumimoji="1" lang="zh-CN" altLang="en-US" sz="1200" b="1" dirty="0">
                  <a:latin typeface="微软雅黑" pitchFamily="34" charset="-122"/>
                  <a:ea typeface="微软雅黑" pitchFamily="34" charset="-122"/>
                </a:rPr>
                <a:t>类地址</a:t>
              </a:r>
            </a:p>
          </p:txBody>
        </p:sp>
        <p:sp>
          <p:nvSpPr>
            <p:cNvPr id="40" name="Rectangle 32"/>
            <p:cNvSpPr>
              <a:spLocks noChangeArrowheads="1"/>
            </p:cNvSpPr>
            <p:nvPr/>
          </p:nvSpPr>
          <p:spPr bwMode="auto">
            <a:xfrm>
              <a:off x="2086413" y="3384003"/>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0</a:t>
              </a:r>
            </a:p>
          </p:txBody>
        </p:sp>
        <p:sp>
          <p:nvSpPr>
            <p:cNvPr id="41" name="Rectangle 33"/>
            <p:cNvSpPr>
              <a:spLocks noChangeArrowheads="1"/>
            </p:cNvSpPr>
            <p:nvPr/>
          </p:nvSpPr>
          <p:spPr bwMode="auto">
            <a:xfrm>
              <a:off x="1666786" y="3376066"/>
              <a:ext cx="52625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42" name="Rectangle 34"/>
            <p:cNvSpPr>
              <a:spLocks noChangeArrowheads="1"/>
            </p:cNvSpPr>
            <p:nvPr/>
          </p:nvSpPr>
          <p:spPr bwMode="auto">
            <a:xfrm>
              <a:off x="1878319" y="3384003"/>
              <a:ext cx="52281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a:t>
              </a:r>
            </a:p>
          </p:txBody>
        </p:sp>
        <p:sp>
          <p:nvSpPr>
            <p:cNvPr id="43" name="Line 35"/>
            <p:cNvSpPr>
              <a:spLocks noChangeShapeType="1"/>
            </p:cNvSpPr>
            <p:nvPr/>
          </p:nvSpPr>
          <p:spPr bwMode="auto">
            <a:xfrm>
              <a:off x="2473367" y="3353842"/>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4" name="Line 36"/>
            <p:cNvSpPr>
              <a:spLocks noChangeShapeType="1"/>
            </p:cNvSpPr>
            <p:nvPr/>
          </p:nvSpPr>
          <p:spPr bwMode="auto">
            <a:xfrm>
              <a:off x="7505477" y="3349079"/>
              <a:ext cx="0" cy="4413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5" name="Line 37"/>
            <p:cNvSpPr>
              <a:spLocks noChangeShapeType="1"/>
            </p:cNvSpPr>
            <p:nvPr/>
          </p:nvSpPr>
          <p:spPr bwMode="auto">
            <a:xfrm>
              <a:off x="7510637" y="4011066"/>
              <a:ext cx="182985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46" name="Group 38"/>
            <p:cNvGrpSpPr>
              <a:grpSpLocks/>
            </p:cNvGrpSpPr>
            <p:nvPr/>
          </p:nvGrpSpPr>
          <p:grpSpPr bwMode="auto">
            <a:xfrm>
              <a:off x="7928099" y="3820573"/>
              <a:ext cx="1131196" cy="644929"/>
              <a:chOff x="2827" y="3024"/>
              <a:chExt cx="453" cy="382"/>
            </a:xfrm>
          </p:grpSpPr>
          <p:sp>
            <p:nvSpPr>
              <p:cNvPr id="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4" name="Rectangle 40"/>
              <p:cNvSpPr>
                <a:spLocks noChangeArrowheads="1"/>
              </p:cNvSpPr>
              <p:nvPr/>
            </p:nvSpPr>
            <p:spPr bwMode="auto">
              <a:xfrm>
                <a:off x="2827" y="3024"/>
                <a:ext cx="453" cy="38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grpSp>
        <p:sp>
          <p:nvSpPr>
            <p:cNvPr id="47" name="Line 41"/>
            <p:cNvSpPr>
              <a:spLocks noChangeShapeType="1"/>
            </p:cNvSpPr>
            <p:nvPr/>
          </p:nvSpPr>
          <p:spPr bwMode="auto">
            <a:xfrm>
              <a:off x="1732137" y="385707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48" name="Line 42"/>
            <p:cNvSpPr>
              <a:spLocks noChangeShapeType="1"/>
            </p:cNvSpPr>
            <p:nvPr/>
          </p:nvSpPr>
          <p:spPr bwMode="auto">
            <a:xfrm>
              <a:off x="7510637" y="386025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9" name="Line 43"/>
            <p:cNvSpPr>
              <a:spLocks noChangeShapeType="1"/>
            </p:cNvSpPr>
            <p:nvPr/>
          </p:nvSpPr>
          <p:spPr bwMode="auto">
            <a:xfrm>
              <a:off x="9340495" y="384120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0" name="Rectangle 44"/>
            <p:cNvSpPr>
              <a:spLocks noChangeArrowheads="1"/>
            </p:cNvSpPr>
            <p:nvPr/>
          </p:nvSpPr>
          <p:spPr bwMode="auto">
            <a:xfrm>
              <a:off x="1725258" y="4582716"/>
              <a:ext cx="7656513" cy="444500"/>
            </a:xfrm>
            <a:prstGeom prst="rect">
              <a:avLst/>
            </a:prstGeom>
            <a:solidFill>
              <a:srgbClr val="0000FF"/>
            </a:solidFill>
            <a:ln w="2540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1" name="Rectangle 45"/>
            <p:cNvSpPr>
              <a:spLocks noChangeArrowheads="1"/>
            </p:cNvSpPr>
            <p:nvPr/>
          </p:nvSpPr>
          <p:spPr bwMode="auto">
            <a:xfrm>
              <a:off x="355160" y="4593828"/>
              <a:ext cx="1376625"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D </a:t>
              </a:r>
              <a:r>
                <a:rPr kumimoji="1" lang="zh-CN" altLang="en-US" sz="1200" b="1">
                  <a:latin typeface="微软雅黑" pitchFamily="34" charset="-122"/>
                  <a:ea typeface="微软雅黑" pitchFamily="34" charset="-122"/>
                </a:rPr>
                <a:t>类地址</a:t>
              </a:r>
            </a:p>
          </p:txBody>
        </p:sp>
        <p:sp>
          <p:nvSpPr>
            <p:cNvPr id="52" name="Line 46"/>
            <p:cNvSpPr>
              <a:spLocks noChangeShapeType="1"/>
            </p:cNvSpPr>
            <p:nvPr/>
          </p:nvSpPr>
          <p:spPr bwMode="auto">
            <a:xfrm>
              <a:off x="2629189" y="459065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3" name="Rectangle 47"/>
            <p:cNvSpPr>
              <a:spLocks noChangeArrowheads="1"/>
            </p:cNvSpPr>
            <p:nvPr/>
          </p:nvSpPr>
          <p:spPr bwMode="auto">
            <a:xfrm>
              <a:off x="1610464" y="4581129"/>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1 1 1 0</a:t>
              </a:r>
            </a:p>
          </p:txBody>
        </p:sp>
        <p:sp>
          <p:nvSpPr>
            <p:cNvPr id="54" name="Rectangle 48"/>
            <p:cNvSpPr>
              <a:spLocks noChangeArrowheads="1"/>
            </p:cNvSpPr>
            <p:nvPr/>
          </p:nvSpPr>
          <p:spPr bwMode="auto">
            <a:xfrm>
              <a:off x="5031263" y="4611293"/>
              <a:ext cx="158841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多 播 地 址</a:t>
              </a:r>
            </a:p>
          </p:txBody>
        </p:sp>
        <p:sp>
          <p:nvSpPr>
            <p:cNvPr id="55" name="Rectangle 49"/>
            <p:cNvSpPr>
              <a:spLocks noChangeArrowheads="1"/>
            </p:cNvSpPr>
            <p:nvPr/>
          </p:nvSpPr>
          <p:spPr bwMode="auto">
            <a:xfrm>
              <a:off x="1733857" y="5549503"/>
              <a:ext cx="7641035" cy="444500"/>
            </a:xfrm>
            <a:prstGeom prst="rect">
              <a:avLst/>
            </a:prstGeom>
            <a:solidFill>
              <a:srgbClr val="0000FF"/>
            </a:solidFill>
            <a:ln w="2540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6" name="Rectangle 50"/>
            <p:cNvSpPr>
              <a:spLocks noChangeArrowheads="1"/>
            </p:cNvSpPr>
            <p:nvPr/>
          </p:nvSpPr>
          <p:spPr bwMode="auto">
            <a:xfrm>
              <a:off x="412181" y="5559030"/>
              <a:ext cx="131960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E </a:t>
              </a:r>
              <a:r>
                <a:rPr kumimoji="1" lang="zh-CN" altLang="en-US" sz="1200" b="1">
                  <a:latin typeface="微软雅黑" pitchFamily="34" charset="-122"/>
                  <a:ea typeface="微软雅黑" pitchFamily="34" charset="-122"/>
                </a:rPr>
                <a:t>类地址</a:t>
              </a:r>
            </a:p>
          </p:txBody>
        </p:sp>
        <p:sp>
          <p:nvSpPr>
            <p:cNvPr id="57" name="Rectangle 51"/>
            <p:cNvSpPr>
              <a:spLocks noChangeArrowheads="1"/>
            </p:cNvSpPr>
            <p:nvPr/>
          </p:nvSpPr>
          <p:spPr bwMode="auto">
            <a:xfrm>
              <a:off x="4518046" y="5570141"/>
              <a:ext cx="260662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保 留 为 今 后 使 用</a:t>
              </a:r>
            </a:p>
          </p:txBody>
        </p:sp>
        <p:sp>
          <p:nvSpPr>
            <p:cNvPr id="58" name="Line 52"/>
            <p:cNvSpPr>
              <a:spLocks noChangeShapeType="1"/>
            </p:cNvSpPr>
            <p:nvPr/>
          </p:nvSpPr>
          <p:spPr bwMode="auto">
            <a:xfrm>
              <a:off x="2641708" y="557490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9" name="Rectangle 53"/>
            <p:cNvSpPr>
              <a:spLocks noChangeArrowheads="1"/>
            </p:cNvSpPr>
            <p:nvPr/>
          </p:nvSpPr>
          <p:spPr bwMode="auto">
            <a:xfrm>
              <a:off x="1610464" y="5555854"/>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1 1 1 1</a:t>
              </a:r>
            </a:p>
          </p:txBody>
        </p:sp>
        <p:sp>
          <p:nvSpPr>
            <p:cNvPr id="60" name="Rectangle 54"/>
            <p:cNvSpPr>
              <a:spLocks noChangeArrowheads="1"/>
            </p:cNvSpPr>
            <p:nvPr/>
          </p:nvSpPr>
          <p:spPr bwMode="auto">
            <a:xfrm>
              <a:off x="1861122" y="213603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0</a:t>
              </a:r>
            </a:p>
          </p:txBody>
        </p:sp>
        <p:sp>
          <p:nvSpPr>
            <p:cNvPr id="61" name="Rectangle 55"/>
            <p:cNvSpPr>
              <a:spLocks noChangeArrowheads="1"/>
            </p:cNvSpPr>
            <p:nvPr/>
          </p:nvSpPr>
          <p:spPr bwMode="auto">
            <a:xfrm>
              <a:off x="1653026" y="2136030"/>
              <a:ext cx="52453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62" name="Line 56"/>
            <p:cNvSpPr>
              <a:spLocks noChangeShapeType="1"/>
            </p:cNvSpPr>
            <p:nvPr/>
          </p:nvSpPr>
          <p:spPr bwMode="auto">
            <a:xfrm>
              <a:off x="2249794" y="2132856"/>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65" name="AutoShape 61"/>
          <p:cNvSpPr>
            <a:spLocks noChangeArrowheads="1"/>
          </p:cNvSpPr>
          <p:nvPr/>
        </p:nvSpPr>
        <p:spPr bwMode="auto">
          <a:xfrm>
            <a:off x="2693452" y="3611194"/>
            <a:ext cx="4485687" cy="314674"/>
          </a:xfrm>
          <a:prstGeom prst="wedgeRoundRectCallout">
            <a:avLst>
              <a:gd name="adj1" fmla="val 30056"/>
              <a:gd name="adj2" fmla="val -325697"/>
              <a:gd name="adj3" fmla="val 16667"/>
            </a:avLst>
          </a:prstGeom>
          <a:solidFill>
            <a:srgbClr val="00FFFF"/>
          </a:solidFill>
          <a:ln w="9525">
            <a:solidFill>
              <a:schemeClr val="tx1"/>
            </a:solidFill>
            <a:miter lim="800000"/>
            <a:headEnd/>
            <a:tailEnd/>
          </a:ln>
          <a:effectLst/>
          <a:extLst/>
        </p:spPr>
        <p:txBody>
          <a:bodyPr anchor="ctr"/>
          <a:lstStyle/>
          <a:p>
            <a:pPr algn="ctr"/>
            <a:r>
              <a:rPr lang="en-US" altLang="zh-CN" sz="1600" b="1" dirty="0">
                <a:solidFill>
                  <a:srgbClr val="000066"/>
                </a:solidFill>
                <a:latin typeface="微软雅黑" pitchFamily="34" charset="-122"/>
                <a:ea typeface="微软雅黑" pitchFamily="34" charset="-122"/>
              </a:rPr>
              <a:t>C </a:t>
            </a:r>
            <a:r>
              <a:rPr lang="zh-CN" altLang="en-US" sz="1600" b="1" dirty="0">
                <a:solidFill>
                  <a:srgbClr val="000066"/>
                </a:solidFill>
                <a:latin typeface="微软雅黑" pitchFamily="34" charset="-122"/>
                <a:ea typeface="微软雅黑" pitchFamily="34" charset="-122"/>
              </a:rPr>
              <a:t>类地址的主机号字段 </a:t>
            </a:r>
            <a:r>
              <a:rPr lang="en-US" altLang="zh-CN" sz="1600" b="1" dirty="0">
                <a:solidFill>
                  <a:srgbClr val="000066"/>
                </a:solidFill>
                <a:latin typeface="微软雅黑" pitchFamily="34" charset="-122"/>
                <a:ea typeface="微软雅黑" pitchFamily="34" charset="-122"/>
              </a:rPr>
              <a:t>host-id </a:t>
            </a:r>
            <a:r>
              <a:rPr lang="zh-CN" altLang="en-US" sz="1600" b="1" dirty="0">
                <a:solidFill>
                  <a:srgbClr val="000066"/>
                </a:solidFill>
                <a:latin typeface="微软雅黑" pitchFamily="34" charset="-122"/>
                <a:ea typeface="微软雅黑" pitchFamily="34" charset="-122"/>
              </a:rPr>
              <a:t>为 </a:t>
            </a:r>
            <a:r>
              <a:rPr lang="en-US" altLang="zh-CN" sz="1600" b="1" dirty="0">
                <a:solidFill>
                  <a:srgbClr val="000066"/>
                </a:solidFill>
                <a:latin typeface="微软雅黑" pitchFamily="34" charset="-122"/>
                <a:ea typeface="微软雅黑" pitchFamily="34" charset="-122"/>
              </a:rPr>
              <a:t>1 </a:t>
            </a:r>
            <a:r>
              <a:rPr lang="zh-CN" altLang="en-US" sz="1600" b="1" dirty="0">
                <a:solidFill>
                  <a:srgbClr val="000066"/>
                </a:solidFill>
                <a:latin typeface="微软雅黑" pitchFamily="34" charset="-122"/>
                <a:ea typeface="微软雅黑" pitchFamily="34" charset="-122"/>
              </a:rPr>
              <a:t>字节</a:t>
            </a:r>
          </a:p>
        </p:txBody>
      </p:sp>
      <p:sp>
        <p:nvSpPr>
          <p:cNvPr id="69" name="矩形 68"/>
          <p:cNvSpPr/>
          <p:nvPr/>
        </p:nvSpPr>
        <p:spPr>
          <a:xfrm>
            <a:off x="616085" y="565906"/>
            <a:ext cx="4697120" cy="400110"/>
          </a:xfrm>
          <a:prstGeom prst="rect">
            <a:avLst/>
          </a:prstGeom>
        </p:spPr>
        <p:txBody>
          <a:bodyPr wrap="none">
            <a:spAutoFit/>
          </a:bodyPr>
          <a:lstStyle/>
          <a:p>
            <a:r>
              <a:rPr lang="zh-CN" altLang="en-US" sz="2000" b="1" dirty="0">
                <a:latin typeface="微软雅黑" pitchFamily="34" charset="-122"/>
                <a:ea typeface="微软雅黑" pitchFamily="34" charset="-122"/>
              </a:rPr>
              <a:t>各类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地址的网络号字段和主机号字段</a:t>
            </a:r>
          </a:p>
        </p:txBody>
      </p:sp>
    </p:spTree>
    <p:extLst>
      <p:ext uri="{BB962C8B-B14F-4D97-AF65-F5344CB8AC3E}">
        <p14:creationId xmlns:p14="http://schemas.microsoft.com/office/powerpoint/2010/main" val="3788718798"/>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381326"/>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322558"/>
            <a:ext cx="3004349" cy="400110"/>
          </a:xfrm>
          <a:prstGeom prst="rect">
            <a:avLst/>
          </a:prstGeom>
        </p:spPr>
        <p:txBody>
          <a:bodyPr wrap="none">
            <a:spAutoFit/>
          </a:bodyPr>
          <a:lstStyle/>
          <a:p>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基于核心的发现技术 </a:t>
            </a:r>
          </a:p>
        </p:txBody>
      </p:sp>
      <p:sp>
        <p:nvSpPr>
          <p:cNvPr id="4" name="矩形 3"/>
          <p:cNvSpPr/>
          <p:nvPr/>
        </p:nvSpPr>
        <p:spPr>
          <a:xfrm>
            <a:off x="545144" y="1767638"/>
            <a:ext cx="8028487" cy="1785104"/>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这种方法对于多播组的大小在较大范围内变化时都适合。</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这种方法是对每一个多播组 </a:t>
            </a:r>
            <a:r>
              <a:rPr lang="en-US" altLang="zh-CN" sz="2000" b="1" dirty="0">
                <a:latin typeface="微软雅黑" pitchFamily="34" charset="-122"/>
                <a:ea typeface="微软雅黑" pitchFamily="34" charset="-122"/>
              </a:rPr>
              <a:t>G </a:t>
            </a:r>
            <a:r>
              <a:rPr lang="zh-CN" altLang="en-US" sz="2000" b="1" dirty="0">
                <a:latin typeface="微软雅黑" pitchFamily="34" charset="-122"/>
                <a:ea typeface="微软雅黑" pitchFamily="34" charset="-122"/>
              </a:rPr>
              <a:t>指定一个</a:t>
            </a:r>
            <a:r>
              <a:rPr lang="zh-CN" altLang="en-US" sz="2000" b="1" dirty="0">
                <a:solidFill>
                  <a:srgbClr val="0000FF"/>
                </a:solidFill>
                <a:latin typeface="微软雅黑" pitchFamily="34" charset="-122"/>
                <a:ea typeface="微软雅黑" pitchFamily="34" charset="-122"/>
              </a:rPr>
              <a:t>核心</a:t>
            </a:r>
            <a:r>
              <a:rPr lang="en-US" altLang="zh-CN" sz="2000" b="1" dirty="0">
                <a:latin typeface="微软雅黑" pitchFamily="34" charset="-122"/>
                <a:ea typeface="微软雅黑" pitchFamily="34" charset="-122"/>
              </a:rPr>
              <a:t>(core) </a:t>
            </a:r>
            <a:r>
              <a:rPr lang="zh-CN" altLang="en-US" sz="2000" b="1" dirty="0">
                <a:latin typeface="微软雅黑" pitchFamily="34" charset="-122"/>
                <a:ea typeface="微软雅黑" pitchFamily="34" charset="-122"/>
              </a:rPr>
              <a:t>路由器，给出它的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单播地址</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核心路由器按照前面讲过的方法创建出对应于多播组 </a:t>
            </a:r>
            <a:r>
              <a:rPr lang="en-US" altLang="zh-CN" sz="2000" b="1" dirty="0">
                <a:latin typeface="微软雅黑" pitchFamily="34" charset="-122"/>
                <a:ea typeface="微软雅黑" pitchFamily="34" charset="-122"/>
              </a:rPr>
              <a:t>G </a:t>
            </a:r>
            <a:r>
              <a:rPr lang="zh-CN" altLang="en-US" sz="2000" b="1" dirty="0">
                <a:latin typeface="微软雅黑" pitchFamily="34" charset="-122"/>
                <a:ea typeface="微软雅黑" pitchFamily="34" charset="-122"/>
              </a:rPr>
              <a:t>的转发树。 </a:t>
            </a:r>
          </a:p>
        </p:txBody>
      </p:sp>
    </p:spTree>
    <p:extLst>
      <p:ext uri="{BB962C8B-B14F-4D97-AF65-F5344CB8AC3E}">
        <p14:creationId xmlns:p14="http://schemas.microsoft.com/office/powerpoint/2010/main" val="9965178"/>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26771"/>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68003"/>
            <a:ext cx="2749471" cy="400110"/>
          </a:xfrm>
          <a:prstGeom prst="rect">
            <a:avLst/>
          </a:prstGeom>
        </p:spPr>
        <p:txBody>
          <a:bodyPr wrap="none">
            <a:spAutoFit/>
          </a:bodyPr>
          <a:lstStyle/>
          <a:p>
            <a:r>
              <a:rPr lang="zh-CN" altLang="en-US" sz="2000" b="1" dirty="0">
                <a:latin typeface="微软雅黑" pitchFamily="34" charset="-122"/>
                <a:ea typeface="微软雅黑" pitchFamily="34" charset="-122"/>
              </a:rPr>
              <a:t>几种多播路由选择</a:t>
            </a:r>
            <a:r>
              <a:rPr lang="zh-CN" altLang="en-US" sz="2000" b="1" dirty="0" smtClean="0">
                <a:latin typeface="微软雅黑" pitchFamily="34" charset="-122"/>
                <a:ea typeface="微软雅黑" pitchFamily="34" charset="-122"/>
              </a:rPr>
              <a:t>协议</a:t>
            </a:r>
            <a:endParaRPr lang="zh-CN" altLang="en-US" sz="2000" b="1" dirty="0">
              <a:latin typeface="微软雅黑" pitchFamily="34" charset="-122"/>
              <a:ea typeface="微软雅黑" pitchFamily="34" charset="-122"/>
            </a:endParaRPr>
          </a:p>
        </p:txBody>
      </p:sp>
      <p:sp>
        <p:nvSpPr>
          <p:cNvPr id="4" name="矩形 3"/>
          <p:cNvSpPr/>
          <p:nvPr/>
        </p:nvSpPr>
        <p:spPr>
          <a:xfrm>
            <a:off x="545144" y="925163"/>
            <a:ext cx="8028487" cy="3554819"/>
          </a:xfrm>
          <a:prstGeom prst="rect">
            <a:avLst/>
          </a:prstGeom>
        </p:spPr>
        <p:txBody>
          <a:bodyPr wrap="square">
            <a:spAutoFit/>
          </a:bodyPr>
          <a:lstStyle/>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距离向量多播路由选择协议 </a:t>
            </a:r>
            <a:r>
              <a:rPr lang="en-US" altLang="zh-CN" sz="2000" b="1" dirty="0">
                <a:latin typeface="微软雅黑" pitchFamily="34" charset="-122"/>
                <a:ea typeface="微软雅黑" pitchFamily="34" charset="-122"/>
              </a:rPr>
              <a:t>DVMRP (Distance Vector Multicast Routing Protocol)</a:t>
            </a:r>
          </a:p>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基于核心的转发树 </a:t>
            </a:r>
            <a:r>
              <a:rPr lang="en-US" altLang="zh-CN" sz="2000" b="1" dirty="0">
                <a:latin typeface="微软雅黑" pitchFamily="34" charset="-122"/>
                <a:ea typeface="微软雅黑" pitchFamily="34" charset="-122"/>
              </a:rPr>
              <a:t>CBT (Core Based Tree) </a:t>
            </a:r>
          </a:p>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开放最短通路优先的多播扩展 </a:t>
            </a:r>
            <a:r>
              <a:rPr lang="en-US" altLang="zh-CN" sz="2000" b="1" dirty="0">
                <a:latin typeface="微软雅黑" pitchFamily="34" charset="-122"/>
                <a:ea typeface="微软雅黑" pitchFamily="34" charset="-122"/>
              </a:rPr>
              <a:t>MOSPF (Multicast Extensions to OSPF) </a:t>
            </a:r>
          </a:p>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协议无关多播</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稀疏方式 </a:t>
            </a:r>
            <a:r>
              <a:rPr lang="en-US" altLang="zh-CN" sz="2000" b="1" dirty="0">
                <a:latin typeface="微软雅黑" pitchFamily="34" charset="-122"/>
                <a:ea typeface="微软雅黑" pitchFamily="34" charset="-122"/>
              </a:rPr>
              <a:t>PIM-SM (Protocol Independent Multicast-Sparse Mode) </a:t>
            </a:r>
          </a:p>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协议无关多播</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密集方式 </a:t>
            </a:r>
            <a:r>
              <a:rPr lang="en-US" altLang="zh-CN" sz="2000" b="1" dirty="0">
                <a:latin typeface="微软雅黑" pitchFamily="34" charset="-122"/>
                <a:ea typeface="微软雅黑" pitchFamily="34" charset="-122"/>
              </a:rPr>
              <a:t>PIM-DM (Protocol Independent Multicast-Dense Mode) </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947415139"/>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2303831" y="1557033"/>
            <a:ext cx="6189542"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3" name="Rectangle 10"/>
          <p:cNvSpPr>
            <a:spLocks noChangeArrowheads="1"/>
          </p:cNvSpPr>
          <p:nvPr/>
        </p:nvSpPr>
        <p:spPr bwMode="auto">
          <a:xfrm>
            <a:off x="2303831" y="2163458"/>
            <a:ext cx="6189542"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 name="Rectangle 27"/>
          <p:cNvSpPr>
            <a:spLocks noChangeArrowheads="1"/>
          </p:cNvSpPr>
          <p:nvPr/>
        </p:nvSpPr>
        <p:spPr bwMode="auto">
          <a:xfrm>
            <a:off x="490266" y="1557033"/>
            <a:ext cx="1636540" cy="1810421"/>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5" name="Rectangle 29"/>
          <p:cNvSpPr>
            <a:spLocks noChangeArrowheads="1"/>
          </p:cNvSpPr>
          <p:nvPr/>
        </p:nvSpPr>
        <p:spPr bwMode="auto">
          <a:xfrm>
            <a:off x="499155" y="1651965"/>
            <a:ext cx="1627651" cy="1631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4.8</a:t>
            </a:r>
            <a:endParaRPr lang="fr-FR" altLang="zh-CN" sz="2000" b="1" dirty="0">
              <a:solidFill>
                <a:srgbClr val="FFFF00"/>
              </a:solidFill>
              <a:latin typeface="微软雅黑" pitchFamily="34" charset="-122"/>
              <a:ea typeface="微软雅黑" pitchFamily="34" charset="-122"/>
            </a:endParaRPr>
          </a:p>
          <a:p>
            <a:r>
              <a:rPr lang="zh-CN" altLang="en-US" sz="2000" b="1" dirty="0">
                <a:solidFill>
                  <a:schemeClr val="bg1"/>
                </a:solidFill>
                <a:latin typeface="微软雅黑" pitchFamily="34" charset="-122"/>
                <a:ea typeface="微软雅黑" pitchFamily="34" charset="-122"/>
              </a:rPr>
              <a:t>虚拟专用网 </a:t>
            </a:r>
            <a:r>
              <a:rPr lang="en-US" altLang="zh-CN" sz="2000" b="1" dirty="0">
                <a:solidFill>
                  <a:schemeClr val="bg1"/>
                </a:solidFill>
                <a:latin typeface="微软雅黑" pitchFamily="34" charset="-122"/>
                <a:ea typeface="微软雅黑" pitchFamily="34" charset="-122"/>
              </a:rPr>
              <a:t>VPN</a:t>
            </a:r>
            <a:r>
              <a:rPr lang="zh-CN" altLang="en-US" sz="2000" b="1" dirty="0">
                <a:solidFill>
                  <a:schemeClr val="bg1"/>
                </a:solidFill>
                <a:latin typeface="微软雅黑" pitchFamily="34" charset="-122"/>
                <a:ea typeface="微软雅黑" pitchFamily="34" charset="-122"/>
              </a:rPr>
              <a:t>和网络地址转换 </a:t>
            </a:r>
            <a:r>
              <a:rPr lang="en-US" altLang="zh-CN" sz="2000" b="1" dirty="0">
                <a:solidFill>
                  <a:schemeClr val="bg1"/>
                </a:solidFill>
                <a:latin typeface="微软雅黑" pitchFamily="34" charset="-122"/>
                <a:ea typeface="微软雅黑" pitchFamily="34" charset="-122"/>
              </a:rPr>
              <a:t>NAT</a:t>
            </a:r>
            <a:endParaRPr lang="zh-CN" altLang="en-US" sz="2000" b="1" dirty="0">
              <a:solidFill>
                <a:schemeClr val="bg1"/>
              </a:solidFill>
              <a:latin typeface="微软雅黑" pitchFamily="34" charset="-122"/>
              <a:ea typeface="微软雅黑" pitchFamily="34" charset="-122"/>
            </a:endParaRPr>
          </a:p>
        </p:txBody>
      </p:sp>
      <p:sp>
        <p:nvSpPr>
          <p:cNvPr id="7" name="Line 16"/>
          <p:cNvSpPr>
            <a:spLocks noChangeShapeType="1"/>
          </p:cNvSpPr>
          <p:nvPr/>
        </p:nvSpPr>
        <p:spPr bwMode="auto">
          <a:xfrm>
            <a:off x="3311894" y="1485596"/>
            <a:ext cx="0" cy="2283662"/>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Rectangle 8"/>
          <p:cNvSpPr>
            <a:spLocks noChangeArrowheads="1"/>
          </p:cNvSpPr>
          <p:nvPr/>
        </p:nvSpPr>
        <p:spPr bwMode="auto">
          <a:xfrm>
            <a:off x="2287349" y="1522489"/>
            <a:ext cx="638187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solidFill>
                  <a:schemeClr val="bg1"/>
                </a:solidFill>
                <a:latin typeface="微软雅黑" pitchFamily="34" charset="-122"/>
                <a:ea typeface="微软雅黑" pitchFamily="34" charset="-122"/>
              </a:rPr>
              <a:t>4.8.1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虚拟</a:t>
            </a:r>
            <a:r>
              <a:rPr lang="zh-CN" altLang="en-US" sz="2000" b="1" dirty="0">
                <a:solidFill>
                  <a:schemeClr val="bg1"/>
                </a:solidFill>
                <a:latin typeface="微软雅黑" pitchFamily="34" charset="-122"/>
                <a:ea typeface="微软雅黑" pitchFamily="34" charset="-122"/>
              </a:rPr>
              <a:t>专用网 </a:t>
            </a:r>
            <a:r>
              <a:rPr lang="en-US" altLang="zh-CN" sz="2000" b="1" dirty="0" smtClean="0">
                <a:solidFill>
                  <a:schemeClr val="bg1"/>
                </a:solidFill>
                <a:latin typeface="微软雅黑" pitchFamily="34" charset="-122"/>
                <a:ea typeface="微软雅黑" pitchFamily="34" charset="-122"/>
              </a:rPr>
              <a:t>VPN</a:t>
            </a:r>
          </a:p>
          <a:p>
            <a:endParaRPr lang="en-US" altLang="zh-CN"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4.8.2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网络</a:t>
            </a:r>
            <a:r>
              <a:rPr lang="zh-CN" altLang="en-US" sz="2000" b="1" dirty="0">
                <a:solidFill>
                  <a:schemeClr val="bg1"/>
                </a:solidFill>
                <a:latin typeface="微软雅黑" pitchFamily="34" charset="-122"/>
                <a:ea typeface="微软雅黑" pitchFamily="34" charset="-122"/>
              </a:rPr>
              <a:t>地址转换 </a:t>
            </a:r>
            <a:r>
              <a:rPr lang="en-US" altLang="zh-CN" sz="2000" b="1" dirty="0">
                <a:solidFill>
                  <a:schemeClr val="bg1"/>
                </a:solidFill>
                <a:latin typeface="微软雅黑" pitchFamily="34" charset="-122"/>
                <a:ea typeface="微软雅黑" pitchFamily="34" charset="-122"/>
              </a:rPr>
              <a:t>NAT</a:t>
            </a:r>
          </a:p>
        </p:txBody>
      </p:sp>
    </p:spTree>
    <p:extLst>
      <p:ext uri="{BB962C8B-B14F-4D97-AF65-F5344CB8AC3E}">
        <p14:creationId xmlns:p14="http://schemas.microsoft.com/office/powerpoint/2010/main" val="977476527"/>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19746"/>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859833" y="778883"/>
            <a:ext cx="34243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4.8.1  </a:t>
            </a:r>
            <a:r>
              <a:rPr lang="zh-CN" altLang="en-US" sz="2400" b="1" dirty="0">
                <a:solidFill>
                  <a:schemeClr val="bg1"/>
                </a:solidFill>
                <a:latin typeface="微软雅黑" pitchFamily="34" charset="-122"/>
                <a:ea typeface="微软雅黑" pitchFamily="34" charset="-122"/>
              </a:rPr>
              <a:t>虚拟专用网 </a:t>
            </a:r>
            <a:r>
              <a:rPr lang="en-US" altLang="zh-CN" sz="2400" b="1" dirty="0">
                <a:solidFill>
                  <a:schemeClr val="bg1"/>
                </a:solidFill>
                <a:latin typeface="微软雅黑" pitchFamily="34" charset="-122"/>
                <a:ea typeface="微软雅黑" pitchFamily="34" charset="-122"/>
              </a:rPr>
              <a:t>VPN</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45143" y="1202597"/>
            <a:ext cx="8053711"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地址的紧缺</a:t>
            </a:r>
            <a:r>
              <a:rPr lang="zh-CN" altLang="en-US" sz="2000" b="1" dirty="0">
                <a:latin typeface="微软雅黑" pitchFamily="34" charset="-122"/>
                <a:ea typeface="微软雅黑" pitchFamily="34" charset="-122"/>
              </a:rPr>
              <a:t>，一个机构能够申请到的</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地址数往往远小于本机构所拥有的主机数。</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考虑到</a:t>
            </a:r>
            <a:r>
              <a:rPr lang="zh-CN" altLang="en-US" sz="2000" b="1" dirty="0">
                <a:solidFill>
                  <a:srgbClr val="0000FF"/>
                </a:solidFill>
                <a:latin typeface="微软雅黑" pitchFamily="34" charset="-122"/>
                <a:ea typeface="微软雅黑" pitchFamily="34" charset="-122"/>
              </a:rPr>
              <a:t>互联网并不很安全</a:t>
            </a:r>
            <a:r>
              <a:rPr lang="zh-CN" altLang="en-US" sz="2000" b="1" dirty="0">
                <a:latin typeface="微软雅黑" pitchFamily="34" charset="-122"/>
                <a:ea typeface="微软雅黑" pitchFamily="34" charset="-122"/>
              </a:rPr>
              <a:t>，一个机构内也并不需要把所有的主机接入到外部的互联网。</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假定在一个机构内部的计算机通信也是采用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协议，那么从原则上讲，对于这些仅在</a:t>
            </a:r>
            <a:r>
              <a:rPr lang="zh-CN" altLang="en-US" sz="2000" b="1" dirty="0">
                <a:solidFill>
                  <a:srgbClr val="0000FF"/>
                </a:solidFill>
                <a:latin typeface="微软雅黑" pitchFamily="34" charset="-122"/>
                <a:ea typeface="微软雅黑" pitchFamily="34" charset="-122"/>
              </a:rPr>
              <a:t>机构内部使用</a:t>
            </a:r>
            <a:r>
              <a:rPr lang="zh-CN" altLang="en-US" sz="2000" b="1" dirty="0">
                <a:latin typeface="微软雅黑" pitchFamily="34" charset="-122"/>
                <a:ea typeface="微软雅黑" pitchFamily="34" charset="-122"/>
              </a:rPr>
              <a:t>的计算机就可以由本机构</a:t>
            </a:r>
            <a:r>
              <a:rPr lang="zh-CN" altLang="en-US" sz="2000" b="1" dirty="0">
                <a:solidFill>
                  <a:srgbClr val="0000FF"/>
                </a:solidFill>
                <a:latin typeface="微软雅黑" pitchFamily="34" charset="-122"/>
                <a:ea typeface="微软雅黑" pitchFamily="34" charset="-122"/>
              </a:rPr>
              <a:t>自行分配其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593138606"/>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635508"/>
            <a:ext cx="8053710"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本地地址</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仅在机构内部使用的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地址，可以由本机构自行分配，而不需要向互联网的管理机构申请。</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全球地址</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全球唯一的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地址，必须向互联网的管理机构申请。 </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问题</a:t>
            </a:r>
            <a:r>
              <a:rPr lang="zh-CN" altLang="en-US" sz="2000" b="1" dirty="0">
                <a:latin typeface="微软雅黑" pitchFamily="34" charset="-122"/>
                <a:ea typeface="微软雅黑" pitchFamily="34" charset="-122"/>
              </a:rPr>
              <a:t>：在内部使用的本地地址就有可能和互联网中某个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地址重合，这样就会出现地址的二义性问题</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3" name="AutoShape 5"/>
          <p:cNvSpPr>
            <a:spLocks noChangeArrowheads="1"/>
          </p:cNvSpPr>
          <p:nvPr/>
        </p:nvSpPr>
        <p:spPr bwMode="auto">
          <a:xfrm>
            <a:off x="545145" y="1248483"/>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121527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本地地址与全球地址</a:t>
            </a:r>
          </a:p>
        </p:txBody>
      </p:sp>
    </p:spTree>
    <p:extLst>
      <p:ext uri="{BB962C8B-B14F-4D97-AF65-F5344CB8AC3E}">
        <p14:creationId xmlns:p14="http://schemas.microsoft.com/office/powerpoint/2010/main" val="255988215"/>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609132"/>
            <a:ext cx="8053710"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问题</a:t>
            </a:r>
            <a:r>
              <a:rPr lang="zh-CN" altLang="en-US" sz="2000" b="1" dirty="0">
                <a:latin typeface="微软雅黑" pitchFamily="34" charset="-122"/>
                <a:ea typeface="微软雅黑" pitchFamily="34" charset="-122"/>
              </a:rPr>
              <a:t>：在内部使用的本地地址就有可能和互联网中某个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地址重合，这样就会出现地址的</a:t>
            </a:r>
            <a:r>
              <a:rPr lang="zh-CN" altLang="en-US" sz="2000" b="1" dirty="0">
                <a:solidFill>
                  <a:srgbClr val="0000FF"/>
                </a:solidFill>
                <a:latin typeface="微软雅黑" pitchFamily="34" charset="-122"/>
                <a:ea typeface="微软雅黑" pitchFamily="34" charset="-122"/>
              </a:rPr>
              <a:t>二义性</a:t>
            </a:r>
            <a:r>
              <a:rPr lang="zh-CN" altLang="en-US" sz="2000" b="1" dirty="0">
                <a:latin typeface="微软雅黑" pitchFamily="34" charset="-122"/>
                <a:ea typeface="微软雅黑" pitchFamily="34" charset="-122"/>
              </a:rPr>
              <a:t>问题。</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解决</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RFC 1918 </a:t>
            </a:r>
            <a:r>
              <a:rPr lang="zh-CN" altLang="en-US" sz="2000" b="1" dirty="0">
                <a:latin typeface="微软雅黑" pitchFamily="34" charset="-122"/>
                <a:ea typeface="微软雅黑" pitchFamily="34" charset="-122"/>
              </a:rPr>
              <a:t>指明了一些</a:t>
            </a:r>
            <a:r>
              <a:rPr lang="zh-CN" altLang="en-US" sz="2000" b="1" dirty="0">
                <a:solidFill>
                  <a:srgbClr val="0000FF"/>
                </a:solidFill>
                <a:latin typeface="微软雅黑" pitchFamily="34" charset="-122"/>
                <a:ea typeface="微软雅黑" pitchFamily="34" charset="-122"/>
              </a:rPr>
              <a:t>专用地址 </a:t>
            </a:r>
            <a:r>
              <a:rPr lang="en-US" altLang="zh-CN" sz="2000" b="1" dirty="0">
                <a:latin typeface="微软雅黑" pitchFamily="34" charset="-122"/>
                <a:ea typeface="微软雅黑" pitchFamily="34" charset="-122"/>
              </a:rPr>
              <a:t>(private address)</a:t>
            </a: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专用地址只能用作本地地址</a:t>
            </a:r>
            <a:r>
              <a:rPr lang="zh-CN" altLang="en-US" sz="2000" b="1" dirty="0">
                <a:latin typeface="微软雅黑" pitchFamily="34" charset="-122"/>
                <a:ea typeface="微软雅黑" pitchFamily="34" charset="-122"/>
              </a:rPr>
              <a:t>而不能用作全球地址。</a:t>
            </a:r>
            <a:r>
              <a:rPr lang="zh-CN" altLang="en-US" sz="2000" b="1" dirty="0">
                <a:solidFill>
                  <a:srgbClr val="0000FF"/>
                </a:solidFill>
                <a:latin typeface="微软雅黑" pitchFamily="34" charset="-122"/>
                <a:ea typeface="微软雅黑" pitchFamily="34" charset="-122"/>
              </a:rPr>
              <a:t>在互联网中的所有路由器，对目的地址是专用地址的数据报一律不进行转发</a:t>
            </a:r>
            <a:r>
              <a:rPr lang="zh-CN" altLang="en-US" sz="2000" b="1" dirty="0" smtClean="0">
                <a:solidFill>
                  <a:srgbClr val="0000FF"/>
                </a:solidFill>
                <a:latin typeface="微软雅黑" pitchFamily="34" charset="-122"/>
                <a:ea typeface="微软雅黑" pitchFamily="34" charset="-122"/>
              </a:rPr>
              <a:t>。</a:t>
            </a:r>
            <a:endParaRPr lang="zh-CN" altLang="en-US" sz="2000" b="1" dirty="0">
              <a:solidFill>
                <a:srgbClr val="0000FF"/>
              </a:solidFill>
              <a:latin typeface="微软雅黑" pitchFamily="34" charset="-122"/>
              <a:ea typeface="微软雅黑" pitchFamily="34" charset="-122"/>
            </a:endParaRPr>
          </a:p>
        </p:txBody>
      </p:sp>
      <p:sp>
        <p:nvSpPr>
          <p:cNvPr id="3" name="AutoShape 5"/>
          <p:cNvSpPr>
            <a:spLocks noChangeArrowheads="1"/>
          </p:cNvSpPr>
          <p:nvPr/>
        </p:nvSpPr>
        <p:spPr bwMode="auto">
          <a:xfrm>
            <a:off x="545145" y="1222107"/>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1188896"/>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本地地址与全球地址</a:t>
            </a:r>
          </a:p>
        </p:txBody>
      </p:sp>
    </p:spTree>
    <p:extLst>
      <p:ext uri="{BB962C8B-B14F-4D97-AF65-F5344CB8AC3E}">
        <p14:creationId xmlns:p14="http://schemas.microsoft.com/office/powerpoint/2010/main" val="840608774"/>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545145" y="1099038"/>
            <a:ext cx="8053710"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 name="AutoShape 5"/>
          <p:cNvSpPr>
            <a:spLocks noChangeArrowheads="1"/>
          </p:cNvSpPr>
          <p:nvPr/>
        </p:nvSpPr>
        <p:spPr bwMode="auto">
          <a:xfrm>
            <a:off x="545145" y="676984"/>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643773"/>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RFC 1918 </a:t>
            </a:r>
            <a:r>
              <a:rPr lang="zh-CN" altLang="en-US" sz="2000" b="1" dirty="0">
                <a:solidFill>
                  <a:schemeClr val="bg1"/>
                </a:solidFill>
                <a:latin typeface="微软雅黑" pitchFamily="34" charset="-122"/>
                <a:ea typeface="微软雅黑" pitchFamily="34" charset="-122"/>
              </a:rPr>
              <a:t>指明的专用 </a:t>
            </a:r>
            <a:r>
              <a:rPr lang="en-US" altLang="zh-CN" sz="2000" b="1" dirty="0">
                <a:solidFill>
                  <a:schemeClr val="bg1"/>
                </a:solidFill>
                <a:latin typeface="微软雅黑" pitchFamily="34" charset="-122"/>
                <a:ea typeface="微软雅黑" pitchFamily="34" charset="-122"/>
              </a:rPr>
              <a:t>IP </a:t>
            </a:r>
            <a:r>
              <a:rPr lang="zh-CN" altLang="en-US" sz="2000" b="1" dirty="0">
                <a:solidFill>
                  <a:schemeClr val="bg1"/>
                </a:solidFill>
                <a:latin typeface="微软雅黑" pitchFamily="34" charset="-122"/>
                <a:ea typeface="微软雅黑" pitchFamily="34" charset="-122"/>
              </a:rPr>
              <a:t>地址</a:t>
            </a:r>
          </a:p>
        </p:txBody>
      </p:sp>
      <p:sp>
        <p:nvSpPr>
          <p:cNvPr id="5" name="矩形 4"/>
          <p:cNvSpPr/>
          <p:nvPr/>
        </p:nvSpPr>
        <p:spPr>
          <a:xfrm>
            <a:off x="1672239" y="1344032"/>
            <a:ext cx="2151551" cy="338554"/>
          </a:xfrm>
          <a:prstGeom prst="rect">
            <a:avLst/>
          </a:prstGeom>
        </p:spPr>
        <p:txBody>
          <a:bodyPr wrap="none">
            <a:spAutoFit/>
          </a:bodyPr>
          <a:lstStyle/>
          <a:p>
            <a:pPr marL="360363" indent="-360363">
              <a:buNone/>
            </a:pPr>
            <a:r>
              <a:rPr lang="zh-CN" altLang="zh-CN" sz="1600" b="1" dirty="0">
                <a:solidFill>
                  <a:srgbClr val="CC00CC"/>
                </a:solidFill>
                <a:latin typeface="微软雅黑" pitchFamily="34" charset="-122"/>
                <a:ea typeface="微软雅黑" pitchFamily="34" charset="-122"/>
              </a:rPr>
              <a:t>三个</a:t>
            </a:r>
            <a:r>
              <a:rPr lang="zh-CN" altLang="zh-CN" sz="1600" b="1" dirty="0" smtClean="0">
                <a:solidFill>
                  <a:srgbClr val="CC00CC"/>
                </a:solidFill>
                <a:latin typeface="微软雅黑" pitchFamily="34" charset="-122"/>
                <a:ea typeface="微软雅黑" pitchFamily="34" charset="-122"/>
              </a:rPr>
              <a:t>专用</a:t>
            </a:r>
            <a:r>
              <a:rPr lang="en-US" altLang="zh-CN" sz="1600" b="1" dirty="0" smtClean="0">
                <a:solidFill>
                  <a:srgbClr val="CC00CC"/>
                </a:solidFill>
                <a:latin typeface="微软雅黑" pitchFamily="34" charset="-122"/>
                <a:ea typeface="微软雅黑" pitchFamily="34" charset="-122"/>
              </a:rPr>
              <a:t> IP </a:t>
            </a:r>
            <a:r>
              <a:rPr lang="zh-CN" altLang="zh-CN" sz="1600" b="1" dirty="0" smtClean="0">
                <a:solidFill>
                  <a:srgbClr val="CC00CC"/>
                </a:solidFill>
                <a:latin typeface="微软雅黑" pitchFamily="34" charset="-122"/>
                <a:ea typeface="微软雅黑" pitchFamily="34" charset="-122"/>
              </a:rPr>
              <a:t>地址</a:t>
            </a:r>
            <a:r>
              <a:rPr lang="zh-CN" altLang="zh-CN" sz="1600" b="1" dirty="0">
                <a:solidFill>
                  <a:srgbClr val="CC00CC"/>
                </a:solidFill>
                <a:latin typeface="微软雅黑" pitchFamily="34" charset="-122"/>
                <a:ea typeface="微软雅黑" pitchFamily="34" charset="-122"/>
              </a:rPr>
              <a:t>块</a:t>
            </a:r>
            <a:r>
              <a:rPr lang="zh-CN" altLang="en-US" sz="1600" b="1" dirty="0">
                <a:solidFill>
                  <a:srgbClr val="CC00CC"/>
                </a:solidFill>
                <a:latin typeface="微软雅黑" pitchFamily="34" charset="-122"/>
                <a:ea typeface="微软雅黑" pitchFamily="34" charset="-122"/>
              </a:rPr>
              <a:t>：</a:t>
            </a:r>
            <a:endParaRPr lang="en-US" altLang="zh-CN" sz="1600" b="1" dirty="0">
              <a:solidFill>
                <a:srgbClr val="CC00CC"/>
              </a:solidFill>
              <a:latin typeface="微软雅黑" pitchFamily="34" charset="-122"/>
              <a:ea typeface="微软雅黑" pitchFamily="34" charset="-122"/>
            </a:endParaRPr>
          </a:p>
        </p:txBody>
      </p:sp>
      <p:sp>
        <p:nvSpPr>
          <p:cNvPr id="6" name="矩形 5"/>
          <p:cNvSpPr/>
          <p:nvPr/>
        </p:nvSpPr>
        <p:spPr>
          <a:xfrm>
            <a:off x="1765399" y="1692510"/>
            <a:ext cx="4839437" cy="338554"/>
          </a:xfrm>
          <a:prstGeom prst="rect">
            <a:avLst/>
          </a:prstGeom>
          <a:solidFill>
            <a:srgbClr val="0000FF"/>
          </a:solidFill>
        </p:spPr>
        <p:txBody>
          <a:bodyPr wrap="square">
            <a:spAutoFit/>
          </a:bodyPr>
          <a:lstStyle/>
          <a:p>
            <a:r>
              <a:rPr lang="en-US" altLang="zh-CN" sz="1600" b="1" dirty="0">
                <a:solidFill>
                  <a:schemeClr val="bg1"/>
                </a:solidFill>
                <a:latin typeface="微软雅黑" pitchFamily="34" charset="-122"/>
                <a:ea typeface="微软雅黑" pitchFamily="34" charset="-122"/>
              </a:rPr>
              <a:t>(1) 10.0.0.0 </a:t>
            </a:r>
            <a:r>
              <a:rPr lang="zh-CN" altLang="en-US" sz="1600" b="1" dirty="0">
                <a:solidFill>
                  <a:schemeClr val="bg1"/>
                </a:solidFill>
                <a:latin typeface="微软雅黑" pitchFamily="34" charset="-122"/>
                <a:ea typeface="微软雅黑" pitchFamily="34" charset="-122"/>
              </a:rPr>
              <a:t>到 </a:t>
            </a:r>
            <a:r>
              <a:rPr lang="en-US" altLang="zh-CN" sz="1600" b="1" dirty="0">
                <a:solidFill>
                  <a:schemeClr val="bg1"/>
                </a:solidFill>
                <a:latin typeface="微软雅黑" pitchFamily="34" charset="-122"/>
                <a:ea typeface="微软雅黑" pitchFamily="34" charset="-122"/>
              </a:rPr>
              <a:t>10.255.255.255</a:t>
            </a:r>
          </a:p>
        </p:txBody>
      </p:sp>
      <p:sp>
        <p:nvSpPr>
          <p:cNvPr id="7" name="矩形 6"/>
          <p:cNvSpPr/>
          <p:nvPr/>
        </p:nvSpPr>
        <p:spPr>
          <a:xfrm>
            <a:off x="1765399" y="2522595"/>
            <a:ext cx="4839437" cy="338554"/>
          </a:xfrm>
          <a:prstGeom prst="rect">
            <a:avLst/>
          </a:prstGeom>
          <a:solidFill>
            <a:srgbClr val="0000FF"/>
          </a:solidFill>
        </p:spPr>
        <p:txBody>
          <a:bodyPr wrap="square">
            <a:spAutoFit/>
          </a:bodyPr>
          <a:lstStyle/>
          <a:p>
            <a:r>
              <a:rPr lang="en-US" altLang="zh-CN" sz="1600" b="1" dirty="0">
                <a:solidFill>
                  <a:schemeClr val="bg1"/>
                </a:solidFill>
                <a:latin typeface="微软雅黑" pitchFamily="34" charset="-122"/>
                <a:ea typeface="微软雅黑" pitchFamily="34" charset="-122"/>
              </a:rPr>
              <a:t>(2) 172.16.0.0 </a:t>
            </a:r>
            <a:r>
              <a:rPr lang="zh-CN" altLang="en-US" sz="1600" b="1" dirty="0">
                <a:solidFill>
                  <a:schemeClr val="bg1"/>
                </a:solidFill>
                <a:latin typeface="微软雅黑" pitchFamily="34" charset="-122"/>
                <a:ea typeface="微软雅黑" pitchFamily="34" charset="-122"/>
              </a:rPr>
              <a:t>到 </a:t>
            </a:r>
            <a:r>
              <a:rPr lang="en-US" altLang="zh-CN" sz="1600" b="1" dirty="0">
                <a:solidFill>
                  <a:schemeClr val="bg1"/>
                </a:solidFill>
                <a:latin typeface="微软雅黑" pitchFamily="34" charset="-122"/>
                <a:ea typeface="微软雅黑" pitchFamily="34" charset="-122"/>
              </a:rPr>
              <a:t>172.31.255.255</a:t>
            </a:r>
          </a:p>
        </p:txBody>
      </p:sp>
      <p:sp>
        <p:nvSpPr>
          <p:cNvPr id="8" name="矩形 7"/>
          <p:cNvSpPr/>
          <p:nvPr/>
        </p:nvSpPr>
        <p:spPr>
          <a:xfrm>
            <a:off x="1765399" y="3350905"/>
            <a:ext cx="4839437" cy="338554"/>
          </a:xfrm>
          <a:prstGeom prst="rect">
            <a:avLst/>
          </a:prstGeom>
          <a:solidFill>
            <a:srgbClr val="0000FF"/>
          </a:solidFill>
        </p:spPr>
        <p:txBody>
          <a:bodyPr wrap="square">
            <a:spAutoFit/>
          </a:bodyPr>
          <a:lstStyle/>
          <a:p>
            <a:r>
              <a:rPr lang="en-US" altLang="zh-CN" sz="1600" b="1" dirty="0">
                <a:solidFill>
                  <a:schemeClr val="bg1"/>
                </a:solidFill>
                <a:latin typeface="微软雅黑" pitchFamily="34" charset="-122"/>
                <a:ea typeface="微软雅黑" pitchFamily="34" charset="-122"/>
              </a:rPr>
              <a:t>(3) 192.168.0.0 </a:t>
            </a:r>
            <a:r>
              <a:rPr lang="zh-CN" altLang="en-US" sz="1600" b="1" dirty="0">
                <a:solidFill>
                  <a:schemeClr val="bg1"/>
                </a:solidFill>
                <a:latin typeface="微软雅黑" pitchFamily="34" charset="-122"/>
                <a:ea typeface="微软雅黑" pitchFamily="34" charset="-122"/>
              </a:rPr>
              <a:t>到 </a:t>
            </a:r>
            <a:r>
              <a:rPr lang="en-US" altLang="zh-CN" sz="1600" b="1" dirty="0">
                <a:solidFill>
                  <a:schemeClr val="bg1"/>
                </a:solidFill>
                <a:latin typeface="微软雅黑" pitchFamily="34" charset="-122"/>
                <a:ea typeface="微软雅黑" pitchFamily="34" charset="-122"/>
              </a:rPr>
              <a:t>192.168.255.255</a:t>
            </a:r>
          </a:p>
        </p:txBody>
      </p:sp>
      <p:sp>
        <p:nvSpPr>
          <p:cNvPr id="9" name="矩形 8"/>
          <p:cNvSpPr/>
          <p:nvPr/>
        </p:nvSpPr>
        <p:spPr>
          <a:xfrm>
            <a:off x="2384916" y="2066574"/>
            <a:ext cx="4211409" cy="338554"/>
          </a:xfrm>
          <a:prstGeom prst="rect">
            <a:avLst/>
          </a:prstGeom>
        </p:spPr>
        <p:txBody>
          <a:bodyPr wrap="none">
            <a:spAutoFit/>
          </a:bodyPr>
          <a:lstStyle/>
          <a:p>
            <a:r>
              <a:rPr lang="en-US" altLang="zh-CN" sz="1600" b="1" dirty="0" smtClean="0">
                <a:latin typeface="微软雅黑" pitchFamily="34" charset="-122"/>
                <a:ea typeface="微软雅黑" pitchFamily="34" charset="-122"/>
              </a:rPr>
              <a:t>A</a:t>
            </a:r>
            <a:r>
              <a:rPr lang="zh-CN" altLang="en-US" sz="1600" b="1" dirty="0" smtClean="0">
                <a:latin typeface="微软雅黑" pitchFamily="34" charset="-122"/>
                <a:ea typeface="微软雅黑" pitchFamily="34" charset="-122"/>
              </a:rPr>
              <a:t>类，</a:t>
            </a:r>
            <a:r>
              <a:rPr lang="zh-CN" altLang="zh-CN" sz="1600" b="1" dirty="0" smtClean="0">
                <a:latin typeface="微软雅黑" pitchFamily="34" charset="-122"/>
                <a:ea typeface="微软雅黑" pitchFamily="34" charset="-122"/>
              </a:rPr>
              <a:t>或</a:t>
            </a:r>
            <a:r>
              <a:rPr lang="zh-CN" altLang="zh-CN" sz="1600" b="1" dirty="0">
                <a:latin typeface="微软雅黑" pitchFamily="34" charset="-122"/>
                <a:ea typeface="微软雅黑" pitchFamily="34" charset="-122"/>
              </a:rPr>
              <a:t>记为</a:t>
            </a:r>
            <a:r>
              <a:rPr lang="en-US" altLang="zh-CN" sz="1600" b="1" dirty="0">
                <a:latin typeface="微软雅黑" pitchFamily="34" charset="-122"/>
                <a:ea typeface="微软雅黑" pitchFamily="34" charset="-122"/>
              </a:rPr>
              <a:t>10.0.0.0/8</a:t>
            </a:r>
            <a:r>
              <a:rPr lang="zh-CN" altLang="zh-CN" sz="1600" b="1" dirty="0">
                <a:latin typeface="微软雅黑" pitchFamily="34" charset="-122"/>
                <a:ea typeface="微软雅黑" pitchFamily="34" charset="-122"/>
              </a:rPr>
              <a:t>，它又</a:t>
            </a:r>
            <a:r>
              <a:rPr lang="zh-CN" altLang="zh-CN" sz="1600" b="1" dirty="0" smtClean="0">
                <a:latin typeface="微软雅黑" pitchFamily="34" charset="-122"/>
                <a:ea typeface="微软雅黑" pitchFamily="34" charset="-122"/>
              </a:rPr>
              <a:t>称为</a:t>
            </a:r>
            <a:r>
              <a:rPr lang="en-US" altLang="zh-CN" sz="1600" b="1" dirty="0" smtClean="0">
                <a:latin typeface="微软雅黑" pitchFamily="34" charset="-122"/>
                <a:ea typeface="微软雅黑" pitchFamily="34" charset="-122"/>
              </a:rPr>
              <a:t> 24 </a:t>
            </a:r>
            <a:r>
              <a:rPr lang="zh-CN" altLang="zh-CN" sz="1600" b="1" dirty="0" smtClean="0">
                <a:latin typeface="微软雅黑" pitchFamily="34" charset="-122"/>
                <a:ea typeface="微软雅黑" pitchFamily="34" charset="-122"/>
              </a:rPr>
              <a:t>位块</a:t>
            </a:r>
            <a:endParaRPr lang="zh-CN" altLang="en-US" sz="1600" b="1" dirty="0">
              <a:latin typeface="微软雅黑" pitchFamily="34" charset="-122"/>
              <a:ea typeface="微软雅黑" pitchFamily="34" charset="-122"/>
            </a:endParaRPr>
          </a:p>
        </p:txBody>
      </p:sp>
      <p:sp>
        <p:nvSpPr>
          <p:cNvPr id="10" name="矩形 9"/>
          <p:cNvSpPr/>
          <p:nvPr/>
        </p:nvSpPr>
        <p:spPr>
          <a:xfrm>
            <a:off x="2384916" y="2877826"/>
            <a:ext cx="4578497" cy="338554"/>
          </a:xfrm>
          <a:prstGeom prst="rect">
            <a:avLst/>
          </a:prstGeom>
        </p:spPr>
        <p:txBody>
          <a:bodyPr wrap="none">
            <a:spAutoFit/>
          </a:bodyPr>
          <a:lstStyle/>
          <a:p>
            <a:r>
              <a:rPr lang="en-US" altLang="zh-CN" sz="1600" b="1" dirty="0" smtClean="0">
                <a:latin typeface="微软雅黑" pitchFamily="34" charset="-122"/>
                <a:ea typeface="微软雅黑" pitchFamily="34" charset="-122"/>
              </a:rPr>
              <a:t>B</a:t>
            </a:r>
            <a:r>
              <a:rPr lang="zh-CN" altLang="en-US" sz="1600" b="1" dirty="0" smtClean="0">
                <a:latin typeface="微软雅黑" pitchFamily="34" charset="-122"/>
                <a:ea typeface="微软雅黑" pitchFamily="34" charset="-122"/>
              </a:rPr>
              <a:t>类，</a:t>
            </a:r>
            <a:r>
              <a:rPr lang="zh-CN" altLang="zh-CN" sz="1600" b="1" dirty="0" smtClean="0">
                <a:latin typeface="微软雅黑" pitchFamily="34" charset="-122"/>
                <a:ea typeface="微软雅黑" pitchFamily="34" charset="-122"/>
              </a:rPr>
              <a:t>或</a:t>
            </a:r>
            <a:r>
              <a:rPr lang="zh-CN" altLang="zh-CN" sz="1600" b="1" dirty="0">
                <a:latin typeface="微软雅黑" pitchFamily="34" charset="-122"/>
                <a:ea typeface="微软雅黑" pitchFamily="34" charset="-122"/>
              </a:rPr>
              <a:t>记为</a:t>
            </a:r>
            <a:r>
              <a:rPr lang="en-US" altLang="zh-CN" sz="1600" b="1" dirty="0">
                <a:latin typeface="微软雅黑" pitchFamily="34" charset="-122"/>
                <a:ea typeface="微软雅黑" pitchFamily="34" charset="-122"/>
              </a:rPr>
              <a:t>172.16.0.0/12</a:t>
            </a:r>
            <a:r>
              <a:rPr lang="zh-CN" altLang="zh-CN" sz="1600" b="1" dirty="0">
                <a:latin typeface="微软雅黑" pitchFamily="34" charset="-122"/>
                <a:ea typeface="微软雅黑" pitchFamily="34" charset="-122"/>
              </a:rPr>
              <a:t>，它又</a:t>
            </a:r>
            <a:r>
              <a:rPr lang="zh-CN" altLang="zh-CN" sz="1600" b="1" dirty="0" smtClean="0">
                <a:latin typeface="微软雅黑" pitchFamily="34" charset="-122"/>
                <a:ea typeface="微软雅黑" pitchFamily="34" charset="-122"/>
              </a:rPr>
              <a:t>称为</a:t>
            </a:r>
            <a:r>
              <a:rPr lang="en-US" altLang="zh-CN" sz="1600" b="1" dirty="0" smtClean="0">
                <a:latin typeface="微软雅黑" pitchFamily="34" charset="-122"/>
                <a:ea typeface="微软雅黑" pitchFamily="34" charset="-122"/>
              </a:rPr>
              <a:t> 20 </a:t>
            </a:r>
            <a:r>
              <a:rPr lang="zh-CN" altLang="zh-CN" sz="1600" b="1" dirty="0" smtClean="0">
                <a:latin typeface="微软雅黑" pitchFamily="34" charset="-122"/>
                <a:ea typeface="微软雅黑" pitchFamily="34" charset="-122"/>
              </a:rPr>
              <a:t>位块</a:t>
            </a:r>
            <a:endParaRPr lang="zh-CN" altLang="en-US" sz="1600" b="1" dirty="0">
              <a:latin typeface="微软雅黑" pitchFamily="34" charset="-122"/>
              <a:ea typeface="微软雅黑" pitchFamily="34" charset="-122"/>
            </a:endParaRPr>
          </a:p>
        </p:txBody>
      </p:sp>
      <p:sp>
        <p:nvSpPr>
          <p:cNvPr id="11" name="矩形 10"/>
          <p:cNvSpPr/>
          <p:nvPr/>
        </p:nvSpPr>
        <p:spPr>
          <a:xfrm>
            <a:off x="2398707" y="3695832"/>
            <a:ext cx="4701928" cy="338554"/>
          </a:xfrm>
          <a:prstGeom prst="rect">
            <a:avLst/>
          </a:prstGeom>
        </p:spPr>
        <p:txBody>
          <a:bodyPr wrap="none">
            <a:spAutoFit/>
          </a:bodyPr>
          <a:lstStyle/>
          <a:p>
            <a:r>
              <a:rPr lang="en-US" altLang="zh-CN" sz="1600" b="1" dirty="0" smtClean="0">
                <a:latin typeface="微软雅黑" pitchFamily="34" charset="-122"/>
                <a:ea typeface="微软雅黑" pitchFamily="34" charset="-122"/>
              </a:rPr>
              <a:t>C</a:t>
            </a:r>
            <a:r>
              <a:rPr lang="zh-CN" altLang="en-US" sz="1600" b="1" dirty="0" smtClean="0">
                <a:latin typeface="微软雅黑" pitchFamily="34" charset="-122"/>
                <a:ea typeface="微软雅黑" pitchFamily="34" charset="-122"/>
              </a:rPr>
              <a:t>类，</a:t>
            </a:r>
            <a:r>
              <a:rPr lang="zh-CN" altLang="zh-CN" sz="1600" b="1" dirty="0" smtClean="0">
                <a:latin typeface="微软雅黑" pitchFamily="34" charset="-122"/>
                <a:ea typeface="微软雅黑" pitchFamily="34" charset="-122"/>
              </a:rPr>
              <a:t>或</a:t>
            </a:r>
            <a:r>
              <a:rPr lang="zh-CN" altLang="zh-CN" sz="1600" b="1" dirty="0">
                <a:latin typeface="微软雅黑" pitchFamily="34" charset="-122"/>
                <a:ea typeface="微软雅黑" pitchFamily="34" charset="-122"/>
              </a:rPr>
              <a:t>记为</a:t>
            </a:r>
            <a:r>
              <a:rPr lang="en-US" altLang="zh-CN" sz="1600" b="1" dirty="0">
                <a:latin typeface="微软雅黑" pitchFamily="34" charset="-122"/>
                <a:ea typeface="微软雅黑" pitchFamily="34" charset="-122"/>
              </a:rPr>
              <a:t>192.168.0.0/16</a:t>
            </a:r>
            <a:r>
              <a:rPr lang="zh-CN" altLang="zh-CN" sz="1600" b="1" dirty="0">
                <a:latin typeface="微软雅黑" pitchFamily="34" charset="-122"/>
                <a:ea typeface="微软雅黑" pitchFamily="34" charset="-122"/>
              </a:rPr>
              <a:t>，它又</a:t>
            </a:r>
            <a:r>
              <a:rPr lang="zh-CN" altLang="zh-CN" sz="1600" b="1" dirty="0" smtClean="0">
                <a:latin typeface="微软雅黑" pitchFamily="34" charset="-122"/>
                <a:ea typeface="微软雅黑" pitchFamily="34" charset="-122"/>
              </a:rPr>
              <a:t>称为</a:t>
            </a:r>
            <a:r>
              <a:rPr lang="en-US" altLang="zh-CN" sz="1600" b="1" dirty="0" smtClean="0">
                <a:latin typeface="微软雅黑" pitchFamily="34" charset="-122"/>
                <a:ea typeface="微软雅黑" pitchFamily="34" charset="-122"/>
              </a:rPr>
              <a:t> 16 </a:t>
            </a:r>
            <a:r>
              <a:rPr lang="zh-CN" altLang="zh-CN" sz="1600" b="1" dirty="0" smtClean="0">
                <a:latin typeface="微软雅黑" pitchFamily="34" charset="-122"/>
                <a:ea typeface="微软雅黑" pitchFamily="34" charset="-122"/>
              </a:rPr>
              <a:t>位块</a:t>
            </a:r>
            <a:endParaRPr lang="zh-CN" altLang="en-US" sz="1600" b="1" dirty="0">
              <a:latin typeface="微软雅黑" pitchFamily="34" charset="-122"/>
              <a:ea typeface="微软雅黑" pitchFamily="34" charset="-122"/>
            </a:endParaRPr>
          </a:p>
        </p:txBody>
      </p:sp>
    </p:spTree>
    <p:extLst>
      <p:ext uri="{BB962C8B-B14F-4D97-AF65-F5344CB8AC3E}">
        <p14:creationId xmlns:p14="http://schemas.microsoft.com/office/powerpoint/2010/main" val="1825521828"/>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793764"/>
            <a:ext cx="805371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采用这样的专用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地址的互连网络称为</a:t>
            </a:r>
            <a:r>
              <a:rPr lang="zh-CN" altLang="en-US" sz="2000" b="1" dirty="0">
                <a:solidFill>
                  <a:srgbClr val="0000FF"/>
                </a:solidFill>
                <a:latin typeface="微软雅黑" pitchFamily="34" charset="-122"/>
                <a:ea typeface="微软雅黑" pitchFamily="34" charset="-122"/>
              </a:rPr>
              <a:t>专用互联网</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本地互联网</a:t>
            </a:r>
            <a:r>
              <a:rPr lang="zh-CN" altLang="en-US" sz="2000" b="1" dirty="0">
                <a:latin typeface="微软雅黑" pitchFamily="34" charset="-122"/>
                <a:ea typeface="微软雅黑" pitchFamily="34" charset="-122"/>
              </a:rPr>
              <a:t>，或更简单些，就叫做</a:t>
            </a:r>
            <a:r>
              <a:rPr lang="zh-CN" altLang="en-US" sz="2000" b="1" dirty="0">
                <a:solidFill>
                  <a:srgbClr val="0000FF"/>
                </a:solidFill>
                <a:latin typeface="微软雅黑" pitchFamily="34" charset="-122"/>
                <a:ea typeface="微软雅黑" pitchFamily="34" charset="-122"/>
              </a:rPr>
              <a:t>专用网</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因为这些专用地址仅在本机构内部使用。专用</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地址也叫做</a:t>
            </a:r>
            <a:r>
              <a:rPr lang="zh-CN" altLang="en-US" sz="2000" b="1" dirty="0">
                <a:solidFill>
                  <a:srgbClr val="0000FF"/>
                </a:solidFill>
                <a:latin typeface="微软雅黑" pitchFamily="34" charset="-122"/>
                <a:ea typeface="微软雅黑" pitchFamily="34" charset="-122"/>
              </a:rPr>
              <a:t>可重用地址</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(reusable address)</a:t>
            </a:r>
            <a:r>
              <a:rPr lang="zh-CN" altLang="en-US" sz="2000" b="1" dirty="0">
                <a:latin typeface="微软雅黑" pitchFamily="34" charset="-122"/>
                <a:ea typeface="微软雅黑" pitchFamily="34" charset="-122"/>
              </a:rPr>
              <a:t>。</a:t>
            </a:r>
          </a:p>
        </p:txBody>
      </p:sp>
      <p:sp>
        <p:nvSpPr>
          <p:cNvPr id="3" name="AutoShape 5"/>
          <p:cNvSpPr>
            <a:spLocks noChangeArrowheads="1"/>
          </p:cNvSpPr>
          <p:nvPr/>
        </p:nvSpPr>
        <p:spPr bwMode="auto">
          <a:xfrm>
            <a:off x="545145" y="1406739"/>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1373528"/>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专用网</a:t>
            </a:r>
          </a:p>
        </p:txBody>
      </p:sp>
    </p:spTree>
    <p:extLst>
      <p:ext uri="{BB962C8B-B14F-4D97-AF65-F5344CB8AC3E}">
        <p14:creationId xmlns:p14="http://schemas.microsoft.com/office/powerpoint/2010/main" val="788020058"/>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345372"/>
            <a:ext cx="8053710"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利用公用的互联网作为本机构各专用网之间的通信载体，这样的专用网又称为</a:t>
            </a:r>
            <a:r>
              <a:rPr lang="zh-CN" altLang="en-US" sz="2000" b="1" dirty="0">
                <a:solidFill>
                  <a:srgbClr val="0000FF"/>
                </a:solidFill>
                <a:latin typeface="微软雅黑" pitchFamily="34" charset="-122"/>
                <a:ea typeface="微软雅黑" pitchFamily="34" charset="-122"/>
              </a:rPr>
              <a:t>虚拟专用网</a:t>
            </a:r>
            <a:r>
              <a:rPr lang="en-US" altLang="zh-CN" sz="2000" b="1" dirty="0">
                <a:solidFill>
                  <a:srgbClr val="0000FF"/>
                </a:solidFill>
                <a:latin typeface="微软雅黑" pitchFamily="34" charset="-122"/>
                <a:ea typeface="微软雅黑" pitchFamily="34" charset="-122"/>
              </a:rPr>
              <a:t>VPN </a:t>
            </a:r>
            <a:r>
              <a:rPr lang="en-US" altLang="zh-CN" sz="2000" b="1" dirty="0">
                <a:latin typeface="微软雅黑" pitchFamily="34" charset="-122"/>
                <a:ea typeface="微软雅黑" pitchFamily="34" charset="-122"/>
              </a:rPr>
              <a:t>(Virtual Private Network)</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专用网</a:t>
            </a:r>
            <a:r>
              <a:rPr lang="zh-CN" altLang="en-US" sz="2000" b="1" dirty="0">
                <a:latin typeface="微软雅黑" pitchFamily="34" charset="-122"/>
                <a:ea typeface="微软雅黑" pitchFamily="34" charset="-122"/>
              </a:rPr>
              <a:t>”是因为这种网络是为本机构的主机用于机构内部的通信，而不是用于和网络外非本机构的主机通信。</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虚拟</a:t>
            </a:r>
            <a:r>
              <a:rPr lang="zh-CN" altLang="en-US" sz="2000" b="1" dirty="0">
                <a:latin typeface="微软雅黑" pitchFamily="34" charset="-122"/>
                <a:ea typeface="微软雅黑" pitchFamily="34" charset="-122"/>
              </a:rPr>
              <a:t>”表示“好像是”，但实际上并不是，因为现在</a:t>
            </a:r>
            <a:r>
              <a:rPr lang="zh-CN" altLang="en-US" sz="2000" b="1" dirty="0">
                <a:solidFill>
                  <a:srgbClr val="0000FF"/>
                </a:solidFill>
                <a:latin typeface="微软雅黑" pitchFamily="34" charset="-122"/>
                <a:ea typeface="微软雅黑" pitchFamily="34" charset="-122"/>
              </a:rPr>
              <a:t>并没有真正使用通信专线</a:t>
            </a:r>
            <a:r>
              <a:rPr lang="zh-CN" altLang="en-US" sz="2000" b="1" dirty="0">
                <a:latin typeface="微软雅黑" pitchFamily="34" charset="-122"/>
                <a:ea typeface="微软雅黑" pitchFamily="34" charset="-122"/>
              </a:rPr>
              <a:t>，而</a:t>
            </a:r>
            <a:r>
              <a:rPr lang="en-US" altLang="zh-CN" sz="2000" b="1" dirty="0">
                <a:latin typeface="微软雅黑" pitchFamily="34" charset="-122"/>
                <a:ea typeface="微软雅黑" pitchFamily="34" charset="-122"/>
              </a:rPr>
              <a:t>VPN</a:t>
            </a:r>
            <a:r>
              <a:rPr lang="zh-CN" altLang="en-US" sz="2000" b="1" dirty="0">
                <a:latin typeface="微软雅黑" pitchFamily="34" charset="-122"/>
                <a:ea typeface="微软雅黑" pitchFamily="34" charset="-122"/>
              </a:rPr>
              <a:t>只是在效果上和真正的专用网一样</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3" name="AutoShape 5"/>
          <p:cNvSpPr>
            <a:spLocks noChangeArrowheads="1"/>
          </p:cNvSpPr>
          <p:nvPr/>
        </p:nvSpPr>
        <p:spPr bwMode="auto">
          <a:xfrm>
            <a:off x="545145" y="958347"/>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925136"/>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虚拟专用网 </a:t>
            </a:r>
            <a:r>
              <a:rPr lang="en-US" altLang="zh-CN" sz="2000" b="1" dirty="0">
                <a:solidFill>
                  <a:schemeClr val="bg1"/>
                </a:solidFill>
                <a:latin typeface="微软雅黑" pitchFamily="34" charset="-122"/>
                <a:ea typeface="微软雅黑" pitchFamily="34" charset="-122"/>
              </a:rPr>
              <a:t>VPN</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663282815"/>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600340"/>
            <a:ext cx="8053710"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如果专用网不同网点之间的通信必须经过公用的互联网，但又有保密的要求，那么所有通过互联网传送的</a:t>
            </a:r>
            <a:r>
              <a:rPr lang="zh-CN" altLang="en-US" sz="2000" b="1" dirty="0">
                <a:solidFill>
                  <a:srgbClr val="0000FF"/>
                </a:solidFill>
                <a:latin typeface="微软雅黑" pitchFamily="34" charset="-122"/>
                <a:ea typeface="微软雅黑" pitchFamily="34" charset="-122"/>
              </a:rPr>
              <a:t>数据都必须加密</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一个机构要构建自己的 </a:t>
            </a:r>
            <a:r>
              <a:rPr lang="en-US" altLang="zh-CN" sz="2000" b="1" dirty="0">
                <a:latin typeface="微软雅黑" pitchFamily="34" charset="-122"/>
                <a:ea typeface="微软雅黑" pitchFamily="34" charset="-122"/>
              </a:rPr>
              <a:t>VPN </a:t>
            </a:r>
            <a:r>
              <a:rPr lang="zh-CN" altLang="en-US" sz="2000" b="1" dirty="0">
                <a:latin typeface="微软雅黑" pitchFamily="34" charset="-122"/>
                <a:ea typeface="微软雅黑" pitchFamily="34" charset="-122"/>
              </a:rPr>
              <a:t>就必须为它的每一个场所购买专门的硬件和软件，并进行配置，使每一个场所的 </a:t>
            </a:r>
            <a:r>
              <a:rPr lang="en-US" altLang="zh-CN" sz="2000" b="1" dirty="0">
                <a:latin typeface="微软雅黑" pitchFamily="34" charset="-122"/>
                <a:ea typeface="微软雅黑" pitchFamily="34" charset="-122"/>
              </a:rPr>
              <a:t>VPN </a:t>
            </a:r>
            <a:r>
              <a:rPr lang="zh-CN" altLang="en-US" sz="2000" b="1" dirty="0">
                <a:latin typeface="微软雅黑" pitchFamily="34" charset="-122"/>
                <a:ea typeface="微软雅黑" pitchFamily="34" charset="-122"/>
              </a:rPr>
              <a:t>系统都知道其他场所的地址</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3" name="AutoShape 5"/>
          <p:cNvSpPr>
            <a:spLocks noChangeArrowheads="1"/>
          </p:cNvSpPr>
          <p:nvPr/>
        </p:nvSpPr>
        <p:spPr bwMode="auto">
          <a:xfrm>
            <a:off x="545145" y="1213315"/>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1180104"/>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虚拟专用网 </a:t>
            </a:r>
            <a:r>
              <a:rPr lang="en-US" altLang="zh-CN" sz="2000" b="1" dirty="0">
                <a:solidFill>
                  <a:schemeClr val="bg1"/>
                </a:solidFill>
                <a:latin typeface="微软雅黑" pitchFamily="34" charset="-122"/>
                <a:ea typeface="微软雅黑" pitchFamily="34" charset="-122"/>
              </a:rPr>
              <a:t>VPN </a:t>
            </a:r>
            <a:r>
              <a:rPr lang="zh-CN" altLang="en-US" sz="2000" b="1" dirty="0">
                <a:solidFill>
                  <a:schemeClr val="bg1"/>
                </a:solidFill>
                <a:latin typeface="微软雅黑" pitchFamily="34" charset="-122"/>
                <a:ea typeface="微软雅黑" pitchFamily="34" charset="-122"/>
              </a:rPr>
              <a:t>构建</a:t>
            </a:r>
          </a:p>
        </p:txBody>
      </p:sp>
    </p:spTree>
    <p:extLst>
      <p:ext uri="{BB962C8B-B14F-4D97-AF65-F5344CB8AC3E}">
        <p14:creationId xmlns:p14="http://schemas.microsoft.com/office/powerpoint/2010/main" val="9146762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圆角矩形 88"/>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1" name="组合 30"/>
          <p:cNvGrpSpPr/>
          <p:nvPr/>
        </p:nvGrpSpPr>
        <p:grpSpPr>
          <a:xfrm>
            <a:off x="1874428" y="1187780"/>
            <a:ext cx="5329079" cy="3015565"/>
            <a:chOff x="355160" y="927100"/>
            <a:chExt cx="9026611" cy="5107889"/>
          </a:xfrm>
        </p:grpSpPr>
        <p:sp>
          <p:nvSpPr>
            <p:cNvPr id="32" name="Line 2"/>
            <p:cNvSpPr>
              <a:spLocks noChangeShapeType="1"/>
            </p:cNvSpPr>
            <p:nvPr/>
          </p:nvSpPr>
          <p:spPr bwMode="auto">
            <a:xfrm flipV="1">
              <a:off x="1732138" y="4009478"/>
              <a:ext cx="574754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3" name="Rectangle 3"/>
            <p:cNvSpPr>
              <a:spLocks noChangeArrowheads="1"/>
            </p:cNvSpPr>
            <p:nvPr/>
          </p:nvSpPr>
          <p:spPr bwMode="auto">
            <a:xfrm>
              <a:off x="4144958" y="3791992"/>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34" name="Rectangle 4"/>
            <p:cNvSpPr>
              <a:spLocks noChangeArrowheads="1"/>
            </p:cNvSpPr>
            <p:nvPr/>
          </p:nvSpPr>
          <p:spPr bwMode="auto">
            <a:xfrm>
              <a:off x="1732137" y="3355428"/>
              <a:ext cx="7634155" cy="444500"/>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5" name="Line 5"/>
            <p:cNvSpPr>
              <a:spLocks noChangeShapeType="1"/>
            </p:cNvSpPr>
            <p:nvPr/>
          </p:nvSpPr>
          <p:spPr bwMode="auto">
            <a:xfrm>
              <a:off x="3601550" y="1577975"/>
              <a:ext cx="575270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6" name="Rectangle 6"/>
            <p:cNvSpPr>
              <a:spLocks noChangeArrowheads="1"/>
            </p:cNvSpPr>
            <p:nvPr/>
          </p:nvSpPr>
          <p:spPr bwMode="auto">
            <a:xfrm>
              <a:off x="5866875" y="1370014"/>
              <a:ext cx="1167551"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37" name="Line 7"/>
            <p:cNvSpPr>
              <a:spLocks noChangeShapeType="1"/>
            </p:cNvSpPr>
            <p:nvPr/>
          </p:nvSpPr>
          <p:spPr bwMode="auto">
            <a:xfrm flipV="1">
              <a:off x="1775131" y="2790849"/>
              <a:ext cx="376462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8" name="Rectangle 8"/>
            <p:cNvSpPr>
              <a:spLocks noChangeArrowheads="1"/>
            </p:cNvSpPr>
            <p:nvPr/>
          </p:nvSpPr>
          <p:spPr bwMode="auto">
            <a:xfrm>
              <a:off x="3208855" y="2574181"/>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39" name="Line 9"/>
            <p:cNvSpPr>
              <a:spLocks noChangeShapeType="1"/>
            </p:cNvSpPr>
            <p:nvPr/>
          </p:nvSpPr>
          <p:spPr bwMode="auto">
            <a:xfrm>
              <a:off x="1690862" y="1577975"/>
              <a:ext cx="1910688"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0" name="Rectangle 10"/>
            <p:cNvSpPr>
              <a:spLocks noChangeArrowheads="1"/>
            </p:cNvSpPr>
            <p:nvPr/>
          </p:nvSpPr>
          <p:spPr bwMode="auto">
            <a:xfrm>
              <a:off x="2058942" y="1370014"/>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sp>
          <p:nvSpPr>
            <p:cNvPr id="41" name="Rectangle 11"/>
            <p:cNvSpPr>
              <a:spLocks noChangeArrowheads="1"/>
            </p:cNvSpPr>
            <p:nvPr/>
          </p:nvSpPr>
          <p:spPr bwMode="auto">
            <a:xfrm>
              <a:off x="1694302" y="933451"/>
              <a:ext cx="7675430" cy="442913"/>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2" name="Rectangle 12"/>
            <p:cNvSpPr>
              <a:spLocks noChangeArrowheads="1"/>
            </p:cNvSpPr>
            <p:nvPr/>
          </p:nvSpPr>
          <p:spPr bwMode="auto">
            <a:xfrm>
              <a:off x="1716659" y="2140794"/>
              <a:ext cx="7659952" cy="446087"/>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3" name="Rectangle 14"/>
            <p:cNvSpPr>
              <a:spLocks noChangeArrowheads="1"/>
            </p:cNvSpPr>
            <p:nvPr/>
          </p:nvSpPr>
          <p:spPr bwMode="auto">
            <a:xfrm>
              <a:off x="1742456" y="3369716"/>
              <a:ext cx="5742384" cy="423862"/>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4" name="Rectangle 15"/>
            <p:cNvSpPr>
              <a:spLocks noChangeArrowheads="1"/>
            </p:cNvSpPr>
            <p:nvPr/>
          </p:nvSpPr>
          <p:spPr bwMode="auto">
            <a:xfrm>
              <a:off x="1740736" y="2151905"/>
              <a:ext cx="3804179" cy="423863"/>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5" name="Rectangle 16"/>
            <p:cNvSpPr>
              <a:spLocks noChangeArrowheads="1"/>
            </p:cNvSpPr>
            <p:nvPr/>
          </p:nvSpPr>
          <p:spPr bwMode="auto">
            <a:xfrm>
              <a:off x="1720099" y="957263"/>
              <a:ext cx="1874573" cy="406400"/>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6" name="Rectangle 17"/>
            <p:cNvSpPr>
              <a:spLocks noChangeArrowheads="1"/>
            </p:cNvSpPr>
            <p:nvPr/>
          </p:nvSpPr>
          <p:spPr bwMode="auto">
            <a:xfrm>
              <a:off x="1635829" y="92710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0</a:t>
              </a:r>
            </a:p>
          </p:txBody>
        </p:sp>
        <p:sp>
          <p:nvSpPr>
            <p:cNvPr id="47" name="Rectangle 18"/>
            <p:cNvSpPr>
              <a:spLocks noChangeArrowheads="1"/>
            </p:cNvSpPr>
            <p:nvPr/>
          </p:nvSpPr>
          <p:spPr bwMode="auto">
            <a:xfrm>
              <a:off x="366021" y="955675"/>
              <a:ext cx="136576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类地址</a:t>
              </a:r>
            </a:p>
          </p:txBody>
        </p:sp>
        <p:sp>
          <p:nvSpPr>
            <p:cNvPr id="48" name="Line 19"/>
            <p:cNvSpPr>
              <a:spLocks noChangeShapeType="1"/>
            </p:cNvSpPr>
            <p:nvPr/>
          </p:nvSpPr>
          <p:spPr bwMode="auto">
            <a:xfrm>
              <a:off x="1971188" y="933451"/>
              <a:ext cx="0" cy="45084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49" name="Line 20"/>
            <p:cNvSpPr>
              <a:spLocks noChangeShapeType="1"/>
            </p:cNvSpPr>
            <p:nvPr/>
          </p:nvSpPr>
          <p:spPr bwMode="auto">
            <a:xfrm>
              <a:off x="3601550"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0" name="Line 21"/>
            <p:cNvSpPr>
              <a:spLocks noChangeShapeType="1"/>
            </p:cNvSpPr>
            <p:nvPr/>
          </p:nvSpPr>
          <p:spPr bwMode="auto">
            <a:xfrm>
              <a:off x="1690862"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51" name="Line 22"/>
            <p:cNvSpPr>
              <a:spLocks noChangeShapeType="1"/>
            </p:cNvSpPr>
            <p:nvPr/>
          </p:nvSpPr>
          <p:spPr bwMode="auto">
            <a:xfrm>
              <a:off x="3601550"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2" name="Line 23"/>
            <p:cNvSpPr>
              <a:spLocks noChangeShapeType="1"/>
            </p:cNvSpPr>
            <p:nvPr/>
          </p:nvSpPr>
          <p:spPr bwMode="auto">
            <a:xfrm>
              <a:off x="9354254"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3" name="Line 24"/>
            <p:cNvSpPr>
              <a:spLocks noChangeShapeType="1"/>
            </p:cNvSpPr>
            <p:nvPr/>
          </p:nvSpPr>
          <p:spPr bwMode="auto">
            <a:xfrm>
              <a:off x="5553515" y="2784499"/>
              <a:ext cx="3786979" cy="635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4" name="Rectangle 25"/>
            <p:cNvSpPr>
              <a:spLocks noChangeArrowheads="1"/>
            </p:cNvSpPr>
            <p:nvPr/>
          </p:nvSpPr>
          <p:spPr bwMode="auto">
            <a:xfrm>
              <a:off x="6946995" y="2636149"/>
              <a:ext cx="1167551" cy="668165"/>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55" name="Line 26"/>
            <p:cNvSpPr>
              <a:spLocks noChangeShapeType="1"/>
            </p:cNvSpPr>
            <p:nvPr/>
          </p:nvSpPr>
          <p:spPr bwMode="auto">
            <a:xfrm>
              <a:off x="1732137"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56" name="Line 27"/>
            <p:cNvSpPr>
              <a:spLocks noChangeShapeType="1"/>
            </p:cNvSpPr>
            <p:nvPr/>
          </p:nvSpPr>
          <p:spPr bwMode="auto">
            <a:xfrm>
              <a:off x="5553515" y="2626568"/>
              <a:ext cx="0" cy="323851"/>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7" name="Line 28"/>
            <p:cNvSpPr>
              <a:spLocks noChangeShapeType="1"/>
            </p:cNvSpPr>
            <p:nvPr/>
          </p:nvSpPr>
          <p:spPr bwMode="auto">
            <a:xfrm>
              <a:off x="9340495"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8" name="Rectangle 29"/>
            <p:cNvSpPr>
              <a:spLocks noChangeArrowheads="1"/>
            </p:cNvSpPr>
            <p:nvPr/>
          </p:nvSpPr>
          <p:spPr bwMode="auto">
            <a:xfrm>
              <a:off x="382312" y="2151905"/>
              <a:ext cx="134947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B </a:t>
              </a:r>
              <a:r>
                <a:rPr kumimoji="1" lang="zh-CN" altLang="en-US" sz="1200" b="1">
                  <a:latin typeface="微软雅黑" pitchFamily="34" charset="-122"/>
                  <a:ea typeface="微软雅黑" pitchFamily="34" charset="-122"/>
                </a:rPr>
                <a:t>类地址</a:t>
              </a:r>
            </a:p>
          </p:txBody>
        </p:sp>
        <p:sp>
          <p:nvSpPr>
            <p:cNvPr id="59" name="Line 30"/>
            <p:cNvSpPr>
              <a:spLocks noChangeShapeType="1"/>
            </p:cNvSpPr>
            <p:nvPr/>
          </p:nvSpPr>
          <p:spPr bwMode="auto">
            <a:xfrm>
              <a:off x="5553514" y="2150319"/>
              <a:ext cx="0" cy="4333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0" name="Rectangle 31"/>
            <p:cNvSpPr>
              <a:spLocks noChangeArrowheads="1"/>
            </p:cNvSpPr>
            <p:nvPr/>
          </p:nvSpPr>
          <p:spPr bwMode="auto">
            <a:xfrm>
              <a:off x="385029" y="3364953"/>
              <a:ext cx="1346756"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C </a:t>
              </a:r>
              <a:r>
                <a:rPr kumimoji="1" lang="zh-CN" altLang="en-US" sz="1200" b="1" dirty="0">
                  <a:latin typeface="微软雅黑" pitchFamily="34" charset="-122"/>
                  <a:ea typeface="微软雅黑" pitchFamily="34" charset="-122"/>
                </a:rPr>
                <a:t>类地址</a:t>
              </a:r>
            </a:p>
          </p:txBody>
        </p:sp>
        <p:sp>
          <p:nvSpPr>
            <p:cNvPr id="61" name="Rectangle 32"/>
            <p:cNvSpPr>
              <a:spLocks noChangeArrowheads="1"/>
            </p:cNvSpPr>
            <p:nvPr/>
          </p:nvSpPr>
          <p:spPr bwMode="auto">
            <a:xfrm>
              <a:off x="2086413" y="3384003"/>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0</a:t>
              </a:r>
            </a:p>
          </p:txBody>
        </p:sp>
        <p:sp>
          <p:nvSpPr>
            <p:cNvPr id="62" name="Rectangle 33"/>
            <p:cNvSpPr>
              <a:spLocks noChangeArrowheads="1"/>
            </p:cNvSpPr>
            <p:nvPr/>
          </p:nvSpPr>
          <p:spPr bwMode="auto">
            <a:xfrm>
              <a:off x="1666786" y="3376066"/>
              <a:ext cx="52625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63" name="Rectangle 34"/>
            <p:cNvSpPr>
              <a:spLocks noChangeArrowheads="1"/>
            </p:cNvSpPr>
            <p:nvPr/>
          </p:nvSpPr>
          <p:spPr bwMode="auto">
            <a:xfrm>
              <a:off x="1878319" y="3384003"/>
              <a:ext cx="52281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a:t>
              </a:r>
            </a:p>
          </p:txBody>
        </p:sp>
        <p:sp>
          <p:nvSpPr>
            <p:cNvPr id="64" name="Line 35"/>
            <p:cNvSpPr>
              <a:spLocks noChangeShapeType="1"/>
            </p:cNvSpPr>
            <p:nvPr/>
          </p:nvSpPr>
          <p:spPr bwMode="auto">
            <a:xfrm>
              <a:off x="2473367" y="3353842"/>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5" name="Line 36"/>
            <p:cNvSpPr>
              <a:spLocks noChangeShapeType="1"/>
            </p:cNvSpPr>
            <p:nvPr/>
          </p:nvSpPr>
          <p:spPr bwMode="auto">
            <a:xfrm>
              <a:off x="7505477" y="3349079"/>
              <a:ext cx="0" cy="4413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6" name="Line 37"/>
            <p:cNvSpPr>
              <a:spLocks noChangeShapeType="1"/>
            </p:cNvSpPr>
            <p:nvPr/>
          </p:nvSpPr>
          <p:spPr bwMode="auto">
            <a:xfrm>
              <a:off x="7510637" y="4011066"/>
              <a:ext cx="182985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67" name="Group 38"/>
            <p:cNvGrpSpPr>
              <a:grpSpLocks/>
            </p:cNvGrpSpPr>
            <p:nvPr/>
          </p:nvGrpSpPr>
          <p:grpSpPr bwMode="auto">
            <a:xfrm>
              <a:off x="7928099" y="3820573"/>
              <a:ext cx="1131196" cy="644929"/>
              <a:chOff x="2827" y="3024"/>
              <a:chExt cx="453" cy="382"/>
            </a:xfrm>
          </p:grpSpPr>
          <p:sp>
            <p:nvSpPr>
              <p:cNvPr id="84"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85" name="Rectangle 40"/>
              <p:cNvSpPr>
                <a:spLocks noChangeArrowheads="1"/>
              </p:cNvSpPr>
              <p:nvPr/>
            </p:nvSpPr>
            <p:spPr bwMode="auto">
              <a:xfrm>
                <a:off x="2827" y="3024"/>
                <a:ext cx="453" cy="38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grpSp>
        <p:sp>
          <p:nvSpPr>
            <p:cNvPr id="68" name="Line 41"/>
            <p:cNvSpPr>
              <a:spLocks noChangeShapeType="1"/>
            </p:cNvSpPr>
            <p:nvPr/>
          </p:nvSpPr>
          <p:spPr bwMode="auto">
            <a:xfrm>
              <a:off x="1732137" y="385707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69" name="Line 42"/>
            <p:cNvSpPr>
              <a:spLocks noChangeShapeType="1"/>
            </p:cNvSpPr>
            <p:nvPr/>
          </p:nvSpPr>
          <p:spPr bwMode="auto">
            <a:xfrm>
              <a:off x="7510637" y="386025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0" name="Line 43"/>
            <p:cNvSpPr>
              <a:spLocks noChangeShapeType="1"/>
            </p:cNvSpPr>
            <p:nvPr/>
          </p:nvSpPr>
          <p:spPr bwMode="auto">
            <a:xfrm>
              <a:off x="9340495" y="384120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1" name="Rectangle 44"/>
            <p:cNvSpPr>
              <a:spLocks noChangeArrowheads="1"/>
            </p:cNvSpPr>
            <p:nvPr/>
          </p:nvSpPr>
          <p:spPr bwMode="auto">
            <a:xfrm>
              <a:off x="1725258" y="4582716"/>
              <a:ext cx="7656513" cy="444500"/>
            </a:xfrm>
            <a:prstGeom prst="rect">
              <a:avLst/>
            </a:prstGeom>
            <a:solidFill>
              <a:srgbClr val="0000FF"/>
            </a:solidFill>
            <a:ln w="2540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72" name="Rectangle 45"/>
            <p:cNvSpPr>
              <a:spLocks noChangeArrowheads="1"/>
            </p:cNvSpPr>
            <p:nvPr/>
          </p:nvSpPr>
          <p:spPr bwMode="auto">
            <a:xfrm>
              <a:off x="355160" y="4593828"/>
              <a:ext cx="1376625"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D </a:t>
              </a:r>
              <a:r>
                <a:rPr kumimoji="1" lang="zh-CN" altLang="en-US" sz="1200" b="1">
                  <a:latin typeface="微软雅黑" pitchFamily="34" charset="-122"/>
                  <a:ea typeface="微软雅黑" pitchFamily="34" charset="-122"/>
                </a:rPr>
                <a:t>类地址</a:t>
              </a:r>
            </a:p>
          </p:txBody>
        </p:sp>
        <p:sp>
          <p:nvSpPr>
            <p:cNvPr id="73" name="Line 46"/>
            <p:cNvSpPr>
              <a:spLocks noChangeShapeType="1"/>
            </p:cNvSpPr>
            <p:nvPr/>
          </p:nvSpPr>
          <p:spPr bwMode="auto">
            <a:xfrm>
              <a:off x="2629189" y="459065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74" name="Rectangle 47"/>
            <p:cNvSpPr>
              <a:spLocks noChangeArrowheads="1"/>
            </p:cNvSpPr>
            <p:nvPr/>
          </p:nvSpPr>
          <p:spPr bwMode="auto">
            <a:xfrm>
              <a:off x="1610464" y="4581129"/>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1 1 1 0</a:t>
              </a:r>
            </a:p>
          </p:txBody>
        </p:sp>
        <p:sp>
          <p:nvSpPr>
            <p:cNvPr id="75" name="Rectangle 48"/>
            <p:cNvSpPr>
              <a:spLocks noChangeArrowheads="1"/>
            </p:cNvSpPr>
            <p:nvPr/>
          </p:nvSpPr>
          <p:spPr bwMode="auto">
            <a:xfrm>
              <a:off x="5031263" y="4611293"/>
              <a:ext cx="158841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多 播 地 址</a:t>
              </a:r>
            </a:p>
          </p:txBody>
        </p:sp>
        <p:sp>
          <p:nvSpPr>
            <p:cNvPr id="76" name="Rectangle 49"/>
            <p:cNvSpPr>
              <a:spLocks noChangeArrowheads="1"/>
            </p:cNvSpPr>
            <p:nvPr/>
          </p:nvSpPr>
          <p:spPr bwMode="auto">
            <a:xfrm>
              <a:off x="1733857" y="5549503"/>
              <a:ext cx="7641035" cy="444500"/>
            </a:xfrm>
            <a:prstGeom prst="rect">
              <a:avLst/>
            </a:prstGeom>
            <a:solidFill>
              <a:srgbClr val="0000FF"/>
            </a:solidFill>
            <a:ln w="2540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77" name="Rectangle 50"/>
            <p:cNvSpPr>
              <a:spLocks noChangeArrowheads="1"/>
            </p:cNvSpPr>
            <p:nvPr/>
          </p:nvSpPr>
          <p:spPr bwMode="auto">
            <a:xfrm>
              <a:off x="412181" y="5559030"/>
              <a:ext cx="131960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E </a:t>
              </a:r>
              <a:r>
                <a:rPr kumimoji="1" lang="zh-CN" altLang="en-US" sz="1200" b="1">
                  <a:latin typeface="微软雅黑" pitchFamily="34" charset="-122"/>
                  <a:ea typeface="微软雅黑" pitchFamily="34" charset="-122"/>
                </a:rPr>
                <a:t>类地址</a:t>
              </a:r>
            </a:p>
          </p:txBody>
        </p:sp>
        <p:sp>
          <p:nvSpPr>
            <p:cNvPr id="78" name="Rectangle 51"/>
            <p:cNvSpPr>
              <a:spLocks noChangeArrowheads="1"/>
            </p:cNvSpPr>
            <p:nvPr/>
          </p:nvSpPr>
          <p:spPr bwMode="auto">
            <a:xfrm>
              <a:off x="4518046" y="5570141"/>
              <a:ext cx="260662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保 留 为 今 后 使 用</a:t>
              </a:r>
            </a:p>
          </p:txBody>
        </p:sp>
        <p:sp>
          <p:nvSpPr>
            <p:cNvPr id="79" name="Line 52"/>
            <p:cNvSpPr>
              <a:spLocks noChangeShapeType="1"/>
            </p:cNvSpPr>
            <p:nvPr/>
          </p:nvSpPr>
          <p:spPr bwMode="auto">
            <a:xfrm>
              <a:off x="2641708" y="557490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80" name="Rectangle 53"/>
            <p:cNvSpPr>
              <a:spLocks noChangeArrowheads="1"/>
            </p:cNvSpPr>
            <p:nvPr/>
          </p:nvSpPr>
          <p:spPr bwMode="auto">
            <a:xfrm>
              <a:off x="1610464" y="5555854"/>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1 1 1 1</a:t>
              </a:r>
            </a:p>
          </p:txBody>
        </p:sp>
        <p:sp>
          <p:nvSpPr>
            <p:cNvPr id="81" name="Rectangle 54"/>
            <p:cNvSpPr>
              <a:spLocks noChangeArrowheads="1"/>
            </p:cNvSpPr>
            <p:nvPr/>
          </p:nvSpPr>
          <p:spPr bwMode="auto">
            <a:xfrm>
              <a:off x="1861122" y="213603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0</a:t>
              </a:r>
            </a:p>
          </p:txBody>
        </p:sp>
        <p:sp>
          <p:nvSpPr>
            <p:cNvPr id="82" name="Rectangle 55"/>
            <p:cNvSpPr>
              <a:spLocks noChangeArrowheads="1"/>
            </p:cNvSpPr>
            <p:nvPr/>
          </p:nvSpPr>
          <p:spPr bwMode="auto">
            <a:xfrm>
              <a:off x="1653026" y="2136030"/>
              <a:ext cx="52453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83" name="Line 56"/>
            <p:cNvSpPr>
              <a:spLocks noChangeShapeType="1"/>
            </p:cNvSpPr>
            <p:nvPr/>
          </p:nvSpPr>
          <p:spPr bwMode="auto">
            <a:xfrm>
              <a:off x="2249794" y="2132856"/>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86" name="AutoShape 61"/>
          <p:cNvSpPr>
            <a:spLocks noChangeArrowheads="1"/>
          </p:cNvSpPr>
          <p:nvPr/>
        </p:nvSpPr>
        <p:spPr bwMode="auto">
          <a:xfrm>
            <a:off x="3786953" y="2239967"/>
            <a:ext cx="2668417" cy="314674"/>
          </a:xfrm>
          <a:prstGeom prst="wedgeRoundRectCallout">
            <a:avLst>
              <a:gd name="adj1" fmla="val 28569"/>
              <a:gd name="adj2" fmla="val 365077"/>
              <a:gd name="adj3" fmla="val 16667"/>
            </a:avLst>
          </a:prstGeom>
          <a:solidFill>
            <a:srgbClr val="00FFFF"/>
          </a:solidFill>
          <a:ln w="9525">
            <a:solidFill>
              <a:schemeClr val="tx1"/>
            </a:solidFill>
            <a:miter lim="800000"/>
            <a:headEnd/>
            <a:tailEnd/>
          </a:ln>
          <a:effectLst/>
          <a:extLst/>
        </p:spPr>
        <p:txBody>
          <a:bodyPr anchor="ctr"/>
          <a:lstStyle/>
          <a:p>
            <a:pPr algn="ctr"/>
            <a:r>
              <a:rPr lang="en-US" altLang="zh-CN" sz="1600" b="1" dirty="0">
                <a:solidFill>
                  <a:srgbClr val="000066"/>
                </a:solidFill>
                <a:latin typeface="微软雅黑" pitchFamily="34" charset="-122"/>
                <a:ea typeface="微软雅黑" pitchFamily="34" charset="-122"/>
              </a:rPr>
              <a:t>D </a:t>
            </a:r>
            <a:r>
              <a:rPr lang="zh-CN" altLang="en-US" sz="1600" b="1" dirty="0">
                <a:solidFill>
                  <a:srgbClr val="000066"/>
                </a:solidFill>
                <a:latin typeface="微软雅黑" pitchFamily="34" charset="-122"/>
                <a:ea typeface="微软雅黑" pitchFamily="34" charset="-122"/>
              </a:rPr>
              <a:t>类地址是多播地址</a:t>
            </a:r>
          </a:p>
        </p:txBody>
      </p:sp>
      <p:sp>
        <p:nvSpPr>
          <p:cNvPr id="90" name="矩形 89"/>
          <p:cNvSpPr/>
          <p:nvPr/>
        </p:nvSpPr>
        <p:spPr>
          <a:xfrm>
            <a:off x="616085" y="565906"/>
            <a:ext cx="4697120" cy="400110"/>
          </a:xfrm>
          <a:prstGeom prst="rect">
            <a:avLst/>
          </a:prstGeom>
        </p:spPr>
        <p:txBody>
          <a:bodyPr wrap="none">
            <a:spAutoFit/>
          </a:bodyPr>
          <a:lstStyle/>
          <a:p>
            <a:r>
              <a:rPr lang="zh-CN" altLang="en-US" sz="2000" b="1" dirty="0">
                <a:latin typeface="微软雅黑" pitchFamily="34" charset="-122"/>
                <a:ea typeface="微软雅黑" pitchFamily="34" charset="-122"/>
              </a:rPr>
              <a:t>各类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地址的网络号字段和主机号字段</a:t>
            </a:r>
          </a:p>
        </p:txBody>
      </p:sp>
    </p:spTree>
    <p:extLst>
      <p:ext uri="{BB962C8B-B14F-4D97-AF65-F5344CB8AC3E}">
        <p14:creationId xmlns:p14="http://schemas.microsoft.com/office/powerpoint/2010/main" val="3825537823"/>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5" y="1099038"/>
            <a:ext cx="8053710"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95" name="组合 94"/>
          <p:cNvGrpSpPr/>
          <p:nvPr/>
        </p:nvGrpSpPr>
        <p:grpSpPr>
          <a:xfrm>
            <a:off x="6476180" y="1753752"/>
            <a:ext cx="1104466" cy="1200192"/>
            <a:chOff x="6476180" y="1753752"/>
            <a:chExt cx="1104466" cy="1200192"/>
          </a:xfrm>
        </p:grpSpPr>
        <p:grpSp>
          <p:nvGrpSpPr>
            <p:cNvPr id="67" name="Group 65"/>
            <p:cNvGrpSpPr>
              <a:grpSpLocks/>
            </p:cNvGrpSpPr>
            <p:nvPr/>
          </p:nvGrpSpPr>
          <p:grpSpPr bwMode="auto">
            <a:xfrm>
              <a:off x="6476180" y="1933292"/>
              <a:ext cx="1104466" cy="822867"/>
              <a:chOff x="4656" y="1528"/>
              <a:chExt cx="1011" cy="816"/>
            </a:xfrm>
          </p:grpSpPr>
          <p:sp>
            <p:nvSpPr>
              <p:cNvPr id="68" name="Line 66"/>
              <p:cNvSpPr>
                <a:spLocks noChangeShapeType="1"/>
              </p:cNvSpPr>
              <p:nvPr/>
            </p:nvSpPr>
            <p:spPr bwMode="auto">
              <a:xfrm flipH="1" flipV="1">
                <a:off x="4800" y="1912"/>
                <a:ext cx="348" cy="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Line 67"/>
              <p:cNvSpPr>
                <a:spLocks noChangeShapeType="1"/>
              </p:cNvSpPr>
              <p:nvPr/>
            </p:nvSpPr>
            <p:spPr bwMode="auto">
              <a:xfrm flipH="1" flipV="1">
                <a:off x="4656" y="2152"/>
                <a:ext cx="336" cy="192"/>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0" name="Line 68"/>
              <p:cNvSpPr>
                <a:spLocks noChangeShapeType="1"/>
              </p:cNvSpPr>
              <p:nvPr/>
            </p:nvSpPr>
            <p:spPr bwMode="auto">
              <a:xfrm flipH="1">
                <a:off x="4800" y="1528"/>
                <a:ext cx="240" cy="96"/>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2" name="Text Box 70"/>
              <p:cNvSpPr txBox="1">
                <a:spLocks noChangeArrowheads="1"/>
              </p:cNvSpPr>
              <p:nvPr/>
            </p:nvSpPr>
            <p:spPr bwMode="auto">
              <a:xfrm>
                <a:off x="5316" y="1729"/>
                <a:ext cx="276"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Y</a:t>
                </a:r>
              </a:p>
            </p:txBody>
          </p:sp>
          <p:sp>
            <p:nvSpPr>
              <p:cNvPr id="73" name="Text Box 71"/>
              <p:cNvSpPr txBox="1">
                <a:spLocks noChangeArrowheads="1"/>
              </p:cNvSpPr>
              <p:nvPr/>
            </p:nvSpPr>
            <p:spPr bwMode="auto">
              <a:xfrm>
                <a:off x="4851" y="1955"/>
                <a:ext cx="816"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400" b="1" dirty="0">
                    <a:solidFill>
                      <a:srgbClr val="CC00CC"/>
                    </a:solidFill>
                    <a:latin typeface="微软雅黑" pitchFamily="34" charset="-122"/>
                    <a:ea typeface="微软雅黑" pitchFamily="34" charset="-122"/>
                  </a:rPr>
                  <a:t>10.2.0.3</a:t>
                </a:r>
              </a:p>
            </p:txBody>
          </p:sp>
        </p:grpSp>
        <p:pic>
          <p:nvPicPr>
            <p:cNvPr id="9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6287" y="1753752"/>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7570" y="2139702"/>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2675562"/>
              <a:ext cx="278382" cy="2783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组合 89"/>
          <p:cNvGrpSpPr/>
          <p:nvPr/>
        </p:nvGrpSpPr>
        <p:grpSpPr>
          <a:xfrm>
            <a:off x="1282740" y="1735816"/>
            <a:ext cx="1204971" cy="1290585"/>
            <a:chOff x="1338397" y="1735816"/>
            <a:chExt cx="1204971" cy="1290585"/>
          </a:xfrm>
        </p:grpSpPr>
        <p:grpSp>
          <p:nvGrpSpPr>
            <p:cNvPr id="5" name="Group 2"/>
            <p:cNvGrpSpPr>
              <a:grpSpLocks/>
            </p:cNvGrpSpPr>
            <p:nvPr/>
          </p:nvGrpSpPr>
          <p:grpSpPr bwMode="auto">
            <a:xfrm>
              <a:off x="1338397" y="1981696"/>
              <a:ext cx="1204971" cy="871271"/>
              <a:chOff x="-47" y="1576"/>
              <a:chExt cx="1103" cy="864"/>
            </a:xfrm>
          </p:grpSpPr>
          <p:sp>
            <p:nvSpPr>
              <p:cNvPr id="6" name="Line 3"/>
              <p:cNvSpPr>
                <a:spLocks noChangeShapeType="1"/>
              </p:cNvSpPr>
              <p:nvPr/>
            </p:nvSpPr>
            <p:spPr bwMode="auto">
              <a:xfrm flipV="1">
                <a:off x="816" y="2248"/>
                <a:ext cx="240" cy="192"/>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 name="Line 4"/>
              <p:cNvSpPr>
                <a:spLocks noChangeShapeType="1"/>
              </p:cNvSpPr>
              <p:nvPr/>
            </p:nvSpPr>
            <p:spPr bwMode="auto">
              <a:xfrm>
                <a:off x="624" y="1576"/>
                <a:ext cx="240" cy="144"/>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 name="Line 5"/>
              <p:cNvSpPr>
                <a:spLocks noChangeShapeType="1"/>
              </p:cNvSpPr>
              <p:nvPr/>
            </p:nvSpPr>
            <p:spPr bwMode="auto">
              <a:xfrm flipV="1">
                <a:off x="432" y="1967"/>
                <a:ext cx="288" cy="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 name="Text Box 7"/>
              <p:cNvSpPr txBox="1">
                <a:spLocks noChangeArrowheads="1"/>
              </p:cNvSpPr>
              <p:nvPr/>
            </p:nvSpPr>
            <p:spPr bwMode="auto">
              <a:xfrm>
                <a:off x="25" y="1779"/>
                <a:ext cx="283"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X</a:t>
                </a:r>
              </a:p>
            </p:txBody>
          </p:sp>
          <p:sp>
            <p:nvSpPr>
              <p:cNvPr id="11" name="Text Box 8"/>
              <p:cNvSpPr txBox="1">
                <a:spLocks noChangeArrowheads="1"/>
              </p:cNvSpPr>
              <p:nvPr/>
            </p:nvSpPr>
            <p:spPr bwMode="auto">
              <a:xfrm>
                <a:off x="-47" y="2031"/>
                <a:ext cx="816"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400" b="1" dirty="0">
                    <a:solidFill>
                      <a:srgbClr val="CC00CC"/>
                    </a:solidFill>
                    <a:latin typeface="微软雅黑" pitchFamily="34" charset="-122"/>
                    <a:ea typeface="微软雅黑" pitchFamily="34" charset="-122"/>
                  </a:rPr>
                  <a:t>10.1.0.1</a:t>
                </a:r>
              </a:p>
            </p:txBody>
          </p:sp>
        </p:grpSp>
        <p:pic>
          <p:nvPicPr>
            <p:cNvPr id="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8087" y="1735816"/>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0325" y="2203759"/>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1924" y="2748019"/>
              <a:ext cx="278382" cy="27838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AutoShape 5"/>
          <p:cNvSpPr>
            <a:spLocks noChangeArrowheads="1"/>
          </p:cNvSpPr>
          <p:nvPr/>
        </p:nvSpPr>
        <p:spPr bwMode="auto">
          <a:xfrm>
            <a:off x="545145" y="641303"/>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用隧道技术实现虚拟</a:t>
            </a:r>
            <a:r>
              <a:rPr lang="zh-CN" altLang="en-US" sz="2000" b="1" dirty="0" smtClean="0">
                <a:solidFill>
                  <a:schemeClr val="bg1"/>
                </a:solidFill>
                <a:latin typeface="微软雅黑" pitchFamily="34" charset="-122"/>
                <a:ea typeface="微软雅黑" pitchFamily="34" charset="-122"/>
              </a:rPr>
              <a:t>专用网</a:t>
            </a:r>
            <a:endParaRPr lang="zh-CN" altLang="en-US" sz="2000" b="1" dirty="0">
              <a:solidFill>
                <a:schemeClr val="bg1"/>
              </a:solidFill>
              <a:latin typeface="微软雅黑" pitchFamily="34" charset="-122"/>
              <a:ea typeface="微软雅黑" pitchFamily="34" charset="-122"/>
            </a:endParaRPr>
          </a:p>
        </p:txBody>
      </p:sp>
      <p:grpSp>
        <p:nvGrpSpPr>
          <p:cNvPr id="14" name="Group 12"/>
          <p:cNvGrpSpPr>
            <a:grpSpLocks/>
          </p:cNvGrpSpPr>
          <p:nvPr/>
        </p:nvGrpSpPr>
        <p:grpSpPr bwMode="auto">
          <a:xfrm>
            <a:off x="2059412" y="1907072"/>
            <a:ext cx="1040013" cy="778496"/>
            <a:chOff x="385" y="2795"/>
            <a:chExt cx="1769" cy="816"/>
          </a:xfrm>
          <a:solidFill>
            <a:srgbClr val="3399FF"/>
          </a:solidFill>
        </p:grpSpPr>
        <p:sp>
          <p:nvSpPr>
            <p:cNvPr id="15" name="Oval 13"/>
            <p:cNvSpPr>
              <a:spLocks noChangeArrowheads="1"/>
            </p:cNvSpPr>
            <p:nvPr/>
          </p:nvSpPr>
          <p:spPr bwMode="auto">
            <a:xfrm>
              <a:off x="1589" y="3060"/>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6" name="Oval 14"/>
            <p:cNvSpPr>
              <a:spLocks noChangeArrowheads="1"/>
            </p:cNvSpPr>
            <p:nvPr/>
          </p:nvSpPr>
          <p:spPr bwMode="auto">
            <a:xfrm>
              <a:off x="928" y="3274"/>
              <a:ext cx="884" cy="33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7" name="Oval 15"/>
            <p:cNvSpPr>
              <a:spLocks noChangeArrowheads="1"/>
            </p:cNvSpPr>
            <p:nvPr/>
          </p:nvSpPr>
          <p:spPr bwMode="auto">
            <a:xfrm>
              <a:off x="502" y="3204"/>
              <a:ext cx="586" cy="28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8" name="Oval 16"/>
            <p:cNvSpPr>
              <a:spLocks noChangeArrowheads="1"/>
            </p:cNvSpPr>
            <p:nvPr/>
          </p:nvSpPr>
          <p:spPr bwMode="auto">
            <a:xfrm>
              <a:off x="385" y="3084"/>
              <a:ext cx="384" cy="25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9" name="Oval 17"/>
            <p:cNvSpPr>
              <a:spLocks noChangeArrowheads="1"/>
            </p:cNvSpPr>
            <p:nvPr/>
          </p:nvSpPr>
          <p:spPr bwMode="auto">
            <a:xfrm>
              <a:off x="566" y="2883"/>
              <a:ext cx="576"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20" name="Oval 18"/>
            <p:cNvSpPr>
              <a:spLocks noChangeArrowheads="1"/>
            </p:cNvSpPr>
            <p:nvPr/>
          </p:nvSpPr>
          <p:spPr bwMode="auto">
            <a:xfrm>
              <a:off x="992" y="2795"/>
              <a:ext cx="757"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21" name="Oval 19"/>
            <p:cNvSpPr>
              <a:spLocks noChangeArrowheads="1"/>
            </p:cNvSpPr>
            <p:nvPr/>
          </p:nvSpPr>
          <p:spPr bwMode="auto">
            <a:xfrm>
              <a:off x="1504" y="2891"/>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22" name="Oval 20"/>
            <p:cNvSpPr>
              <a:spLocks noChangeArrowheads="1"/>
            </p:cNvSpPr>
            <p:nvPr/>
          </p:nvSpPr>
          <p:spPr bwMode="auto">
            <a:xfrm>
              <a:off x="704" y="2987"/>
              <a:ext cx="1141" cy="41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23" name="Oval 21"/>
            <p:cNvSpPr>
              <a:spLocks noChangeArrowheads="1"/>
            </p:cNvSpPr>
            <p:nvPr/>
          </p:nvSpPr>
          <p:spPr bwMode="auto">
            <a:xfrm rot="1336630">
              <a:off x="1474" y="3067"/>
              <a:ext cx="555" cy="41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24" name="Oval 22"/>
            <p:cNvSpPr>
              <a:spLocks noChangeArrowheads="1"/>
            </p:cNvSpPr>
            <p:nvPr/>
          </p:nvSpPr>
          <p:spPr bwMode="auto">
            <a:xfrm>
              <a:off x="1004" y="2811"/>
              <a:ext cx="756"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25" name="Oval 23"/>
            <p:cNvSpPr>
              <a:spLocks noChangeArrowheads="1"/>
            </p:cNvSpPr>
            <p:nvPr/>
          </p:nvSpPr>
          <p:spPr bwMode="auto">
            <a:xfrm>
              <a:off x="577" y="2899"/>
              <a:ext cx="575" cy="320"/>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26" name="Oval 24"/>
            <p:cNvSpPr>
              <a:spLocks noChangeArrowheads="1"/>
            </p:cNvSpPr>
            <p:nvPr/>
          </p:nvSpPr>
          <p:spPr bwMode="auto">
            <a:xfrm>
              <a:off x="396" y="3100"/>
              <a:ext cx="383" cy="25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27" name="Oval 25"/>
            <p:cNvSpPr>
              <a:spLocks noChangeArrowheads="1"/>
            </p:cNvSpPr>
            <p:nvPr/>
          </p:nvSpPr>
          <p:spPr bwMode="auto">
            <a:xfrm>
              <a:off x="1515" y="2908"/>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28" name="Oval 26"/>
            <p:cNvSpPr>
              <a:spLocks noChangeArrowheads="1"/>
            </p:cNvSpPr>
            <p:nvPr/>
          </p:nvSpPr>
          <p:spPr bwMode="auto">
            <a:xfrm>
              <a:off x="1599" y="3075"/>
              <a:ext cx="555" cy="2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29" name="Oval 27"/>
            <p:cNvSpPr>
              <a:spLocks noChangeArrowheads="1"/>
            </p:cNvSpPr>
            <p:nvPr/>
          </p:nvSpPr>
          <p:spPr bwMode="auto">
            <a:xfrm>
              <a:off x="715" y="3003"/>
              <a:ext cx="1141" cy="41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30" name="Oval 28"/>
            <p:cNvSpPr>
              <a:spLocks noChangeArrowheads="1"/>
            </p:cNvSpPr>
            <p:nvPr/>
          </p:nvSpPr>
          <p:spPr bwMode="auto">
            <a:xfrm>
              <a:off x="513" y="3219"/>
              <a:ext cx="586" cy="28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31" name="Freeform 29"/>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grpSp>
      <p:grpSp>
        <p:nvGrpSpPr>
          <p:cNvPr id="32" name="Group 30"/>
          <p:cNvGrpSpPr>
            <a:grpSpLocks/>
          </p:cNvGrpSpPr>
          <p:nvPr/>
        </p:nvGrpSpPr>
        <p:grpSpPr bwMode="auto">
          <a:xfrm>
            <a:off x="5675421" y="1862702"/>
            <a:ext cx="1040013" cy="778496"/>
            <a:chOff x="385" y="2795"/>
            <a:chExt cx="1769" cy="816"/>
          </a:xfrm>
          <a:solidFill>
            <a:srgbClr val="3399FF"/>
          </a:solidFill>
        </p:grpSpPr>
        <p:sp>
          <p:nvSpPr>
            <p:cNvPr id="33" name="Oval 31"/>
            <p:cNvSpPr>
              <a:spLocks noChangeArrowheads="1"/>
            </p:cNvSpPr>
            <p:nvPr/>
          </p:nvSpPr>
          <p:spPr bwMode="auto">
            <a:xfrm>
              <a:off x="1589" y="3060"/>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34" name="Oval 32"/>
            <p:cNvSpPr>
              <a:spLocks noChangeArrowheads="1"/>
            </p:cNvSpPr>
            <p:nvPr/>
          </p:nvSpPr>
          <p:spPr bwMode="auto">
            <a:xfrm>
              <a:off x="928" y="3274"/>
              <a:ext cx="884" cy="33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35" name="Oval 33"/>
            <p:cNvSpPr>
              <a:spLocks noChangeArrowheads="1"/>
            </p:cNvSpPr>
            <p:nvPr/>
          </p:nvSpPr>
          <p:spPr bwMode="auto">
            <a:xfrm>
              <a:off x="502" y="3204"/>
              <a:ext cx="586" cy="28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36" name="Oval 34"/>
            <p:cNvSpPr>
              <a:spLocks noChangeArrowheads="1"/>
            </p:cNvSpPr>
            <p:nvPr/>
          </p:nvSpPr>
          <p:spPr bwMode="auto">
            <a:xfrm>
              <a:off x="385" y="3084"/>
              <a:ext cx="384" cy="25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37" name="Oval 35"/>
            <p:cNvSpPr>
              <a:spLocks noChangeArrowheads="1"/>
            </p:cNvSpPr>
            <p:nvPr/>
          </p:nvSpPr>
          <p:spPr bwMode="auto">
            <a:xfrm>
              <a:off x="566" y="2883"/>
              <a:ext cx="576"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38" name="Oval 36"/>
            <p:cNvSpPr>
              <a:spLocks noChangeArrowheads="1"/>
            </p:cNvSpPr>
            <p:nvPr/>
          </p:nvSpPr>
          <p:spPr bwMode="auto">
            <a:xfrm>
              <a:off x="992" y="2795"/>
              <a:ext cx="757"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39" name="Oval 37"/>
            <p:cNvSpPr>
              <a:spLocks noChangeArrowheads="1"/>
            </p:cNvSpPr>
            <p:nvPr/>
          </p:nvSpPr>
          <p:spPr bwMode="auto">
            <a:xfrm>
              <a:off x="1504" y="2891"/>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40" name="Oval 38"/>
            <p:cNvSpPr>
              <a:spLocks noChangeArrowheads="1"/>
            </p:cNvSpPr>
            <p:nvPr/>
          </p:nvSpPr>
          <p:spPr bwMode="auto">
            <a:xfrm>
              <a:off x="704" y="2987"/>
              <a:ext cx="1141" cy="41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41" name="Oval 39"/>
            <p:cNvSpPr>
              <a:spLocks noChangeArrowheads="1"/>
            </p:cNvSpPr>
            <p:nvPr/>
          </p:nvSpPr>
          <p:spPr bwMode="auto">
            <a:xfrm rot="1336630">
              <a:off x="1474" y="3067"/>
              <a:ext cx="555" cy="41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42" name="Oval 40"/>
            <p:cNvSpPr>
              <a:spLocks noChangeArrowheads="1"/>
            </p:cNvSpPr>
            <p:nvPr/>
          </p:nvSpPr>
          <p:spPr bwMode="auto">
            <a:xfrm>
              <a:off x="1004" y="2811"/>
              <a:ext cx="756"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43" name="Oval 41"/>
            <p:cNvSpPr>
              <a:spLocks noChangeArrowheads="1"/>
            </p:cNvSpPr>
            <p:nvPr/>
          </p:nvSpPr>
          <p:spPr bwMode="auto">
            <a:xfrm>
              <a:off x="577" y="2899"/>
              <a:ext cx="575" cy="320"/>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44" name="Oval 42"/>
            <p:cNvSpPr>
              <a:spLocks noChangeArrowheads="1"/>
            </p:cNvSpPr>
            <p:nvPr/>
          </p:nvSpPr>
          <p:spPr bwMode="auto">
            <a:xfrm>
              <a:off x="396" y="3100"/>
              <a:ext cx="383" cy="25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45" name="Oval 43"/>
            <p:cNvSpPr>
              <a:spLocks noChangeArrowheads="1"/>
            </p:cNvSpPr>
            <p:nvPr/>
          </p:nvSpPr>
          <p:spPr bwMode="auto">
            <a:xfrm>
              <a:off x="1515" y="2908"/>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46" name="Oval 44"/>
            <p:cNvSpPr>
              <a:spLocks noChangeArrowheads="1"/>
            </p:cNvSpPr>
            <p:nvPr/>
          </p:nvSpPr>
          <p:spPr bwMode="auto">
            <a:xfrm>
              <a:off x="1599" y="3075"/>
              <a:ext cx="555" cy="2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47" name="Oval 45"/>
            <p:cNvSpPr>
              <a:spLocks noChangeArrowheads="1"/>
            </p:cNvSpPr>
            <p:nvPr/>
          </p:nvSpPr>
          <p:spPr bwMode="auto">
            <a:xfrm>
              <a:off x="715" y="3003"/>
              <a:ext cx="1141" cy="41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48" name="Oval 46"/>
            <p:cNvSpPr>
              <a:spLocks noChangeArrowheads="1"/>
            </p:cNvSpPr>
            <p:nvPr/>
          </p:nvSpPr>
          <p:spPr bwMode="auto">
            <a:xfrm>
              <a:off x="513" y="3219"/>
              <a:ext cx="586" cy="28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49" name="Freeform 47"/>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grpSp>
      <p:graphicFrame>
        <p:nvGraphicFramePr>
          <p:cNvPr id="50" name="Object 48"/>
          <p:cNvGraphicFramePr>
            <a:graphicFrameLocks noChangeAspect="1"/>
          </p:cNvGraphicFramePr>
          <p:nvPr>
            <p:extLst>
              <p:ext uri="{D42A27DB-BD31-4B8C-83A1-F6EECF244321}">
                <p14:modId xmlns:p14="http://schemas.microsoft.com/office/powerpoint/2010/main" val="701168969"/>
              </p:ext>
            </p:extLst>
          </p:nvPr>
        </p:nvGraphicFramePr>
        <p:xfrm>
          <a:off x="3539682" y="1804214"/>
          <a:ext cx="1887753" cy="1082030"/>
        </p:xfrm>
        <a:graphic>
          <a:graphicData uri="http://schemas.openxmlformats.org/presentationml/2006/ole">
            <mc:AlternateContent xmlns:mc="http://schemas.openxmlformats.org/markup-compatibility/2006">
              <mc:Choice xmlns:v="urn:schemas-microsoft-com:vml" Requires="v">
                <p:oleObj spid="_x0000_s8389" name="VISIO" r:id="rId4" imgW="1687068" imgH="964692" progId="">
                  <p:embed/>
                </p:oleObj>
              </mc:Choice>
              <mc:Fallback>
                <p:oleObj name="VISIO" r:id="rId4" imgW="1687068" imgH="964692" progId="">
                  <p:embed/>
                  <p:pic>
                    <p:nvPicPr>
                      <p:cNvPr id="0" name="Picture 1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9682" y="1804214"/>
                        <a:ext cx="1887753" cy="1082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1" name="Picture 49"/>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4242" y="2144051"/>
            <a:ext cx="358324" cy="15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50"/>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94549" y="2145059"/>
            <a:ext cx="358324" cy="15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3" name="Text Box 51"/>
          <p:cNvSpPr txBox="1">
            <a:spLocks noChangeArrowheads="1"/>
          </p:cNvSpPr>
          <p:nvPr/>
        </p:nvSpPr>
        <p:spPr bwMode="auto">
          <a:xfrm>
            <a:off x="2246847" y="2052853"/>
            <a:ext cx="7312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chemeClr val="bg1"/>
                </a:solidFill>
                <a:latin typeface="微软雅黑" pitchFamily="34" charset="-122"/>
                <a:ea typeface="微软雅黑" pitchFamily="34" charset="-122"/>
              </a:rPr>
              <a:t>部门 </a:t>
            </a:r>
            <a:r>
              <a:rPr kumimoji="1" lang="en-US" altLang="zh-CN" sz="1400" b="1" dirty="0" smtClean="0">
                <a:solidFill>
                  <a:schemeClr val="bg1"/>
                </a:solidFill>
                <a:latin typeface="微软雅黑" pitchFamily="34" charset="-122"/>
                <a:ea typeface="微软雅黑" pitchFamily="34" charset="-122"/>
              </a:rPr>
              <a:t>A</a:t>
            </a:r>
          </a:p>
          <a:p>
            <a:pPr algn="ctr"/>
            <a:r>
              <a:rPr kumimoji="1" lang="zh-CN" altLang="en-US" sz="1400" b="1" dirty="0">
                <a:solidFill>
                  <a:schemeClr val="bg1"/>
                </a:solidFill>
                <a:latin typeface="微软雅黑" pitchFamily="34" charset="-122"/>
                <a:ea typeface="微软雅黑" pitchFamily="34" charset="-122"/>
              </a:rPr>
              <a:t>网络</a:t>
            </a:r>
            <a:endParaRPr kumimoji="1" lang="en-US" altLang="zh-CN" sz="1400" b="1" dirty="0">
              <a:solidFill>
                <a:schemeClr val="bg1"/>
              </a:solidFill>
              <a:latin typeface="微软雅黑" pitchFamily="34" charset="-122"/>
              <a:ea typeface="微软雅黑" pitchFamily="34" charset="-122"/>
            </a:endParaRPr>
          </a:p>
        </p:txBody>
      </p:sp>
      <p:sp>
        <p:nvSpPr>
          <p:cNvPr id="54" name="AutoShape 52"/>
          <p:cNvSpPr>
            <a:spLocks noChangeArrowheads="1"/>
          </p:cNvSpPr>
          <p:nvPr/>
        </p:nvSpPr>
        <p:spPr bwMode="auto">
          <a:xfrm rot="16200000">
            <a:off x="4277337" y="1362024"/>
            <a:ext cx="228911" cy="1730441"/>
          </a:xfrm>
          <a:prstGeom prst="can">
            <a:avLst>
              <a:gd name="adj" fmla="val 25521"/>
            </a:avLst>
          </a:prstGeom>
          <a:gradFill rotWithShape="1">
            <a:gsLst>
              <a:gs pos="0">
                <a:srgbClr val="33CCFF">
                  <a:gamma/>
                  <a:shade val="46275"/>
                  <a:invGamma/>
                </a:srgbClr>
              </a:gs>
              <a:gs pos="50000">
                <a:srgbClr val="33CCFF"/>
              </a:gs>
              <a:gs pos="100000">
                <a:srgbClr val="33CCFF">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5" name="Text Box 53"/>
          <p:cNvSpPr txBox="1">
            <a:spLocks noChangeArrowheads="1"/>
          </p:cNvSpPr>
          <p:nvPr/>
        </p:nvSpPr>
        <p:spPr bwMode="auto">
          <a:xfrm>
            <a:off x="4115962" y="2380051"/>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smtClean="0">
                <a:solidFill>
                  <a:srgbClr val="0000FF"/>
                </a:solidFill>
                <a:latin typeface="微软雅黑" pitchFamily="34" charset="-122"/>
                <a:ea typeface="微软雅黑" pitchFamily="34" charset="-122"/>
              </a:rPr>
              <a:t>互联网</a:t>
            </a:r>
            <a:endParaRPr kumimoji="1" lang="zh-CN" altLang="en-US" sz="1400" b="1" dirty="0">
              <a:solidFill>
                <a:srgbClr val="0000FF"/>
              </a:solidFill>
              <a:latin typeface="微软雅黑" pitchFamily="34" charset="-122"/>
              <a:ea typeface="微软雅黑" pitchFamily="34" charset="-122"/>
            </a:endParaRPr>
          </a:p>
        </p:txBody>
      </p:sp>
      <p:sp>
        <p:nvSpPr>
          <p:cNvPr id="56" name="Text Box 54"/>
          <p:cNvSpPr txBox="1">
            <a:spLocks noChangeArrowheads="1"/>
          </p:cNvSpPr>
          <p:nvPr/>
        </p:nvSpPr>
        <p:spPr bwMode="auto">
          <a:xfrm>
            <a:off x="5888549" y="1980736"/>
            <a:ext cx="7200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chemeClr val="bg1"/>
                </a:solidFill>
                <a:latin typeface="微软雅黑" pitchFamily="34" charset="-122"/>
                <a:ea typeface="微软雅黑" pitchFamily="34" charset="-122"/>
              </a:rPr>
              <a:t>部门 </a:t>
            </a:r>
            <a:r>
              <a:rPr kumimoji="1" lang="en-US" altLang="zh-CN" sz="1400" b="1" dirty="0" smtClean="0">
                <a:solidFill>
                  <a:schemeClr val="bg1"/>
                </a:solidFill>
                <a:latin typeface="微软雅黑" pitchFamily="34" charset="-122"/>
                <a:ea typeface="微软雅黑" pitchFamily="34" charset="-122"/>
              </a:rPr>
              <a:t>B</a:t>
            </a:r>
          </a:p>
          <a:p>
            <a:pPr algn="ctr"/>
            <a:r>
              <a:rPr kumimoji="1" lang="zh-CN" altLang="en-US" sz="1400" b="1" dirty="0">
                <a:solidFill>
                  <a:schemeClr val="bg1"/>
                </a:solidFill>
                <a:latin typeface="微软雅黑" pitchFamily="34" charset="-122"/>
                <a:ea typeface="微软雅黑" pitchFamily="34" charset="-122"/>
              </a:rPr>
              <a:t>网络</a:t>
            </a:r>
            <a:endParaRPr kumimoji="1" lang="en-US" altLang="zh-CN" sz="1400" b="1" dirty="0">
              <a:solidFill>
                <a:schemeClr val="bg1"/>
              </a:solidFill>
              <a:latin typeface="微软雅黑" pitchFamily="34" charset="-122"/>
              <a:ea typeface="微软雅黑" pitchFamily="34" charset="-122"/>
            </a:endParaRPr>
          </a:p>
        </p:txBody>
      </p:sp>
      <p:sp>
        <p:nvSpPr>
          <p:cNvPr id="57" name="Text Box 55"/>
          <p:cNvSpPr txBox="1">
            <a:spLocks noChangeArrowheads="1"/>
          </p:cNvSpPr>
          <p:nvPr/>
        </p:nvSpPr>
        <p:spPr bwMode="auto">
          <a:xfrm>
            <a:off x="3046447" y="2337666"/>
            <a:ext cx="383438"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1</a:t>
            </a:r>
            <a:endParaRPr kumimoji="1" lang="en-US" altLang="zh-CN" sz="1400" b="1">
              <a:latin typeface="微软雅黑" pitchFamily="34" charset="-122"/>
              <a:ea typeface="微软雅黑" pitchFamily="34" charset="-122"/>
            </a:endParaRPr>
          </a:p>
        </p:txBody>
      </p:sp>
      <p:sp>
        <p:nvSpPr>
          <p:cNvPr id="58" name="Text Box 56"/>
          <p:cNvSpPr txBox="1">
            <a:spLocks noChangeArrowheads="1"/>
          </p:cNvSpPr>
          <p:nvPr/>
        </p:nvSpPr>
        <p:spPr bwMode="auto">
          <a:xfrm>
            <a:off x="5444374" y="2292288"/>
            <a:ext cx="383438"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2</a:t>
            </a:r>
            <a:endParaRPr kumimoji="1" lang="en-US" altLang="zh-CN" sz="1400" b="1">
              <a:latin typeface="微软雅黑" pitchFamily="34" charset="-122"/>
              <a:ea typeface="微软雅黑" pitchFamily="34" charset="-122"/>
            </a:endParaRPr>
          </a:p>
        </p:txBody>
      </p:sp>
      <p:sp>
        <p:nvSpPr>
          <p:cNvPr id="59" name="Text Box 57"/>
          <p:cNvSpPr txBox="1">
            <a:spLocks noChangeArrowheads="1"/>
          </p:cNvSpPr>
          <p:nvPr/>
        </p:nvSpPr>
        <p:spPr bwMode="auto">
          <a:xfrm>
            <a:off x="4213098" y="2086240"/>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chemeClr val="bg1"/>
                </a:solidFill>
                <a:latin typeface="微软雅黑" pitchFamily="34" charset="-122"/>
                <a:ea typeface="微软雅黑" pitchFamily="34" charset="-122"/>
              </a:rPr>
              <a:t>隧道</a:t>
            </a:r>
          </a:p>
        </p:txBody>
      </p:sp>
      <p:sp>
        <p:nvSpPr>
          <p:cNvPr id="60" name="Line 58"/>
          <p:cNvSpPr>
            <a:spLocks noChangeShapeType="1"/>
          </p:cNvSpPr>
          <p:nvPr/>
        </p:nvSpPr>
        <p:spPr bwMode="auto">
          <a:xfrm>
            <a:off x="3316822" y="2223715"/>
            <a:ext cx="262188"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1" name="Line 59"/>
          <p:cNvSpPr>
            <a:spLocks noChangeShapeType="1"/>
          </p:cNvSpPr>
          <p:nvPr/>
        </p:nvSpPr>
        <p:spPr bwMode="auto">
          <a:xfrm>
            <a:off x="5257013" y="2223715"/>
            <a:ext cx="262188"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62" name="Group 60"/>
          <p:cNvGrpSpPr>
            <a:grpSpLocks/>
          </p:cNvGrpSpPr>
          <p:nvPr/>
        </p:nvGrpSpPr>
        <p:grpSpPr bwMode="auto">
          <a:xfrm>
            <a:off x="2861481" y="1716615"/>
            <a:ext cx="3121130" cy="471940"/>
            <a:chOff x="1315" y="1348"/>
            <a:chExt cx="2857" cy="468"/>
          </a:xfrm>
        </p:grpSpPr>
        <p:sp>
          <p:nvSpPr>
            <p:cNvPr id="63" name="Text Box 61"/>
            <p:cNvSpPr txBox="1">
              <a:spLocks noChangeArrowheads="1"/>
            </p:cNvSpPr>
            <p:nvPr/>
          </p:nvSpPr>
          <p:spPr bwMode="auto">
            <a:xfrm>
              <a:off x="1315" y="1348"/>
              <a:ext cx="917"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400" b="1" dirty="0">
                  <a:solidFill>
                    <a:srgbClr val="CC00CC"/>
                  </a:solidFill>
                  <a:latin typeface="微软雅黑" pitchFamily="34" charset="-122"/>
                  <a:ea typeface="微软雅黑" pitchFamily="34" charset="-122"/>
                </a:rPr>
                <a:t>125.1.2.3</a:t>
              </a:r>
            </a:p>
          </p:txBody>
        </p:sp>
        <p:sp>
          <p:nvSpPr>
            <p:cNvPr id="64" name="Line 62"/>
            <p:cNvSpPr>
              <a:spLocks noChangeShapeType="1"/>
            </p:cNvSpPr>
            <p:nvPr/>
          </p:nvSpPr>
          <p:spPr bwMode="auto">
            <a:xfrm>
              <a:off x="1837" y="1616"/>
              <a:ext cx="23" cy="20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Text Box 63"/>
            <p:cNvSpPr txBox="1">
              <a:spLocks noChangeArrowheads="1"/>
            </p:cNvSpPr>
            <p:nvPr/>
          </p:nvSpPr>
          <p:spPr bwMode="auto">
            <a:xfrm>
              <a:off x="3255" y="1367"/>
              <a:ext cx="917"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dirty="0">
                  <a:solidFill>
                    <a:srgbClr val="CC00CC"/>
                  </a:solidFill>
                  <a:latin typeface="微软雅黑" pitchFamily="34" charset="-122"/>
                  <a:ea typeface="微软雅黑" pitchFamily="34" charset="-122"/>
                </a:rPr>
                <a:t>194.4.5.6</a:t>
              </a:r>
            </a:p>
          </p:txBody>
        </p:sp>
        <p:sp>
          <p:nvSpPr>
            <p:cNvPr id="66" name="Line 64"/>
            <p:cNvSpPr>
              <a:spLocks noChangeShapeType="1"/>
            </p:cNvSpPr>
            <p:nvPr/>
          </p:nvSpPr>
          <p:spPr bwMode="auto">
            <a:xfrm flipH="1">
              <a:off x="3636" y="1616"/>
              <a:ext cx="60" cy="20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76" name="Text Box 74"/>
          <p:cNvSpPr txBox="1">
            <a:spLocks noChangeArrowheads="1"/>
          </p:cNvSpPr>
          <p:nvPr/>
        </p:nvSpPr>
        <p:spPr bwMode="auto">
          <a:xfrm>
            <a:off x="3856277" y="2835823"/>
            <a:ext cx="12618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1400" b="1" dirty="0">
                <a:solidFill>
                  <a:srgbClr val="0000FF"/>
                </a:solidFill>
                <a:latin typeface="微软雅黑" pitchFamily="34" charset="-122"/>
                <a:ea typeface="微软雅黑" pitchFamily="34" charset="-122"/>
              </a:rPr>
              <a:t>使用隧道技术</a:t>
            </a:r>
          </a:p>
        </p:txBody>
      </p:sp>
      <p:sp>
        <p:nvSpPr>
          <p:cNvPr id="77" name="Text Box 75"/>
          <p:cNvSpPr txBox="1">
            <a:spLocks noChangeArrowheads="1"/>
          </p:cNvSpPr>
          <p:nvPr/>
        </p:nvSpPr>
        <p:spPr bwMode="auto">
          <a:xfrm>
            <a:off x="1942502" y="1343842"/>
            <a:ext cx="902811" cy="307777"/>
          </a:xfrm>
          <a:prstGeom prst="rect">
            <a:avLst/>
          </a:prstGeom>
          <a:solidFill>
            <a:srgbClr val="99FFCC"/>
          </a:solidFill>
          <a:ln w="9525">
            <a:solidFill>
              <a:srgbClr val="333399"/>
            </a:solidFill>
            <a:miter lim="800000"/>
            <a:headEnd/>
            <a:tailEnd/>
          </a:ln>
          <a:effectLst/>
          <a:extLst/>
        </p:spPr>
        <p:txBody>
          <a:bodyPr wrap="none">
            <a:spAutoFit/>
          </a:bodyPr>
          <a:lstStyle/>
          <a:p>
            <a:pPr algn="ctr" eaLnBrk="0" hangingPunct="0"/>
            <a:r>
              <a:rPr kumimoji="1" lang="zh-CN" altLang="en-US" sz="1400" b="1" dirty="0">
                <a:latin typeface="微软雅黑" pitchFamily="34" charset="-122"/>
                <a:ea typeface="微软雅黑" pitchFamily="34" charset="-122"/>
              </a:rPr>
              <a:t>本地地址</a:t>
            </a:r>
          </a:p>
        </p:txBody>
      </p:sp>
      <p:sp>
        <p:nvSpPr>
          <p:cNvPr id="78" name="Text Box 76"/>
          <p:cNvSpPr txBox="1">
            <a:spLocks noChangeArrowheads="1"/>
          </p:cNvSpPr>
          <p:nvPr/>
        </p:nvSpPr>
        <p:spPr bwMode="auto">
          <a:xfrm>
            <a:off x="5773725" y="1354934"/>
            <a:ext cx="902811" cy="307777"/>
          </a:xfrm>
          <a:prstGeom prst="rect">
            <a:avLst/>
          </a:prstGeom>
          <a:solidFill>
            <a:srgbClr val="99FFCC"/>
          </a:solidFill>
          <a:ln w="9525">
            <a:solidFill>
              <a:srgbClr val="333399"/>
            </a:solidFill>
            <a:miter lim="800000"/>
            <a:headEnd/>
            <a:tailEnd/>
          </a:ln>
          <a:effectLst/>
          <a:extLst/>
        </p:spPr>
        <p:txBody>
          <a:bodyPr wrap="none">
            <a:spAutoFit/>
          </a:bodyPr>
          <a:lstStyle/>
          <a:p>
            <a:pPr algn="ctr" eaLnBrk="0" hangingPunct="0"/>
            <a:r>
              <a:rPr kumimoji="1" lang="zh-CN" altLang="en-US" sz="1400" b="1">
                <a:latin typeface="微软雅黑" pitchFamily="34" charset="-122"/>
                <a:ea typeface="微软雅黑" pitchFamily="34" charset="-122"/>
              </a:rPr>
              <a:t>本地地址</a:t>
            </a:r>
          </a:p>
        </p:txBody>
      </p:sp>
      <p:sp>
        <p:nvSpPr>
          <p:cNvPr id="79" name="Text Box 77"/>
          <p:cNvSpPr txBox="1">
            <a:spLocks noChangeArrowheads="1"/>
          </p:cNvSpPr>
          <p:nvPr/>
        </p:nvSpPr>
        <p:spPr bwMode="auto">
          <a:xfrm>
            <a:off x="4000851" y="1354934"/>
            <a:ext cx="902811" cy="307777"/>
          </a:xfrm>
          <a:prstGeom prst="rect">
            <a:avLst/>
          </a:prstGeom>
          <a:solidFill>
            <a:srgbClr val="0000FF"/>
          </a:solidFill>
          <a:ln w="9525">
            <a:solidFill>
              <a:srgbClr val="333399"/>
            </a:solidFill>
            <a:miter lim="800000"/>
            <a:headEnd/>
            <a:tailEnd/>
          </a:ln>
          <a:effectLst/>
        </p:spPr>
        <p:txBody>
          <a:bodyPr wrap="none">
            <a:spAutoFit/>
          </a:bodyPr>
          <a:lstStyle/>
          <a:p>
            <a:pPr algn="ctr" eaLnBrk="0" hangingPunct="0"/>
            <a:r>
              <a:rPr kumimoji="1" lang="zh-CN" altLang="en-US" sz="1400" b="1" dirty="0">
                <a:solidFill>
                  <a:schemeClr val="bg1"/>
                </a:solidFill>
                <a:latin typeface="微软雅黑" pitchFamily="34" charset="-122"/>
                <a:ea typeface="微软雅黑" pitchFamily="34" charset="-122"/>
              </a:rPr>
              <a:t>全球地址</a:t>
            </a:r>
          </a:p>
        </p:txBody>
      </p:sp>
      <p:sp>
        <p:nvSpPr>
          <p:cNvPr id="80" name="AutoShape 78"/>
          <p:cNvSpPr>
            <a:spLocks noChangeArrowheads="1"/>
          </p:cNvSpPr>
          <p:nvPr/>
        </p:nvSpPr>
        <p:spPr bwMode="auto">
          <a:xfrm>
            <a:off x="2009160" y="3302719"/>
            <a:ext cx="2427424" cy="544002"/>
          </a:xfrm>
          <a:prstGeom prst="wedgeRoundRectCallout">
            <a:avLst>
              <a:gd name="adj1" fmla="val -24394"/>
              <a:gd name="adj2" fmla="val -166065"/>
              <a:gd name="adj3" fmla="val 16667"/>
            </a:avLst>
          </a:prstGeom>
          <a:solidFill>
            <a:srgbClr val="00FFFF"/>
          </a:solidFill>
          <a:ln w="9525">
            <a:solidFill>
              <a:schemeClr val="tx1"/>
            </a:solidFill>
            <a:miter lim="800000"/>
            <a:headEnd/>
            <a:tailEnd/>
          </a:ln>
          <a:effectLst/>
        </p:spPr>
        <p:txBody>
          <a:bodyPr/>
          <a:lstStyle/>
          <a:p>
            <a:pPr algn="ctr"/>
            <a:endParaRPr lang="zh-CN" altLang="zh-CN" sz="1400" b="1">
              <a:solidFill>
                <a:srgbClr val="000099"/>
              </a:solidFill>
              <a:latin typeface="微软雅黑" pitchFamily="34" charset="-122"/>
              <a:ea typeface="微软雅黑" pitchFamily="34" charset="-122"/>
            </a:endParaRPr>
          </a:p>
        </p:txBody>
      </p:sp>
      <p:sp>
        <p:nvSpPr>
          <p:cNvPr id="81" name="Text Box 81"/>
          <p:cNvSpPr txBox="1">
            <a:spLocks noChangeArrowheads="1"/>
          </p:cNvSpPr>
          <p:nvPr/>
        </p:nvSpPr>
        <p:spPr bwMode="auto">
          <a:xfrm>
            <a:off x="2290422" y="3318853"/>
            <a:ext cx="185178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latin typeface="微软雅黑" pitchFamily="34" charset="-122"/>
                <a:ea typeface="微软雅黑" pitchFamily="34" charset="-122"/>
              </a:rPr>
              <a:t>网络地址 </a:t>
            </a:r>
            <a:r>
              <a:rPr lang="en-US" altLang="zh-CN" sz="1400" b="1" dirty="0">
                <a:latin typeface="微软雅黑" pitchFamily="34" charset="-122"/>
                <a:ea typeface="微软雅黑" pitchFamily="34" charset="-122"/>
              </a:rPr>
              <a:t>= 10.1.0.0</a:t>
            </a:r>
          </a:p>
          <a:p>
            <a:pPr algn="ctr"/>
            <a:r>
              <a:rPr lang="zh-CN" altLang="en-US" sz="1400" b="1" dirty="0">
                <a:latin typeface="微软雅黑" pitchFamily="34" charset="-122"/>
                <a:ea typeface="微软雅黑" pitchFamily="34" charset="-122"/>
              </a:rPr>
              <a:t>（本地地址）</a:t>
            </a:r>
          </a:p>
        </p:txBody>
      </p:sp>
      <p:sp>
        <p:nvSpPr>
          <p:cNvPr id="82" name="AutoShape 83"/>
          <p:cNvSpPr>
            <a:spLocks noChangeArrowheads="1"/>
          </p:cNvSpPr>
          <p:nvPr/>
        </p:nvSpPr>
        <p:spPr bwMode="auto">
          <a:xfrm>
            <a:off x="4932556" y="3302719"/>
            <a:ext cx="2427424" cy="544002"/>
          </a:xfrm>
          <a:prstGeom prst="wedgeRoundRectCallout">
            <a:avLst>
              <a:gd name="adj1" fmla="val -2116"/>
              <a:gd name="adj2" fmla="val -191574"/>
              <a:gd name="adj3" fmla="val 16667"/>
            </a:avLst>
          </a:prstGeom>
          <a:solidFill>
            <a:srgbClr val="00FF99"/>
          </a:solidFill>
          <a:ln w="9525">
            <a:solidFill>
              <a:schemeClr val="tx1"/>
            </a:solidFill>
            <a:miter lim="800000"/>
            <a:headEnd/>
            <a:tailEnd/>
          </a:ln>
          <a:effectLst/>
        </p:spPr>
        <p:txBody>
          <a:bodyPr/>
          <a:lstStyle/>
          <a:p>
            <a:pPr algn="ctr"/>
            <a:endParaRPr lang="zh-CN" altLang="zh-CN" sz="1400" b="1">
              <a:solidFill>
                <a:srgbClr val="000099"/>
              </a:solidFill>
              <a:latin typeface="微软雅黑" pitchFamily="34" charset="-122"/>
              <a:ea typeface="微软雅黑" pitchFamily="34" charset="-122"/>
            </a:endParaRPr>
          </a:p>
        </p:txBody>
      </p:sp>
      <p:sp>
        <p:nvSpPr>
          <p:cNvPr id="83" name="Text Box 82"/>
          <p:cNvSpPr txBox="1">
            <a:spLocks noChangeArrowheads="1"/>
          </p:cNvSpPr>
          <p:nvPr/>
        </p:nvSpPr>
        <p:spPr bwMode="auto">
          <a:xfrm>
            <a:off x="5213818" y="3315828"/>
            <a:ext cx="185178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a:latin typeface="微软雅黑" pitchFamily="34" charset="-122"/>
                <a:ea typeface="微软雅黑" pitchFamily="34" charset="-122"/>
              </a:rPr>
              <a:t>网络地址 </a:t>
            </a:r>
            <a:r>
              <a:rPr lang="en-US" altLang="zh-CN" sz="1400" b="1">
                <a:latin typeface="微软雅黑" pitchFamily="34" charset="-122"/>
                <a:ea typeface="微软雅黑" pitchFamily="34" charset="-122"/>
              </a:rPr>
              <a:t>= 10.2.0.0</a:t>
            </a:r>
          </a:p>
          <a:p>
            <a:pPr algn="ctr"/>
            <a:r>
              <a:rPr lang="zh-CN" altLang="en-US" sz="1400" b="1">
                <a:latin typeface="微软雅黑" pitchFamily="34" charset="-122"/>
                <a:ea typeface="微软雅黑" pitchFamily="34" charset="-122"/>
              </a:rPr>
              <a:t>（本地地址）</a:t>
            </a:r>
          </a:p>
        </p:txBody>
      </p:sp>
      <p:sp>
        <p:nvSpPr>
          <p:cNvPr id="86" name="矩形 85"/>
          <p:cNvSpPr/>
          <p:nvPr/>
        </p:nvSpPr>
        <p:spPr>
          <a:xfrm>
            <a:off x="2893015" y="4023762"/>
            <a:ext cx="3550913" cy="307777"/>
          </a:xfrm>
          <a:prstGeom prst="rect">
            <a:avLst/>
          </a:prstGeom>
        </p:spPr>
        <p:txBody>
          <a:bodyPr wrap="square">
            <a:spAutoFit/>
          </a:bodyPr>
          <a:lstStyle/>
          <a:p>
            <a:pPr algn="ctr"/>
            <a:r>
              <a:rPr lang="zh-CN" altLang="zh-CN" sz="1400" b="1" dirty="0" smtClean="0">
                <a:latin typeface="微软雅黑" pitchFamily="34" charset="-122"/>
                <a:ea typeface="微软雅黑" pitchFamily="34" charset="-122"/>
              </a:rPr>
              <a:t>隧道技术</a:t>
            </a:r>
            <a:endParaRPr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209635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500"/>
                                  </p:stCondLst>
                                  <p:childTnLst>
                                    <p:anim calcmode="discrete" valueType="str">
                                      <p:cBhvr>
                                        <p:cTn id="9" dur="1000" fill="hold"/>
                                        <p:tgtEl>
                                          <p:spTgt spid="90"/>
                                        </p:tgtEl>
                                        <p:attrNameLst>
                                          <p:attrName>style.visibility</p:attrName>
                                        </p:attrNameLst>
                                      </p:cBhvr>
                                      <p:tavLst>
                                        <p:tav tm="0">
                                          <p:val>
                                            <p:strVal val="hidden"/>
                                          </p:val>
                                        </p:tav>
                                        <p:tav tm="50000">
                                          <p:val>
                                            <p:strVal val="visible"/>
                                          </p:val>
                                        </p:tav>
                                      </p:tavLst>
                                    </p:anim>
                                  </p:childTnLst>
                                </p:cTn>
                              </p:par>
                            </p:childTnLst>
                          </p:cTn>
                        </p:par>
                        <p:par>
                          <p:cTn id="10" fill="hold">
                            <p:stCondLst>
                              <p:cond delay="3500"/>
                            </p:stCondLst>
                            <p:childTnLst>
                              <p:par>
                                <p:cTn id="11" presetID="1" presetClass="entr" presetSubtype="0" fill="hold" grpId="0" nodeType="afterEffect">
                                  <p:stCondLst>
                                    <p:cond delay="500"/>
                                  </p:stCondLst>
                                  <p:childTnLst>
                                    <p:set>
                                      <p:cBhvr>
                                        <p:cTn id="12" dur="1" fill="hold">
                                          <p:stCondLst>
                                            <p:cond delay="0"/>
                                          </p:stCondLst>
                                        </p:cTn>
                                        <p:tgtEl>
                                          <p:spTgt spid="78"/>
                                        </p:tgtEl>
                                        <p:attrNameLst>
                                          <p:attrName>style.visibility</p:attrName>
                                        </p:attrNameLst>
                                      </p:cBhvr>
                                      <p:to>
                                        <p:strVal val="visible"/>
                                      </p:to>
                                    </p:set>
                                  </p:childTnLst>
                                </p:cTn>
                              </p:par>
                            </p:childTnLst>
                          </p:cTn>
                        </p:par>
                        <p:par>
                          <p:cTn id="13" fill="hold">
                            <p:stCondLst>
                              <p:cond delay="4000"/>
                            </p:stCondLst>
                            <p:childTnLst>
                              <p:par>
                                <p:cTn id="14" presetID="35" presetClass="emph" presetSubtype="0" repeatCount="3000" fill="hold" nodeType="afterEffect">
                                  <p:stCondLst>
                                    <p:cond delay="250"/>
                                  </p:stCondLst>
                                  <p:childTnLst>
                                    <p:anim calcmode="discrete" valueType="str">
                                      <p:cBhvr>
                                        <p:cTn id="15" dur="1000" fill="hold"/>
                                        <p:tgtEl>
                                          <p:spTgt spid="95"/>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9"/>
                                        </p:tgtEl>
                                        <p:attrNameLst>
                                          <p:attrName>style.visibility</p:attrName>
                                        </p:attrNameLst>
                                      </p:cBhvr>
                                      <p:to>
                                        <p:strVal val="visible"/>
                                      </p:to>
                                    </p:set>
                                  </p:childTnLst>
                                </p:cTn>
                              </p:par>
                            </p:childTnLst>
                          </p:cTn>
                        </p:par>
                        <p:par>
                          <p:cTn id="20" fill="hold">
                            <p:stCondLst>
                              <p:cond delay="0"/>
                            </p:stCondLst>
                            <p:childTnLst>
                              <p:par>
                                <p:cTn id="21" presetID="35" presetClass="emph" presetSubtype="0" repeatCount="3000" fill="hold" nodeType="afterEffect">
                                  <p:stCondLst>
                                    <p:cond delay="250"/>
                                  </p:stCondLst>
                                  <p:childTnLst>
                                    <p:anim calcmode="discrete" valueType="str">
                                      <p:cBhvr>
                                        <p:cTn id="22" dur="1000" fill="hold"/>
                                        <p:tgtEl>
                                          <p:spTgt spid="6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5" y="600395"/>
            <a:ext cx="8053710"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1" name="组合 80"/>
          <p:cNvGrpSpPr/>
          <p:nvPr/>
        </p:nvGrpSpPr>
        <p:grpSpPr>
          <a:xfrm>
            <a:off x="6581684" y="1509122"/>
            <a:ext cx="1104466" cy="1200192"/>
            <a:chOff x="6476180" y="1753752"/>
            <a:chExt cx="1104466" cy="1200192"/>
          </a:xfrm>
        </p:grpSpPr>
        <p:grpSp>
          <p:nvGrpSpPr>
            <p:cNvPr id="82" name="Group 65"/>
            <p:cNvGrpSpPr>
              <a:grpSpLocks/>
            </p:cNvGrpSpPr>
            <p:nvPr/>
          </p:nvGrpSpPr>
          <p:grpSpPr bwMode="auto">
            <a:xfrm>
              <a:off x="6476180" y="1933292"/>
              <a:ext cx="1104466" cy="822867"/>
              <a:chOff x="4656" y="1528"/>
              <a:chExt cx="1011" cy="816"/>
            </a:xfrm>
          </p:grpSpPr>
          <p:sp>
            <p:nvSpPr>
              <p:cNvPr id="86" name="Line 66"/>
              <p:cNvSpPr>
                <a:spLocks noChangeShapeType="1"/>
              </p:cNvSpPr>
              <p:nvPr/>
            </p:nvSpPr>
            <p:spPr bwMode="auto">
              <a:xfrm flipH="1" flipV="1">
                <a:off x="4800" y="1912"/>
                <a:ext cx="348" cy="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7" name="Line 67"/>
              <p:cNvSpPr>
                <a:spLocks noChangeShapeType="1"/>
              </p:cNvSpPr>
              <p:nvPr/>
            </p:nvSpPr>
            <p:spPr bwMode="auto">
              <a:xfrm flipH="1" flipV="1">
                <a:off x="4656" y="2152"/>
                <a:ext cx="336" cy="192"/>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8" name="Line 68"/>
              <p:cNvSpPr>
                <a:spLocks noChangeShapeType="1"/>
              </p:cNvSpPr>
              <p:nvPr/>
            </p:nvSpPr>
            <p:spPr bwMode="auto">
              <a:xfrm flipH="1">
                <a:off x="4800" y="1528"/>
                <a:ext cx="240" cy="96"/>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9" name="Text Box 70"/>
              <p:cNvSpPr txBox="1">
                <a:spLocks noChangeArrowheads="1"/>
              </p:cNvSpPr>
              <p:nvPr/>
            </p:nvSpPr>
            <p:spPr bwMode="auto">
              <a:xfrm>
                <a:off x="5316" y="1729"/>
                <a:ext cx="276"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Y</a:t>
                </a:r>
              </a:p>
            </p:txBody>
          </p:sp>
          <p:sp>
            <p:nvSpPr>
              <p:cNvPr id="90" name="Text Box 71"/>
              <p:cNvSpPr txBox="1">
                <a:spLocks noChangeArrowheads="1"/>
              </p:cNvSpPr>
              <p:nvPr/>
            </p:nvSpPr>
            <p:spPr bwMode="auto">
              <a:xfrm>
                <a:off x="4851" y="1955"/>
                <a:ext cx="816"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400" b="1" dirty="0">
                    <a:solidFill>
                      <a:srgbClr val="CC00CC"/>
                    </a:solidFill>
                    <a:latin typeface="微软雅黑" pitchFamily="34" charset="-122"/>
                    <a:ea typeface="微软雅黑" pitchFamily="34" charset="-122"/>
                  </a:rPr>
                  <a:t>10.2.0.3</a:t>
                </a:r>
              </a:p>
            </p:txBody>
          </p:sp>
        </p:grpSp>
        <p:pic>
          <p:nvPicPr>
            <p:cNvPr id="8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6287" y="1753752"/>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7570" y="2139702"/>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2675562"/>
              <a:ext cx="278382" cy="2783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组合 90"/>
          <p:cNvGrpSpPr/>
          <p:nvPr/>
        </p:nvGrpSpPr>
        <p:grpSpPr>
          <a:xfrm>
            <a:off x="1388244" y="1491186"/>
            <a:ext cx="1204971" cy="1290585"/>
            <a:chOff x="1338397" y="1735816"/>
            <a:chExt cx="1204971" cy="1290585"/>
          </a:xfrm>
        </p:grpSpPr>
        <p:grpSp>
          <p:nvGrpSpPr>
            <p:cNvPr id="92" name="Group 2"/>
            <p:cNvGrpSpPr>
              <a:grpSpLocks/>
            </p:cNvGrpSpPr>
            <p:nvPr/>
          </p:nvGrpSpPr>
          <p:grpSpPr bwMode="auto">
            <a:xfrm>
              <a:off x="1338397" y="1981696"/>
              <a:ext cx="1204971" cy="871271"/>
              <a:chOff x="-47" y="1576"/>
              <a:chExt cx="1103" cy="864"/>
            </a:xfrm>
          </p:grpSpPr>
          <p:sp>
            <p:nvSpPr>
              <p:cNvPr id="96" name="Line 3"/>
              <p:cNvSpPr>
                <a:spLocks noChangeShapeType="1"/>
              </p:cNvSpPr>
              <p:nvPr/>
            </p:nvSpPr>
            <p:spPr bwMode="auto">
              <a:xfrm flipV="1">
                <a:off x="816" y="2248"/>
                <a:ext cx="240" cy="192"/>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Line 4"/>
              <p:cNvSpPr>
                <a:spLocks noChangeShapeType="1"/>
              </p:cNvSpPr>
              <p:nvPr/>
            </p:nvSpPr>
            <p:spPr bwMode="auto">
              <a:xfrm>
                <a:off x="624" y="1576"/>
                <a:ext cx="240" cy="144"/>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8" name="Line 5"/>
              <p:cNvSpPr>
                <a:spLocks noChangeShapeType="1"/>
              </p:cNvSpPr>
              <p:nvPr/>
            </p:nvSpPr>
            <p:spPr bwMode="auto">
              <a:xfrm flipV="1">
                <a:off x="432" y="1967"/>
                <a:ext cx="288" cy="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Text Box 7"/>
              <p:cNvSpPr txBox="1">
                <a:spLocks noChangeArrowheads="1"/>
              </p:cNvSpPr>
              <p:nvPr/>
            </p:nvSpPr>
            <p:spPr bwMode="auto">
              <a:xfrm>
                <a:off x="25" y="1779"/>
                <a:ext cx="283"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X</a:t>
                </a:r>
              </a:p>
            </p:txBody>
          </p:sp>
          <p:sp>
            <p:nvSpPr>
              <p:cNvPr id="100" name="Text Box 8"/>
              <p:cNvSpPr txBox="1">
                <a:spLocks noChangeArrowheads="1"/>
              </p:cNvSpPr>
              <p:nvPr/>
            </p:nvSpPr>
            <p:spPr bwMode="auto">
              <a:xfrm>
                <a:off x="-47" y="2031"/>
                <a:ext cx="816"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400" b="1" dirty="0">
                    <a:solidFill>
                      <a:srgbClr val="CC00CC"/>
                    </a:solidFill>
                    <a:latin typeface="微软雅黑" pitchFamily="34" charset="-122"/>
                    <a:ea typeface="微软雅黑" pitchFamily="34" charset="-122"/>
                  </a:rPr>
                  <a:t>10.1.0.1</a:t>
                </a:r>
              </a:p>
            </p:txBody>
          </p:sp>
        </p:grpSp>
        <p:pic>
          <p:nvPicPr>
            <p:cNvPr id="9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8087" y="1735816"/>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0325" y="2203759"/>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1924" y="2748019"/>
              <a:ext cx="278382" cy="2783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 name="Group 12"/>
          <p:cNvGrpSpPr>
            <a:grpSpLocks/>
          </p:cNvGrpSpPr>
          <p:nvPr/>
        </p:nvGrpSpPr>
        <p:grpSpPr bwMode="auto">
          <a:xfrm>
            <a:off x="2164916" y="1662442"/>
            <a:ext cx="1040013" cy="778496"/>
            <a:chOff x="385" y="2795"/>
            <a:chExt cx="1769" cy="816"/>
          </a:xfrm>
          <a:solidFill>
            <a:srgbClr val="3399FF"/>
          </a:solidFill>
        </p:grpSpPr>
        <p:sp>
          <p:nvSpPr>
            <p:cNvPr id="102" name="Oval 13"/>
            <p:cNvSpPr>
              <a:spLocks noChangeArrowheads="1"/>
            </p:cNvSpPr>
            <p:nvPr/>
          </p:nvSpPr>
          <p:spPr bwMode="auto">
            <a:xfrm>
              <a:off x="1589" y="3060"/>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03" name="Oval 14"/>
            <p:cNvSpPr>
              <a:spLocks noChangeArrowheads="1"/>
            </p:cNvSpPr>
            <p:nvPr/>
          </p:nvSpPr>
          <p:spPr bwMode="auto">
            <a:xfrm>
              <a:off x="928" y="3274"/>
              <a:ext cx="884" cy="33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04" name="Oval 15"/>
            <p:cNvSpPr>
              <a:spLocks noChangeArrowheads="1"/>
            </p:cNvSpPr>
            <p:nvPr/>
          </p:nvSpPr>
          <p:spPr bwMode="auto">
            <a:xfrm>
              <a:off x="502" y="3204"/>
              <a:ext cx="586" cy="28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05" name="Oval 16"/>
            <p:cNvSpPr>
              <a:spLocks noChangeArrowheads="1"/>
            </p:cNvSpPr>
            <p:nvPr/>
          </p:nvSpPr>
          <p:spPr bwMode="auto">
            <a:xfrm>
              <a:off x="385" y="3084"/>
              <a:ext cx="384" cy="25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06" name="Oval 17"/>
            <p:cNvSpPr>
              <a:spLocks noChangeArrowheads="1"/>
            </p:cNvSpPr>
            <p:nvPr/>
          </p:nvSpPr>
          <p:spPr bwMode="auto">
            <a:xfrm>
              <a:off x="566" y="2883"/>
              <a:ext cx="576"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07" name="Oval 18"/>
            <p:cNvSpPr>
              <a:spLocks noChangeArrowheads="1"/>
            </p:cNvSpPr>
            <p:nvPr/>
          </p:nvSpPr>
          <p:spPr bwMode="auto">
            <a:xfrm>
              <a:off x="992" y="2795"/>
              <a:ext cx="757"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08" name="Oval 19"/>
            <p:cNvSpPr>
              <a:spLocks noChangeArrowheads="1"/>
            </p:cNvSpPr>
            <p:nvPr/>
          </p:nvSpPr>
          <p:spPr bwMode="auto">
            <a:xfrm>
              <a:off x="1504" y="2891"/>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09" name="Oval 20"/>
            <p:cNvSpPr>
              <a:spLocks noChangeArrowheads="1"/>
            </p:cNvSpPr>
            <p:nvPr/>
          </p:nvSpPr>
          <p:spPr bwMode="auto">
            <a:xfrm>
              <a:off x="704" y="2987"/>
              <a:ext cx="1141" cy="41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10" name="Oval 21"/>
            <p:cNvSpPr>
              <a:spLocks noChangeArrowheads="1"/>
            </p:cNvSpPr>
            <p:nvPr/>
          </p:nvSpPr>
          <p:spPr bwMode="auto">
            <a:xfrm rot="1336630">
              <a:off x="1474" y="3067"/>
              <a:ext cx="555" cy="41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11" name="Oval 22"/>
            <p:cNvSpPr>
              <a:spLocks noChangeArrowheads="1"/>
            </p:cNvSpPr>
            <p:nvPr/>
          </p:nvSpPr>
          <p:spPr bwMode="auto">
            <a:xfrm>
              <a:off x="1004" y="2811"/>
              <a:ext cx="756"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12" name="Oval 23"/>
            <p:cNvSpPr>
              <a:spLocks noChangeArrowheads="1"/>
            </p:cNvSpPr>
            <p:nvPr/>
          </p:nvSpPr>
          <p:spPr bwMode="auto">
            <a:xfrm>
              <a:off x="577" y="2899"/>
              <a:ext cx="575" cy="320"/>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13" name="Oval 24"/>
            <p:cNvSpPr>
              <a:spLocks noChangeArrowheads="1"/>
            </p:cNvSpPr>
            <p:nvPr/>
          </p:nvSpPr>
          <p:spPr bwMode="auto">
            <a:xfrm>
              <a:off x="396" y="3100"/>
              <a:ext cx="383" cy="25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14" name="Oval 25"/>
            <p:cNvSpPr>
              <a:spLocks noChangeArrowheads="1"/>
            </p:cNvSpPr>
            <p:nvPr/>
          </p:nvSpPr>
          <p:spPr bwMode="auto">
            <a:xfrm>
              <a:off x="1515" y="2908"/>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15" name="Oval 26"/>
            <p:cNvSpPr>
              <a:spLocks noChangeArrowheads="1"/>
            </p:cNvSpPr>
            <p:nvPr/>
          </p:nvSpPr>
          <p:spPr bwMode="auto">
            <a:xfrm>
              <a:off x="1599" y="3075"/>
              <a:ext cx="555" cy="2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16" name="Oval 27"/>
            <p:cNvSpPr>
              <a:spLocks noChangeArrowheads="1"/>
            </p:cNvSpPr>
            <p:nvPr/>
          </p:nvSpPr>
          <p:spPr bwMode="auto">
            <a:xfrm>
              <a:off x="715" y="3003"/>
              <a:ext cx="1141" cy="41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17" name="Oval 28"/>
            <p:cNvSpPr>
              <a:spLocks noChangeArrowheads="1"/>
            </p:cNvSpPr>
            <p:nvPr/>
          </p:nvSpPr>
          <p:spPr bwMode="auto">
            <a:xfrm>
              <a:off x="513" y="3219"/>
              <a:ext cx="586" cy="28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18" name="Freeform 29"/>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grpSp>
      <p:grpSp>
        <p:nvGrpSpPr>
          <p:cNvPr id="119" name="Group 30"/>
          <p:cNvGrpSpPr>
            <a:grpSpLocks/>
          </p:cNvGrpSpPr>
          <p:nvPr/>
        </p:nvGrpSpPr>
        <p:grpSpPr bwMode="auto">
          <a:xfrm>
            <a:off x="5780925" y="1618072"/>
            <a:ext cx="1040013" cy="778496"/>
            <a:chOff x="385" y="2795"/>
            <a:chExt cx="1769" cy="816"/>
          </a:xfrm>
          <a:solidFill>
            <a:srgbClr val="3399FF"/>
          </a:solidFill>
        </p:grpSpPr>
        <p:sp>
          <p:nvSpPr>
            <p:cNvPr id="120" name="Oval 31"/>
            <p:cNvSpPr>
              <a:spLocks noChangeArrowheads="1"/>
            </p:cNvSpPr>
            <p:nvPr/>
          </p:nvSpPr>
          <p:spPr bwMode="auto">
            <a:xfrm>
              <a:off x="1589" y="3060"/>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21" name="Oval 32"/>
            <p:cNvSpPr>
              <a:spLocks noChangeArrowheads="1"/>
            </p:cNvSpPr>
            <p:nvPr/>
          </p:nvSpPr>
          <p:spPr bwMode="auto">
            <a:xfrm>
              <a:off x="928" y="3274"/>
              <a:ext cx="884" cy="33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22" name="Oval 33"/>
            <p:cNvSpPr>
              <a:spLocks noChangeArrowheads="1"/>
            </p:cNvSpPr>
            <p:nvPr/>
          </p:nvSpPr>
          <p:spPr bwMode="auto">
            <a:xfrm>
              <a:off x="502" y="3204"/>
              <a:ext cx="586" cy="28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23" name="Oval 34"/>
            <p:cNvSpPr>
              <a:spLocks noChangeArrowheads="1"/>
            </p:cNvSpPr>
            <p:nvPr/>
          </p:nvSpPr>
          <p:spPr bwMode="auto">
            <a:xfrm>
              <a:off x="385" y="3084"/>
              <a:ext cx="384" cy="25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24" name="Oval 35"/>
            <p:cNvSpPr>
              <a:spLocks noChangeArrowheads="1"/>
            </p:cNvSpPr>
            <p:nvPr/>
          </p:nvSpPr>
          <p:spPr bwMode="auto">
            <a:xfrm>
              <a:off x="566" y="2883"/>
              <a:ext cx="576"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25" name="Oval 36"/>
            <p:cNvSpPr>
              <a:spLocks noChangeArrowheads="1"/>
            </p:cNvSpPr>
            <p:nvPr/>
          </p:nvSpPr>
          <p:spPr bwMode="auto">
            <a:xfrm>
              <a:off x="992" y="2795"/>
              <a:ext cx="757"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26" name="Oval 37"/>
            <p:cNvSpPr>
              <a:spLocks noChangeArrowheads="1"/>
            </p:cNvSpPr>
            <p:nvPr/>
          </p:nvSpPr>
          <p:spPr bwMode="auto">
            <a:xfrm>
              <a:off x="1504" y="2891"/>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27" name="Oval 38"/>
            <p:cNvSpPr>
              <a:spLocks noChangeArrowheads="1"/>
            </p:cNvSpPr>
            <p:nvPr/>
          </p:nvSpPr>
          <p:spPr bwMode="auto">
            <a:xfrm>
              <a:off x="704" y="2987"/>
              <a:ext cx="1141" cy="41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28" name="Oval 39"/>
            <p:cNvSpPr>
              <a:spLocks noChangeArrowheads="1"/>
            </p:cNvSpPr>
            <p:nvPr/>
          </p:nvSpPr>
          <p:spPr bwMode="auto">
            <a:xfrm rot="1336630">
              <a:off x="1474" y="3067"/>
              <a:ext cx="555" cy="41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29" name="Oval 40"/>
            <p:cNvSpPr>
              <a:spLocks noChangeArrowheads="1"/>
            </p:cNvSpPr>
            <p:nvPr/>
          </p:nvSpPr>
          <p:spPr bwMode="auto">
            <a:xfrm>
              <a:off x="1004" y="2811"/>
              <a:ext cx="756"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30" name="Oval 41"/>
            <p:cNvSpPr>
              <a:spLocks noChangeArrowheads="1"/>
            </p:cNvSpPr>
            <p:nvPr/>
          </p:nvSpPr>
          <p:spPr bwMode="auto">
            <a:xfrm>
              <a:off x="577" y="2899"/>
              <a:ext cx="575" cy="320"/>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31" name="Oval 42"/>
            <p:cNvSpPr>
              <a:spLocks noChangeArrowheads="1"/>
            </p:cNvSpPr>
            <p:nvPr/>
          </p:nvSpPr>
          <p:spPr bwMode="auto">
            <a:xfrm>
              <a:off x="396" y="3100"/>
              <a:ext cx="383" cy="25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32" name="Oval 43"/>
            <p:cNvSpPr>
              <a:spLocks noChangeArrowheads="1"/>
            </p:cNvSpPr>
            <p:nvPr/>
          </p:nvSpPr>
          <p:spPr bwMode="auto">
            <a:xfrm>
              <a:off x="1515" y="2908"/>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33" name="Oval 44"/>
            <p:cNvSpPr>
              <a:spLocks noChangeArrowheads="1"/>
            </p:cNvSpPr>
            <p:nvPr/>
          </p:nvSpPr>
          <p:spPr bwMode="auto">
            <a:xfrm>
              <a:off x="1599" y="3075"/>
              <a:ext cx="555" cy="2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34" name="Oval 45"/>
            <p:cNvSpPr>
              <a:spLocks noChangeArrowheads="1"/>
            </p:cNvSpPr>
            <p:nvPr/>
          </p:nvSpPr>
          <p:spPr bwMode="auto">
            <a:xfrm>
              <a:off x="715" y="3003"/>
              <a:ext cx="1141" cy="41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35" name="Oval 46"/>
            <p:cNvSpPr>
              <a:spLocks noChangeArrowheads="1"/>
            </p:cNvSpPr>
            <p:nvPr/>
          </p:nvSpPr>
          <p:spPr bwMode="auto">
            <a:xfrm>
              <a:off x="513" y="3219"/>
              <a:ext cx="586" cy="28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36" name="Freeform 47"/>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grpSp>
      <p:graphicFrame>
        <p:nvGraphicFramePr>
          <p:cNvPr id="137" name="Object 48"/>
          <p:cNvGraphicFramePr>
            <a:graphicFrameLocks noChangeAspect="1"/>
          </p:cNvGraphicFramePr>
          <p:nvPr>
            <p:extLst>
              <p:ext uri="{D42A27DB-BD31-4B8C-83A1-F6EECF244321}">
                <p14:modId xmlns:p14="http://schemas.microsoft.com/office/powerpoint/2010/main" val="3918792276"/>
              </p:ext>
            </p:extLst>
          </p:nvPr>
        </p:nvGraphicFramePr>
        <p:xfrm>
          <a:off x="3645186" y="1559584"/>
          <a:ext cx="1887753" cy="1082030"/>
        </p:xfrm>
        <a:graphic>
          <a:graphicData uri="http://schemas.openxmlformats.org/presentationml/2006/ole">
            <mc:AlternateContent xmlns:mc="http://schemas.openxmlformats.org/markup-compatibility/2006">
              <mc:Choice xmlns:v="urn:schemas-microsoft-com:vml" Requires="v">
                <p:oleObj spid="_x0000_s9411" name="VISIO" r:id="rId4" imgW="1687068" imgH="964692" progId="">
                  <p:embed/>
                </p:oleObj>
              </mc:Choice>
              <mc:Fallback>
                <p:oleObj name="VISIO" r:id="rId4" imgW="1687068" imgH="964692" progId="">
                  <p:embed/>
                  <p:pic>
                    <p:nvPicPr>
                      <p:cNvPr id="0" name="Picture 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5186" y="1559584"/>
                        <a:ext cx="1887753" cy="1082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8" name="Picture 49"/>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89746" y="1899421"/>
            <a:ext cx="358324" cy="15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9" name="Picture 50"/>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00053" y="1900429"/>
            <a:ext cx="358324" cy="15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0" name="Text Box 51"/>
          <p:cNvSpPr txBox="1">
            <a:spLocks noChangeArrowheads="1"/>
          </p:cNvSpPr>
          <p:nvPr/>
        </p:nvSpPr>
        <p:spPr bwMode="auto">
          <a:xfrm>
            <a:off x="2359666" y="1874058"/>
            <a:ext cx="6543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部门 </a:t>
            </a:r>
            <a:r>
              <a:rPr kumimoji="1" lang="en-US" altLang="zh-CN" sz="1200" b="1" dirty="0" smtClean="0">
                <a:solidFill>
                  <a:schemeClr val="bg1"/>
                </a:solidFill>
                <a:latin typeface="微软雅黑" pitchFamily="34" charset="-122"/>
                <a:ea typeface="微软雅黑" pitchFamily="34" charset="-122"/>
              </a:rPr>
              <a:t>A</a:t>
            </a:r>
          </a:p>
          <a:p>
            <a:pPr algn="ctr"/>
            <a:r>
              <a:rPr kumimoji="1" lang="zh-CN" altLang="en-US" sz="1200" b="1" dirty="0">
                <a:solidFill>
                  <a:schemeClr val="bg1"/>
                </a:solidFill>
                <a:latin typeface="微软雅黑" pitchFamily="34" charset="-122"/>
                <a:ea typeface="微软雅黑" pitchFamily="34" charset="-122"/>
              </a:rPr>
              <a:t>网络</a:t>
            </a:r>
            <a:endParaRPr kumimoji="1" lang="en-US" altLang="zh-CN" sz="1200" b="1" dirty="0">
              <a:solidFill>
                <a:schemeClr val="bg1"/>
              </a:solidFill>
              <a:latin typeface="微软雅黑" pitchFamily="34" charset="-122"/>
              <a:ea typeface="微软雅黑" pitchFamily="34" charset="-122"/>
            </a:endParaRPr>
          </a:p>
        </p:txBody>
      </p:sp>
      <p:sp>
        <p:nvSpPr>
          <p:cNvPr id="141" name="AutoShape 52"/>
          <p:cNvSpPr>
            <a:spLocks noChangeArrowheads="1"/>
          </p:cNvSpPr>
          <p:nvPr/>
        </p:nvSpPr>
        <p:spPr bwMode="auto">
          <a:xfrm rot="16200000">
            <a:off x="4382841" y="1117394"/>
            <a:ext cx="228911" cy="1730441"/>
          </a:xfrm>
          <a:prstGeom prst="can">
            <a:avLst>
              <a:gd name="adj" fmla="val 25521"/>
            </a:avLst>
          </a:prstGeom>
          <a:gradFill rotWithShape="1">
            <a:gsLst>
              <a:gs pos="0">
                <a:srgbClr val="33CCFF">
                  <a:gamma/>
                  <a:shade val="46275"/>
                  <a:invGamma/>
                </a:srgbClr>
              </a:gs>
              <a:gs pos="50000">
                <a:srgbClr val="33CCFF"/>
              </a:gs>
              <a:gs pos="100000">
                <a:srgbClr val="33CCFF">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2" name="Text Box 53"/>
          <p:cNvSpPr txBox="1">
            <a:spLocks noChangeArrowheads="1"/>
          </p:cNvSpPr>
          <p:nvPr/>
        </p:nvSpPr>
        <p:spPr bwMode="auto">
          <a:xfrm>
            <a:off x="4228781" y="2135421"/>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smtClean="0">
                <a:solidFill>
                  <a:srgbClr val="0000FF"/>
                </a:solidFill>
                <a:latin typeface="微软雅黑" pitchFamily="34" charset="-122"/>
                <a:ea typeface="微软雅黑" pitchFamily="34" charset="-122"/>
              </a:rPr>
              <a:t>互联网</a:t>
            </a:r>
            <a:endParaRPr kumimoji="1" lang="zh-CN" altLang="en-US" sz="1400" b="1" dirty="0">
              <a:solidFill>
                <a:srgbClr val="0000FF"/>
              </a:solidFill>
              <a:latin typeface="微软雅黑" pitchFamily="34" charset="-122"/>
              <a:ea typeface="微软雅黑" pitchFamily="34" charset="-122"/>
            </a:endParaRPr>
          </a:p>
        </p:txBody>
      </p:sp>
      <p:sp>
        <p:nvSpPr>
          <p:cNvPr id="143" name="Text Box 54"/>
          <p:cNvSpPr txBox="1">
            <a:spLocks noChangeArrowheads="1"/>
          </p:cNvSpPr>
          <p:nvPr/>
        </p:nvSpPr>
        <p:spPr bwMode="auto">
          <a:xfrm>
            <a:off x="6001368" y="1801941"/>
            <a:ext cx="6447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部门 </a:t>
            </a:r>
            <a:r>
              <a:rPr kumimoji="1" lang="en-US" altLang="zh-CN" sz="1200" b="1" dirty="0" smtClean="0">
                <a:solidFill>
                  <a:schemeClr val="bg1"/>
                </a:solidFill>
                <a:latin typeface="微软雅黑" pitchFamily="34" charset="-122"/>
                <a:ea typeface="微软雅黑" pitchFamily="34" charset="-122"/>
              </a:rPr>
              <a:t>B</a:t>
            </a:r>
          </a:p>
          <a:p>
            <a:pPr algn="ctr"/>
            <a:r>
              <a:rPr kumimoji="1" lang="zh-CN" altLang="en-US" sz="1200" b="1" dirty="0">
                <a:solidFill>
                  <a:schemeClr val="bg1"/>
                </a:solidFill>
                <a:latin typeface="微软雅黑" pitchFamily="34" charset="-122"/>
                <a:ea typeface="微软雅黑" pitchFamily="34" charset="-122"/>
              </a:rPr>
              <a:t>网络</a:t>
            </a:r>
            <a:endParaRPr kumimoji="1" lang="en-US" altLang="zh-CN" sz="1200" b="1" dirty="0">
              <a:solidFill>
                <a:schemeClr val="bg1"/>
              </a:solidFill>
              <a:latin typeface="微软雅黑" pitchFamily="34" charset="-122"/>
              <a:ea typeface="微软雅黑" pitchFamily="34" charset="-122"/>
            </a:endParaRPr>
          </a:p>
        </p:txBody>
      </p:sp>
      <p:sp>
        <p:nvSpPr>
          <p:cNvPr id="144" name="Text Box 55"/>
          <p:cNvSpPr txBox="1">
            <a:spLocks noChangeArrowheads="1"/>
          </p:cNvSpPr>
          <p:nvPr/>
        </p:nvSpPr>
        <p:spPr bwMode="auto">
          <a:xfrm>
            <a:off x="3151951" y="2093036"/>
            <a:ext cx="383438"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1</a:t>
            </a:r>
            <a:endParaRPr kumimoji="1" lang="en-US" altLang="zh-CN" sz="1400" b="1">
              <a:latin typeface="微软雅黑" pitchFamily="34" charset="-122"/>
              <a:ea typeface="微软雅黑" pitchFamily="34" charset="-122"/>
            </a:endParaRPr>
          </a:p>
        </p:txBody>
      </p:sp>
      <p:sp>
        <p:nvSpPr>
          <p:cNvPr id="145" name="Text Box 56"/>
          <p:cNvSpPr txBox="1">
            <a:spLocks noChangeArrowheads="1"/>
          </p:cNvSpPr>
          <p:nvPr/>
        </p:nvSpPr>
        <p:spPr bwMode="auto">
          <a:xfrm>
            <a:off x="5549878" y="2047658"/>
            <a:ext cx="383438"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2</a:t>
            </a:r>
            <a:endParaRPr kumimoji="1" lang="en-US" altLang="zh-CN" sz="1400" b="1">
              <a:latin typeface="微软雅黑" pitchFamily="34" charset="-122"/>
              <a:ea typeface="微软雅黑" pitchFamily="34" charset="-122"/>
            </a:endParaRPr>
          </a:p>
        </p:txBody>
      </p:sp>
      <p:sp>
        <p:nvSpPr>
          <p:cNvPr id="146" name="Text Box 57"/>
          <p:cNvSpPr txBox="1">
            <a:spLocks noChangeArrowheads="1"/>
          </p:cNvSpPr>
          <p:nvPr/>
        </p:nvSpPr>
        <p:spPr bwMode="auto">
          <a:xfrm>
            <a:off x="4318602" y="1841610"/>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chemeClr val="bg1"/>
                </a:solidFill>
                <a:latin typeface="微软雅黑" pitchFamily="34" charset="-122"/>
                <a:ea typeface="微软雅黑" pitchFamily="34" charset="-122"/>
              </a:rPr>
              <a:t>隧道</a:t>
            </a:r>
          </a:p>
        </p:txBody>
      </p:sp>
      <p:sp>
        <p:nvSpPr>
          <p:cNvPr id="147" name="Line 58"/>
          <p:cNvSpPr>
            <a:spLocks noChangeShapeType="1"/>
          </p:cNvSpPr>
          <p:nvPr/>
        </p:nvSpPr>
        <p:spPr bwMode="auto">
          <a:xfrm>
            <a:off x="3422326" y="1979085"/>
            <a:ext cx="262188"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8" name="Line 59"/>
          <p:cNvSpPr>
            <a:spLocks noChangeShapeType="1"/>
          </p:cNvSpPr>
          <p:nvPr/>
        </p:nvSpPr>
        <p:spPr bwMode="auto">
          <a:xfrm>
            <a:off x="5362517" y="1979085"/>
            <a:ext cx="262188"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149" name="Group 60"/>
          <p:cNvGrpSpPr>
            <a:grpSpLocks/>
          </p:cNvGrpSpPr>
          <p:nvPr/>
        </p:nvGrpSpPr>
        <p:grpSpPr bwMode="auto">
          <a:xfrm>
            <a:off x="2966985" y="1471985"/>
            <a:ext cx="3121130" cy="471940"/>
            <a:chOff x="1315" y="1348"/>
            <a:chExt cx="2857" cy="468"/>
          </a:xfrm>
        </p:grpSpPr>
        <p:sp>
          <p:nvSpPr>
            <p:cNvPr id="150" name="Text Box 61"/>
            <p:cNvSpPr txBox="1">
              <a:spLocks noChangeArrowheads="1"/>
            </p:cNvSpPr>
            <p:nvPr/>
          </p:nvSpPr>
          <p:spPr bwMode="auto">
            <a:xfrm>
              <a:off x="1315" y="1348"/>
              <a:ext cx="917"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400" b="1" dirty="0">
                  <a:solidFill>
                    <a:srgbClr val="CC00CC"/>
                  </a:solidFill>
                  <a:latin typeface="微软雅黑" pitchFamily="34" charset="-122"/>
                  <a:ea typeface="微软雅黑" pitchFamily="34" charset="-122"/>
                </a:rPr>
                <a:t>125.1.2.3</a:t>
              </a:r>
            </a:p>
          </p:txBody>
        </p:sp>
        <p:sp>
          <p:nvSpPr>
            <p:cNvPr id="151" name="Line 62"/>
            <p:cNvSpPr>
              <a:spLocks noChangeShapeType="1"/>
            </p:cNvSpPr>
            <p:nvPr/>
          </p:nvSpPr>
          <p:spPr bwMode="auto">
            <a:xfrm>
              <a:off x="1837" y="1616"/>
              <a:ext cx="23" cy="20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52" name="Text Box 63"/>
            <p:cNvSpPr txBox="1">
              <a:spLocks noChangeArrowheads="1"/>
            </p:cNvSpPr>
            <p:nvPr/>
          </p:nvSpPr>
          <p:spPr bwMode="auto">
            <a:xfrm>
              <a:off x="3255" y="1367"/>
              <a:ext cx="917"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dirty="0">
                  <a:solidFill>
                    <a:srgbClr val="CC00CC"/>
                  </a:solidFill>
                  <a:latin typeface="微软雅黑" pitchFamily="34" charset="-122"/>
                  <a:ea typeface="微软雅黑" pitchFamily="34" charset="-122"/>
                </a:rPr>
                <a:t>194.4.5.6</a:t>
              </a:r>
            </a:p>
          </p:txBody>
        </p:sp>
        <p:sp>
          <p:nvSpPr>
            <p:cNvPr id="153" name="Line 64"/>
            <p:cNvSpPr>
              <a:spLocks noChangeShapeType="1"/>
            </p:cNvSpPr>
            <p:nvPr/>
          </p:nvSpPr>
          <p:spPr bwMode="auto">
            <a:xfrm flipH="1">
              <a:off x="3636" y="1616"/>
              <a:ext cx="60" cy="20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154" name="Text Box 74"/>
          <p:cNvSpPr txBox="1">
            <a:spLocks noChangeArrowheads="1"/>
          </p:cNvSpPr>
          <p:nvPr/>
        </p:nvSpPr>
        <p:spPr bwMode="auto">
          <a:xfrm>
            <a:off x="4038725" y="2591193"/>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1200" b="1" dirty="0">
                <a:solidFill>
                  <a:srgbClr val="0000FF"/>
                </a:solidFill>
                <a:latin typeface="微软雅黑" pitchFamily="34" charset="-122"/>
                <a:ea typeface="微软雅黑" pitchFamily="34" charset="-122"/>
              </a:rPr>
              <a:t>使用隧道技术</a:t>
            </a:r>
          </a:p>
        </p:txBody>
      </p:sp>
      <p:grpSp>
        <p:nvGrpSpPr>
          <p:cNvPr id="167" name="组合 166"/>
          <p:cNvGrpSpPr/>
          <p:nvPr/>
        </p:nvGrpSpPr>
        <p:grpSpPr>
          <a:xfrm>
            <a:off x="2197642" y="674329"/>
            <a:ext cx="4638805" cy="1352647"/>
            <a:chOff x="1020356" y="188640"/>
            <a:chExt cx="7728444" cy="2253567"/>
          </a:xfrm>
        </p:grpSpPr>
        <p:sp>
          <p:nvSpPr>
            <p:cNvPr id="158" name="AutoShape 75"/>
            <p:cNvSpPr>
              <a:spLocks noChangeArrowheads="1"/>
            </p:cNvSpPr>
            <p:nvPr/>
          </p:nvSpPr>
          <p:spPr bwMode="auto">
            <a:xfrm>
              <a:off x="6246803" y="1107355"/>
              <a:ext cx="495300" cy="152400"/>
            </a:xfrm>
            <a:prstGeom prst="rightArrow">
              <a:avLst>
                <a:gd name="adj1" fmla="val 50000"/>
                <a:gd name="adj2" fmla="val 75000"/>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9" name="Rectangle 76"/>
            <p:cNvSpPr>
              <a:spLocks noChangeArrowheads="1"/>
            </p:cNvSpPr>
            <p:nvPr/>
          </p:nvSpPr>
          <p:spPr bwMode="auto">
            <a:xfrm>
              <a:off x="1020356" y="332656"/>
              <a:ext cx="3666596" cy="434975"/>
            </a:xfrm>
            <a:prstGeom prst="rect">
              <a:avLst/>
            </a:prstGeom>
            <a:solidFill>
              <a:srgbClr val="00FFFF"/>
            </a:solidFill>
            <a:ln w="9525">
              <a:solidFill>
                <a:schemeClr val="tx1"/>
              </a:solidFill>
              <a:miter lim="800000"/>
              <a:headEnd/>
              <a:tailEnd/>
            </a:ln>
            <a:effectLst/>
          </p:spPr>
          <p:txBody>
            <a:bodyPr wrap="none" anchor="ctr"/>
            <a:lstStyle/>
            <a:p>
              <a:pPr algn="ctr"/>
              <a:r>
                <a:rPr kumimoji="1" lang="zh-CN" altLang="en-US" sz="1200" b="1" dirty="0">
                  <a:latin typeface="微软雅黑" pitchFamily="34" charset="-122"/>
                  <a:ea typeface="微软雅黑" pitchFamily="34" charset="-122"/>
                </a:rPr>
                <a:t>加密的从 </a:t>
              </a:r>
              <a:r>
                <a:rPr kumimoji="1" lang="en-US" altLang="zh-CN" sz="1200" b="1" dirty="0">
                  <a:latin typeface="微软雅黑" pitchFamily="34" charset="-122"/>
                  <a:ea typeface="微软雅黑" pitchFamily="34" charset="-122"/>
                </a:rPr>
                <a:t>X </a:t>
              </a:r>
              <a:r>
                <a:rPr kumimoji="1" lang="zh-CN" altLang="en-US" sz="1200" b="1" dirty="0">
                  <a:latin typeface="微软雅黑" pitchFamily="34" charset="-122"/>
                  <a:ea typeface="微软雅黑" pitchFamily="34" charset="-122"/>
                </a:rPr>
                <a:t>到 </a:t>
              </a:r>
              <a:r>
                <a:rPr kumimoji="1" lang="en-US" altLang="zh-CN" sz="1200" b="1" dirty="0">
                  <a:latin typeface="微软雅黑" pitchFamily="34" charset="-122"/>
                  <a:ea typeface="微软雅黑" pitchFamily="34" charset="-122"/>
                </a:rPr>
                <a:t>Y </a:t>
              </a:r>
              <a:r>
                <a:rPr kumimoji="1" lang="zh-CN" altLang="en-US" sz="1200" b="1" dirty="0">
                  <a:latin typeface="微软雅黑" pitchFamily="34" charset="-122"/>
                  <a:ea typeface="微软雅黑" pitchFamily="34" charset="-122"/>
                </a:rPr>
                <a:t>的内部数据报</a:t>
              </a:r>
            </a:p>
          </p:txBody>
        </p:sp>
        <p:sp>
          <p:nvSpPr>
            <p:cNvPr id="160" name="Rectangle 77"/>
            <p:cNvSpPr>
              <a:spLocks noChangeArrowheads="1"/>
            </p:cNvSpPr>
            <p:nvPr/>
          </p:nvSpPr>
          <p:spPr bwMode="auto">
            <a:xfrm>
              <a:off x="1020356" y="983530"/>
              <a:ext cx="3709591" cy="396875"/>
            </a:xfrm>
            <a:prstGeom prst="rect">
              <a:avLst/>
            </a:prstGeom>
            <a:solidFill>
              <a:srgbClr val="00FFFF"/>
            </a:solidFill>
            <a:ln w="9525">
              <a:solidFill>
                <a:schemeClr val="tx1"/>
              </a:solidFill>
              <a:miter lim="800000"/>
              <a:headEnd/>
              <a:tailEnd/>
            </a:ln>
            <a:effectLst/>
          </p:spPr>
          <p:txBody>
            <a:bodyPr wrap="none" anchor="ctr"/>
            <a:lstStyle/>
            <a:p>
              <a:pPr algn="ctr"/>
              <a:r>
                <a:rPr kumimoji="1" lang="zh-CN" altLang="en-US" sz="1200" b="1">
                  <a:latin typeface="微软雅黑" pitchFamily="34" charset="-122"/>
                  <a:ea typeface="微软雅黑" pitchFamily="34" charset="-122"/>
                </a:rPr>
                <a:t>外部数据报的数据部分</a:t>
              </a:r>
            </a:p>
          </p:txBody>
        </p:sp>
        <p:sp>
          <p:nvSpPr>
            <p:cNvPr id="161" name="AutoShape 78"/>
            <p:cNvSpPr>
              <a:spLocks noChangeArrowheads="1"/>
            </p:cNvSpPr>
            <p:nvPr/>
          </p:nvSpPr>
          <p:spPr bwMode="auto">
            <a:xfrm>
              <a:off x="3679179" y="702441"/>
              <a:ext cx="302683" cy="346075"/>
            </a:xfrm>
            <a:prstGeom prst="downArrow">
              <a:avLst>
                <a:gd name="adj1" fmla="val 50000"/>
                <a:gd name="adj2" fmla="val 75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200" b="1">
                <a:latin typeface="微软雅黑" pitchFamily="34" charset="-122"/>
                <a:ea typeface="微软雅黑" pitchFamily="34" charset="-122"/>
              </a:endParaRPr>
            </a:p>
          </p:txBody>
        </p:sp>
        <p:sp>
          <p:nvSpPr>
            <p:cNvPr id="162" name="Text Box 79"/>
            <p:cNvSpPr txBox="1">
              <a:spLocks noChangeArrowheads="1"/>
            </p:cNvSpPr>
            <p:nvPr/>
          </p:nvSpPr>
          <p:spPr bwMode="auto">
            <a:xfrm>
              <a:off x="5997477" y="188640"/>
              <a:ext cx="2751323" cy="707621"/>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lnSpc>
                  <a:spcPct val="90000"/>
                </a:lnSpc>
              </a:pPr>
              <a:r>
                <a:rPr kumimoji="1" lang="zh-CN" altLang="en-US" sz="1200" b="1" dirty="0">
                  <a:solidFill>
                    <a:schemeClr val="bg1"/>
                  </a:solidFill>
                  <a:latin typeface="微软雅黑" pitchFamily="34" charset="-122"/>
                  <a:ea typeface="微软雅黑" pitchFamily="34" charset="-122"/>
                </a:rPr>
                <a:t>源地址：</a:t>
              </a:r>
              <a:r>
                <a:rPr kumimoji="1" lang="en-US" altLang="zh-CN" sz="1200" b="1" dirty="0">
                  <a:solidFill>
                    <a:schemeClr val="bg1"/>
                  </a:solidFill>
                  <a:latin typeface="微软雅黑" pitchFamily="34" charset="-122"/>
                  <a:ea typeface="微软雅黑" pitchFamily="34" charset="-122"/>
                </a:rPr>
                <a:t>125.1.2.3</a:t>
              </a:r>
            </a:p>
            <a:p>
              <a:pPr algn="r">
                <a:lnSpc>
                  <a:spcPct val="90000"/>
                </a:lnSpc>
              </a:pPr>
              <a:r>
                <a:rPr kumimoji="1" lang="zh-CN" altLang="en-US" sz="1200" b="1" dirty="0">
                  <a:solidFill>
                    <a:schemeClr val="bg1"/>
                  </a:solidFill>
                  <a:latin typeface="微软雅黑" pitchFamily="34" charset="-122"/>
                  <a:ea typeface="微软雅黑" pitchFamily="34" charset="-122"/>
                </a:rPr>
                <a:t>目的地址：</a:t>
              </a:r>
              <a:r>
                <a:rPr kumimoji="1" lang="en-US" altLang="zh-CN" sz="1200" b="1" dirty="0">
                  <a:solidFill>
                    <a:schemeClr val="bg1"/>
                  </a:solidFill>
                  <a:latin typeface="微软雅黑" pitchFamily="34" charset="-122"/>
                  <a:ea typeface="微软雅黑" pitchFamily="34" charset="-122"/>
                </a:rPr>
                <a:t>194.4.5.6</a:t>
              </a:r>
            </a:p>
          </p:txBody>
        </p:sp>
        <p:sp>
          <p:nvSpPr>
            <p:cNvPr id="163" name="Freeform 80"/>
            <p:cNvSpPr>
              <a:spLocks/>
            </p:cNvSpPr>
            <p:nvPr/>
          </p:nvSpPr>
          <p:spPr bwMode="auto">
            <a:xfrm>
              <a:off x="4054069" y="1488356"/>
              <a:ext cx="502178" cy="953851"/>
            </a:xfrm>
            <a:custGeom>
              <a:avLst/>
              <a:gdLst>
                <a:gd name="T0" fmla="*/ 0 w 292"/>
                <a:gd name="T1" fmla="*/ 0 h 584"/>
                <a:gd name="T2" fmla="*/ 4 w 292"/>
                <a:gd name="T3" fmla="*/ 126 h 584"/>
                <a:gd name="T4" fmla="*/ 22 w 292"/>
                <a:gd name="T5" fmla="*/ 282 h 584"/>
                <a:gd name="T6" fmla="*/ 46 w 292"/>
                <a:gd name="T7" fmla="*/ 390 h 584"/>
                <a:gd name="T8" fmla="*/ 96 w 292"/>
                <a:gd name="T9" fmla="*/ 488 h 584"/>
                <a:gd name="T10" fmla="*/ 184 w 292"/>
                <a:gd name="T11" fmla="*/ 560 h 584"/>
                <a:gd name="T12" fmla="*/ 292 w 292"/>
                <a:gd name="T13" fmla="*/ 584 h 584"/>
              </a:gdLst>
              <a:ahLst/>
              <a:cxnLst>
                <a:cxn ang="0">
                  <a:pos x="T0" y="T1"/>
                </a:cxn>
                <a:cxn ang="0">
                  <a:pos x="T2" y="T3"/>
                </a:cxn>
                <a:cxn ang="0">
                  <a:pos x="T4" y="T5"/>
                </a:cxn>
                <a:cxn ang="0">
                  <a:pos x="T6" y="T7"/>
                </a:cxn>
                <a:cxn ang="0">
                  <a:pos x="T8" y="T9"/>
                </a:cxn>
                <a:cxn ang="0">
                  <a:pos x="T10" y="T11"/>
                </a:cxn>
                <a:cxn ang="0">
                  <a:pos x="T12" y="T13"/>
                </a:cxn>
              </a:cxnLst>
              <a:rect l="0" t="0" r="r" b="b"/>
              <a:pathLst>
                <a:path w="292" h="584">
                  <a:moveTo>
                    <a:pt x="0" y="0"/>
                  </a:moveTo>
                  <a:cubicBezTo>
                    <a:pt x="1" y="21"/>
                    <a:pt x="0" y="79"/>
                    <a:pt x="4" y="126"/>
                  </a:cubicBezTo>
                  <a:cubicBezTo>
                    <a:pt x="8" y="173"/>
                    <a:pt x="15" y="238"/>
                    <a:pt x="22" y="282"/>
                  </a:cubicBezTo>
                  <a:cubicBezTo>
                    <a:pt x="29" y="326"/>
                    <a:pt x="34" y="356"/>
                    <a:pt x="46" y="390"/>
                  </a:cubicBezTo>
                  <a:cubicBezTo>
                    <a:pt x="58" y="424"/>
                    <a:pt x="73" y="460"/>
                    <a:pt x="96" y="488"/>
                  </a:cubicBezTo>
                  <a:cubicBezTo>
                    <a:pt x="119" y="516"/>
                    <a:pt x="151" y="544"/>
                    <a:pt x="184" y="560"/>
                  </a:cubicBezTo>
                  <a:cubicBezTo>
                    <a:pt x="217" y="576"/>
                    <a:pt x="270" y="579"/>
                    <a:pt x="292" y="584"/>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64" name="Rectangle 81"/>
            <p:cNvSpPr>
              <a:spLocks noChangeArrowheads="1"/>
            </p:cNvSpPr>
            <p:nvPr/>
          </p:nvSpPr>
          <p:spPr bwMode="auto">
            <a:xfrm>
              <a:off x="4686952" y="983530"/>
              <a:ext cx="1559852" cy="396875"/>
            </a:xfrm>
            <a:prstGeom prst="rect">
              <a:avLst/>
            </a:prstGeom>
            <a:solidFill>
              <a:srgbClr val="00FF99"/>
            </a:solidFill>
            <a:ln w="9525">
              <a:solidFill>
                <a:schemeClr val="tx1"/>
              </a:solidFill>
              <a:miter lim="800000"/>
              <a:headEnd/>
              <a:tailEnd/>
            </a:ln>
            <a:effectLst/>
          </p:spPr>
          <p:txBody>
            <a:bodyPr wrap="none" anchor="ctr"/>
            <a:lstStyle/>
            <a:p>
              <a:pPr algn="ctr"/>
              <a:r>
                <a:rPr kumimoji="1" lang="zh-CN" altLang="en-US" sz="1200" b="1">
                  <a:latin typeface="微软雅黑" pitchFamily="34" charset="-122"/>
                  <a:ea typeface="微软雅黑" pitchFamily="34" charset="-122"/>
                </a:rPr>
                <a:t>数据报首部</a:t>
              </a:r>
            </a:p>
          </p:txBody>
        </p:sp>
        <p:sp>
          <p:nvSpPr>
            <p:cNvPr id="165" name="Line 82"/>
            <p:cNvSpPr>
              <a:spLocks noChangeShapeType="1"/>
            </p:cNvSpPr>
            <p:nvPr/>
          </p:nvSpPr>
          <p:spPr bwMode="auto">
            <a:xfrm flipH="1">
              <a:off x="5637345" y="767630"/>
              <a:ext cx="467783" cy="287338"/>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66" name="Line 83"/>
            <p:cNvSpPr>
              <a:spLocks noChangeShapeType="1"/>
            </p:cNvSpPr>
            <p:nvPr/>
          </p:nvSpPr>
          <p:spPr bwMode="auto">
            <a:xfrm>
              <a:off x="1020357" y="1488355"/>
              <a:ext cx="5226447" cy="0"/>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168" name="矩形 167"/>
          <p:cNvSpPr/>
          <p:nvPr/>
        </p:nvSpPr>
        <p:spPr>
          <a:xfrm>
            <a:off x="2805095" y="4023762"/>
            <a:ext cx="3550913" cy="307777"/>
          </a:xfrm>
          <a:prstGeom prst="rect">
            <a:avLst/>
          </a:prstGeom>
        </p:spPr>
        <p:txBody>
          <a:bodyPr wrap="square">
            <a:spAutoFit/>
          </a:bodyPr>
          <a:lstStyle/>
          <a:p>
            <a:pPr algn="ctr"/>
            <a:r>
              <a:rPr lang="zh-CN" altLang="en-US" sz="1400" b="1" dirty="0">
                <a:latin typeface="微软雅黑" pitchFamily="34" charset="-122"/>
                <a:ea typeface="微软雅黑" pitchFamily="34" charset="-122"/>
              </a:rPr>
              <a:t>用隧道技术实现虚拟专用网</a:t>
            </a:r>
          </a:p>
        </p:txBody>
      </p:sp>
      <p:grpSp>
        <p:nvGrpSpPr>
          <p:cNvPr id="241" name="组合 240"/>
          <p:cNvGrpSpPr/>
          <p:nvPr/>
        </p:nvGrpSpPr>
        <p:grpSpPr>
          <a:xfrm>
            <a:off x="1528958" y="2876603"/>
            <a:ext cx="6075400" cy="1149280"/>
            <a:chOff x="1528958" y="2876603"/>
            <a:chExt cx="6075400" cy="1149280"/>
          </a:xfrm>
        </p:grpSpPr>
        <p:sp>
          <p:nvSpPr>
            <p:cNvPr id="170" name="AutoShape 85"/>
            <p:cNvSpPr>
              <a:spLocks noChangeArrowheads="1"/>
            </p:cNvSpPr>
            <p:nvPr/>
          </p:nvSpPr>
          <p:spPr bwMode="auto">
            <a:xfrm>
              <a:off x="1528958" y="2876603"/>
              <a:ext cx="6075400" cy="1149280"/>
            </a:xfrm>
            <a:prstGeom prst="roundRect">
              <a:avLst>
                <a:gd name="adj" fmla="val 16667"/>
              </a:avLst>
            </a:prstGeom>
            <a:solidFill>
              <a:srgbClr val="99FFCC"/>
            </a:solidFill>
            <a:ln w="12700" cap="rnd">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1" name="Line 86"/>
            <p:cNvSpPr>
              <a:spLocks noChangeShapeType="1"/>
            </p:cNvSpPr>
            <p:nvPr/>
          </p:nvSpPr>
          <p:spPr bwMode="auto">
            <a:xfrm>
              <a:off x="3503175" y="3344828"/>
              <a:ext cx="1994391" cy="0"/>
            </a:xfrm>
            <a:prstGeom prst="line">
              <a:avLst/>
            </a:prstGeom>
            <a:noFill/>
            <a:ln w="3810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72" name="Line 87"/>
            <p:cNvSpPr>
              <a:spLocks noChangeShapeType="1"/>
            </p:cNvSpPr>
            <p:nvPr/>
          </p:nvSpPr>
          <p:spPr bwMode="auto">
            <a:xfrm flipV="1">
              <a:off x="2592441" y="3727922"/>
              <a:ext cx="230565" cy="1702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73" name="Line 88"/>
            <p:cNvSpPr>
              <a:spLocks noChangeShapeType="1"/>
            </p:cNvSpPr>
            <p:nvPr/>
          </p:nvSpPr>
          <p:spPr bwMode="auto">
            <a:xfrm>
              <a:off x="2407989" y="3131999"/>
              <a:ext cx="230565" cy="12769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74" name="Line 89"/>
            <p:cNvSpPr>
              <a:spLocks noChangeShapeType="1"/>
            </p:cNvSpPr>
            <p:nvPr/>
          </p:nvSpPr>
          <p:spPr bwMode="auto">
            <a:xfrm flipV="1">
              <a:off x="2223536" y="3478733"/>
              <a:ext cx="27667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175" name="Group 90"/>
            <p:cNvGrpSpPr>
              <a:grpSpLocks/>
            </p:cNvGrpSpPr>
            <p:nvPr/>
          </p:nvGrpSpPr>
          <p:grpSpPr bwMode="auto">
            <a:xfrm>
              <a:off x="2439692" y="3070810"/>
              <a:ext cx="914576" cy="684602"/>
              <a:chOff x="385" y="2795"/>
              <a:chExt cx="1769" cy="816"/>
            </a:xfrm>
            <a:solidFill>
              <a:srgbClr val="3399FF"/>
            </a:solidFill>
          </p:grpSpPr>
          <p:sp>
            <p:nvSpPr>
              <p:cNvPr id="218" name="Oval 91"/>
              <p:cNvSpPr>
                <a:spLocks noChangeArrowheads="1"/>
              </p:cNvSpPr>
              <p:nvPr/>
            </p:nvSpPr>
            <p:spPr bwMode="auto">
              <a:xfrm>
                <a:off x="1589" y="3060"/>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19" name="Oval 92"/>
              <p:cNvSpPr>
                <a:spLocks noChangeArrowheads="1"/>
              </p:cNvSpPr>
              <p:nvPr/>
            </p:nvSpPr>
            <p:spPr bwMode="auto">
              <a:xfrm>
                <a:off x="928" y="3274"/>
                <a:ext cx="884" cy="33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20" name="Oval 93"/>
              <p:cNvSpPr>
                <a:spLocks noChangeArrowheads="1"/>
              </p:cNvSpPr>
              <p:nvPr/>
            </p:nvSpPr>
            <p:spPr bwMode="auto">
              <a:xfrm>
                <a:off x="502" y="3204"/>
                <a:ext cx="586" cy="28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21" name="Oval 94"/>
              <p:cNvSpPr>
                <a:spLocks noChangeArrowheads="1"/>
              </p:cNvSpPr>
              <p:nvPr/>
            </p:nvSpPr>
            <p:spPr bwMode="auto">
              <a:xfrm>
                <a:off x="385" y="3084"/>
                <a:ext cx="384" cy="25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22" name="Oval 95"/>
              <p:cNvSpPr>
                <a:spLocks noChangeArrowheads="1"/>
              </p:cNvSpPr>
              <p:nvPr/>
            </p:nvSpPr>
            <p:spPr bwMode="auto">
              <a:xfrm>
                <a:off x="566" y="2883"/>
                <a:ext cx="576"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23" name="Oval 96"/>
              <p:cNvSpPr>
                <a:spLocks noChangeArrowheads="1"/>
              </p:cNvSpPr>
              <p:nvPr/>
            </p:nvSpPr>
            <p:spPr bwMode="auto">
              <a:xfrm>
                <a:off x="992" y="2795"/>
                <a:ext cx="757"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24" name="Oval 97"/>
              <p:cNvSpPr>
                <a:spLocks noChangeArrowheads="1"/>
              </p:cNvSpPr>
              <p:nvPr/>
            </p:nvSpPr>
            <p:spPr bwMode="auto">
              <a:xfrm>
                <a:off x="1504" y="2891"/>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25" name="Oval 98"/>
              <p:cNvSpPr>
                <a:spLocks noChangeArrowheads="1"/>
              </p:cNvSpPr>
              <p:nvPr/>
            </p:nvSpPr>
            <p:spPr bwMode="auto">
              <a:xfrm>
                <a:off x="704" y="2987"/>
                <a:ext cx="1141" cy="41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26" name="Oval 99"/>
              <p:cNvSpPr>
                <a:spLocks noChangeArrowheads="1"/>
              </p:cNvSpPr>
              <p:nvPr/>
            </p:nvSpPr>
            <p:spPr bwMode="auto">
              <a:xfrm rot="1336630">
                <a:off x="1474" y="3067"/>
                <a:ext cx="555" cy="41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27" name="Oval 100"/>
              <p:cNvSpPr>
                <a:spLocks noChangeArrowheads="1"/>
              </p:cNvSpPr>
              <p:nvPr/>
            </p:nvSpPr>
            <p:spPr bwMode="auto">
              <a:xfrm>
                <a:off x="1004" y="2811"/>
                <a:ext cx="756"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28" name="Oval 101"/>
              <p:cNvSpPr>
                <a:spLocks noChangeArrowheads="1"/>
              </p:cNvSpPr>
              <p:nvPr/>
            </p:nvSpPr>
            <p:spPr bwMode="auto">
              <a:xfrm>
                <a:off x="577" y="2899"/>
                <a:ext cx="575" cy="320"/>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29" name="Oval 102"/>
              <p:cNvSpPr>
                <a:spLocks noChangeArrowheads="1"/>
              </p:cNvSpPr>
              <p:nvPr/>
            </p:nvSpPr>
            <p:spPr bwMode="auto">
              <a:xfrm>
                <a:off x="396" y="3100"/>
                <a:ext cx="383" cy="25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30" name="Oval 103"/>
              <p:cNvSpPr>
                <a:spLocks noChangeArrowheads="1"/>
              </p:cNvSpPr>
              <p:nvPr/>
            </p:nvSpPr>
            <p:spPr bwMode="auto">
              <a:xfrm>
                <a:off x="1515" y="2908"/>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31" name="Oval 104"/>
              <p:cNvSpPr>
                <a:spLocks noChangeArrowheads="1"/>
              </p:cNvSpPr>
              <p:nvPr/>
            </p:nvSpPr>
            <p:spPr bwMode="auto">
              <a:xfrm>
                <a:off x="1599" y="3075"/>
                <a:ext cx="555" cy="2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32" name="Oval 105"/>
              <p:cNvSpPr>
                <a:spLocks noChangeArrowheads="1"/>
              </p:cNvSpPr>
              <p:nvPr/>
            </p:nvSpPr>
            <p:spPr bwMode="auto">
              <a:xfrm>
                <a:off x="715" y="3003"/>
                <a:ext cx="1141" cy="41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33" name="Oval 106"/>
              <p:cNvSpPr>
                <a:spLocks noChangeArrowheads="1"/>
              </p:cNvSpPr>
              <p:nvPr/>
            </p:nvSpPr>
            <p:spPr bwMode="auto">
              <a:xfrm>
                <a:off x="513" y="3219"/>
                <a:ext cx="586" cy="28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34" name="Freeform 107"/>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grpSp>
        <p:sp>
          <p:nvSpPr>
            <p:cNvPr id="176" name="Line 108"/>
            <p:cNvSpPr>
              <a:spLocks noChangeShapeType="1"/>
            </p:cNvSpPr>
            <p:nvPr/>
          </p:nvSpPr>
          <p:spPr bwMode="auto">
            <a:xfrm flipH="1">
              <a:off x="6419828" y="3089433"/>
              <a:ext cx="230565" cy="851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77" name="Line 109"/>
            <p:cNvSpPr>
              <a:spLocks noChangeShapeType="1"/>
            </p:cNvSpPr>
            <p:nvPr/>
          </p:nvSpPr>
          <p:spPr bwMode="auto">
            <a:xfrm flipH="1" flipV="1">
              <a:off x="6281489" y="3642790"/>
              <a:ext cx="322792" cy="1702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78" name="Line 110"/>
            <p:cNvSpPr>
              <a:spLocks noChangeShapeType="1"/>
            </p:cNvSpPr>
            <p:nvPr/>
          </p:nvSpPr>
          <p:spPr bwMode="auto">
            <a:xfrm flipH="1" flipV="1">
              <a:off x="6419828" y="3429960"/>
              <a:ext cx="33432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179" name="Group 111"/>
            <p:cNvGrpSpPr>
              <a:grpSpLocks/>
            </p:cNvGrpSpPr>
            <p:nvPr/>
          </p:nvGrpSpPr>
          <p:grpSpPr bwMode="auto">
            <a:xfrm>
              <a:off x="5621495" y="3030904"/>
              <a:ext cx="914576" cy="684602"/>
              <a:chOff x="385" y="2795"/>
              <a:chExt cx="1769" cy="816"/>
            </a:xfrm>
            <a:solidFill>
              <a:srgbClr val="3399FF"/>
            </a:solidFill>
          </p:grpSpPr>
          <p:sp>
            <p:nvSpPr>
              <p:cNvPr id="201" name="Oval 112"/>
              <p:cNvSpPr>
                <a:spLocks noChangeArrowheads="1"/>
              </p:cNvSpPr>
              <p:nvPr/>
            </p:nvSpPr>
            <p:spPr bwMode="auto">
              <a:xfrm>
                <a:off x="1589" y="3060"/>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02" name="Oval 113"/>
              <p:cNvSpPr>
                <a:spLocks noChangeArrowheads="1"/>
              </p:cNvSpPr>
              <p:nvPr/>
            </p:nvSpPr>
            <p:spPr bwMode="auto">
              <a:xfrm>
                <a:off x="928" y="3274"/>
                <a:ext cx="884" cy="33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03" name="Oval 114"/>
              <p:cNvSpPr>
                <a:spLocks noChangeArrowheads="1"/>
              </p:cNvSpPr>
              <p:nvPr/>
            </p:nvSpPr>
            <p:spPr bwMode="auto">
              <a:xfrm>
                <a:off x="502" y="3204"/>
                <a:ext cx="586" cy="28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04" name="Oval 115"/>
              <p:cNvSpPr>
                <a:spLocks noChangeArrowheads="1"/>
              </p:cNvSpPr>
              <p:nvPr/>
            </p:nvSpPr>
            <p:spPr bwMode="auto">
              <a:xfrm>
                <a:off x="385" y="3084"/>
                <a:ext cx="384" cy="25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05" name="Oval 116"/>
              <p:cNvSpPr>
                <a:spLocks noChangeArrowheads="1"/>
              </p:cNvSpPr>
              <p:nvPr/>
            </p:nvSpPr>
            <p:spPr bwMode="auto">
              <a:xfrm>
                <a:off x="566" y="2883"/>
                <a:ext cx="576"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06" name="Oval 117"/>
              <p:cNvSpPr>
                <a:spLocks noChangeArrowheads="1"/>
              </p:cNvSpPr>
              <p:nvPr/>
            </p:nvSpPr>
            <p:spPr bwMode="auto">
              <a:xfrm>
                <a:off x="992" y="2795"/>
                <a:ext cx="757"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07" name="Oval 118"/>
              <p:cNvSpPr>
                <a:spLocks noChangeArrowheads="1"/>
              </p:cNvSpPr>
              <p:nvPr/>
            </p:nvSpPr>
            <p:spPr bwMode="auto">
              <a:xfrm>
                <a:off x="1504" y="2891"/>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08" name="Oval 119"/>
              <p:cNvSpPr>
                <a:spLocks noChangeArrowheads="1"/>
              </p:cNvSpPr>
              <p:nvPr/>
            </p:nvSpPr>
            <p:spPr bwMode="auto">
              <a:xfrm>
                <a:off x="704" y="2987"/>
                <a:ext cx="1141" cy="41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09" name="Oval 120"/>
              <p:cNvSpPr>
                <a:spLocks noChangeArrowheads="1"/>
              </p:cNvSpPr>
              <p:nvPr/>
            </p:nvSpPr>
            <p:spPr bwMode="auto">
              <a:xfrm rot="1336630">
                <a:off x="1474" y="3067"/>
                <a:ext cx="555" cy="41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10" name="Oval 121"/>
              <p:cNvSpPr>
                <a:spLocks noChangeArrowheads="1"/>
              </p:cNvSpPr>
              <p:nvPr/>
            </p:nvSpPr>
            <p:spPr bwMode="auto">
              <a:xfrm>
                <a:off x="1004" y="2811"/>
                <a:ext cx="756"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11" name="Oval 122"/>
              <p:cNvSpPr>
                <a:spLocks noChangeArrowheads="1"/>
              </p:cNvSpPr>
              <p:nvPr/>
            </p:nvSpPr>
            <p:spPr bwMode="auto">
              <a:xfrm>
                <a:off x="577" y="2899"/>
                <a:ext cx="575" cy="320"/>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12" name="Oval 123"/>
              <p:cNvSpPr>
                <a:spLocks noChangeArrowheads="1"/>
              </p:cNvSpPr>
              <p:nvPr/>
            </p:nvSpPr>
            <p:spPr bwMode="auto">
              <a:xfrm>
                <a:off x="396" y="3100"/>
                <a:ext cx="383" cy="25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13" name="Oval 124"/>
              <p:cNvSpPr>
                <a:spLocks noChangeArrowheads="1"/>
              </p:cNvSpPr>
              <p:nvPr/>
            </p:nvSpPr>
            <p:spPr bwMode="auto">
              <a:xfrm>
                <a:off x="1515" y="2908"/>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14" name="Oval 125"/>
              <p:cNvSpPr>
                <a:spLocks noChangeArrowheads="1"/>
              </p:cNvSpPr>
              <p:nvPr/>
            </p:nvSpPr>
            <p:spPr bwMode="auto">
              <a:xfrm>
                <a:off x="1599" y="3075"/>
                <a:ext cx="555" cy="2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15" name="Oval 126"/>
              <p:cNvSpPr>
                <a:spLocks noChangeArrowheads="1"/>
              </p:cNvSpPr>
              <p:nvPr/>
            </p:nvSpPr>
            <p:spPr bwMode="auto">
              <a:xfrm>
                <a:off x="715" y="3003"/>
                <a:ext cx="1141" cy="41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16" name="Oval 127"/>
              <p:cNvSpPr>
                <a:spLocks noChangeArrowheads="1"/>
              </p:cNvSpPr>
              <p:nvPr/>
            </p:nvSpPr>
            <p:spPr bwMode="auto">
              <a:xfrm>
                <a:off x="513" y="3219"/>
                <a:ext cx="586" cy="28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17" name="Freeform 128"/>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grpSp>
        <p:pic>
          <p:nvPicPr>
            <p:cNvPr id="180" name="Picture 129"/>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09183" y="3274772"/>
              <a:ext cx="315106" cy="14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81" name="Picture 130"/>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9771" y="3275659"/>
              <a:ext cx="315106" cy="14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3" name="Text Box 132"/>
            <p:cNvSpPr txBox="1">
              <a:spLocks noChangeArrowheads="1"/>
            </p:cNvSpPr>
            <p:nvPr/>
          </p:nvSpPr>
          <p:spPr bwMode="auto">
            <a:xfrm>
              <a:off x="2587349" y="3194519"/>
              <a:ext cx="654230" cy="46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部门 </a:t>
              </a:r>
              <a:r>
                <a:rPr kumimoji="1" lang="en-US" altLang="zh-CN" sz="1200" b="1" dirty="0" smtClean="0">
                  <a:solidFill>
                    <a:schemeClr val="bg1"/>
                  </a:solidFill>
                  <a:latin typeface="微软雅黑" pitchFamily="34" charset="-122"/>
                  <a:ea typeface="微软雅黑" pitchFamily="34" charset="-122"/>
                </a:rPr>
                <a:t>A</a:t>
              </a:r>
            </a:p>
            <a:p>
              <a:r>
                <a:rPr kumimoji="1" lang="zh-CN" altLang="en-US" sz="1200" b="1" dirty="0">
                  <a:solidFill>
                    <a:schemeClr val="bg1"/>
                  </a:solidFill>
                  <a:latin typeface="微软雅黑" pitchFamily="34" charset="-122"/>
                  <a:ea typeface="微软雅黑" pitchFamily="34" charset="-122"/>
                </a:rPr>
                <a:t>网络</a:t>
              </a:r>
              <a:endParaRPr kumimoji="1" lang="en-US" altLang="zh-CN" sz="1200" b="1" dirty="0">
                <a:solidFill>
                  <a:schemeClr val="bg1"/>
                </a:solidFill>
                <a:latin typeface="微软雅黑" pitchFamily="34" charset="-122"/>
                <a:ea typeface="微软雅黑" pitchFamily="34" charset="-122"/>
              </a:endParaRPr>
            </a:p>
          </p:txBody>
        </p:sp>
        <p:sp>
          <p:nvSpPr>
            <p:cNvPr id="185" name="Text Box 134"/>
            <p:cNvSpPr txBox="1">
              <a:spLocks noChangeArrowheads="1"/>
            </p:cNvSpPr>
            <p:nvPr/>
          </p:nvSpPr>
          <p:spPr bwMode="auto">
            <a:xfrm>
              <a:off x="5767231" y="3153727"/>
              <a:ext cx="644623" cy="46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部门 </a:t>
              </a:r>
              <a:r>
                <a:rPr kumimoji="1" lang="en-US" altLang="zh-CN" sz="1200" b="1" dirty="0" smtClean="0">
                  <a:solidFill>
                    <a:schemeClr val="bg1"/>
                  </a:solidFill>
                  <a:latin typeface="微软雅黑" pitchFamily="34" charset="-122"/>
                  <a:ea typeface="微软雅黑" pitchFamily="34" charset="-122"/>
                </a:rPr>
                <a:t>B</a:t>
              </a:r>
            </a:p>
            <a:p>
              <a:r>
                <a:rPr kumimoji="1" lang="zh-CN" altLang="en-US" sz="1200" b="1" dirty="0">
                  <a:solidFill>
                    <a:schemeClr val="bg1"/>
                  </a:solidFill>
                  <a:latin typeface="微软雅黑" pitchFamily="34" charset="-122"/>
                  <a:ea typeface="微软雅黑" pitchFamily="34" charset="-122"/>
                </a:rPr>
                <a:t>网络</a:t>
              </a:r>
              <a:endParaRPr kumimoji="1" lang="en-US" altLang="zh-CN" sz="1200" b="1" dirty="0">
                <a:solidFill>
                  <a:schemeClr val="bg1"/>
                </a:solidFill>
                <a:latin typeface="微软雅黑" pitchFamily="34" charset="-122"/>
                <a:ea typeface="微软雅黑" pitchFamily="34" charset="-122"/>
              </a:endParaRPr>
            </a:p>
          </p:txBody>
        </p:sp>
        <p:sp>
          <p:nvSpPr>
            <p:cNvPr id="186" name="Text Box 135"/>
            <p:cNvSpPr txBox="1">
              <a:spLocks noChangeArrowheads="1"/>
            </p:cNvSpPr>
            <p:nvPr/>
          </p:nvSpPr>
          <p:spPr bwMode="auto">
            <a:xfrm>
              <a:off x="2046852" y="3146187"/>
              <a:ext cx="292050" cy="27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X</a:t>
              </a:r>
            </a:p>
          </p:txBody>
        </p:sp>
        <p:sp>
          <p:nvSpPr>
            <p:cNvPr id="187" name="Text Box 136"/>
            <p:cNvSpPr txBox="1">
              <a:spLocks noChangeArrowheads="1"/>
            </p:cNvSpPr>
            <p:nvPr/>
          </p:nvSpPr>
          <p:spPr bwMode="auto">
            <a:xfrm>
              <a:off x="6973735" y="3154826"/>
              <a:ext cx="284364" cy="27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Y</a:t>
              </a:r>
            </a:p>
          </p:txBody>
        </p:sp>
        <p:sp>
          <p:nvSpPr>
            <p:cNvPr id="188" name="Text Box 137"/>
            <p:cNvSpPr txBox="1">
              <a:spLocks noChangeArrowheads="1"/>
            </p:cNvSpPr>
            <p:nvPr/>
          </p:nvSpPr>
          <p:spPr bwMode="auto">
            <a:xfrm>
              <a:off x="3223614" y="3107168"/>
              <a:ext cx="354494" cy="258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a:latin typeface="微软雅黑" pitchFamily="34" charset="-122"/>
                  <a:ea typeface="微软雅黑" pitchFamily="34" charset="-122"/>
                </a:rPr>
                <a:t>R</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189" name="Text Box 138"/>
            <p:cNvSpPr txBox="1">
              <a:spLocks noChangeArrowheads="1"/>
            </p:cNvSpPr>
            <p:nvPr/>
          </p:nvSpPr>
          <p:spPr bwMode="auto">
            <a:xfrm>
              <a:off x="5425514" y="3064603"/>
              <a:ext cx="354494" cy="258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a:latin typeface="微软雅黑" pitchFamily="34" charset="-122"/>
                  <a:ea typeface="微软雅黑" pitchFamily="34" charset="-122"/>
                </a:rPr>
                <a:t>R</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190" name="Text Box 139"/>
            <p:cNvSpPr txBox="1">
              <a:spLocks noChangeArrowheads="1"/>
            </p:cNvSpPr>
            <p:nvPr/>
          </p:nvSpPr>
          <p:spPr bwMode="auto">
            <a:xfrm>
              <a:off x="3071825" y="2890792"/>
              <a:ext cx="881913" cy="27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200" b="1">
                  <a:latin typeface="微软雅黑" pitchFamily="34" charset="-122"/>
                  <a:ea typeface="微软雅黑" pitchFamily="34" charset="-122"/>
                </a:rPr>
                <a:t>125.1.2.3</a:t>
              </a:r>
            </a:p>
          </p:txBody>
        </p:sp>
        <p:sp>
          <p:nvSpPr>
            <p:cNvPr id="191" name="Line 140"/>
            <p:cNvSpPr>
              <a:spLocks noChangeShapeType="1"/>
            </p:cNvSpPr>
            <p:nvPr/>
          </p:nvSpPr>
          <p:spPr bwMode="auto">
            <a:xfrm>
              <a:off x="3549288" y="3089433"/>
              <a:ext cx="46113" cy="255396"/>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2" name="Text Box 141"/>
            <p:cNvSpPr txBox="1">
              <a:spLocks noChangeArrowheads="1"/>
            </p:cNvSpPr>
            <p:nvPr/>
          </p:nvSpPr>
          <p:spPr bwMode="auto">
            <a:xfrm>
              <a:off x="4778010" y="2894339"/>
              <a:ext cx="881913" cy="258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a:latin typeface="微软雅黑" pitchFamily="34" charset="-122"/>
                  <a:ea typeface="微软雅黑" pitchFamily="34" charset="-122"/>
                </a:rPr>
                <a:t>194.4.5.6</a:t>
              </a:r>
            </a:p>
          </p:txBody>
        </p:sp>
        <p:sp>
          <p:nvSpPr>
            <p:cNvPr id="193" name="Line 142"/>
            <p:cNvSpPr>
              <a:spLocks noChangeShapeType="1"/>
            </p:cNvSpPr>
            <p:nvPr/>
          </p:nvSpPr>
          <p:spPr bwMode="auto">
            <a:xfrm>
              <a:off x="5255472" y="3089433"/>
              <a:ext cx="46113" cy="255396"/>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4" name="Text Box 143"/>
            <p:cNvSpPr txBox="1">
              <a:spLocks noChangeArrowheads="1"/>
            </p:cNvSpPr>
            <p:nvPr/>
          </p:nvSpPr>
          <p:spPr bwMode="auto">
            <a:xfrm>
              <a:off x="1779259" y="3601323"/>
              <a:ext cx="787765" cy="27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200" b="1" dirty="0">
                  <a:latin typeface="微软雅黑" pitchFamily="34" charset="-122"/>
                  <a:ea typeface="微软雅黑" pitchFamily="34" charset="-122"/>
                </a:rPr>
                <a:t>10.1.0.1</a:t>
              </a:r>
            </a:p>
          </p:txBody>
        </p:sp>
        <p:sp>
          <p:nvSpPr>
            <p:cNvPr id="195" name="Text Box 144"/>
            <p:cNvSpPr txBox="1">
              <a:spLocks noChangeArrowheads="1"/>
            </p:cNvSpPr>
            <p:nvPr/>
          </p:nvSpPr>
          <p:spPr bwMode="auto">
            <a:xfrm>
              <a:off x="6419828" y="3502669"/>
              <a:ext cx="787765" cy="27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200" b="1" dirty="0">
                  <a:latin typeface="微软雅黑" pitchFamily="34" charset="-122"/>
                  <a:ea typeface="微软雅黑" pitchFamily="34" charset="-122"/>
                </a:rPr>
                <a:t>10.2.0.3</a:t>
              </a:r>
            </a:p>
          </p:txBody>
        </p:sp>
        <p:sp>
          <p:nvSpPr>
            <p:cNvPr id="200" name="Text Box 149"/>
            <p:cNvSpPr txBox="1">
              <a:spLocks noChangeArrowheads="1"/>
            </p:cNvSpPr>
            <p:nvPr/>
          </p:nvSpPr>
          <p:spPr bwMode="auto">
            <a:xfrm>
              <a:off x="3851905" y="3742110"/>
              <a:ext cx="1342083" cy="27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1200" b="1" dirty="0">
                  <a:solidFill>
                    <a:srgbClr val="0000FF"/>
                  </a:solidFill>
                  <a:latin typeface="微软雅黑" pitchFamily="34" charset="-122"/>
                  <a:ea typeface="微软雅黑" pitchFamily="34" charset="-122"/>
                </a:rPr>
                <a:t>虚拟专用网 </a:t>
              </a:r>
              <a:r>
                <a:rPr kumimoji="1" lang="en-US" altLang="zh-CN" sz="1200" b="1" dirty="0">
                  <a:solidFill>
                    <a:srgbClr val="0000FF"/>
                  </a:solidFill>
                  <a:latin typeface="微软雅黑" pitchFamily="34" charset="-122"/>
                  <a:ea typeface="微软雅黑" pitchFamily="34" charset="-122"/>
                </a:rPr>
                <a:t>VPN</a:t>
              </a:r>
            </a:p>
          </p:txBody>
        </p:sp>
        <p:pic>
          <p:nvPicPr>
            <p:cNvPr id="23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1833" y="2945043"/>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5808" y="3363838"/>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7682" y="2945043"/>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9415" y="3268743"/>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856" y="3700791"/>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8296" y="3700791"/>
              <a:ext cx="278382" cy="2783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2737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1000" fill="hold"/>
                                        <p:tgtEl>
                                          <p:spTgt spid="91"/>
                                        </p:tgtEl>
                                        <p:attrNameLst>
                                          <p:attrName>style.visibility</p:attrName>
                                        </p:attrNameLst>
                                      </p:cBhvr>
                                      <p:tavLst>
                                        <p:tav tm="0">
                                          <p:val>
                                            <p:strVal val="hidden"/>
                                          </p:val>
                                        </p:tav>
                                        <p:tav tm="50000">
                                          <p:val>
                                            <p:strVal val="visible"/>
                                          </p:val>
                                        </p:tav>
                                      </p:tavLst>
                                    </p:anim>
                                  </p:childTnLst>
                                </p:cTn>
                              </p:par>
                            </p:childTnLst>
                          </p:cTn>
                        </p:par>
                        <p:par>
                          <p:cTn id="7" fill="hold">
                            <p:stCondLst>
                              <p:cond delay="3500"/>
                            </p:stCondLst>
                            <p:childTnLst>
                              <p:par>
                                <p:cTn id="8" presetID="35" presetClass="emph" presetSubtype="0" repeatCount="3000" fill="hold" nodeType="afterEffect">
                                  <p:stCondLst>
                                    <p:cond delay="250"/>
                                  </p:stCondLst>
                                  <p:childTnLst>
                                    <p:anim calcmode="discrete" valueType="str">
                                      <p:cBhvr>
                                        <p:cTn id="9" dur="1000" fill="hold"/>
                                        <p:tgtEl>
                                          <p:spTgt spid="81"/>
                                        </p:tgtEl>
                                        <p:attrNameLst>
                                          <p:attrName>style.visibility</p:attrName>
                                        </p:attrNameLst>
                                      </p:cBhvr>
                                      <p:tavLst>
                                        <p:tav tm="0">
                                          <p:val>
                                            <p:strVal val="hidden"/>
                                          </p:val>
                                        </p:tav>
                                        <p:tav tm="50000">
                                          <p:val>
                                            <p:strVal val="visible"/>
                                          </p:val>
                                        </p:tav>
                                      </p:tavLst>
                                    </p:anim>
                                  </p:childTnLst>
                                </p:cTn>
                              </p:par>
                            </p:childTnLst>
                          </p:cTn>
                        </p:par>
                        <p:par>
                          <p:cTn id="10" fill="hold">
                            <p:stCondLst>
                              <p:cond delay="6750"/>
                            </p:stCondLst>
                            <p:childTnLst>
                              <p:par>
                                <p:cTn id="11" presetID="35" presetClass="emph" presetSubtype="0" repeatCount="3000" fill="hold" nodeType="afterEffect">
                                  <p:stCondLst>
                                    <p:cond delay="250"/>
                                  </p:stCondLst>
                                  <p:childTnLst>
                                    <p:anim calcmode="discrete" valueType="str">
                                      <p:cBhvr>
                                        <p:cTn id="12" dur="1000" fill="hold"/>
                                        <p:tgtEl>
                                          <p:spTgt spid="14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107695"/>
            <a:ext cx="8053710" cy="2015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它们都是基于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协议的。</a:t>
            </a:r>
          </a:p>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由部门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的内部网络所构成的虚拟专用网 </a:t>
            </a:r>
            <a:r>
              <a:rPr lang="en-US" altLang="zh-CN" sz="2000" b="1" dirty="0">
                <a:latin typeface="微软雅黑" pitchFamily="34" charset="-122"/>
                <a:ea typeface="微软雅黑" pitchFamily="34" charset="-122"/>
              </a:rPr>
              <a:t>VPN </a:t>
            </a:r>
            <a:r>
              <a:rPr lang="zh-CN" altLang="en-US" sz="2000" b="1" dirty="0">
                <a:latin typeface="微软雅黑" pitchFamily="34" charset="-122"/>
                <a:ea typeface="微软雅黑" pitchFamily="34" charset="-122"/>
              </a:rPr>
              <a:t>又称为</a:t>
            </a:r>
            <a:r>
              <a:rPr lang="zh-CN" altLang="en-US" sz="2000" b="1" dirty="0">
                <a:solidFill>
                  <a:srgbClr val="0000FF"/>
                </a:solidFill>
                <a:latin typeface="微软雅黑" pitchFamily="34" charset="-122"/>
                <a:ea typeface="微软雅黑" pitchFamily="34" charset="-122"/>
              </a:rPr>
              <a:t>内联网 </a:t>
            </a:r>
            <a:r>
              <a:rPr lang="en-US" altLang="zh-CN" sz="2000" b="1" dirty="0">
                <a:latin typeface="微软雅黑" pitchFamily="34" charset="-122"/>
                <a:ea typeface="微软雅黑" pitchFamily="34" charset="-122"/>
              </a:rPr>
              <a:t>(intranet)</a:t>
            </a:r>
            <a:r>
              <a:rPr lang="zh-CN" altLang="en-US" sz="2000" b="1" dirty="0">
                <a:latin typeface="微软雅黑" pitchFamily="34" charset="-122"/>
                <a:ea typeface="微软雅黑" pitchFamily="34" charset="-122"/>
              </a:rPr>
              <a:t>，表示部门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都是在</a:t>
            </a:r>
            <a:r>
              <a:rPr lang="zh-CN" altLang="en-US" sz="2000" b="1" dirty="0">
                <a:solidFill>
                  <a:srgbClr val="0000FF"/>
                </a:solidFill>
                <a:latin typeface="微软雅黑" pitchFamily="34" charset="-122"/>
                <a:ea typeface="微软雅黑" pitchFamily="34" charset="-122"/>
              </a:rPr>
              <a:t>同一个机构的内部</a:t>
            </a:r>
            <a:r>
              <a:rPr lang="zh-CN" altLang="en-US" sz="2000" b="1" dirty="0">
                <a:latin typeface="微软雅黑" pitchFamily="34" charset="-122"/>
                <a:ea typeface="微软雅黑" pitchFamily="34" charset="-122"/>
              </a:rPr>
              <a:t>。</a:t>
            </a:r>
          </a:p>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一个机构和某些</a:t>
            </a:r>
            <a:r>
              <a:rPr lang="zh-CN" altLang="en-US" sz="2000" b="1" dirty="0">
                <a:solidFill>
                  <a:srgbClr val="0000FF"/>
                </a:solidFill>
                <a:latin typeface="微软雅黑" pitchFamily="34" charset="-122"/>
                <a:ea typeface="微软雅黑" pitchFamily="34" charset="-122"/>
              </a:rPr>
              <a:t>外部机构</a:t>
            </a:r>
            <a:r>
              <a:rPr lang="zh-CN" altLang="en-US" sz="2000" b="1" dirty="0">
                <a:latin typeface="微软雅黑" pitchFamily="34" charset="-122"/>
                <a:ea typeface="微软雅黑" pitchFamily="34" charset="-122"/>
              </a:rPr>
              <a:t>共同建立的虚拟专用网 </a:t>
            </a:r>
            <a:r>
              <a:rPr lang="en-US" altLang="zh-CN" sz="2000" b="1" dirty="0">
                <a:latin typeface="微软雅黑" pitchFamily="34" charset="-122"/>
                <a:ea typeface="微软雅黑" pitchFamily="34" charset="-122"/>
              </a:rPr>
              <a:t>VPN </a:t>
            </a:r>
            <a:r>
              <a:rPr lang="zh-CN" altLang="en-US" sz="2000" b="1" dirty="0">
                <a:latin typeface="微软雅黑" pitchFamily="34" charset="-122"/>
                <a:ea typeface="微软雅黑" pitchFamily="34" charset="-122"/>
              </a:rPr>
              <a:t>又称为</a:t>
            </a:r>
            <a:r>
              <a:rPr lang="zh-CN" altLang="en-US" sz="2000" b="1" dirty="0">
                <a:solidFill>
                  <a:srgbClr val="0000FF"/>
                </a:solidFill>
                <a:latin typeface="微软雅黑" pitchFamily="34" charset="-122"/>
                <a:ea typeface="微软雅黑" pitchFamily="34" charset="-122"/>
              </a:rPr>
              <a:t>外联网 </a:t>
            </a:r>
            <a:r>
              <a:rPr lang="en-US" altLang="zh-CN" sz="2000" b="1" dirty="0">
                <a:latin typeface="微软雅黑" pitchFamily="34" charset="-122"/>
                <a:ea typeface="微软雅黑" pitchFamily="34" charset="-122"/>
              </a:rPr>
              <a:t>(extranet)</a:t>
            </a:r>
            <a:r>
              <a:rPr lang="zh-CN" altLang="en-US" sz="2000" b="1" dirty="0">
                <a:latin typeface="微软雅黑" pitchFamily="34" charset="-122"/>
                <a:ea typeface="微软雅黑" pitchFamily="34" charset="-122"/>
              </a:rPr>
              <a:t>。 </a:t>
            </a:r>
          </a:p>
        </p:txBody>
      </p:sp>
      <p:sp>
        <p:nvSpPr>
          <p:cNvPr id="3" name="AutoShape 5"/>
          <p:cNvSpPr>
            <a:spLocks noChangeArrowheads="1"/>
          </p:cNvSpPr>
          <p:nvPr/>
        </p:nvSpPr>
        <p:spPr bwMode="auto">
          <a:xfrm>
            <a:off x="545145" y="720670"/>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687459"/>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内联网 </a:t>
            </a:r>
            <a:r>
              <a:rPr lang="en-US" altLang="zh-CN" sz="2000" b="1" dirty="0">
                <a:solidFill>
                  <a:schemeClr val="bg1"/>
                </a:solidFill>
                <a:latin typeface="微软雅黑" pitchFamily="34" charset="-122"/>
                <a:ea typeface="微软雅黑" pitchFamily="34" charset="-122"/>
              </a:rPr>
              <a:t>intranet </a:t>
            </a:r>
            <a:r>
              <a:rPr lang="zh-CN" altLang="en-US" sz="2000" b="1" dirty="0">
                <a:solidFill>
                  <a:schemeClr val="bg1"/>
                </a:solidFill>
                <a:latin typeface="微软雅黑" pitchFamily="34" charset="-122"/>
                <a:ea typeface="微软雅黑" pitchFamily="34" charset="-122"/>
              </a:rPr>
              <a:t>和外联网 </a:t>
            </a:r>
            <a:r>
              <a:rPr lang="en-US" altLang="zh-CN" sz="2000" b="1" dirty="0">
                <a:solidFill>
                  <a:schemeClr val="bg1"/>
                </a:solidFill>
                <a:latin typeface="微软雅黑" pitchFamily="34" charset="-122"/>
                <a:ea typeface="微软雅黑" pitchFamily="34" charset="-122"/>
              </a:rPr>
              <a:t>extranet</a:t>
            </a:r>
            <a:endParaRPr lang="zh-CN" altLang="en-US" sz="2000" b="1" dirty="0">
              <a:solidFill>
                <a:schemeClr val="bg1"/>
              </a:solidFill>
              <a:latin typeface="微软雅黑" pitchFamily="34" charset="-122"/>
              <a:ea typeface="微软雅黑" pitchFamily="34" charset="-122"/>
            </a:endParaRPr>
          </a:p>
        </p:txBody>
      </p:sp>
      <p:grpSp>
        <p:nvGrpSpPr>
          <p:cNvPr id="5" name="组合 4"/>
          <p:cNvGrpSpPr/>
          <p:nvPr/>
        </p:nvGrpSpPr>
        <p:grpSpPr>
          <a:xfrm>
            <a:off x="545145" y="3115826"/>
            <a:ext cx="8053710" cy="1149280"/>
            <a:chOff x="549889" y="2876603"/>
            <a:chExt cx="8053710" cy="1149280"/>
          </a:xfrm>
        </p:grpSpPr>
        <p:sp>
          <p:nvSpPr>
            <p:cNvPr id="6" name="AutoShape 85"/>
            <p:cNvSpPr>
              <a:spLocks noChangeArrowheads="1"/>
            </p:cNvSpPr>
            <p:nvPr/>
          </p:nvSpPr>
          <p:spPr bwMode="auto">
            <a:xfrm>
              <a:off x="549889" y="2876603"/>
              <a:ext cx="8053710" cy="1149280"/>
            </a:xfrm>
            <a:prstGeom prst="roundRect">
              <a:avLst>
                <a:gd name="adj" fmla="val 16667"/>
              </a:avLst>
            </a:prstGeom>
            <a:solidFill>
              <a:srgbClr val="00FFFF"/>
            </a:solidFill>
            <a:ln w="12700" cap="rnd">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 name="Line 86"/>
            <p:cNvSpPr>
              <a:spLocks noChangeShapeType="1"/>
            </p:cNvSpPr>
            <p:nvPr/>
          </p:nvSpPr>
          <p:spPr bwMode="auto">
            <a:xfrm>
              <a:off x="3503175" y="3344828"/>
              <a:ext cx="1994391" cy="0"/>
            </a:xfrm>
            <a:prstGeom prst="line">
              <a:avLst/>
            </a:prstGeom>
            <a:noFill/>
            <a:ln w="3810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 name="Line 87"/>
            <p:cNvSpPr>
              <a:spLocks noChangeShapeType="1"/>
            </p:cNvSpPr>
            <p:nvPr/>
          </p:nvSpPr>
          <p:spPr bwMode="auto">
            <a:xfrm flipV="1">
              <a:off x="2592441" y="3727922"/>
              <a:ext cx="230565" cy="1702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9" name="Line 88"/>
            <p:cNvSpPr>
              <a:spLocks noChangeShapeType="1"/>
            </p:cNvSpPr>
            <p:nvPr/>
          </p:nvSpPr>
          <p:spPr bwMode="auto">
            <a:xfrm>
              <a:off x="2407989" y="3131999"/>
              <a:ext cx="230565" cy="12769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0" name="Line 89"/>
            <p:cNvSpPr>
              <a:spLocks noChangeShapeType="1"/>
            </p:cNvSpPr>
            <p:nvPr/>
          </p:nvSpPr>
          <p:spPr bwMode="auto">
            <a:xfrm flipV="1">
              <a:off x="2223536" y="3478733"/>
              <a:ext cx="27667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11" name="Group 90"/>
            <p:cNvGrpSpPr>
              <a:grpSpLocks/>
            </p:cNvGrpSpPr>
            <p:nvPr/>
          </p:nvGrpSpPr>
          <p:grpSpPr bwMode="auto">
            <a:xfrm>
              <a:off x="2439692" y="3070810"/>
              <a:ext cx="914576" cy="684602"/>
              <a:chOff x="385" y="2795"/>
              <a:chExt cx="1769" cy="816"/>
            </a:xfrm>
            <a:solidFill>
              <a:srgbClr val="3399FF"/>
            </a:solidFill>
          </p:grpSpPr>
          <p:sp>
            <p:nvSpPr>
              <p:cNvPr id="54" name="Oval 91"/>
              <p:cNvSpPr>
                <a:spLocks noChangeArrowheads="1"/>
              </p:cNvSpPr>
              <p:nvPr/>
            </p:nvSpPr>
            <p:spPr bwMode="auto">
              <a:xfrm>
                <a:off x="1589" y="3060"/>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55" name="Oval 92"/>
              <p:cNvSpPr>
                <a:spLocks noChangeArrowheads="1"/>
              </p:cNvSpPr>
              <p:nvPr/>
            </p:nvSpPr>
            <p:spPr bwMode="auto">
              <a:xfrm>
                <a:off x="928" y="3274"/>
                <a:ext cx="884" cy="33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56" name="Oval 93"/>
              <p:cNvSpPr>
                <a:spLocks noChangeArrowheads="1"/>
              </p:cNvSpPr>
              <p:nvPr/>
            </p:nvSpPr>
            <p:spPr bwMode="auto">
              <a:xfrm>
                <a:off x="502" y="3204"/>
                <a:ext cx="586" cy="28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57" name="Oval 94"/>
              <p:cNvSpPr>
                <a:spLocks noChangeArrowheads="1"/>
              </p:cNvSpPr>
              <p:nvPr/>
            </p:nvSpPr>
            <p:spPr bwMode="auto">
              <a:xfrm>
                <a:off x="385" y="3084"/>
                <a:ext cx="384" cy="25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58" name="Oval 95"/>
              <p:cNvSpPr>
                <a:spLocks noChangeArrowheads="1"/>
              </p:cNvSpPr>
              <p:nvPr/>
            </p:nvSpPr>
            <p:spPr bwMode="auto">
              <a:xfrm>
                <a:off x="566" y="2883"/>
                <a:ext cx="576"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59" name="Oval 96"/>
              <p:cNvSpPr>
                <a:spLocks noChangeArrowheads="1"/>
              </p:cNvSpPr>
              <p:nvPr/>
            </p:nvSpPr>
            <p:spPr bwMode="auto">
              <a:xfrm>
                <a:off x="992" y="2795"/>
                <a:ext cx="757"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60" name="Oval 97"/>
              <p:cNvSpPr>
                <a:spLocks noChangeArrowheads="1"/>
              </p:cNvSpPr>
              <p:nvPr/>
            </p:nvSpPr>
            <p:spPr bwMode="auto">
              <a:xfrm>
                <a:off x="1504" y="2891"/>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61" name="Oval 98"/>
              <p:cNvSpPr>
                <a:spLocks noChangeArrowheads="1"/>
              </p:cNvSpPr>
              <p:nvPr/>
            </p:nvSpPr>
            <p:spPr bwMode="auto">
              <a:xfrm>
                <a:off x="704" y="2987"/>
                <a:ext cx="1141" cy="41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62" name="Oval 99"/>
              <p:cNvSpPr>
                <a:spLocks noChangeArrowheads="1"/>
              </p:cNvSpPr>
              <p:nvPr/>
            </p:nvSpPr>
            <p:spPr bwMode="auto">
              <a:xfrm rot="1336630">
                <a:off x="1474" y="3067"/>
                <a:ext cx="555" cy="41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63" name="Oval 100"/>
              <p:cNvSpPr>
                <a:spLocks noChangeArrowheads="1"/>
              </p:cNvSpPr>
              <p:nvPr/>
            </p:nvSpPr>
            <p:spPr bwMode="auto">
              <a:xfrm>
                <a:off x="1004" y="2811"/>
                <a:ext cx="756"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64" name="Oval 101"/>
              <p:cNvSpPr>
                <a:spLocks noChangeArrowheads="1"/>
              </p:cNvSpPr>
              <p:nvPr/>
            </p:nvSpPr>
            <p:spPr bwMode="auto">
              <a:xfrm>
                <a:off x="577" y="2899"/>
                <a:ext cx="575" cy="320"/>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65" name="Oval 102"/>
              <p:cNvSpPr>
                <a:spLocks noChangeArrowheads="1"/>
              </p:cNvSpPr>
              <p:nvPr/>
            </p:nvSpPr>
            <p:spPr bwMode="auto">
              <a:xfrm>
                <a:off x="396" y="3100"/>
                <a:ext cx="383" cy="25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66" name="Oval 103"/>
              <p:cNvSpPr>
                <a:spLocks noChangeArrowheads="1"/>
              </p:cNvSpPr>
              <p:nvPr/>
            </p:nvSpPr>
            <p:spPr bwMode="auto">
              <a:xfrm>
                <a:off x="1515" y="2908"/>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67" name="Oval 104"/>
              <p:cNvSpPr>
                <a:spLocks noChangeArrowheads="1"/>
              </p:cNvSpPr>
              <p:nvPr/>
            </p:nvSpPr>
            <p:spPr bwMode="auto">
              <a:xfrm>
                <a:off x="1599" y="3075"/>
                <a:ext cx="555" cy="2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68" name="Oval 105"/>
              <p:cNvSpPr>
                <a:spLocks noChangeArrowheads="1"/>
              </p:cNvSpPr>
              <p:nvPr/>
            </p:nvSpPr>
            <p:spPr bwMode="auto">
              <a:xfrm>
                <a:off x="715" y="3003"/>
                <a:ext cx="1141" cy="41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69" name="Oval 106"/>
              <p:cNvSpPr>
                <a:spLocks noChangeArrowheads="1"/>
              </p:cNvSpPr>
              <p:nvPr/>
            </p:nvSpPr>
            <p:spPr bwMode="auto">
              <a:xfrm>
                <a:off x="513" y="3219"/>
                <a:ext cx="586" cy="28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70" name="Freeform 107"/>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grpSp>
        <p:sp>
          <p:nvSpPr>
            <p:cNvPr id="12" name="Line 108"/>
            <p:cNvSpPr>
              <a:spLocks noChangeShapeType="1"/>
            </p:cNvSpPr>
            <p:nvPr/>
          </p:nvSpPr>
          <p:spPr bwMode="auto">
            <a:xfrm flipH="1">
              <a:off x="6419828" y="3089433"/>
              <a:ext cx="230565" cy="851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3" name="Line 109"/>
            <p:cNvSpPr>
              <a:spLocks noChangeShapeType="1"/>
            </p:cNvSpPr>
            <p:nvPr/>
          </p:nvSpPr>
          <p:spPr bwMode="auto">
            <a:xfrm flipH="1" flipV="1">
              <a:off x="6281489" y="3642790"/>
              <a:ext cx="322792" cy="1702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4" name="Line 110"/>
            <p:cNvSpPr>
              <a:spLocks noChangeShapeType="1"/>
            </p:cNvSpPr>
            <p:nvPr/>
          </p:nvSpPr>
          <p:spPr bwMode="auto">
            <a:xfrm flipH="1" flipV="1">
              <a:off x="6419828" y="3429960"/>
              <a:ext cx="33432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15" name="Group 111"/>
            <p:cNvGrpSpPr>
              <a:grpSpLocks/>
            </p:cNvGrpSpPr>
            <p:nvPr/>
          </p:nvGrpSpPr>
          <p:grpSpPr bwMode="auto">
            <a:xfrm>
              <a:off x="5621495" y="3030904"/>
              <a:ext cx="914576" cy="684602"/>
              <a:chOff x="385" y="2795"/>
              <a:chExt cx="1769" cy="816"/>
            </a:xfrm>
            <a:solidFill>
              <a:srgbClr val="3399FF"/>
            </a:solidFill>
          </p:grpSpPr>
          <p:sp>
            <p:nvSpPr>
              <p:cNvPr id="37" name="Oval 112"/>
              <p:cNvSpPr>
                <a:spLocks noChangeArrowheads="1"/>
              </p:cNvSpPr>
              <p:nvPr/>
            </p:nvSpPr>
            <p:spPr bwMode="auto">
              <a:xfrm>
                <a:off x="1589" y="3060"/>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38" name="Oval 113"/>
              <p:cNvSpPr>
                <a:spLocks noChangeArrowheads="1"/>
              </p:cNvSpPr>
              <p:nvPr/>
            </p:nvSpPr>
            <p:spPr bwMode="auto">
              <a:xfrm>
                <a:off x="928" y="3274"/>
                <a:ext cx="884" cy="33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39" name="Oval 114"/>
              <p:cNvSpPr>
                <a:spLocks noChangeArrowheads="1"/>
              </p:cNvSpPr>
              <p:nvPr/>
            </p:nvSpPr>
            <p:spPr bwMode="auto">
              <a:xfrm>
                <a:off x="502" y="3204"/>
                <a:ext cx="586" cy="28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40" name="Oval 115"/>
              <p:cNvSpPr>
                <a:spLocks noChangeArrowheads="1"/>
              </p:cNvSpPr>
              <p:nvPr/>
            </p:nvSpPr>
            <p:spPr bwMode="auto">
              <a:xfrm>
                <a:off x="385" y="3084"/>
                <a:ext cx="384" cy="25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41" name="Oval 116"/>
              <p:cNvSpPr>
                <a:spLocks noChangeArrowheads="1"/>
              </p:cNvSpPr>
              <p:nvPr/>
            </p:nvSpPr>
            <p:spPr bwMode="auto">
              <a:xfrm>
                <a:off x="566" y="2883"/>
                <a:ext cx="576"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42" name="Oval 117"/>
              <p:cNvSpPr>
                <a:spLocks noChangeArrowheads="1"/>
              </p:cNvSpPr>
              <p:nvPr/>
            </p:nvSpPr>
            <p:spPr bwMode="auto">
              <a:xfrm>
                <a:off x="992" y="2795"/>
                <a:ext cx="757"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43" name="Oval 118"/>
              <p:cNvSpPr>
                <a:spLocks noChangeArrowheads="1"/>
              </p:cNvSpPr>
              <p:nvPr/>
            </p:nvSpPr>
            <p:spPr bwMode="auto">
              <a:xfrm>
                <a:off x="1504" y="2891"/>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44" name="Oval 119"/>
              <p:cNvSpPr>
                <a:spLocks noChangeArrowheads="1"/>
              </p:cNvSpPr>
              <p:nvPr/>
            </p:nvSpPr>
            <p:spPr bwMode="auto">
              <a:xfrm>
                <a:off x="704" y="2987"/>
                <a:ext cx="1141" cy="41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45" name="Oval 120"/>
              <p:cNvSpPr>
                <a:spLocks noChangeArrowheads="1"/>
              </p:cNvSpPr>
              <p:nvPr/>
            </p:nvSpPr>
            <p:spPr bwMode="auto">
              <a:xfrm rot="1336630">
                <a:off x="1474" y="3067"/>
                <a:ext cx="555" cy="41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46" name="Oval 121"/>
              <p:cNvSpPr>
                <a:spLocks noChangeArrowheads="1"/>
              </p:cNvSpPr>
              <p:nvPr/>
            </p:nvSpPr>
            <p:spPr bwMode="auto">
              <a:xfrm>
                <a:off x="1004" y="2811"/>
                <a:ext cx="756" cy="32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47" name="Oval 122"/>
              <p:cNvSpPr>
                <a:spLocks noChangeArrowheads="1"/>
              </p:cNvSpPr>
              <p:nvPr/>
            </p:nvSpPr>
            <p:spPr bwMode="auto">
              <a:xfrm>
                <a:off x="577" y="2899"/>
                <a:ext cx="575" cy="320"/>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48" name="Oval 123"/>
              <p:cNvSpPr>
                <a:spLocks noChangeArrowheads="1"/>
              </p:cNvSpPr>
              <p:nvPr/>
            </p:nvSpPr>
            <p:spPr bwMode="auto">
              <a:xfrm>
                <a:off x="396" y="3100"/>
                <a:ext cx="383" cy="25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49" name="Oval 124"/>
              <p:cNvSpPr>
                <a:spLocks noChangeArrowheads="1"/>
              </p:cNvSpPr>
              <p:nvPr/>
            </p:nvSpPr>
            <p:spPr bwMode="auto">
              <a:xfrm>
                <a:off x="1515" y="2908"/>
                <a:ext cx="554" cy="24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50" name="Oval 125"/>
              <p:cNvSpPr>
                <a:spLocks noChangeArrowheads="1"/>
              </p:cNvSpPr>
              <p:nvPr/>
            </p:nvSpPr>
            <p:spPr bwMode="auto">
              <a:xfrm>
                <a:off x="1599" y="3075"/>
                <a:ext cx="555" cy="2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51" name="Oval 126"/>
              <p:cNvSpPr>
                <a:spLocks noChangeArrowheads="1"/>
              </p:cNvSpPr>
              <p:nvPr/>
            </p:nvSpPr>
            <p:spPr bwMode="auto">
              <a:xfrm>
                <a:off x="715" y="3003"/>
                <a:ext cx="1141" cy="41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52" name="Oval 127"/>
              <p:cNvSpPr>
                <a:spLocks noChangeArrowheads="1"/>
              </p:cNvSpPr>
              <p:nvPr/>
            </p:nvSpPr>
            <p:spPr bwMode="auto">
              <a:xfrm>
                <a:off x="513" y="3219"/>
                <a:ext cx="586" cy="28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53" name="Freeform 128"/>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grpSp>
        <p:pic>
          <p:nvPicPr>
            <p:cNvPr id="16" name="Picture 12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09183" y="3274772"/>
              <a:ext cx="315106" cy="14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 name="Picture 13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9771" y="3275659"/>
              <a:ext cx="315106" cy="14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 name="Text Box 132"/>
            <p:cNvSpPr txBox="1">
              <a:spLocks noChangeArrowheads="1"/>
            </p:cNvSpPr>
            <p:nvPr/>
          </p:nvSpPr>
          <p:spPr bwMode="auto">
            <a:xfrm>
              <a:off x="2587349" y="3194519"/>
              <a:ext cx="654230" cy="46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部门 </a:t>
              </a:r>
              <a:r>
                <a:rPr kumimoji="1" lang="en-US" altLang="zh-CN" sz="1200" b="1" dirty="0" smtClean="0">
                  <a:solidFill>
                    <a:schemeClr val="bg1"/>
                  </a:solidFill>
                  <a:latin typeface="微软雅黑" pitchFamily="34" charset="-122"/>
                  <a:ea typeface="微软雅黑" pitchFamily="34" charset="-122"/>
                </a:rPr>
                <a:t>A</a:t>
              </a:r>
            </a:p>
            <a:p>
              <a:r>
                <a:rPr kumimoji="1" lang="zh-CN" altLang="en-US" sz="1200" b="1" dirty="0">
                  <a:solidFill>
                    <a:schemeClr val="bg1"/>
                  </a:solidFill>
                  <a:latin typeface="微软雅黑" pitchFamily="34" charset="-122"/>
                  <a:ea typeface="微软雅黑" pitchFamily="34" charset="-122"/>
                </a:rPr>
                <a:t>网络</a:t>
              </a:r>
              <a:endParaRPr kumimoji="1" lang="en-US" altLang="zh-CN" sz="1200" b="1" dirty="0">
                <a:solidFill>
                  <a:schemeClr val="bg1"/>
                </a:solidFill>
                <a:latin typeface="微软雅黑" pitchFamily="34" charset="-122"/>
                <a:ea typeface="微软雅黑" pitchFamily="34" charset="-122"/>
              </a:endParaRPr>
            </a:p>
          </p:txBody>
        </p:sp>
        <p:sp>
          <p:nvSpPr>
            <p:cNvPr id="19" name="Text Box 134"/>
            <p:cNvSpPr txBox="1">
              <a:spLocks noChangeArrowheads="1"/>
            </p:cNvSpPr>
            <p:nvPr/>
          </p:nvSpPr>
          <p:spPr bwMode="auto">
            <a:xfrm>
              <a:off x="5767231" y="3153727"/>
              <a:ext cx="644623" cy="46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部门 </a:t>
              </a:r>
              <a:r>
                <a:rPr kumimoji="1" lang="en-US" altLang="zh-CN" sz="1200" b="1" dirty="0" smtClean="0">
                  <a:solidFill>
                    <a:schemeClr val="bg1"/>
                  </a:solidFill>
                  <a:latin typeface="微软雅黑" pitchFamily="34" charset="-122"/>
                  <a:ea typeface="微软雅黑" pitchFamily="34" charset="-122"/>
                </a:rPr>
                <a:t>B</a:t>
              </a:r>
            </a:p>
            <a:p>
              <a:r>
                <a:rPr kumimoji="1" lang="zh-CN" altLang="en-US" sz="1200" b="1" dirty="0">
                  <a:solidFill>
                    <a:schemeClr val="bg1"/>
                  </a:solidFill>
                  <a:latin typeface="微软雅黑" pitchFamily="34" charset="-122"/>
                  <a:ea typeface="微软雅黑" pitchFamily="34" charset="-122"/>
                </a:rPr>
                <a:t>网络</a:t>
              </a:r>
              <a:endParaRPr kumimoji="1" lang="en-US" altLang="zh-CN" sz="1200" b="1" dirty="0">
                <a:solidFill>
                  <a:schemeClr val="bg1"/>
                </a:solidFill>
                <a:latin typeface="微软雅黑" pitchFamily="34" charset="-122"/>
                <a:ea typeface="微软雅黑" pitchFamily="34" charset="-122"/>
              </a:endParaRPr>
            </a:p>
          </p:txBody>
        </p:sp>
        <p:sp>
          <p:nvSpPr>
            <p:cNvPr id="20" name="Text Box 135"/>
            <p:cNvSpPr txBox="1">
              <a:spLocks noChangeArrowheads="1"/>
            </p:cNvSpPr>
            <p:nvPr/>
          </p:nvSpPr>
          <p:spPr bwMode="auto">
            <a:xfrm>
              <a:off x="2046852" y="3146187"/>
              <a:ext cx="292050" cy="27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X</a:t>
              </a:r>
            </a:p>
          </p:txBody>
        </p:sp>
        <p:sp>
          <p:nvSpPr>
            <p:cNvPr id="21" name="Text Box 136"/>
            <p:cNvSpPr txBox="1">
              <a:spLocks noChangeArrowheads="1"/>
            </p:cNvSpPr>
            <p:nvPr/>
          </p:nvSpPr>
          <p:spPr bwMode="auto">
            <a:xfrm>
              <a:off x="6973735" y="3154826"/>
              <a:ext cx="284364" cy="27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Y</a:t>
              </a:r>
            </a:p>
          </p:txBody>
        </p:sp>
        <p:sp>
          <p:nvSpPr>
            <p:cNvPr id="22" name="Text Box 137"/>
            <p:cNvSpPr txBox="1">
              <a:spLocks noChangeArrowheads="1"/>
            </p:cNvSpPr>
            <p:nvPr/>
          </p:nvSpPr>
          <p:spPr bwMode="auto">
            <a:xfrm>
              <a:off x="3223614" y="3107168"/>
              <a:ext cx="354494" cy="258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a:latin typeface="微软雅黑" pitchFamily="34" charset="-122"/>
                  <a:ea typeface="微软雅黑" pitchFamily="34" charset="-122"/>
                </a:rPr>
                <a:t>R</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23" name="Text Box 138"/>
            <p:cNvSpPr txBox="1">
              <a:spLocks noChangeArrowheads="1"/>
            </p:cNvSpPr>
            <p:nvPr/>
          </p:nvSpPr>
          <p:spPr bwMode="auto">
            <a:xfrm>
              <a:off x="5425514" y="3064603"/>
              <a:ext cx="354494" cy="258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a:latin typeface="微软雅黑" pitchFamily="34" charset="-122"/>
                  <a:ea typeface="微软雅黑" pitchFamily="34" charset="-122"/>
                </a:rPr>
                <a:t>R</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24" name="Text Box 139"/>
            <p:cNvSpPr txBox="1">
              <a:spLocks noChangeArrowheads="1"/>
            </p:cNvSpPr>
            <p:nvPr/>
          </p:nvSpPr>
          <p:spPr bwMode="auto">
            <a:xfrm>
              <a:off x="3071825" y="2890792"/>
              <a:ext cx="881913" cy="27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200" b="1">
                  <a:latin typeface="微软雅黑" pitchFamily="34" charset="-122"/>
                  <a:ea typeface="微软雅黑" pitchFamily="34" charset="-122"/>
                </a:rPr>
                <a:t>125.1.2.3</a:t>
              </a:r>
            </a:p>
          </p:txBody>
        </p:sp>
        <p:sp>
          <p:nvSpPr>
            <p:cNvPr id="25" name="Line 140"/>
            <p:cNvSpPr>
              <a:spLocks noChangeShapeType="1"/>
            </p:cNvSpPr>
            <p:nvPr/>
          </p:nvSpPr>
          <p:spPr bwMode="auto">
            <a:xfrm>
              <a:off x="3549288" y="3089433"/>
              <a:ext cx="46113" cy="255396"/>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6" name="Text Box 141"/>
            <p:cNvSpPr txBox="1">
              <a:spLocks noChangeArrowheads="1"/>
            </p:cNvSpPr>
            <p:nvPr/>
          </p:nvSpPr>
          <p:spPr bwMode="auto">
            <a:xfrm>
              <a:off x="4778010" y="2894339"/>
              <a:ext cx="881913" cy="258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a:latin typeface="微软雅黑" pitchFamily="34" charset="-122"/>
                  <a:ea typeface="微软雅黑" pitchFamily="34" charset="-122"/>
                </a:rPr>
                <a:t>194.4.5.6</a:t>
              </a:r>
            </a:p>
          </p:txBody>
        </p:sp>
        <p:sp>
          <p:nvSpPr>
            <p:cNvPr id="27" name="Line 142"/>
            <p:cNvSpPr>
              <a:spLocks noChangeShapeType="1"/>
            </p:cNvSpPr>
            <p:nvPr/>
          </p:nvSpPr>
          <p:spPr bwMode="auto">
            <a:xfrm>
              <a:off x="5255472" y="3089433"/>
              <a:ext cx="46113" cy="255396"/>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8" name="Text Box 143"/>
            <p:cNvSpPr txBox="1">
              <a:spLocks noChangeArrowheads="1"/>
            </p:cNvSpPr>
            <p:nvPr/>
          </p:nvSpPr>
          <p:spPr bwMode="auto">
            <a:xfrm>
              <a:off x="1779259" y="3601323"/>
              <a:ext cx="787765" cy="27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200" b="1" dirty="0">
                  <a:latin typeface="微软雅黑" pitchFamily="34" charset="-122"/>
                  <a:ea typeface="微软雅黑" pitchFamily="34" charset="-122"/>
                </a:rPr>
                <a:t>10.1.0.1</a:t>
              </a:r>
            </a:p>
          </p:txBody>
        </p:sp>
        <p:sp>
          <p:nvSpPr>
            <p:cNvPr id="29" name="Text Box 144"/>
            <p:cNvSpPr txBox="1">
              <a:spLocks noChangeArrowheads="1"/>
            </p:cNvSpPr>
            <p:nvPr/>
          </p:nvSpPr>
          <p:spPr bwMode="auto">
            <a:xfrm>
              <a:off x="6419828" y="3502669"/>
              <a:ext cx="787765" cy="27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200" b="1" dirty="0">
                  <a:latin typeface="微软雅黑" pitchFamily="34" charset="-122"/>
                  <a:ea typeface="微软雅黑" pitchFamily="34" charset="-122"/>
                </a:rPr>
                <a:t>10.2.0.3</a:t>
              </a:r>
            </a:p>
          </p:txBody>
        </p:sp>
        <p:sp>
          <p:nvSpPr>
            <p:cNvPr id="30" name="Text Box 149"/>
            <p:cNvSpPr txBox="1">
              <a:spLocks noChangeArrowheads="1"/>
            </p:cNvSpPr>
            <p:nvPr/>
          </p:nvSpPr>
          <p:spPr bwMode="auto">
            <a:xfrm>
              <a:off x="3442215" y="3715734"/>
              <a:ext cx="22669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1400" b="1" dirty="0">
                  <a:solidFill>
                    <a:srgbClr val="0000FF"/>
                  </a:solidFill>
                  <a:latin typeface="微软雅黑" pitchFamily="34" charset="-122"/>
                  <a:ea typeface="微软雅黑" pitchFamily="34" charset="-122"/>
                </a:rPr>
                <a:t>内联网 </a:t>
              </a:r>
              <a:r>
                <a:rPr kumimoji="1" lang="en-US" altLang="zh-CN" sz="1400" b="1" dirty="0">
                  <a:solidFill>
                    <a:srgbClr val="0000FF"/>
                  </a:solidFill>
                  <a:latin typeface="微软雅黑" pitchFamily="34" charset="-122"/>
                  <a:ea typeface="微软雅黑" pitchFamily="34" charset="-122"/>
                </a:rPr>
                <a:t>(</a:t>
              </a:r>
              <a:r>
                <a:rPr kumimoji="1" lang="zh-CN" altLang="en-US" sz="1400" b="1" dirty="0">
                  <a:solidFill>
                    <a:srgbClr val="0000FF"/>
                  </a:solidFill>
                  <a:latin typeface="微软雅黑" pitchFamily="34" charset="-122"/>
                  <a:ea typeface="微软雅黑" pitchFamily="34" charset="-122"/>
                </a:rPr>
                <a:t>虚拟专用网 </a:t>
              </a:r>
              <a:r>
                <a:rPr kumimoji="1" lang="en-US" altLang="zh-CN" sz="1400" b="1" dirty="0">
                  <a:solidFill>
                    <a:srgbClr val="0000FF"/>
                  </a:solidFill>
                  <a:latin typeface="微软雅黑" pitchFamily="34" charset="-122"/>
                  <a:ea typeface="微软雅黑" pitchFamily="34" charset="-122"/>
                </a:rPr>
                <a:t>VPN)</a:t>
              </a:r>
            </a:p>
          </p:txBody>
        </p:sp>
        <p:pic>
          <p:nvPicPr>
            <p:cNvPr id="3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1833" y="2945043"/>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5808" y="3363838"/>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7682" y="2945043"/>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9415" y="3268743"/>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856" y="3700791"/>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8296" y="3700791"/>
              <a:ext cx="278382" cy="2783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15812317"/>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520919"/>
            <a:ext cx="805371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0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远程接入 </a:t>
            </a:r>
            <a:r>
              <a:rPr lang="en-US" altLang="zh-CN" sz="2000" b="1" dirty="0">
                <a:solidFill>
                  <a:srgbClr val="0000FF"/>
                </a:solidFill>
                <a:latin typeface="微软雅黑" pitchFamily="34" charset="-122"/>
                <a:ea typeface="微软雅黑" pitchFamily="34" charset="-122"/>
              </a:rPr>
              <a:t>VPN </a:t>
            </a:r>
            <a:r>
              <a:rPr lang="en-US" altLang="zh-CN" sz="2000" b="1" dirty="0">
                <a:latin typeface="微软雅黑" pitchFamily="34" charset="-122"/>
                <a:ea typeface="微软雅黑" pitchFamily="34" charset="-122"/>
              </a:rPr>
              <a:t>(remote access VPN)</a:t>
            </a:r>
            <a:r>
              <a:rPr lang="zh-CN" altLang="en-US" sz="2000" b="1" dirty="0">
                <a:latin typeface="微软雅黑" pitchFamily="34" charset="-122"/>
                <a:ea typeface="微软雅黑" pitchFamily="34" charset="-122"/>
              </a:rPr>
              <a:t>可以满足外部流动员工访问公司网络的需求。</a:t>
            </a:r>
          </a:p>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在外地工作的员工拨号接入互联网，而驻留在员工 </a:t>
            </a:r>
            <a:r>
              <a:rPr lang="en-US" altLang="zh-CN" sz="2000" b="1" dirty="0">
                <a:latin typeface="微软雅黑" pitchFamily="34" charset="-122"/>
                <a:ea typeface="微软雅黑" pitchFamily="34" charset="-122"/>
              </a:rPr>
              <a:t>PC </a:t>
            </a:r>
            <a:r>
              <a:rPr lang="zh-CN" altLang="en-US" sz="2000" b="1" dirty="0">
                <a:latin typeface="微软雅黑" pitchFamily="34" charset="-122"/>
                <a:ea typeface="微软雅黑" pitchFamily="34" charset="-122"/>
              </a:rPr>
              <a:t>机中的 </a:t>
            </a:r>
            <a:r>
              <a:rPr lang="en-US" altLang="zh-CN" sz="2000" b="1" dirty="0">
                <a:latin typeface="微软雅黑" pitchFamily="34" charset="-122"/>
                <a:ea typeface="微软雅黑" pitchFamily="34" charset="-122"/>
              </a:rPr>
              <a:t>VPN </a:t>
            </a:r>
            <a:r>
              <a:rPr lang="zh-CN" altLang="en-US" sz="2000" b="1" dirty="0">
                <a:latin typeface="微软雅黑" pitchFamily="34" charset="-122"/>
                <a:ea typeface="微软雅黑" pitchFamily="34" charset="-122"/>
              </a:rPr>
              <a:t>软件可在员工的 </a:t>
            </a:r>
            <a:r>
              <a:rPr lang="en-US" altLang="zh-CN" sz="2000" b="1" dirty="0">
                <a:latin typeface="微软雅黑" pitchFamily="34" charset="-122"/>
                <a:ea typeface="微软雅黑" pitchFamily="34" charset="-122"/>
              </a:rPr>
              <a:t>PC </a:t>
            </a:r>
            <a:r>
              <a:rPr lang="zh-CN" altLang="en-US" sz="2000" b="1" dirty="0">
                <a:latin typeface="微软雅黑" pitchFamily="34" charset="-122"/>
                <a:ea typeface="微软雅黑" pitchFamily="34" charset="-122"/>
              </a:rPr>
              <a:t>机和公司的主机之间建立 </a:t>
            </a:r>
            <a:r>
              <a:rPr lang="en-US" altLang="zh-CN" sz="2000" b="1" dirty="0">
                <a:latin typeface="微软雅黑" pitchFamily="34" charset="-122"/>
                <a:ea typeface="微软雅黑" pitchFamily="34" charset="-122"/>
              </a:rPr>
              <a:t>VPN </a:t>
            </a:r>
            <a:r>
              <a:rPr lang="zh-CN" altLang="en-US" sz="2000" b="1" dirty="0">
                <a:latin typeface="微软雅黑" pitchFamily="34" charset="-122"/>
                <a:ea typeface="微软雅黑" pitchFamily="34" charset="-122"/>
              </a:rPr>
              <a:t>隧道，因而外地员工与公司通信的内容是保密的，员工们感到好像就是使用公司内部的本地网络。 </a:t>
            </a:r>
          </a:p>
        </p:txBody>
      </p:sp>
      <p:sp>
        <p:nvSpPr>
          <p:cNvPr id="3" name="AutoShape 5"/>
          <p:cNvSpPr>
            <a:spLocks noChangeArrowheads="1"/>
          </p:cNvSpPr>
          <p:nvPr/>
        </p:nvSpPr>
        <p:spPr bwMode="auto">
          <a:xfrm>
            <a:off x="545145" y="1133894"/>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1100683"/>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远程接入 </a:t>
            </a:r>
            <a:r>
              <a:rPr lang="en-US" altLang="zh-CN" sz="2000" b="1" dirty="0">
                <a:solidFill>
                  <a:schemeClr val="bg1"/>
                </a:solidFill>
                <a:latin typeface="微软雅黑" pitchFamily="34" charset="-122"/>
                <a:ea typeface="微软雅黑" pitchFamily="34" charset="-122"/>
              </a:rPr>
              <a:t>VPN</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43746767"/>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1206594"/>
            <a:ext cx="8053710"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671096" y="1165731"/>
            <a:ext cx="38018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4.8.2   </a:t>
            </a:r>
            <a:r>
              <a:rPr lang="zh-CN" altLang="en-US" sz="2400" b="1" dirty="0">
                <a:solidFill>
                  <a:schemeClr val="bg1"/>
                </a:solidFill>
                <a:latin typeface="微软雅黑" pitchFamily="34" charset="-122"/>
                <a:ea typeface="微软雅黑" pitchFamily="34" charset="-122"/>
              </a:rPr>
              <a:t>网络地址转换 </a:t>
            </a:r>
            <a:r>
              <a:rPr lang="en-US" altLang="zh-CN" sz="2400" b="1" dirty="0">
                <a:solidFill>
                  <a:schemeClr val="bg1"/>
                </a:solidFill>
                <a:latin typeface="微软雅黑" pitchFamily="34" charset="-122"/>
                <a:ea typeface="微软雅黑" pitchFamily="34" charset="-122"/>
              </a:rPr>
              <a:t>NAT</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45145" y="1589445"/>
            <a:ext cx="8053710"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问题</a:t>
            </a:r>
            <a:r>
              <a:rPr lang="zh-CN" altLang="en-US" sz="2000" b="1" dirty="0">
                <a:latin typeface="微软雅黑" pitchFamily="34" charset="-122"/>
                <a:ea typeface="微软雅黑" pitchFamily="34" charset="-122"/>
              </a:rPr>
              <a:t>：在专用网上使用专用地址的主机如何与互联网上的主机通信（并不需要加密）？</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解决</a:t>
            </a:r>
            <a:r>
              <a:rPr lang="zh-CN" altLang="en-US" sz="2000" b="1" dirty="0">
                <a:latin typeface="微软雅黑" pitchFamily="34" charset="-122"/>
                <a:ea typeface="微软雅黑" pitchFamily="34" charset="-122"/>
              </a:rPr>
              <a:t>：</a:t>
            </a:r>
          </a:p>
          <a:p>
            <a:pPr marL="623888" indent="-342900">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再</a:t>
            </a:r>
            <a:r>
              <a:rPr lang="zh-CN" altLang="en-US" sz="2000" b="1" dirty="0">
                <a:latin typeface="微软雅黑" pitchFamily="34" charset="-122"/>
                <a:ea typeface="微软雅黑" pitchFamily="34" charset="-122"/>
              </a:rPr>
              <a:t>申请一些全球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地址。但这在很多情况下是不容易做到的。</a:t>
            </a:r>
          </a:p>
          <a:p>
            <a:pPr marL="623888" indent="-342900">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采用</a:t>
            </a:r>
            <a:r>
              <a:rPr lang="zh-CN" altLang="en-US" sz="2000" b="1" dirty="0">
                <a:latin typeface="微软雅黑" pitchFamily="34" charset="-122"/>
                <a:ea typeface="微软雅黑" pitchFamily="34" charset="-122"/>
              </a:rPr>
              <a:t>网络地址转换 </a:t>
            </a:r>
            <a:r>
              <a:rPr lang="en-US" altLang="zh-CN" sz="2000" b="1" dirty="0">
                <a:latin typeface="微软雅黑" pitchFamily="34" charset="-122"/>
                <a:ea typeface="微软雅黑" pitchFamily="34" charset="-122"/>
              </a:rPr>
              <a:t>NAT</a:t>
            </a:r>
            <a:r>
              <a:rPr lang="zh-CN" altLang="en-US" sz="2000" b="1" dirty="0">
                <a:latin typeface="微软雅黑" pitchFamily="34" charset="-122"/>
                <a:ea typeface="微软雅黑" pitchFamily="34" charset="-122"/>
              </a:rPr>
              <a:t>。这是目前使用得最多的方法。</a:t>
            </a:r>
          </a:p>
        </p:txBody>
      </p:sp>
    </p:spTree>
    <p:extLst>
      <p:ext uri="{BB962C8B-B14F-4D97-AF65-F5344CB8AC3E}">
        <p14:creationId xmlns:p14="http://schemas.microsoft.com/office/powerpoint/2010/main" val="1924479205"/>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160447"/>
            <a:ext cx="8053710"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网络地址转换 </a:t>
            </a:r>
            <a:r>
              <a:rPr lang="en-US" altLang="zh-CN" sz="2000" b="1" dirty="0">
                <a:latin typeface="微软雅黑" pitchFamily="34" charset="-122"/>
                <a:ea typeface="微软雅黑" pitchFamily="34" charset="-122"/>
              </a:rPr>
              <a:t>NAT (Network Address Translation)  </a:t>
            </a:r>
            <a:r>
              <a:rPr lang="zh-CN" altLang="en-US" sz="2000" b="1" dirty="0">
                <a:latin typeface="微软雅黑" pitchFamily="34" charset="-122"/>
                <a:ea typeface="微软雅黑" pitchFamily="34" charset="-122"/>
              </a:rPr>
              <a:t>方法于</a:t>
            </a:r>
            <a:r>
              <a:rPr lang="en-US" altLang="zh-CN" sz="2000" b="1" dirty="0">
                <a:latin typeface="微软雅黑" pitchFamily="34" charset="-122"/>
                <a:ea typeface="微软雅黑" pitchFamily="34" charset="-122"/>
              </a:rPr>
              <a:t>1994</a:t>
            </a:r>
            <a:r>
              <a:rPr lang="zh-CN" altLang="en-US" sz="2000" b="1" dirty="0">
                <a:latin typeface="微软雅黑" pitchFamily="34" charset="-122"/>
                <a:ea typeface="微软雅黑" pitchFamily="34" charset="-122"/>
              </a:rPr>
              <a:t>年提出。</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需要在专用网连接到互联网的路由器上安装 </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软件。装有 </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软件的路由器叫做 </a:t>
            </a:r>
            <a:r>
              <a:rPr lang="en-US" altLang="zh-CN" sz="2000" b="1" dirty="0">
                <a:solidFill>
                  <a:srgbClr val="0000FF"/>
                </a:solidFill>
                <a:latin typeface="微软雅黑" pitchFamily="34" charset="-122"/>
                <a:ea typeface="微软雅黑" pitchFamily="34" charset="-122"/>
              </a:rPr>
              <a:t>NAT</a:t>
            </a:r>
            <a:r>
              <a:rPr lang="zh-CN" altLang="en-US" sz="2000" b="1" dirty="0">
                <a:solidFill>
                  <a:srgbClr val="0000FF"/>
                </a:solidFill>
                <a:latin typeface="微软雅黑" pitchFamily="34" charset="-122"/>
                <a:ea typeface="微软雅黑" pitchFamily="34" charset="-122"/>
              </a:rPr>
              <a:t>路由器，它至少有一个有效的外部全球</a:t>
            </a:r>
            <a:r>
              <a:rPr lang="en-US" altLang="zh-CN" sz="2000" b="1" dirty="0">
                <a:solidFill>
                  <a:srgbClr val="0000FF"/>
                </a:solidFill>
                <a:latin typeface="微软雅黑" pitchFamily="34" charset="-122"/>
                <a:ea typeface="微软雅黑" pitchFamily="34" charset="-122"/>
              </a:rPr>
              <a:t>IP</a:t>
            </a:r>
            <a:r>
              <a:rPr lang="zh-CN" altLang="en-US" sz="2000" b="1" dirty="0">
                <a:solidFill>
                  <a:srgbClr val="0000FF"/>
                </a:solidFill>
                <a:latin typeface="微软雅黑" pitchFamily="34" charset="-122"/>
                <a:ea typeface="微软雅黑" pitchFamily="34" charset="-122"/>
              </a:rPr>
              <a:t>地址。</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所有使用本地地址的主机在和外界通信时，都要在 </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路由器</a:t>
            </a:r>
            <a:r>
              <a:rPr lang="zh-CN" altLang="en-US" sz="2000" b="1" dirty="0">
                <a:solidFill>
                  <a:srgbClr val="0000FF"/>
                </a:solidFill>
                <a:latin typeface="微软雅黑" pitchFamily="34" charset="-122"/>
                <a:ea typeface="微软雅黑" pitchFamily="34" charset="-122"/>
              </a:rPr>
              <a:t>上将其本地地址转换成全球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，才能和互联网连接。 </a:t>
            </a:r>
          </a:p>
        </p:txBody>
      </p:sp>
      <p:sp>
        <p:nvSpPr>
          <p:cNvPr id="3" name="AutoShape 5"/>
          <p:cNvSpPr>
            <a:spLocks noChangeArrowheads="1"/>
          </p:cNvSpPr>
          <p:nvPr/>
        </p:nvSpPr>
        <p:spPr bwMode="auto">
          <a:xfrm>
            <a:off x="545145" y="773422"/>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740211"/>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网络地址转换 </a:t>
            </a:r>
            <a:r>
              <a:rPr lang="en-US" altLang="zh-CN" sz="2000" b="1" dirty="0">
                <a:solidFill>
                  <a:schemeClr val="bg1"/>
                </a:solidFill>
                <a:latin typeface="微软雅黑" pitchFamily="34" charset="-122"/>
                <a:ea typeface="微软雅黑" pitchFamily="34" charset="-122"/>
              </a:rPr>
              <a:t>NAT</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775205134"/>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5" y="1099038"/>
            <a:ext cx="8053710"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 name="AutoShape 5"/>
          <p:cNvSpPr>
            <a:spLocks noChangeArrowheads="1"/>
          </p:cNvSpPr>
          <p:nvPr/>
        </p:nvSpPr>
        <p:spPr bwMode="auto">
          <a:xfrm>
            <a:off x="545145" y="641303"/>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网络地址转换的过程</a:t>
            </a:r>
          </a:p>
        </p:txBody>
      </p:sp>
      <p:sp>
        <p:nvSpPr>
          <p:cNvPr id="5" name="Line 74"/>
          <p:cNvSpPr>
            <a:spLocks noChangeShapeType="1"/>
          </p:cNvSpPr>
          <p:nvPr/>
        </p:nvSpPr>
        <p:spPr bwMode="auto">
          <a:xfrm>
            <a:off x="6736340" y="2746259"/>
            <a:ext cx="413420" cy="1118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 name="Line 73"/>
          <p:cNvSpPr>
            <a:spLocks noChangeShapeType="1"/>
          </p:cNvSpPr>
          <p:nvPr/>
        </p:nvSpPr>
        <p:spPr bwMode="auto">
          <a:xfrm>
            <a:off x="6478950" y="3136000"/>
            <a:ext cx="412281" cy="27908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 name="Line 72"/>
          <p:cNvSpPr>
            <a:spLocks noChangeShapeType="1"/>
          </p:cNvSpPr>
          <p:nvPr/>
        </p:nvSpPr>
        <p:spPr bwMode="auto">
          <a:xfrm flipV="1">
            <a:off x="6530200" y="2244635"/>
            <a:ext cx="361030" cy="2225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8" name="Group 61"/>
          <p:cNvGrpSpPr>
            <a:grpSpLocks/>
          </p:cNvGrpSpPr>
          <p:nvPr/>
        </p:nvGrpSpPr>
        <p:grpSpPr bwMode="auto">
          <a:xfrm flipH="1">
            <a:off x="2138614" y="2858140"/>
            <a:ext cx="671949" cy="167208"/>
            <a:chOff x="521" y="2478"/>
            <a:chExt cx="1044" cy="136"/>
          </a:xfrm>
        </p:grpSpPr>
        <p:sp>
          <p:nvSpPr>
            <p:cNvPr id="9" name="AutoShape 62"/>
            <p:cNvSpPr>
              <a:spLocks noChangeArrowheads="1"/>
            </p:cNvSpPr>
            <p:nvPr/>
          </p:nvSpPr>
          <p:spPr bwMode="auto">
            <a:xfrm>
              <a:off x="1383" y="2505"/>
              <a:ext cx="182" cy="91"/>
            </a:xfrm>
            <a:prstGeom prst="rightArrow">
              <a:avLst>
                <a:gd name="adj1" fmla="val 49454"/>
                <a:gd name="adj2" fmla="val 72528"/>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0" name="Rectangle 63"/>
            <p:cNvSpPr>
              <a:spLocks noChangeArrowheads="1"/>
            </p:cNvSpPr>
            <p:nvPr/>
          </p:nvSpPr>
          <p:spPr bwMode="auto">
            <a:xfrm>
              <a:off x="521" y="2478"/>
              <a:ext cx="635" cy="1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1" name="Rectangle 64"/>
            <p:cNvSpPr>
              <a:spLocks noChangeArrowheads="1"/>
            </p:cNvSpPr>
            <p:nvPr/>
          </p:nvSpPr>
          <p:spPr bwMode="auto">
            <a:xfrm>
              <a:off x="1156" y="2478"/>
              <a:ext cx="227" cy="136"/>
            </a:xfrm>
            <a:prstGeom prst="rect">
              <a:avLst/>
            </a:prstGeom>
            <a:solidFill>
              <a:srgbClr val="66FF66"/>
            </a:solidFill>
            <a:ln w="9525">
              <a:solidFill>
                <a:schemeClr val="tx1"/>
              </a:solidFill>
              <a:miter lim="800000"/>
              <a:headEnd/>
              <a:tailEnd/>
            </a:ln>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12" name="Rectangle 43"/>
          <p:cNvSpPr>
            <a:spLocks noChangeArrowheads="1"/>
          </p:cNvSpPr>
          <p:nvPr/>
        </p:nvSpPr>
        <p:spPr bwMode="auto">
          <a:xfrm>
            <a:off x="1512275" y="1798338"/>
            <a:ext cx="1850748" cy="1394217"/>
          </a:xfrm>
          <a:prstGeom prst="rect">
            <a:avLst/>
          </a:prstGeom>
          <a:solidFill>
            <a:srgbClr val="99FFCC"/>
          </a:solidFill>
          <a:ln w="12700">
            <a:solidFill>
              <a:schemeClr val="tx1"/>
            </a:solidFill>
            <a:prstDash val="dash"/>
            <a:miter lim="800000"/>
            <a:headEnd/>
            <a:tailEnd/>
          </a:ln>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3" name="Line 37"/>
          <p:cNvSpPr>
            <a:spLocks noChangeShapeType="1"/>
          </p:cNvSpPr>
          <p:nvPr/>
        </p:nvSpPr>
        <p:spPr bwMode="auto">
          <a:xfrm>
            <a:off x="1673944" y="2801585"/>
            <a:ext cx="196345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4" name="Line 34"/>
          <p:cNvSpPr>
            <a:spLocks noChangeShapeType="1"/>
          </p:cNvSpPr>
          <p:nvPr/>
        </p:nvSpPr>
        <p:spPr bwMode="auto">
          <a:xfrm>
            <a:off x="3688652" y="2801585"/>
            <a:ext cx="139514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graphicFrame>
        <p:nvGraphicFramePr>
          <p:cNvPr id="15" name="Object 4"/>
          <p:cNvGraphicFramePr>
            <a:graphicFrameLocks noChangeAspect="1"/>
          </p:cNvGraphicFramePr>
          <p:nvPr>
            <p:extLst>
              <p:ext uri="{D42A27DB-BD31-4B8C-83A1-F6EECF244321}">
                <p14:modId xmlns:p14="http://schemas.microsoft.com/office/powerpoint/2010/main" val="2060837391"/>
              </p:ext>
            </p:extLst>
          </p:nvPr>
        </p:nvGraphicFramePr>
        <p:xfrm>
          <a:off x="4980161" y="2077428"/>
          <a:ext cx="1968013" cy="1319219"/>
        </p:xfrm>
        <a:graphic>
          <a:graphicData uri="http://schemas.openxmlformats.org/presentationml/2006/ole">
            <mc:AlternateContent xmlns:mc="http://schemas.openxmlformats.org/markup-compatibility/2006">
              <mc:Choice xmlns:v="urn:schemas-microsoft-com:vml" Requires="v">
                <p:oleObj spid="_x0000_s10432" name="VISIO" r:id="rId3" imgW="1687068" imgH="964692" progId="">
                  <p:embed/>
                </p:oleObj>
              </mc:Choice>
              <mc:Fallback>
                <p:oleObj name="VISIO" r:id="rId3" imgW="1687068" imgH="964692" progId="">
                  <p:embed/>
                  <p:pic>
                    <p:nvPicPr>
                      <p:cNvPr id="0" name="Picture 1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0161" y="2077428"/>
                        <a:ext cx="1968013" cy="1319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 name="Picture 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3762" y="2719211"/>
            <a:ext cx="373558" cy="19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7" name="Text Box 7"/>
          <p:cNvSpPr txBox="1">
            <a:spLocks noChangeArrowheads="1"/>
          </p:cNvSpPr>
          <p:nvPr/>
        </p:nvSpPr>
        <p:spPr bwMode="auto">
          <a:xfrm>
            <a:off x="3363023" y="2299961"/>
            <a:ext cx="6463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90000"/>
              </a:lnSpc>
            </a:pPr>
            <a:r>
              <a:rPr kumimoji="1" lang="en-US" altLang="zh-CN" sz="1200" b="1" dirty="0">
                <a:solidFill>
                  <a:srgbClr val="CC00CC"/>
                </a:solidFill>
                <a:latin typeface="微软雅黑" pitchFamily="34" charset="-122"/>
                <a:ea typeface="微软雅黑" pitchFamily="34" charset="-122"/>
              </a:rPr>
              <a:t>NAT</a:t>
            </a:r>
          </a:p>
          <a:p>
            <a:pPr algn="ctr" eaLnBrk="1" hangingPunct="1">
              <a:lnSpc>
                <a:spcPct val="90000"/>
              </a:lnSpc>
            </a:pPr>
            <a:r>
              <a:rPr kumimoji="1" lang="zh-CN" altLang="en-US" sz="1200" b="1" dirty="0">
                <a:solidFill>
                  <a:srgbClr val="CC00CC"/>
                </a:solidFill>
                <a:latin typeface="微软雅黑" pitchFamily="34" charset="-122"/>
                <a:ea typeface="微软雅黑" pitchFamily="34" charset="-122"/>
              </a:rPr>
              <a:t>路由器</a:t>
            </a:r>
          </a:p>
        </p:txBody>
      </p:sp>
      <p:sp>
        <p:nvSpPr>
          <p:cNvPr id="21" name="Text Box 35"/>
          <p:cNvSpPr txBox="1">
            <a:spLocks noChangeArrowheads="1"/>
          </p:cNvSpPr>
          <p:nvPr/>
        </p:nvSpPr>
        <p:spPr bwMode="auto">
          <a:xfrm>
            <a:off x="1694449" y="1512964"/>
            <a:ext cx="1579278"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90000"/>
              </a:lnSpc>
            </a:pPr>
            <a:r>
              <a:rPr kumimoji="1" lang="zh-CN" altLang="en-US" sz="1200" b="1" dirty="0">
                <a:solidFill>
                  <a:srgbClr val="0000FF"/>
                </a:solidFill>
                <a:latin typeface="微软雅黑" pitchFamily="34" charset="-122"/>
                <a:ea typeface="微软雅黑" pitchFamily="34" charset="-122"/>
              </a:rPr>
              <a:t>专用网 </a:t>
            </a:r>
            <a:r>
              <a:rPr kumimoji="1" lang="en-US" altLang="zh-CN" sz="1200" b="1" dirty="0">
                <a:solidFill>
                  <a:srgbClr val="0000FF"/>
                </a:solidFill>
                <a:latin typeface="微软雅黑" pitchFamily="34" charset="-122"/>
                <a:ea typeface="微软雅黑" pitchFamily="34" charset="-122"/>
              </a:rPr>
              <a:t>192.168.0.0</a:t>
            </a:r>
          </a:p>
        </p:txBody>
      </p:sp>
      <p:sp>
        <p:nvSpPr>
          <p:cNvPr id="22" name="Text Box 36"/>
          <p:cNvSpPr txBox="1">
            <a:spLocks noChangeArrowheads="1"/>
          </p:cNvSpPr>
          <p:nvPr/>
        </p:nvSpPr>
        <p:spPr bwMode="auto">
          <a:xfrm>
            <a:off x="5542837" y="2270389"/>
            <a:ext cx="646331"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90000"/>
              </a:lnSpc>
            </a:pPr>
            <a:r>
              <a:rPr kumimoji="1" lang="zh-CN" altLang="en-US" sz="1200" b="1" dirty="0">
                <a:solidFill>
                  <a:srgbClr val="0000FF"/>
                </a:solidFill>
                <a:latin typeface="微软雅黑" pitchFamily="34" charset="-122"/>
                <a:ea typeface="微软雅黑" pitchFamily="34" charset="-122"/>
              </a:rPr>
              <a:t>互联网</a:t>
            </a:r>
          </a:p>
        </p:txBody>
      </p:sp>
      <p:sp>
        <p:nvSpPr>
          <p:cNvPr id="23" name="Line 38"/>
          <p:cNvSpPr>
            <a:spLocks noChangeShapeType="1"/>
          </p:cNvSpPr>
          <p:nvPr/>
        </p:nvSpPr>
        <p:spPr bwMode="auto">
          <a:xfrm rot="5400000">
            <a:off x="1772909" y="2616550"/>
            <a:ext cx="38974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25" name="Group 42"/>
          <p:cNvGrpSpPr>
            <a:grpSpLocks/>
          </p:cNvGrpSpPr>
          <p:nvPr/>
        </p:nvGrpSpPr>
        <p:grpSpPr bwMode="auto">
          <a:xfrm>
            <a:off x="2500783" y="2579051"/>
            <a:ext cx="671949" cy="167208"/>
            <a:chOff x="521" y="2478"/>
            <a:chExt cx="1044" cy="136"/>
          </a:xfrm>
        </p:grpSpPr>
        <p:sp>
          <p:nvSpPr>
            <p:cNvPr id="26" name="AutoShape 41"/>
            <p:cNvSpPr>
              <a:spLocks noChangeArrowheads="1"/>
            </p:cNvSpPr>
            <p:nvPr/>
          </p:nvSpPr>
          <p:spPr bwMode="auto">
            <a:xfrm>
              <a:off x="1383" y="2505"/>
              <a:ext cx="182" cy="91"/>
            </a:xfrm>
            <a:prstGeom prst="rightArrow">
              <a:avLst>
                <a:gd name="adj1" fmla="val 49454"/>
                <a:gd name="adj2" fmla="val 72528"/>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7" name="Rectangle 39"/>
            <p:cNvSpPr>
              <a:spLocks noChangeArrowheads="1"/>
            </p:cNvSpPr>
            <p:nvPr/>
          </p:nvSpPr>
          <p:spPr bwMode="auto">
            <a:xfrm>
              <a:off x="521" y="2478"/>
              <a:ext cx="635" cy="1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8" name="Rectangle 40"/>
            <p:cNvSpPr>
              <a:spLocks noChangeArrowheads="1"/>
            </p:cNvSpPr>
            <p:nvPr/>
          </p:nvSpPr>
          <p:spPr bwMode="auto">
            <a:xfrm>
              <a:off x="1156" y="2478"/>
              <a:ext cx="227" cy="136"/>
            </a:xfrm>
            <a:prstGeom prst="rect">
              <a:avLst/>
            </a:prstGeom>
            <a:solidFill>
              <a:srgbClr val="66FF66"/>
            </a:solidFill>
            <a:ln w="9525">
              <a:solidFill>
                <a:schemeClr val="tx1"/>
              </a:solidFill>
              <a:miter lim="800000"/>
              <a:headEnd/>
              <a:tailEnd/>
            </a:ln>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29" name="Text Box 44"/>
          <p:cNvSpPr txBox="1">
            <a:spLocks noChangeArrowheads="1"/>
          </p:cNvSpPr>
          <p:nvPr/>
        </p:nvSpPr>
        <p:spPr bwMode="auto">
          <a:xfrm>
            <a:off x="2330561" y="1831534"/>
            <a:ext cx="1071126"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90000"/>
              </a:lnSpc>
            </a:pPr>
            <a:r>
              <a:rPr kumimoji="1" lang="zh-CN" altLang="en-US" sz="1200" b="1" dirty="0">
                <a:latin typeface="微软雅黑" pitchFamily="34" charset="-122"/>
                <a:ea typeface="微软雅黑" pitchFamily="34" charset="-122"/>
              </a:rPr>
              <a:t>源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a:p>
            <a:pPr algn="ctr" eaLnBrk="1" hangingPunct="1">
              <a:lnSpc>
                <a:spcPct val="90000"/>
              </a:lnSpc>
            </a:pPr>
            <a:r>
              <a:rPr kumimoji="1" lang="en-US" altLang="zh-CN" sz="1200" b="1" dirty="0">
                <a:latin typeface="微软雅黑" pitchFamily="34" charset="-122"/>
                <a:ea typeface="微软雅黑" pitchFamily="34" charset="-122"/>
              </a:rPr>
              <a:t>192.168.0.3</a:t>
            </a:r>
          </a:p>
        </p:txBody>
      </p:sp>
      <p:sp>
        <p:nvSpPr>
          <p:cNvPr id="30" name="Text Box 45"/>
          <p:cNvSpPr txBox="1">
            <a:spLocks noChangeArrowheads="1"/>
          </p:cNvSpPr>
          <p:nvPr/>
        </p:nvSpPr>
        <p:spPr bwMode="auto">
          <a:xfrm>
            <a:off x="1421967" y="1974152"/>
            <a:ext cx="1071126"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90000"/>
              </a:lnSpc>
            </a:pPr>
            <a:r>
              <a:rPr kumimoji="1" lang="zh-CN" altLang="en-US" sz="1200" b="1" dirty="0">
                <a:solidFill>
                  <a:srgbClr val="0000FF"/>
                </a:solidFill>
                <a:latin typeface="微软雅黑" pitchFamily="34" charset="-122"/>
                <a:ea typeface="微软雅黑" pitchFamily="34" charset="-122"/>
              </a:rPr>
              <a:t>主机 </a:t>
            </a:r>
            <a:r>
              <a:rPr kumimoji="1" lang="en-US" altLang="zh-CN" sz="1200" b="1" dirty="0">
                <a:solidFill>
                  <a:srgbClr val="0000FF"/>
                </a:solidFill>
                <a:latin typeface="微软雅黑" pitchFamily="34" charset="-122"/>
                <a:ea typeface="微软雅黑" pitchFamily="34" charset="-122"/>
              </a:rPr>
              <a:t>A</a:t>
            </a:r>
          </a:p>
          <a:p>
            <a:pPr algn="ctr" eaLnBrk="1" hangingPunct="1">
              <a:lnSpc>
                <a:spcPct val="90000"/>
              </a:lnSpc>
            </a:pPr>
            <a:r>
              <a:rPr kumimoji="1" lang="en-US" altLang="zh-CN" sz="1200" b="1" dirty="0">
                <a:solidFill>
                  <a:srgbClr val="0000FF"/>
                </a:solidFill>
                <a:latin typeface="微软雅黑" pitchFamily="34" charset="-122"/>
                <a:ea typeface="微软雅黑" pitchFamily="34" charset="-122"/>
              </a:rPr>
              <a:t>192.168.0.3</a:t>
            </a:r>
          </a:p>
        </p:txBody>
      </p:sp>
      <p:grpSp>
        <p:nvGrpSpPr>
          <p:cNvPr id="31" name="Group 46"/>
          <p:cNvGrpSpPr>
            <a:grpSpLocks/>
          </p:cNvGrpSpPr>
          <p:nvPr/>
        </p:nvGrpSpPr>
        <p:grpSpPr bwMode="auto">
          <a:xfrm>
            <a:off x="4102072" y="2579051"/>
            <a:ext cx="671949" cy="167208"/>
            <a:chOff x="521" y="2478"/>
            <a:chExt cx="1044" cy="136"/>
          </a:xfrm>
        </p:grpSpPr>
        <p:sp>
          <p:nvSpPr>
            <p:cNvPr id="32" name="AutoShape 47"/>
            <p:cNvSpPr>
              <a:spLocks noChangeArrowheads="1"/>
            </p:cNvSpPr>
            <p:nvPr/>
          </p:nvSpPr>
          <p:spPr bwMode="auto">
            <a:xfrm>
              <a:off x="1383" y="2505"/>
              <a:ext cx="182" cy="91"/>
            </a:xfrm>
            <a:prstGeom prst="rightArrow">
              <a:avLst>
                <a:gd name="adj1" fmla="val 49454"/>
                <a:gd name="adj2" fmla="val 72528"/>
              </a:avLst>
            </a:prstGeom>
            <a:solidFill>
              <a:srgbClr val="FFFF00"/>
            </a:solidFill>
            <a:ln w="9525">
              <a:solidFill>
                <a:schemeClr val="tx1"/>
              </a:solidFill>
              <a:miter lim="800000"/>
              <a:headEnd/>
              <a:tailEnd/>
            </a:ln>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3" name="Rectangle 48"/>
            <p:cNvSpPr>
              <a:spLocks noChangeArrowheads="1"/>
            </p:cNvSpPr>
            <p:nvPr/>
          </p:nvSpPr>
          <p:spPr bwMode="auto">
            <a:xfrm>
              <a:off x="521" y="2478"/>
              <a:ext cx="635" cy="136"/>
            </a:xfrm>
            <a:prstGeom prst="rect">
              <a:avLst/>
            </a:prstGeom>
            <a:solidFill>
              <a:srgbClr val="FFFFFF"/>
            </a:solidFill>
            <a:ln w="9525">
              <a:solidFill>
                <a:schemeClr val="tx1"/>
              </a:solidFill>
              <a:miter lim="800000"/>
              <a:headEnd/>
              <a:tailEnd/>
            </a:ln>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4" name="Rectangle 49"/>
            <p:cNvSpPr>
              <a:spLocks noChangeArrowheads="1"/>
            </p:cNvSpPr>
            <p:nvPr/>
          </p:nvSpPr>
          <p:spPr bwMode="auto">
            <a:xfrm>
              <a:off x="1156" y="2478"/>
              <a:ext cx="227" cy="136"/>
            </a:xfrm>
            <a:prstGeom prst="rect">
              <a:avLst/>
            </a:prstGeom>
            <a:solidFill>
              <a:srgbClr val="FF66FF"/>
            </a:solidFill>
            <a:ln w="9525">
              <a:solidFill>
                <a:schemeClr val="tx1"/>
              </a:solidFill>
              <a:miter lim="800000"/>
              <a:headEnd/>
              <a:tailEnd/>
            </a:ln>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35" name="Text Box 50"/>
          <p:cNvSpPr txBox="1">
            <a:spLocks noChangeArrowheads="1"/>
          </p:cNvSpPr>
          <p:nvPr/>
        </p:nvSpPr>
        <p:spPr bwMode="auto">
          <a:xfrm>
            <a:off x="4307203" y="1942186"/>
            <a:ext cx="97654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90000"/>
              </a:lnSpc>
            </a:pPr>
            <a:r>
              <a:rPr kumimoji="1" lang="zh-CN" altLang="en-US" sz="1200" b="1" dirty="0">
                <a:solidFill>
                  <a:srgbClr val="CC00CC"/>
                </a:solidFill>
                <a:latin typeface="微软雅黑" pitchFamily="34" charset="-122"/>
                <a:ea typeface="微软雅黑" pitchFamily="34" charset="-122"/>
              </a:rPr>
              <a:t>源 </a:t>
            </a:r>
            <a:r>
              <a:rPr kumimoji="1" lang="en-US" altLang="zh-CN" sz="1200" b="1" dirty="0">
                <a:solidFill>
                  <a:srgbClr val="CC00CC"/>
                </a:solidFill>
                <a:latin typeface="微软雅黑" pitchFamily="34" charset="-122"/>
                <a:ea typeface="微软雅黑" pitchFamily="34" charset="-122"/>
              </a:rPr>
              <a:t>IP </a:t>
            </a:r>
            <a:r>
              <a:rPr kumimoji="1" lang="zh-CN" altLang="en-US" sz="1200" b="1" dirty="0">
                <a:solidFill>
                  <a:srgbClr val="CC00CC"/>
                </a:solidFill>
                <a:latin typeface="微软雅黑" pitchFamily="34" charset="-122"/>
                <a:ea typeface="微软雅黑" pitchFamily="34" charset="-122"/>
              </a:rPr>
              <a:t>地址</a:t>
            </a:r>
          </a:p>
          <a:p>
            <a:pPr algn="ctr" eaLnBrk="1" hangingPunct="1">
              <a:lnSpc>
                <a:spcPct val="90000"/>
              </a:lnSpc>
            </a:pPr>
            <a:r>
              <a:rPr kumimoji="1" lang="en-US" altLang="zh-CN" sz="1200" b="1" dirty="0">
                <a:solidFill>
                  <a:srgbClr val="CC00CC"/>
                </a:solidFill>
                <a:latin typeface="微软雅黑" pitchFamily="34" charset="-122"/>
                <a:ea typeface="微软雅黑" pitchFamily="34" charset="-122"/>
              </a:rPr>
              <a:t>172.38.1.5</a:t>
            </a:r>
          </a:p>
        </p:txBody>
      </p:sp>
      <p:sp>
        <p:nvSpPr>
          <p:cNvPr id="36" name="Line 51"/>
          <p:cNvSpPr>
            <a:spLocks noChangeShapeType="1"/>
          </p:cNvSpPr>
          <p:nvPr/>
        </p:nvSpPr>
        <p:spPr bwMode="auto">
          <a:xfrm>
            <a:off x="2965454" y="2188080"/>
            <a:ext cx="0" cy="5028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7" name="Text Box 52"/>
          <p:cNvSpPr txBox="1">
            <a:spLocks noChangeArrowheads="1"/>
          </p:cNvSpPr>
          <p:nvPr/>
        </p:nvSpPr>
        <p:spPr bwMode="auto">
          <a:xfrm>
            <a:off x="6519667" y="1730230"/>
            <a:ext cx="97654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90000"/>
              </a:lnSpc>
            </a:pPr>
            <a:r>
              <a:rPr kumimoji="1" lang="zh-CN" altLang="en-US" sz="1200" b="1" dirty="0">
                <a:latin typeface="微软雅黑" pitchFamily="34" charset="-122"/>
                <a:ea typeface="微软雅黑" pitchFamily="34" charset="-122"/>
              </a:rPr>
              <a:t>主机 </a:t>
            </a:r>
            <a:r>
              <a:rPr kumimoji="1" lang="en-US" altLang="zh-CN" sz="1200" b="1" dirty="0">
                <a:latin typeface="微软雅黑" pitchFamily="34" charset="-122"/>
                <a:ea typeface="微软雅黑" pitchFamily="34" charset="-122"/>
              </a:rPr>
              <a:t>B</a:t>
            </a:r>
          </a:p>
          <a:p>
            <a:pPr algn="ctr" eaLnBrk="1" hangingPunct="1">
              <a:lnSpc>
                <a:spcPct val="90000"/>
              </a:lnSpc>
            </a:pPr>
            <a:r>
              <a:rPr kumimoji="1" lang="en-US" altLang="zh-CN" sz="1200" b="1" dirty="0">
                <a:latin typeface="微软雅黑" pitchFamily="34" charset="-122"/>
                <a:ea typeface="微软雅黑" pitchFamily="34" charset="-122"/>
              </a:rPr>
              <a:t>213.18.2.4</a:t>
            </a:r>
          </a:p>
        </p:txBody>
      </p:sp>
      <p:sp>
        <p:nvSpPr>
          <p:cNvPr id="38" name="Line 53"/>
          <p:cNvSpPr>
            <a:spLocks noChangeShapeType="1"/>
          </p:cNvSpPr>
          <p:nvPr/>
        </p:nvSpPr>
        <p:spPr bwMode="auto">
          <a:xfrm flipH="1">
            <a:off x="4566742" y="2299962"/>
            <a:ext cx="154890" cy="3909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9" name="Freeform 54"/>
          <p:cNvSpPr>
            <a:spLocks/>
          </p:cNvSpPr>
          <p:nvPr/>
        </p:nvSpPr>
        <p:spPr bwMode="auto">
          <a:xfrm>
            <a:off x="4876522" y="2188080"/>
            <a:ext cx="1912208" cy="507771"/>
          </a:xfrm>
          <a:custGeom>
            <a:avLst/>
            <a:gdLst>
              <a:gd name="T0" fmla="*/ 0 w 1679"/>
              <a:gd name="T1" fmla="*/ 409 h 413"/>
              <a:gd name="T2" fmla="*/ 475 w 1679"/>
              <a:gd name="T3" fmla="*/ 401 h 413"/>
              <a:gd name="T4" fmla="*/ 843 w 1679"/>
              <a:gd name="T5" fmla="*/ 337 h 413"/>
              <a:gd name="T6" fmla="*/ 1147 w 1679"/>
              <a:gd name="T7" fmla="*/ 241 h 413"/>
              <a:gd name="T8" fmla="*/ 1387 w 1679"/>
              <a:gd name="T9" fmla="*/ 145 h 413"/>
              <a:gd name="T10" fmla="*/ 1679 w 1679"/>
              <a:gd name="T11" fmla="*/ 0 h 413"/>
              <a:gd name="T12" fmla="*/ 0 60000 65536"/>
              <a:gd name="T13" fmla="*/ 0 60000 65536"/>
              <a:gd name="T14" fmla="*/ 0 60000 65536"/>
              <a:gd name="T15" fmla="*/ 0 60000 65536"/>
              <a:gd name="T16" fmla="*/ 0 60000 65536"/>
              <a:gd name="T17" fmla="*/ 0 60000 65536"/>
              <a:gd name="T18" fmla="*/ 0 w 1679"/>
              <a:gd name="T19" fmla="*/ 0 h 413"/>
              <a:gd name="T20" fmla="*/ 1679 w 1679"/>
              <a:gd name="T21" fmla="*/ 413 h 413"/>
            </a:gdLst>
            <a:ahLst/>
            <a:cxnLst>
              <a:cxn ang="T12">
                <a:pos x="T0" y="T1"/>
              </a:cxn>
              <a:cxn ang="T13">
                <a:pos x="T2" y="T3"/>
              </a:cxn>
              <a:cxn ang="T14">
                <a:pos x="T4" y="T5"/>
              </a:cxn>
              <a:cxn ang="T15">
                <a:pos x="T6" y="T7"/>
              </a:cxn>
              <a:cxn ang="T16">
                <a:pos x="T8" y="T9"/>
              </a:cxn>
              <a:cxn ang="T17">
                <a:pos x="T10" y="T11"/>
              </a:cxn>
            </a:cxnLst>
            <a:rect l="T18" t="T19" r="T20" b="T21"/>
            <a:pathLst>
              <a:path w="1679" h="413">
                <a:moveTo>
                  <a:pt x="0" y="409"/>
                </a:moveTo>
                <a:cubicBezTo>
                  <a:pt x="79" y="408"/>
                  <a:pt x="335" y="413"/>
                  <a:pt x="475" y="401"/>
                </a:cubicBezTo>
                <a:cubicBezTo>
                  <a:pt x="615" y="389"/>
                  <a:pt x="731" y="364"/>
                  <a:pt x="843" y="337"/>
                </a:cubicBezTo>
                <a:cubicBezTo>
                  <a:pt x="955" y="310"/>
                  <a:pt x="1056" y="273"/>
                  <a:pt x="1147" y="241"/>
                </a:cubicBezTo>
                <a:cubicBezTo>
                  <a:pt x="1238" y="209"/>
                  <a:pt x="1298" y="185"/>
                  <a:pt x="1387" y="145"/>
                </a:cubicBezTo>
                <a:cubicBezTo>
                  <a:pt x="1476" y="105"/>
                  <a:pt x="1618" y="30"/>
                  <a:pt x="1679" y="0"/>
                </a:cubicBezTo>
              </a:path>
            </a:pathLst>
          </a:custGeom>
          <a:noFill/>
          <a:ln w="38100" cmpd="sng">
            <a:solidFill>
              <a:srgbClr val="CC00CC"/>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0" name="Text Box 59"/>
          <p:cNvSpPr txBox="1">
            <a:spLocks noChangeArrowheads="1"/>
          </p:cNvSpPr>
          <p:nvPr/>
        </p:nvSpPr>
        <p:spPr bwMode="auto">
          <a:xfrm>
            <a:off x="1752246" y="3336404"/>
            <a:ext cx="1071126"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90000"/>
              </a:lnSpc>
            </a:pPr>
            <a:r>
              <a:rPr kumimoji="1" lang="zh-CN" altLang="en-US" sz="1200" b="1" dirty="0">
                <a:latin typeface="微软雅黑" pitchFamily="34" charset="-122"/>
                <a:ea typeface="微软雅黑" pitchFamily="34" charset="-122"/>
              </a:rPr>
              <a:t>目的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a:p>
            <a:pPr algn="ctr" eaLnBrk="1" hangingPunct="1">
              <a:lnSpc>
                <a:spcPct val="90000"/>
              </a:lnSpc>
            </a:pPr>
            <a:r>
              <a:rPr kumimoji="1" lang="en-US" altLang="zh-CN" sz="1200" b="1" smtClean="0">
                <a:latin typeface="微软雅黑" pitchFamily="34" charset="-122"/>
                <a:ea typeface="微软雅黑" pitchFamily="34" charset="-122"/>
              </a:rPr>
              <a:t>213.18.2.4</a:t>
            </a:r>
            <a:endParaRPr kumimoji="1" lang="en-US" altLang="zh-CN" sz="1200" b="1" dirty="0">
              <a:latin typeface="微软雅黑" pitchFamily="34" charset="-122"/>
              <a:ea typeface="微软雅黑" pitchFamily="34" charset="-122"/>
            </a:endParaRPr>
          </a:p>
        </p:txBody>
      </p:sp>
      <p:sp>
        <p:nvSpPr>
          <p:cNvPr id="41" name="Line 60"/>
          <p:cNvSpPr>
            <a:spLocks noChangeShapeType="1"/>
          </p:cNvSpPr>
          <p:nvPr/>
        </p:nvSpPr>
        <p:spPr bwMode="auto">
          <a:xfrm flipH="1">
            <a:off x="2345892" y="2913467"/>
            <a:ext cx="0" cy="4229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42" name="Group 65"/>
          <p:cNvGrpSpPr>
            <a:grpSpLocks/>
          </p:cNvGrpSpPr>
          <p:nvPr/>
        </p:nvGrpSpPr>
        <p:grpSpPr bwMode="auto">
          <a:xfrm flipH="1">
            <a:off x="4256962" y="2858140"/>
            <a:ext cx="671949" cy="167208"/>
            <a:chOff x="521" y="2478"/>
            <a:chExt cx="1044" cy="136"/>
          </a:xfrm>
        </p:grpSpPr>
        <p:sp>
          <p:nvSpPr>
            <p:cNvPr id="43" name="AutoShape 66"/>
            <p:cNvSpPr>
              <a:spLocks noChangeArrowheads="1"/>
            </p:cNvSpPr>
            <p:nvPr/>
          </p:nvSpPr>
          <p:spPr bwMode="auto">
            <a:xfrm>
              <a:off x="1383" y="2505"/>
              <a:ext cx="182" cy="91"/>
            </a:xfrm>
            <a:prstGeom prst="rightArrow">
              <a:avLst>
                <a:gd name="adj1" fmla="val 49454"/>
                <a:gd name="adj2" fmla="val 72528"/>
              </a:avLst>
            </a:prstGeom>
            <a:solidFill>
              <a:srgbClr val="FFFF00"/>
            </a:solidFill>
            <a:ln w="9525">
              <a:solidFill>
                <a:schemeClr val="tx1"/>
              </a:solidFill>
              <a:miter lim="800000"/>
              <a:headEnd/>
              <a:tailEnd/>
            </a:ln>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4" name="Rectangle 67"/>
            <p:cNvSpPr>
              <a:spLocks noChangeArrowheads="1"/>
            </p:cNvSpPr>
            <p:nvPr/>
          </p:nvSpPr>
          <p:spPr bwMode="auto">
            <a:xfrm>
              <a:off x="521" y="2478"/>
              <a:ext cx="635" cy="136"/>
            </a:xfrm>
            <a:prstGeom prst="rect">
              <a:avLst/>
            </a:prstGeom>
            <a:solidFill>
              <a:srgbClr val="00FFFF"/>
            </a:solidFill>
            <a:ln w="9525">
              <a:solidFill>
                <a:schemeClr val="tx1"/>
              </a:solidFill>
              <a:miter lim="800000"/>
              <a:headEnd/>
              <a:tailEnd/>
            </a:ln>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5" name="Rectangle 68"/>
            <p:cNvSpPr>
              <a:spLocks noChangeArrowheads="1"/>
            </p:cNvSpPr>
            <p:nvPr/>
          </p:nvSpPr>
          <p:spPr bwMode="auto">
            <a:xfrm>
              <a:off x="1156" y="2478"/>
              <a:ext cx="227" cy="136"/>
            </a:xfrm>
            <a:prstGeom prst="rect">
              <a:avLst/>
            </a:prstGeom>
            <a:solidFill>
              <a:srgbClr val="FF66FF"/>
            </a:solidFill>
            <a:ln w="9525">
              <a:solidFill>
                <a:schemeClr val="tx1"/>
              </a:solidFill>
              <a:miter lim="800000"/>
              <a:headEnd/>
              <a:tailEnd/>
            </a:ln>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46" name="Text Box 69"/>
          <p:cNvSpPr txBox="1">
            <a:spLocks noChangeArrowheads="1"/>
          </p:cNvSpPr>
          <p:nvPr/>
        </p:nvSpPr>
        <p:spPr bwMode="auto">
          <a:xfrm>
            <a:off x="4260519" y="3336404"/>
            <a:ext cx="104547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90000"/>
              </a:lnSpc>
            </a:pPr>
            <a:r>
              <a:rPr kumimoji="1" lang="zh-CN" altLang="en-US" sz="1200" b="1" dirty="0">
                <a:solidFill>
                  <a:srgbClr val="CC00CC"/>
                </a:solidFill>
                <a:latin typeface="微软雅黑" pitchFamily="34" charset="-122"/>
                <a:ea typeface="微软雅黑" pitchFamily="34" charset="-122"/>
              </a:rPr>
              <a:t>目的 </a:t>
            </a:r>
            <a:r>
              <a:rPr kumimoji="1" lang="en-US" altLang="zh-CN" sz="1200" b="1" dirty="0">
                <a:solidFill>
                  <a:srgbClr val="CC00CC"/>
                </a:solidFill>
                <a:latin typeface="微软雅黑" pitchFamily="34" charset="-122"/>
                <a:ea typeface="微软雅黑" pitchFamily="34" charset="-122"/>
              </a:rPr>
              <a:t>IP </a:t>
            </a:r>
            <a:r>
              <a:rPr kumimoji="1" lang="zh-CN" altLang="en-US" sz="1200" b="1" dirty="0">
                <a:solidFill>
                  <a:srgbClr val="CC00CC"/>
                </a:solidFill>
                <a:latin typeface="微软雅黑" pitchFamily="34" charset="-122"/>
                <a:ea typeface="微软雅黑" pitchFamily="34" charset="-122"/>
              </a:rPr>
              <a:t>地址</a:t>
            </a:r>
          </a:p>
          <a:p>
            <a:pPr algn="ctr" eaLnBrk="1" hangingPunct="1">
              <a:lnSpc>
                <a:spcPct val="90000"/>
              </a:lnSpc>
            </a:pPr>
            <a:r>
              <a:rPr kumimoji="1" lang="en-US" altLang="zh-CN" sz="1200" b="1" dirty="0">
                <a:solidFill>
                  <a:srgbClr val="CC00CC"/>
                </a:solidFill>
                <a:latin typeface="微软雅黑" pitchFamily="34" charset="-122"/>
                <a:ea typeface="微软雅黑" pitchFamily="34" charset="-122"/>
              </a:rPr>
              <a:t>172.38.1.5</a:t>
            </a:r>
          </a:p>
        </p:txBody>
      </p:sp>
      <p:sp>
        <p:nvSpPr>
          <p:cNvPr id="47" name="Line 70"/>
          <p:cNvSpPr>
            <a:spLocks noChangeShapeType="1"/>
          </p:cNvSpPr>
          <p:nvPr/>
        </p:nvSpPr>
        <p:spPr bwMode="auto">
          <a:xfrm>
            <a:off x="4463102" y="2977046"/>
            <a:ext cx="310919" cy="35935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8" name="Freeform 71"/>
          <p:cNvSpPr>
            <a:spLocks/>
          </p:cNvSpPr>
          <p:nvPr/>
        </p:nvSpPr>
        <p:spPr bwMode="auto">
          <a:xfrm>
            <a:off x="4980161" y="2386024"/>
            <a:ext cx="1922458" cy="524983"/>
          </a:xfrm>
          <a:custGeom>
            <a:avLst/>
            <a:gdLst>
              <a:gd name="T0" fmla="*/ 0 w 1688"/>
              <a:gd name="T1" fmla="*/ 425 h 427"/>
              <a:gd name="T2" fmla="*/ 456 w 1688"/>
              <a:gd name="T3" fmla="*/ 416 h 427"/>
              <a:gd name="T4" fmla="*/ 816 w 1688"/>
              <a:gd name="T5" fmla="*/ 360 h 427"/>
              <a:gd name="T6" fmla="*/ 1080 w 1688"/>
              <a:gd name="T7" fmla="*/ 288 h 427"/>
              <a:gd name="T8" fmla="*/ 1336 w 1688"/>
              <a:gd name="T9" fmla="*/ 192 h 427"/>
              <a:gd name="T10" fmla="*/ 1688 w 1688"/>
              <a:gd name="T11" fmla="*/ 0 h 427"/>
              <a:gd name="T12" fmla="*/ 0 60000 65536"/>
              <a:gd name="T13" fmla="*/ 0 60000 65536"/>
              <a:gd name="T14" fmla="*/ 0 60000 65536"/>
              <a:gd name="T15" fmla="*/ 0 60000 65536"/>
              <a:gd name="T16" fmla="*/ 0 60000 65536"/>
              <a:gd name="T17" fmla="*/ 0 60000 65536"/>
              <a:gd name="T18" fmla="*/ 0 w 1688"/>
              <a:gd name="T19" fmla="*/ 0 h 427"/>
              <a:gd name="T20" fmla="*/ 1688 w 1688"/>
              <a:gd name="T21" fmla="*/ 427 h 427"/>
            </a:gdLst>
            <a:ahLst/>
            <a:cxnLst>
              <a:cxn ang="T12">
                <a:pos x="T0" y="T1"/>
              </a:cxn>
              <a:cxn ang="T13">
                <a:pos x="T2" y="T3"/>
              </a:cxn>
              <a:cxn ang="T14">
                <a:pos x="T4" y="T5"/>
              </a:cxn>
              <a:cxn ang="T15">
                <a:pos x="T6" y="T7"/>
              </a:cxn>
              <a:cxn ang="T16">
                <a:pos x="T8" y="T9"/>
              </a:cxn>
              <a:cxn ang="T17">
                <a:pos x="T10" y="T11"/>
              </a:cxn>
            </a:cxnLst>
            <a:rect l="T18" t="T19" r="T20" b="T21"/>
            <a:pathLst>
              <a:path w="1688" h="427">
                <a:moveTo>
                  <a:pt x="0" y="425"/>
                </a:moveTo>
                <a:cubicBezTo>
                  <a:pt x="76" y="424"/>
                  <a:pt x="320" y="427"/>
                  <a:pt x="456" y="416"/>
                </a:cubicBezTo>
                <a:cubicBezTo>
                  <a:pt x="592" y="405"/>
                  <a:pt x="712" y="381"/>
                  <a:pt x="816" y="360"/>
                </a:cubicBezTo>
                <a:cubicBezTo>
                  <a:pt x="920" y="339"/>
                  <a:pt x="993" y="316"/>
                  <a:pt x="1080" y="288"/>
                </a:cubicBezTo>
                <a:cubicBezTo>
                  <a:pt x="1167" y="260"/>
                  <a:pt x="1235" y="240"/>
                  <a:pt x="1336" y="192"/>
                </a:cubicBezTo>
                <a:cubicBezTo>
                  <a:pt x="1437" y="144"/>
                  <a:pt x="1615" y="40"/>
                  <a:pt x="1688" y="0"/>
                </a:cubicBezTo>
              </a:path>
            </a:pathLst>
          </a:custGeom>
          <a:noFill/>
          <a:ln w="38100" cmpd="sng">
            <a:solidFill>
              <a:srgbClr val="CC00CC"/>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9" name="AutoShape 75"/>
          <p:cNvSpPr>
            <a:spLocks noChangeArrowheads="1"/>
          </p:cNvSpPr>
          <p:nvPr/>
        </p:nvSpPr>
        <p:spPr bwMode="auto">
          <a:xfrm>
            <a:off x="4050822" y="1233396"/>
            <a:ext cx="1203666" cy="484160"/>
          </a:xfrm>
          <a:prstGeom prst="wedgeRoundRectCallout">
            <a:avLst>
              <a:gd name="adj1" fmla="val -61990"/>
              <a:gd name="adj2" fmla="val 265089"/>
              <a:gd name="adj3" fmla="val 16667"/>
            </a:avLst>
          </a:prstGeom>
          <a:solidFill>
            <a:srgbClr val="00FFFF"/>
          </a:solidFill>
          <a:ln w="9525">
            <a:solidFill>
              <a:schemeClr val="tx1"/>
            </a:solidFill>
            <a:miter lim="800000"/>
            <a:headEnd/>
            <a:tailEnd/>
          </a:ln>
        </p:spPr>
        <p:txBody>
          <a:bodyPr/>
          <a:lstStyle/>
          <a:p>
            <a:pPr algn="ctr"/>
            <a:endParaRPr lang="zh-CN" altLang="zh-CN" sz="1200" b="1">
              <a:solidFill>
                <a:srgbClr val="000099"/>
              </a:solidFill>
              <a:latin typeface="微软雅黑" pitchFamily="34" charset="-122"/>
              <a:ea typeface="微软雅黑" pitchFamily="34" charset="-122"/>
            </a:endParaRPr>
          </a:p>
        </p:txBody>
      </p:sp>
      <p:sp>
        <p:nvSpPr>
          <p:cNvPr id="50" name="Text Box 76"/>
          <p:cNvSpPr txBox="1">
            <a:spLocks noChangeArrowheads="1"/>
          </p:cNvSpPr>
          <p:nvPr/>
        </p:nvSpPr>
        <p:spPr bwMode="auto">
          <a:xfrm>
            <a:off x="4122356" y="1279991"/>
            <a:ext cx="1045478"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90000"/>
              </a:lnSpc>
            </a:pPr>
            <a:r>
              <a:rPr kumimoji="1" lang="zh-CN" altLang="en-US" sz="1200" b="1" dirty="0">
                <a:latin typeface="微软雅黑" pitchFamily="34" charset="-122"/>
                <a:ea typeface="微软雅黑" pitchFamily="34" charset="-122"/>
              </a:rPr>
              <a:t>全球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a:p>
            <a:pPr algn="ctr" eaLnBrk="1" hangingPunct="1">
              <a:lnSpc>
                <a:spcPct val="90000"/>
              </a:lnSpc>
            </a:pPr>
            <a:r>
              <a:rPr kumimoji="1" lang="en-US" altLang="zh-CN" sz="1200" b="1" dirty="0">
                <a:latin typeface="微软雅黑" pitchFamily="34" charset="-122"/>
                <a:ea typeface="微软雅黑" pitchFamily="34" charset="-122"/>
              </a:rPr>
              <a:t>172.38.1.5</a:t>
            </a:r>
          </a:p>
        </p:txBody>
      </p:sp>
      <p:sp>
        <p:nvSpPr>
          <p:cNvPr id="51" name="矩形 50"/>
          <p:cNvSpPr/>
          <p:nvPr/>
        </p:nvSpPr>
        <p:spPr>
          <a:xfrm>
            <a:off x="2857889" y="3931535"/>
            <a:ext cx="3623898" cy="307777"/>
          </a:xfrm>
          <a:prstGeom prst="rect">
            <a:avLst/>
          </a:prstGeom>
        </p:spPr>
        <p:txBody>
          <a:bodyPr wrap="square">
            <a:spAutoFit/>
          </a:bodyPr>
          <a:lstStyle/>
          <a:p>
            <a:pPr algn="ctr"/>
            <a:r>
              <a:rPr lang="en-US" altLang="zh-CN" sz="1400" b="1" dirty="0" smtClean="0">
                <a:latin typeface="微软雅黑" pitchFamily="34" charset="-122"/>
                <a:ea typeface="微软雅黑" pitchFamily="34" charset="-122"/>
              </a:rPr>
              <a:t>NAT </a:t>
            </a:r>
            <a:r>
              <a:rPr lang="zh-CN" altLang="zh-CN" sz="1400" b="1" dirty="0" smtClean="0">
                <a:latin typeface="微软雅黑" pitchFamily="34" charset="-122"/>
                <a:ea typeface="微软雅黑" pitchFamily="34" charset="-122"/>
              </a:rPr>
              <a:t>路由器</a:t>
            </a:r>
            <a:r>
              <a:rPr lang="zh-CN" altLang="zh-CN" sz="1400" b="1" dirty="0">
                <a:latin typeface="微软雅黑" pitchFamily="34" charset="-122"/>
                <a:ea typeface="微软雅黑" pitchFamily="34" charset="-122"/>
              </a:rPr>
              <a:t>的工作原理</a:t>
            </a:r>
            <a:endParaRPr lang="zh-CN" altLang="en-US" sz="1400" b="1" dirty="0">
              <a:latin typeface="微软雅黑" pitchFamily="34" charset="-122"/>
              <a:ea typeface="微软雅黑" pitchFamily="34" charset="-122"/>
            </a:endParaRPr>
          </a:p>
        </p:txBody>
      </p:sp>
      <p:pic>
        <p:nvPicPr>
          <p:cNvPr id="53"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91230" y="2131198"/>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4232" y="2745486"/>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4192" y="3321550"/>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32942" y="2356697"/>
            <a:ext cx="278382" cy="27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212237"/>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940647"/>
            <a:ext cx="8053710"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内部主机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用</a:t>
            </a:r>
            <a:r>
              <a:rPr lang="zh-CN" altLang="en-US" sz="2000" b="1" dirty="0">
                <a:solidFill>
                  <a:srgbClr val="0000FF"/>
                </a:solidFill>
                <a:latin typeface="微软雅黑" pitchFamily="34" charset="-122"/>
                <a:ea typeface="微软雅黑" pitchFamily="34" charset="-122"/>
              </a:rPr>
              <a:t>本地地址 </a:t>
            </a:r>
            <a:r>
              <a:rPr lang="en-US" altLang="zh-CN" sz="2000" b="1" dirty="0">
                <a:solidFill>
                  <a:srgbClr val="0000FF"/>
                </a:solidFill>
                <a:latin typeface="微软雅黑" pitchFamily="34" charset="-122"/>
                <a:ea typeface="微软雅黑" pitchFamily="34" charset="-122"/>
              </a:rPr>
              <a:t>IP</a:t>
            </a:r>
            <a:r>
              <a:rPr lang="en-US" altLang="zh-CN" sz="2000" b="1" i="1" baseline="-25000" dirty="0">
                <a:solidFill>
                  <a:srgbClr val="0000FF"/>
                </a:solidFill>
                <a:latin typeface="微软雅黑" pitchFamily="34" charset="-122"/>
                <a:ea typeface="微软雅黑" pitchFamily="34" charset="-122"/>
              </a:rPr>
              <a:t>A</a:t>
            </a:r>
            <a:r>
              <a:rPr lang="en-US" altLang="zh-CN" sz="2000" b="1" dirty="0">
                <a:solidFill>
                  <a:srgbClr val="0000FF"/>
                </a:solidFill>
                <a:latin typeface="微软雅黑" pitchFamily="34" charset="-122"/>
                <a:ea typeface="微软雅黑" pitchFamily="34" charset="-122"/>
              </a:rPr>
              <a:t> </a:t>
            </a:r>
            <a:r>
              <a:rPr lang="zh-CN" altLang="en-US" sz="2000" b="1" dirty="0">
                <a:latin typeface="微软雅黑" pitchFamily="34" charset="-122"/>
                <a:ea typeface="微软雅黑" pitchFamily="34" charset="-122"/>
              </a:rPr>
              <a:t>和互联网上主机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通信所发送的数据报必须经过 </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路由器。</a:t>
            </a:r>
          </a:p>
          <a:p>
            <a:pPr marL="285750" indent="-28575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路由器</a:t>
            </a:r>
            <a:r>
              <a:rPr lang="zh-CN" altLang="en-US" sz="2000" b="1" dirty="0">
                <a:solidFill>
                  <a:srgbClr val="0000FF"/>
                </a:solidFill>
                <a:latin typeface="微软雅黑" pitchFamily="34" charset="-122"/>
                <a:ea typeface="微软雅黑" pitchFamily="34" charset="-122"/>
              </a:rPr>
              <a:t>将数据报的源地址 </a:t>
            </a:r>
            <a:r>
              <a:rPr lang="en-US" altLang="zh-CN" sz="2000" b="1" dirty="0" smtClean="0">
                <a:solidFill>
                  <a:srgbClr val="0000FF"/>
                </a:solidFill>
                <a:latin typeface="微软雅黑" pitchFamily="34" charset="-122"/>
                <a:ea typeface="微软雅黑" pitchFamily="34" charset="-122"/>
              </a:rPr>
              <a:t>IP</a:t>
            </a:r>
            <a:r>
              <a:rPr lang="en-US" altLang="zh-CN" sz="2000" b="1" i="1" baseline="-25000" dirty="0" smtClean="0">
                <a:solidFill>
                  <a:srgbClr val="0000FF"/>
                </a:solidFill>
                <a:latin typeface="微软雅黑" pitchFamily="34" charset="-122"/>
                <a:ea typeface="微软雅黑" pitchFamily="34" charset="-122"/>
              </a:rPr>
              <a:t>A </a:t>
            </a:r>
            <a:r>
              <a:rPr lang="zh-CN" altLang="en-US" sz="2000" b="1" dirty="0" smtClean="0">
                <a:solidFill>
                  <a:srgbClr val="0000FF"/>
                </a:solidFill>
                <a:latin typeface="微软雅黑" pitchFamily="34" charset="-122"/>
                <a:ea typeface="微软雅黑" pitchFamily="34" charset="-122"/>
              </a:rPr>
              <a:t>转换</a:t>
            </a:r>
            <a:r>
              <a:rPr lang="zh-CN" altLang="en-US" sz="2000" b="1" dirty="0">
                <a:solidFill>
                  <a:srgbClr val="0000FF"/>
                </a:solidFill>
                <a:latin typeface="微软雅黑" pitchFamily="34" charset="-122"/>
                <a:ea typeface="微软雅黑" pitchFamily="34" charset="-122"/>
              </a:rPr>
              <a:t>成全球地址 </a:t>
            </a:r>
            <a:r>
              <a:rPr lang="en-US" altLang="zh-CN" sz="2000" b="1" dirty="0" smtClean="0">
                <a:solidFill>
                  <a:srgbClr val="0000FF"/>
                </a:solidFill>
                <a:latin typeface="微软雅黑" pitchFamily="34" charset="-122"/>
                <a:ea typeface="微软雅黑" pitchFamily="34" charset="-122"/>
              </a:rPr>
              <a:t>IP</a:t>
            </a:r>
            <a:r>
              <a:rPr lang="en-US" altLang="zh-CN" sz="2000" b="1" i="1" baseline="-25000" dirty="0" smtClean="0">
                <a:solidFill>
                  <a:srgbClr val="0000FF"/>
                </a:solidFill>
                <a:latin typeface="微软雅黑" pitchFamily="34" charset="-122"/>
                <a:ea typeface="微软雅黑" pitchFamily="34" charset="-122"/>
              </a:rPr>
              <a:t>G </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并把转换结果记录到</a:t>
            </a:r>
            <a:r>
              <a:rPr lang="en-US" altLang="zh-CN" sz="2000" b="1" dirty="0">
                <a:solidFill>
                  <a:srgbClr val="0000FF"/>
                </a:solidFill>
                <a:latin typeface="微软雅黑" pitchFamily="34" charset="-122"/>
                <a:ea typeface="微软雅黑" pitchFamily="34" charset="-122"/>
              </a:rPr>
              <a:t>NAT</a:t>
            </a:r>
            <a:r>
              <a:rPr lang="zh-CN" altLang="en-US" sz="2000" b="1" dirty="0">
                <a:solidFill>
                  <a:srgbClr val="0000FF"/>
                </a:solidFill>
                <a:latin typeface="微软雅黑" pitchFamily="34" charset="-122"/>
                <a:ea typeface="微软雅黑" pitchFamily="34" charset="-122"/>
              </a:rPr>
              <a:t>地址转换表</a:t>
            </a:r>
            <a:r>
              <a:rPr lang="zh-CN" altLang="en-US" sz="2000" b="1" dirty="0">
                <a:latin typeface="微软雅黑" pitchFamily="34" charset="-122"/>
                <a:ea typeface="微软雅黑" pitchFamily="34" charset="-122"/>
              </a:rPr>
              <a:t>中，目的地址 </a:t>
            </a:r>
            <a:r>
              <a:rPr lang="en-US" altLang="zh-CN" sz="2000" b="1" dirty="0">
                <a:latin typeface="微软雅黑" pitchFamily="34" charset="-122"/>
                <a:ea typeface="微软雅黑" pitchFamily="34" charset="-122"/>
              </a:rPr>
              <a:t>IP</a:t>
            </a:r>
            <a:r>
              <a:rPr lang="en-US" altLang="zh-CN" sz="2000" b="1" i="1" baseline="-25000" dirty="0">
                <a:latin typeface="微软雅黑" pitchFamily="34" charset="-122"/>
                <a:ea typeface="微软雅黑" pitchFamily="34" charset="-122"/>
              </a:rPr>
              <a:t>B</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保持不变，然后发送到互联网。</a:t>
            </a:r>
          </a:p>
          <a:p>
            <a:pPr marL="285750" indent="-28575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路由器收到主机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发回的数据报时，知道数据报中的源地址是  </a:t>
            </a:r>
            <a:r>
              <a:rPr lang="en-US" altLang="zh-CN" sz="2000" b="1" dirty="0" smtClean="0">
                <a:latin typeface="微软雅黑" pitchFamily="34" charset="-122"/>
                <a:ea typeface="微软雅黑" pitchFamily="34" charset="-122"/>
              </a:rPr>
              <a:t>IP</a:t>
            </a:r>
            <a:r>
              <a:rPr lang="en-US" altLang="zh-CN" sz="2000" b="1" i="1" baseline="-25000" dirty="0" smtClean="0">
                <a:latin typeface="微软雅黑" pitchFamily="34" charset="-122"/>
                <a:ea typeface="微软雅黑" pitchFamily="34" charset="-122"/>
              </a:rPr>
              <a:t>B  </a:t>
            </a:r>
            <a:r>
              <a:rPr lang="zh-CN" altLang="en-US" sz="2000" b="1" dirty="0" smtClean="0">
                <a:latin typeface="微软雅黑" pitchFamily="34" charset="-122"/>
                <a:ea typeface="微软雅黑" pitchFamily="34" charset="-122"/>
              </a:rPr>
              <a:t>而</a:t>
            </a:r>
            <a:r>
              <a:rPr lang="zh-CN" altLang="en-US" sz="2000" b="1" dirty="0">
                <a:latin typeface="微软雅黑" pitchFamily="34" charset="-122"/>
                <a:ea typeface="微软雅黑" pitchFamily="34" charset="-122"/>
              </a:rPr>
              <a:t>目的地址</a:t>
            </a:r>
            <a:r>
              <a:rPr lang="zh-CN" altLang="en-US" sz="2000" b="1" dirty="0" smtClean="0">
                <a:latin typeface="微软雅黑" pitchFamily="34" charset="-122"/>
                <a:ea typeface="微软雅黑" pitchFamily="34" charset="-122"/>
              </a:rPr>
              <a:t>是 </a:t>
            </a:r>
            <a:r>
              <a:rPr lang="en-US" altLang="zh-CN" sz="2000" b="1" dirty="0" smtClean="0">
                <a:latin typeface="微软雅黑" pitchFamily="34" charset="-122"/>
                <a:ea typeface="微软雅黑" pitchFamily="34" charset="-122"/>
              </a:rPr>
              <a:t>IP</a:t>
            </a:r>
            <a:r>
              <a:rPr lang="en-US" altLang="zh-CN" sz="2000" b="1" i="1" baseline="-25000" dirty="0" smtClean="0">
                <a:latin typeface="微软雅黑" pitchFamily="34" charset="-122"/>
                <a:ea typeface="微软雅黑" pitchFamily="34" charset="-122"/>
              </a:rPr>
              <a:t>G  </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根据 </a:t>
            </a:r>
            <a:r>
              <a:rPr lang="en-US" altLang="zh-CN" sz="2000" b="1" dirty="0">
                <a:solidFill>
                  <a:srgbClr val="0000FF"/>
                </a:solidFill>
                <a:latin typeface="微软雅黑" pitchFamily="34" charset="-122"/>
                <a:ea typeface="微软雅黑" pitchFamily="34" charset="-122"/>
              </a:rPr>
              <a:t>NAT </a:t>
            </a:r>
            <a:r>
              <a:rPr lang="zh-CN" altLang="en-US" sz="2000" b="1" dirty="0">
                <a:solidFill>
                  <a:srgbClr val="0000FF"/>
                </a:solidFill>
                <a:latin typeface="微软雅黑" pitchFamily="34" charset="-122"/>
                <a:ea typeface="微软雅黑" pitchFamily="34" charset="-122"/>
              </a:rPr>
              <a:t>转换表</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路由器</a:t>
            </a:r>
            <a:r>
              <a:rPr lang="zh-CN" altLang="en-US" sz="2000" b="1" dirty="0">
                <a:solidFill>
                  <a:srgbClr val="0000FF"/>
                </a:solidFill>
                <a:latin typeface="微软雅黑" pitchFamily="34" charset="-122"/>
                <a:ea typeface="微软雅黑" pitchFamily="34" charset="-122"/>
              </a:rPr>
              <a:t>将目的地址 </a:t>
            </a:r>
            <a:r>
              <a:rPr lang="en-US" altLang="zh-CN" sz="2000" b="1" dirty="0">
                <a:solidFill>
                  <a:srgbClr val="0000FF"/>
                </a:solidFill>
                <a:latin typeface="微软雅黑" pitchFamily="34" charset="-122"/>
                <a:ea typeface="微软雅黑" pitchFamily="34" charset="-122"/>
              </a:rPr>
              <a:t>IP</a:t>
            </a:r>
            <a:r>
              <a:rPr lang="en-US" altLang="zh-CN" sz="2000" b="1" i="1" baseline="-25000" dirty="0">
                <a:solidFill>
                  <a:srgbClr val="0000FF"/>
                </a:solidFill>
                <a:latin typeface="微软雅黑" pitchFamily="34" charset="-122"/>
                <a:ea typeface="微软雅黑" pitchFamily="34" charset="-122"/>
              </a:rPr>
              <a:t>G</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转换</a:t>
            </a:r>
            <a:r>
              <a:rPr lang="zh-CN" altLang="en-US" sz="2000" b="1" dirty="0" smtClean="0">
                <a:solidFill>
                  <a:srgbClr val="0000FF"/>
                </a:solidFill>
                <a:latin typeface="微软雅黑" pitchFamily="34" charset="-122"/>
                <a:ea typeface="微软雅黑" pitchFamily="34" charset="-122"/>
              </a:rPr>
              <a:t>为 </a:t>
            </a:r>
            <a:r>
              <a:rPr lang="en-US" altLang="zh-CN" sz="2000" b="1" dirty="0" smtClean="0">
                <a:solidFill>
                  <a:srgbClr val="0000FF"/>
                </a:solidFill>
                <a:latin typeface="微软雅黑" pitchFamily="34" charset="-122"/>
                <a:ea typeface="微软雅黑" pitchFamily="34" charset="-122"/>
              </a:rPr>
              <a:t>IP</a:t>
            </a:r>
            <a:r>
              <a:rPr lang="en-US" altLang="zh-CN" sz="2000" b="1" i="1" baseline="-25000" dirty="0" smtClean="0">
                <a:solidFill>
                  <a:srgbClr val="0000FF"/>
                </a:solidFill>
                <a:latin typeface="微软雅黑" pitchFamily="34" charset="-122"/>
                <a:ea typeface="微软雅黑" pitchFamily="34" charset="-122"/>
              </a:rPr>
              <a:t>A</a:t>
            </a:r>
            <a:r>
              <a:rPr lang="en-US" altLang="zh-CN" sz="2000" b="1" dirty="0" smtClean="0">
                <a:solidFill>
                  <a:srgbClr val="0000FF"/>
                </a:solidFill>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转发给最终的内部主机 </a:t>
            </a:r>
            <a:r>
              <a:rPr lang="en-US" altLang="zh-CN" sz="2000" b="1" dirty="0">
                <a:latin typeface="微软雅黑" pitchFamily="34" charset="-122"/>
                <a:ea typeface="微软雅黑" pitchFamily="34" charset="-122"/>
              </a:rPr>
              <a:t>A</a:t>
            </a:r>
            <a:r>
              <a:rPr lang="zh-CN" altLang="en-US" sz="2000" b="1" dirty="0">
                <a:latin typeface="微软雅黑" pitchFamily="34" charset="-122"/>
                <a:ea typeface="微软雅黑" pitchFamily="34" charset="-122"/>
              </a:rPr>
              <a:t>。 </a:t>
            </a:r>
          </a:p>
        </p:txBody>
      </p:sp>
      <p:sp>
        <p:nvSpPr>
          <p:cNvPr id="3" name="AutoShape 5"/>
          <p:cNvSpPr>
            <a:spLocks noChangeArrowheads="1"/>
          </p:cNvSpPr>
          <p:nvPr/>
        </p:nvSpPr>
        <p:spPr bwMode="auto">
          <a:xfrm>
            <a:off x="545145" y="623958"/>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590747"/>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网络地址转换的过程</a:t>
            </a:r>
          </a:p>
        </p:txBody>
      </p:sp>
    </p:spTree>
    <p:extLst>
      <p:ext uri="{BB962C8B-B14F-4D97-AF65-F5344CB8AC3E}">
        <p14:creationId xmlns:p14="http://schemas.microsoft.com/office/powerpoint/2010/main" val="882616709"/>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975815"/>
            <a:ext cx="8053710" cy="1528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800"/>
              </a:lnSpc>
              <a:buClr>
                <a:srgbClr val="0070C0"/>
              </a:buClr>
              <a:buFont typeface="Wingdings" pitchFamily="2" charset="2"/>
              <a:buChar char="l"/>
            </a:pPr>
            <a:r>
              <a:rPr lang="zh-CN" altLang="en-US" sz="1900" b="1" dirty="0">
                <a:latin typeface="微软雅黑" pitchFamily="34" charset="-122"/>
                <a:ea typeface="微软雅黑" pitchFamily="34" charset="-122"/>
              </a:rPr>
              <a:t>可以看出，在内部主机与外部主机通信时，在</a:t>
            </a:r>
            <a:r>
              <a:rPr lang="en-US" altLang="zh-CN" sz="1900" b="1" dirty="0">
                <a:latin typeface="微软雅黑" pitchFamily="34" charset="-122"/>
                <a:ea typeface="微软雅黑" pitchFamily="34" charset="-122"/>
              </a:rPr>
              <a:t>NAT</a:t>
            </a:r>
            <a:r>
              <a:rPr lang="zh-CN" altLang="en-US" sz="1900" b="1" dirty="0">
                <a:latin typeface="微软雅黑" pitchFamily="34" charset="-122"/>
                <a:ea typeface="微软雅黑" pitchFamily="34" charset="-122"/>
              </a:rPr>
              <a:t>路由器上发生了</a:t>
            </a:r>
            <a:r>
              <a:rPr lang="zh-CN" altLang="en-US" sz="1900" b="1" dirty="0">
                <a:solidFill>
                  <a:srgbClr val="0000FF"/>
                </a:solidFill>
                <a:latin typeface="微软雅黑" pitchFamily="34" charset="-122"/>
                <a:ea typeface="微软雅黑" pitchFamily="34" charset="-122"/>
              </a:rPr>
              <a:t>两次地址转换</a:t>
            </a:r>
            <a:r>
              <a:rPr lang="zh-CN" altLang="en-US" sz="1900" b="1" dirty="0">
                <a:latin typeface="微软雅黑" pitchFamily="34" charset="-122"/>
                <a:ea typeface="微软雅黑" pitchFamily="34" charset="-122"/>
              </a:rPr>
              <a:t>：</a:t>
            </a:r>
          </a:p>
          <a:p>
            <a:pPr marL="342900" indent="-342900">
              <a:lnSpc>
                <a:spcPts val="2800"/>
              </a:lnSpc>
              <a:buClr>
                <a:srgbClr val="7030A0"/>
              </a:buClr>
              <a:buFont typeface="+mj-lt"/>
              <a:buAutoNum type="arabicPeriod"/>
            </a:pPr>
            <a:r>
              <a:rPr lang="zh-CN" altLang="en-US" sz="1900" b="1" dirty="0">
                <a:solidFill>
                  <a:srgbClr val="0000FF"/>
                </a:solidFill>
                <a:latin typeface="微软雅黑" pitchFamily="34" charset="-122"/>
                <a:ea typeface="微软雅黑" pitchFamily="34" charset="-122"/>
              </a:rPr>
              <a:t>离开专用网时</a:t>
            </a:r>
            <a:r>
              <a:rPr lang="zh-CN" altLang="en-US" sz="1900" b="1" dirty="0">
                <a:latin typeface="微软雅黑" pitchFamily="34" charset="-122"/>
                <a:ea typeface="微软雅黑" pitchFamily="34" charset="-122"/>
              </a:rPr>
              <a:t>：替换源地址，将内部地址替换为全球地址；</a:t>
            </a:r>
          </a:p>
          <a:p>
            <a:pPr marL="342900" indent="-342900">
              <a:lnSpc>
                <a:spcPts val="2800"/>
              </a:lnSpc>
              <a:buClr>
                <a:srgbClr val="7030A0"/>
              </a:buClr>
              <a:buFont typeface="+mj-lt"/>
              <a:buAutoNum type="arabicPeriod"/>
            </a:pPr>
            <a:r>
              <a:rPr lang="zh-CN" altLang="en-US" sz="1900" b="1" dirty="0">
                <a:solidFill>
                  <a:srgbClr val="0000FF"/>
                </a:solidFill>
                <a:latin typeface="微软雅黑" pitchFamily="34" charset="-122"/>
                <a:ea typeface="微软雅黑" pitchFamily="34" charset="-122"/>
              </a:rPr>
              <a:t>进入专用网时</a:t>
            </a:r>
            <a:r>
              <a:rPr lang="zh-CN" altLang="en-US" sz="1900" b="1" dirty="0">
                <a:latin typeface="微软雅黑" pitchFamily="34" charset="-122"/>
                <a:ea typeface="微软雅黑" pitchFamily="34" charset="-122"/>
              </a:rPr>
              <a:t>：替换目的地址，将全球地址替换为内部地址；</a:t>
            </a:r>
          </a:p>
        </p:txBody>
      </p:sp>
      <p:sp>
        <p:nvSpPr>
          <p:cNvPr id="3" name="AutoShape 5"/>
          <p:cNvSpPr>
            <a:spLocks noChangeArrowheads="1"/>
          </p:cNvSpPr>
          <p:nvPr/>
        </p:nvSpPr>
        <p:spPr bwMode="auto">
          <a:xfrm>
            <a:off x="545145" y="623958"/>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590747"/>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网络地址转换的过程</a:t>
            </a:r>
          </a:p>
        </p:txBody>
      </p:sp>
      <p:sp>
        <p:nvSpPr>
          <p:cNvPr id="5" name="矩形 4"/>
          <p:cNvSpPr/>
          <p:nvPr/>
        </p:nvSpPr>
        <p:spPr>
          <a:xfrm>
            <a:off x="3658513" y="2483796"/>
            <a:ext cx="1826974" cy="307777"/>
          </a:xfrm>
          <a:prstGeom prst="rect">
            <a:avLst/>
          </a:prstGeom>
        </p:spPr>
        <p:txBody>
          <a:bodyPr wrap="none">
            <a:spAutoFit/>
          </a:bodyPr>
          <a:lstStyle/>
          <a:p>
            <a:pPr algn="ctr"/>
            <a:r>
              <a:rPr lang="en-US" altLang="zh-CN" sz="1400" b="1" dirty="0">
                <a:latin typeface="微软雅黑" pitchFamily="34" charset="-122"/>
                <a:ea typeface="微软雅黑" pitchFamily="34" charset="-122"/>
              </a:rPr>
              <a:t>NAT</a:t>
            </a:r>
            <a:r>
              <a:rPr lang="zh-CN" altLang="zh-CN" sz="1400" b="1" dirty="0">
                <a:latin typeface="微软雅黑" pitchFamily="34" charset="-122"/>
                <a:ea typeface="微软雅黑" pitchFamily="34" charset="-122"/>
              </a:rPr>
              <a:t>地址转换表举例</a:t>
            </a:r>
            <a:endParaRPr lang="zh-CN" altLang="en-US" sz="1400" b="1" dirty="0">
              <a:latin typeface="微软雅黑" pitchFamily="34" charset="-122"/>
              <a:ea typeface="微软雅黑"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727601112"/>
              </p:ext>
            </p:extLst>
          </p:nvPr>
        </p:nvGraphicFramePr>
        <p:xfrm>
          <a:off x="545145" y="2784736"/>
          <a:ext cx="8053710" cy="1479535"/>
        </p:xfrm>
        <a:graphic>
          <a:graphicData uri="http://schemas.openxmlformats.org/drawingml/2006/table">
            <a:tbl>
              <a:tblPr firstRow="1" firstCol="1" lastRow="1" lastCol="1" bandRow="1" bandCol="1">
                <a:tableStyleId>{5C22544A-7EE6-4342-B048-85BDC9FD1C3A}</a:tableStyleId>
              </a:tblPr>
              <a:tblGrid>
                <a:gridCol w="1671524"/>
                <a:gridCol w="2412495"/>
                <a:gridCol w="1994252"/>
                <a:gridCol w="1975439"/>
              </a:tblGrid>
              <a:tr h="295907">
                <a:tc>
                  <a:txBody>
                    <a:bodyPr/>
                    <a:lstStyle/>
                    <a:p>
                      <a:pPr algn="ctr">
                        <a:lnSpc>
                          <a:spcPct val="100000"/>
                        </a:lnSpc>
                        <a:spcAft>
                          <a:spcPts val="0"/>
                        </a:spcAft>
                        <a:tabLst>
                          <a:tab pos="3886200" algn="l"/>
                        </a:tabLst>
                      </a:pPr>
                      <a:r>
                        <a:rPr lang="zh-CN" sz="1400" b="1" dirty="0">
                          <a:solidFill>
                            <a:schemeClr val="bg1"/>
                          </a:solidFill>
                          <a:effectLst/>
                          <a:latin typeface="微软雅黑" pitchFamily="34" charset="-122"/>
                          <a:ea typeface="微软雅黑" pitchFamily="34" charset="-122"/>
                        </a:rPr>
                        <a:t>方向</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3886200" algn="l"/>
                        </a:tabLst>
                      </a:pPr>
                      <a:r>
                        <a:rPr lang="zh-CN" sz="1400" b="1" dirty="0">
                          <a:solidFill>
                            <a:schemeClr val="bg1"/>
                          </a:solidFill>
                          <a:effectLst/>
                          <a:latin typeface="微软雅黑" pitchFamily="34" charset="-122"/>
                          <a:ea typeface="微软雅黑" pitchFamily="34" charset="-122"/>
                        </a:rPr>
                        <a:t>字段</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3886200" algn="l"/>
                        </a:tabLst>
                      </a:pPr>
                      <a:r>
                        <a:rPr lang="zh-CN" sz="1400" b="1" dirty="0">
                          <a:solidFill>
                            <a:schemeClr val="bg1"/>
                          </a:solidFill>
                          <a:effectLst/>
                          <a:latin typeface="微软雅黑" pitchFamily="34" charset="-122"/>
                          <a:ea typeface="微软雅黑" pitchFamily="34" charset="-122"/>
                        </a:rPr>
                        <a:t>旧的</a:t>
                      </a:r>
                      <a:r>
                        <a:rPr lang="en-US" sz="1400" b="1" dirty="0">
                          <a:solidFill>
                            <a:schemeClr val="bg1"/>
                          </a:solidFill>
                          <a:effectLst/>
                          <a:latin typeface="微软雅黑" pitchFamily="34" charset="-122"/>
                          <a:ea typeface="微软雅黑" pitchFamily="34" charset="-122"/>
                        </a:rPr>
                        <a:t>IP</a:t>
                      </a:r>
                      <a:r>
                        <a:rPr lang="zh-CN" sz="1400" b="1" dirty="0">
                          <a:solidFill>
                            <a:schemeClr val="bg1"/>
                          </a:solidFill>
                          <a:effectLst/>
                          <a:latin typeface="微软雅黑" pitchFamily="34" charset="-122"/>
                          <a:ea typeface="微软雅黑" pitchFamily="34"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3886200" algn="l"/>
                        </a:tabLst>
                      </a:pPr>
                      <a:r>
                        <a:rPr lang="zh-CN" sz="1400" b="1" dirty="0">
                          <a:solidFill>
                            <a:schemeClr val="bg1"/>
                          </a:solidFill>
                          <a:effectLst/>
                          <a:latin typeface="微软雅黑" pitchFamily="34" charset="-122"/>
                          <a:ea typeface="微软雅黑" pitchFamily="34" charset="-122"/>
                        </a:rPr>
                        <a:t>新的</a:t>
                      </a:r>
                      <a:r>
                        <a:rPr lang="en-US" sz="1400" b="1" dirty="0">
                          <a:solidFill>
                            <a:schemeClr val="bg1"/>
                          </a:solidFill>
                          <a:effectLst/>
                          <a:latin typeface="微软雅黑" pitchFamily="34" charset="-122"/>
                          <a:ea typeface="微软雅黑" pitchFamily="34" charset="-122"/>
                        </a:rPr>
                        <a:t>IP</a:t>
                      </a:r>
                      <a:r>
                        <a:rPr lang="zh-CN" sz="1400" b="1" dirty="0">
                          <a:solidFill>
                            <a:schemeClr val="bg1"/>
                          </a:solidFill>
                          <a:effectLst/>
                          <a:latin typeface="微软雅黑" pitchFamily="34" charset="-122"/>
                          <a:ea typeface="微软雅黑" pitchFamily="34"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r>
              <a:tr h="295907">
                <a:tc>
                  <a:txBody>
                    <a:bodyPr/>
                    <a:lstStyle/>
                    <a:p>
                      <a:pPr algn="ctr">
                        <a:lnSpc>
                          <a:spcPct val="100000"/>
                        </a:lnSpc>
                        <a:spcAft>
                          <a:spcPts val="0"/>
                        </a:spcAft>
                        <a:tabLst>
                          <a:tab pos="3886200" algn="l"/>
                        </a:tabLst>
                      </a:pPr>
                      <a:r>
                        <a:rPr lang="zh-CN" sz="1200" b="1">
                          <a:solidFill>
                            <a:schemeClr val="tx1"/>
                          </a:solidFill>
                          <a:effectLst/>
                          <a:latin typeface="微软雅黑" pitchFamily="34" charset="-122"/>
                          <a:ea typeface="微软雅黑" pitchFamily="34" charset="-122"/>
                        </a:rPr>
                        <a:t>出</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zh-CN" sz="1200" b="1">
                          <a:solidFill>
                            <a:schemeClr val="tx1"/>
                          </a:solidFill>
                          <a:effectLst/>
                          <a:latin typeface="微软雅黑" pitchFamily="34" charset="-122"/>
                          <a:ea typeface="微软雅黑" pitchFamily="34" charset="-122"/>
                        </a:rPr>
                        <a:t>源</a:t>
                      </a:r>
                      <a:r>
                        <a:rPr lang="en-US" sz="1200" b="1">
                          <a:solidFill>
                            <a:schemeClr val="tx1"/>
                          </a:solidFill>
                          <a:effectLst/>
                          <a:latin typeface="微软雅黑" pitchFamily="34" charset="-122"/>
                          <a:ea typeface="微软雅黑" pitchFamily="34" charset="-122"/>
                        </a:rPr>
                        <a:t>IP</a:t>
                      </a:r>
                      <a:r>
                        <a:rPr lang="zh-CN" sz="1200" b="1">
                          <a:solidFill>
                            <a:schemeClr val="tx1"/>
                          </a:solidFill>
                          <a:effectLst/>
                          <a:latin typeface="微软雅黑" pitchFamily="34" charset="-122"/>
                          <a:ea typeface="微软雅黑" pitchFamily="34"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1200" b="1" dirty="0">
                          <a:solidFill>
                            <a:schemeClr val="tx1"/>
                          </a:solidFill>
                          <a:effectLst/>
                          <a:latin typeface="微软雅黑" pitchFamily="34" charset="-122"/>
                          <a:ea typeface="微软雅黑" pitchFamily="34" charset="-122"/>
                        </a:rPr>
                        <a:t>192.168.0.3</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1200" b="1" dirty="0">
                          <a:solidFill>
                            <a:schemeClr val="tx1"/>
                          </a:solidFill>
                          <a:effectLst/>
                          <a:latin typeface="微软雅黑" pitchFamily="34" charset="-122"/>
                          <a:ea typeface="微软雅黑" pitchFamily="34" charset="-122"/>
                        </a:rPr>
                        <a:t>172.38.1.5</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95907">
                <a:tc>
                  <a:txBody>
                    <a:bodyPr/>
                    <a:lstStyle/>
                    <a:p>
                      <a:pPr algn="ctr">
                        <a:lnSpc>
                          <a:spcPct val="100000"/>
                        </a:lnSpc>
                        <a:spcAft>
                          <a:spcPts val="0"/>
                        </a:spcAft>
                        <a:tabLst>
                          <a:tab pos="3886200" algn="l"/>
                        </a:tabLst>
                      </a:pPr>
                      <a:r>
                        <a:rPr lang="zh-CN" sz="1200" b="1" dirty="0">
                          <a:solidFill>
                            <a:schemeClr val="tx1"/>
                          </a:solidFill>
                          <a:effectLst/>
                          <a:latin typeface="微软雅黑" pitchFamily="34" charset="-122"/>
                          <a:ea typeface="微软雅黑" pitchFamily="34" charset="-122"/>
                        </a:rPr>
                        <a:t>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3886200" algn="l"/>
                        </a:tabLst>
                      </a:pPr>
                      <a:r>
                        <a:rPr lang="zh-CN" sz="1200" b="1" dirty="0">
                          <a:solidFill>
                            <a:schemeClr val="tx1"/>
                          </a:solidFill>
                          <a:effectLst/>
                          <a:latin typeface="微软雅黑" pitchFamily="34" charset="-122"/>
                          <a:ea typeface="微软雅黑" pitchFamily="34" charset="-122"/>
                        </a:rPr>
                        <a:t>目的</a:t>
                      </a:r>
                      <a:r>
                        <a:rPr lang="en-US" sz="1200" b="1" dirty="0">
                          <a:solidFill>
                            <a:schemeClr val="tx1"/>
                          </a:solidFill>
                          <a:effectLst/>
                          <a:latin typeface="微软雅黑" pitchFamily="34" charset="-122"/>
                          <a:ea typeface="微软雅黑" pitchFamily="34" charset="-122"/>
                        </a:rPr>
                        <a:t>IP</a:t>
                      </a:r>
                      <a:r>
                        <a:rPr lang="zh-CN" sz="1200" b="1" dirty="0">
                          <a:solidFill>
                            <a:schemeClr val="tx1"/>
                          </a:solidFill>
                          <a:effectLst/>
                          <a:latin typeface="微软雅黑" pitchFamily="34" charset="-122"/>
                          <a:ea typeface="微软雅黑" pitchFamily="34"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3886200" algn="l"/>
                        </a:tabLst>
                      </a:pPr>
                      <a:r>
                        <a:rPr lang="en-US" sz="1200" b="1" dirty="0">
                          <a:solidFill>
                            <a:schemeClr val="tx1"/>
                          </a:solidFill>
                          <a:effectLst/>
                          <a:latin typeface="微软雅黑" pitchFamily="34" charset="-122"/>
                          <a:ea typeface="微软雅黑" pitchFamily="34" charset="-122"/>
                        </a:rPr>
                        <a:t>172.38.1.5</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3886200" algn="l"/>
                        </a:tabLst>
                      </a:pPr>
                      <a:r>
                        <a:rPr lang="en-US" sz="1200" b="1" dirty="0">
                          <a:solidFill>
                            <a:schemeClr val="tx1"/>
                          </a:solidFill>
                          <a:effectLst/>
                          <a:latin typeface="微软雅黑" pitchFamily="34" charset="-122"/>
                          <a:ea typeface="微软雅黑" pitchFamily="34" charset="-122"/>
                        </a:rPr>
                        <a:t>192.168.0.3</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95907">
                <a:tc>
                  <a:txBody>
                    <a:bodyPr/>
                    <a:lstStyle/>
                    <a:p>
                      <a:pPr algn="ctr">
                        <a:lnSpc>
                          <a:spcPct val="100000"/>
                        </a:lnSpc>
                        <a:spcAft>
                          <a:spcPts val="0"/>
                        </a:spcAft>
                        <a:tabLst>
                          <a:tab pos="3886200" algn="l"/>
                        </a:tabLst>
                      </a:pPr>
                      <a:r>
                        <a:rPr lang="zh-CN" sz="1200" b="1" dirty="0">
                          <a:solidFill>
                            <a:schemeClr val="tx1"/>
                          </a:solidFill>
                          <a:effectLst/>
                          <a:latin typeface="微软雅黑" pitchFamily="34" charset="-122"/>
                          <a:ea typeface="微软雅黑" pitchFamily="34" charset="-122"/>
                        </a:rPr>
                        <a:t>出</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zh-CN" sz="1200" b="1">
                          <a:solidFill>
                            <a:schemeClr val="tx1"/>
                          </a:solidFill>
                          <a:effectLst/>
                          <a:latin typeface="微软雅黑" pitchFamily="34" charset="-122"/>
                          <a:ea typeface="微软雅黑" pitchFamily="34" charset="-122"/>
                        </a:rPr>
                        <a:t>源</a:t>
                      </a:r>
                      <a:r>
                        <a:rPr lang="en-US" sz="1200" b="1">
                          <a:solidFill>
                            <a:schemeClr val="tx1"/>
                          </a:solidFill>
                          <a:effectLst/>
                          <a:latin typeface="微软雅黑" pitchFamily="34" charset="-122"/>
                          <a:ea typeface="微软雅黑" pitchFamily="34" charset="-122"/>
                        </a:rPr>
                        <a:t>IP</a:t>
                      </a:r>
                      <a:r>
                        <a:rPr lang="zh-CN" sz="1200" b="1">
                          <a:solidFill>
                            <a:schemeClr val="tx1"/>
                          </a:solidFill>
                          <a:effectLst/>
                          <a:latin typeface="微软雅黑" pitchFamily="34" charset="-122"/>
                          <a:ea typeface="微软雅黑" pitchFamily="34"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1200" b="1">
                          <a:solidFill>
                            <a:schemeClr val="tx1"/>
                          </a:solidFill>
                          <a:effectLst/>
                          <a:latin typeface="微软雅黑" pitchFamily="34" charset="-122"/>
                          <a:ea typeface="微软雅黑" pitchFamily="34" charset="-122"/>
                        </a:rPr>
                        <a:t>192.168.0.7</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1200" b="1">
                          <a:solidFill>
                            <a:schemeClr val="tx1"/>
                          </a:solidFill>
                          <a:effectLst/>
                          <a:latin typeface="微软雅黑" pitchFamily="34" charset="-122"/>
                          <a:ea typeface="微软雅黑" pitchFamily="34" charset="-122"/>
                        </a:rPr>
                        <a:t>172.38.1.6</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95907">
                <a:tc>
                  <a:txBody>
                    <a:bodyPr/>
                    <a:lstStyle/>
                    <a:p>
                      <a:pPr algn="ctr">
                        <a:lnSpc>
                          <a:spcPct val="100000"/>
                        </a:lnSpc>
                        <a:spcAft>
                          <a:spcPts val="0"/>
                        </a:spcAft>
                        <a:tabLst>
                          <a:tab pos="3886200" algn="l"/>
                        </a:tabLst>
                      </a:pPr>
                      <a:r>
                        <a:rPr lang="zh-CN" sz="1200" b="1" dirty="0">
                          <a:solidFill>
                            <a:schemeClr val="tx1"/>
                          </a:solidFill>
                          <a:effectLst/>
                          <a:latin typeface="微软雅黑" pitchFamily="34" charset="-122"/>
                          <a:ea typeface="微软雅黑" pitchFamily="34" charset="-122"/>
                        </a:rPr>
                        <a:t>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3886200" algn="l"/>
                        </a:tabLst>
                      </a:pPr>
                      <a:r>
                        <a:rPr lang="zh-CN" sz="1200" b="1" dirty="0">
                          <a:solidFill>
                            <a:schemeClr val="tx1"/>
                          </a:solidFill>
                          <a:effectLst/>
                          <a:latin typeface="微软雅黑" pitchFamily="34" charset="-122"/>
                          <a:ea typeface="微软雅黑" pitchFamily="34" charset="-122"/>
                        </a:rPr>
                        <a:t>目的</a:t>
                      </a:r>
                      <a:r>
                        <a:rPr lang="en-US" sz="1200" b="1" dirty="0">
                          <a:solidFill>
                            <a:schemeClr val="tx1"/>
                          </a:solidFill>
                          <a:effectLst/>
                          <a:latin typeface="微软雅黑" pitchFamily="34" charset="-122"/>
                          <a:ea typeface="微软雅黑" pitchFamily="34" charset="-122"/>
                        </a:rPr>
                        <a:t>IP</a:t>
                      </a:r>
                      <a:r>
                        <a:rPr lang="zh-CN" sz="1200" b="1" dirty="0">
                          <a:solidFill>
                            <a:schemeClr val="tx1"/>
                          </a:solidFill>
                          <a:effectLst/>
                          <a:latin typeface="微软雅黑" pitchFamily="34" charset="-122"/>
                          <a:ea typeface="微软雅黑" pitchFamily="34"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3886200" algn="l"/>
                        </a:tabLst>
                      </a:pPr>
                      <a:r>
                        <a:rPr lang="en-US" sz="1200" b="1" dirty="0">
                          <a:solidFill>
                            <a:schemeClr val="tx1"/>
                          </a:solidFill>
                          <a:effectLst/>
                          <a:latin typeface="微软雅黑" pitchFamily="34" charset="-122"/>
                          <a:ea typeface="微软雅黑" pitchFamily="34" charset="-122"/>
                        </a:rPr>
                        <a:t>172.38.1.6</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3886200" algn="l"/>
                        </a:tabLst>
                      </a:pPr>
                      <a:r>
                        <a:rPr lang="en-US" sz="1200" b="1" dirty="0">
                          <a:solidFill>
                            <a:schemeClr val="tx1"/>
                          </a:solidFill>
                          <a:effectLst/>
                          <a:latin typeface="微软雅黑" pitchFamily="34" charset="-122"/>
                          <a:ea typeface="微软雅黑" pitchFamily="34" charset="-122"/>
                        </a:rPr>
                        <a:t>192.168.0.7</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bl>
          </a:graphicData>
        </a:graphic>
      </p:graphicFrame>
    </p:spTree>
    <p:extLst>
      <p:ext uri="{BB962C8B-B14F-4D97-AF65-F5344CB8AC3E}">
        <p14:creationId xmlns:p14="http://schemas.microsoft.com/office/powerpoint/2010/main" val="2718182475"/>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432999"/>
            <a:ext cx="8053710"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 </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路由器具有 </a:t>
            </a:r>
            <a:r>
              <a:rPr lang="en-US" altLang="zh-CN" sz="2000" b="1" i="1"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个全球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地址时，专用网内</a:t>
            </a:r>
            <a:r>
              <a:rPr lang="zh-CN" altLang="en-US" sz="2000" b="1" dirty="0">
                <a:solidFill>
                  <a:srgbClr val="0000FF"/>
                </a:solidFill>
                <a:latin typeface="微软雅黑" pitchFamily="34" charset="-122"/>
                <a:ea typeface="微软雅黑" pitchFamily="34" charset="-122"/>
              </a:rPr>
              <a:t>最多可以同时有 </a:t>
            </a:r>
            <a:r>
              <a:rPr lang="en-US" altLang="zh-CN" sz="2000" b="1" i="1" dirty="0">
                <a:solidFill>
                  <a:srgbClr val="0000FF"/>
                </a:solidFill>
                <a:latin typeface="微软雅黑" pitchFamily="34" charset="-122"/>
                <a:ea typeface="微软雅黑" pitchFamily="34" charset="-122"/>
              </a:rPr>
              <a:t>n</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台主机接入到互联网</a:t>
            </a:r>
            <a:r>
              <a:rPr lang="zh-CN" altLang="en-US" sz="2000" b="1" dirty="0">
                <a:latin typeface="微软雅黑" pitchFamily="34" charset="-122"/>
                <a:ea typeface="微软雅黑" pitchFamily="34" charset="-122"/>
              </a:rPr>
              <a:t>。这样就可以使专用网内较多数量的主机，轮流使用 </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路由器有限数量的全球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通过 </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路由器的通信必须由专用网内的主机发起。</a:t>
            </a:r>
            <a:r>
              <a:rPr lang="zh-CN" altLang="en-US" sz="2000" b="1" dirty="0">
                <a:solidFill>
                  <a:srgbClr val="0000FF"/>
                </a:solidFill>
                <a:latin typeface="微软雅黑" pitchFamily="34" charset="-122"/>
                <a:ea typeface="微软雅黑" pitchFamily="34" charset="-122"/>
              </a:rPr>
              <a:t>专用网内部的主机不能充当服务器用</a:t>
            </a:r>
            <a:r>
              <a:rPr lang="zh-CN" altLang="en-US" sz="2000" b="1" dirty="0">
                <a:latin typeface="微软雅黑" pitchFamily="34" charset="-122"/>
                <a:ea typeface="微软雅黑" pitchFamily="34" charset="-122"/>
              </a:rPr>
              <a:t>，因为互联网上的客户无法请求专用网内的服务器提供服务。</a:t>
            </a:r>
          </a:p>
        </p:txBody>
      </p:sp>
      <p:sp>
        <p:nvSpPr>
          <p:cNvPr id="3" name="AutoShape 5"/>
          <p:cNvSpPr>
            <a:spLocks noChangeArrowheads="1"/>
          </p:cNvSpPr>
          <p:nvPr/>
        </p:nvSpPr>
        <p:spPr bwMode="auto">
          <a:xfrm>
            <a:off x="545145" y="1045974"/>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1012763"/>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网络地址转换 </a:t>
            </a:r>
            <a:r>
              <a:rPr lang="en-US" altLang="zh-CN" sz="2000" b="1" dirty="0">
                <a:solidFill>
                  <a:schemeClr val="bg1"/>
                </a:solidFill>
                <a:latin typeface="微软雅黑" pitchFamily="34" charset="-122"/>
                <a:ea typeface="微软雅黑" pitchFamily="34" charset="-122"/>
              </a:rPr>
              <a:t>NAT</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7939267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圆角矩形 72"/>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p:nvGrpSpPr>
        <p:grpSpPr>
          <a:xfrm>
            <a:off x="1874428" y="1187780"/>
            <a:ext cx="5329079" cy="3015565"/>
            <a:chOff x="355160" y="927100"/>
            <a:chExt cx="9026611" cy="5107889"/>
          </a:xfrm>
        </p:grpSpPr>
        <p:sp>
          <p:nvSpPr>
            <p:cNvPr id="16" name="Line 2"/>
            <p:cNvSpPr>
              <a:spLocks noChangeShapeType="1"/>
            </p:cNvSpPr>
            <p:nvPr/>
          </p:nvSpPr>
          <p:spPr bwMode="auto">
            <a:xfrm flipV="1">
              <a:off x="1732138" y="4009478"/>
              <a:ext cx="574754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7" name="Rectangle 3"/>
            <p:cNvSpPr>
              <a:spLocks noChangeArrowheads="1"/>
            </p:cNvSpPr>
            <p:nvPr/>
          </p:nvSpPr>
          <p:spPr bwMode="auto">
            <a:xfrm>
              <a:off x="4144958" y="3791992"/>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8" name="Rectangle 4"/>
            <p:cNvSpPr>
              <a:spLocks noChangeArrowheads="1"/>
            </p:cNvSpPr>
            <p:nvPr/>
          </p:nvSpPr>
          <p:spPr bwMode="auto">
            <a:xfrm>
              <a:off x="1732137" y="3355428"/>
              <a:ext cx="7634155" cy="444500"/>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9" name="Line 5"/>
            <p:cNvSpPr>
              <a:spLocks noChangeShapeType="1"/>
            </p:cNvSpPr>
            <p:nvPr/>
          </p:nvSpPr>
          <p:spPr bwMode="auto">
            <a:xfrm>
              <a:off x="3601550" y="1577975"/>
              <a:ext cx="575270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0" name="Rectangle 6"/>
            <p:cNvSpPr>
              <a:spLocks noChangeArrowheads="1"/>
            </p:cNvSpPr>
            <p:nvPr/>
          </p:nvSpPr>
          <p:spPr bwMode="auto">
            <a:xfrm>
              <a:off x="5866875" y="1370014"/>
              <a:ext cx="1167551"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21" name="Line 7"/>
            <p:cNvSpPr>
              <a:spLocks noChangeShapeType="1"/>
            </p:cNvSpPr>
            <p:nvPr/>
          </p:nvSpPr>
          <p:spPr bwMode="auto">
            <a:xfrm flipV="1">
              <a:off x="1775131" y="2790849"/>
              <a:ext cx="376462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2" name="Rectangle 8"/>
            <p:cNvSpPr>
              <a:spLocks noChangeArrowheads="1"/>
            </p:cNvSpPr>
            <p:nvPr/>
          </p:nvSpPr>
          <p:spPr bwMode="auto">
            <a:xfrm>
              <a:off x="3208855" y="2574181"/>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23" name="Line 9"/>
            <p:cNvSpPr>
              <a:spLocks noChangeShapeType="1"/>
            </p:cNvSpPr>
            <p:nvPr/>
          </p:nvSpPr>
          <p:spPr bwMode="auto">
            <a:xfrm>
              <a:off x="1690862" y="1577975"/>
              <a:ext cx="1910688"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4" name="Rectangle 10"/>
            <p:cNvSpPr>
              <a:spLocks noChangeArrowheads="1"/>
            </p:cNvSpPr>
            <p:nvPr/>
          </p:nvSpPr>
          <p:spPr bwMode="auto">
            <a:xfrm>
              <a:off x="2058942" y="1370014"/>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sp>
          <p:nvSpPr>
            <p:cNvPr id="25" name="Rectangle 11"/>
            <p:cNvSpPr>
              <a:spLocks noChangeArrowheads="1"/>
            </p:cNvSpPr>
            <p:nvPr/>
          </p:nvSpPr>
          <p:spPr bwMode="auto">
            <a:xfrm>
              <a:off x="1694302" y="933451"/>
              <a:ext cx="7675430" cy="442913"/>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6" name="Rectangle 12"/>
            <p:cNvSpPr>
              <a:spLocks noChangeArrowheads="1"/>
            </p:cNvSpPr>
            <p:nvPr/>
          </p:nvSpPr>
          <p:spPr bwMode="auto">
            <a:xfrm>
              <a:off x="1716659" y="2140794"/>
              <a:ext cx="7659952" cy="446087"/>
            </a:xfrm>
            <a:prstGeom prst="rect">
              <a:avLst/>
            </a:prstGeom>
            <a:solidFill>
              <a:srgbClr val="00FF99"/>
            </a:solidFill>
            <a:ln w="1905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7" name="Rectangle 14"/>
            <p:cNvSpPr>
              <a:spLocks noChangeArrowheads="1"/>
            </p:cNvSpPr>
            <p:nvPr/>
          </p:nvSpPr>
          <p:spPr bwMode="auto">
            <a:xfrm>
              <a:off x="1742456" y="3369716"/>
              <a:ext cx="5742384" cy="423862"/>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8" name="Rectangle 15"/>
            <p:cNvSpPr>
              <a:spLocks noChangeArrowheads="1"/>
            </p:cNvSpPr>
            <p:nvPr/>
          </p:nvSpPr>
          <p:spPr bwMode="auto">
            <a:xfrm>
              <a:off x="1740736" y="2151905"/>
              <a:ext cx="3804179" cy="423863"/>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9" name="Rectangle 16"/>
            <p:cNvSpPr>
              <a:spLocks noChangeArrowheads="1"/>
            </p:cNvSpPr>
            <p:nvPr/>
          </p:nvSpPr>
          <p:spPr bwMode="auto">
            <a:xfrm>
              <a:off x="1720099" y="957263"/>
              <a:ext cx="1874573" cy="406400"/>
            </a:xfrm>
            <a:prstGeom prst="rect">
              <a:avLst/>
            </a:prstGeom>
            <a:solidFill>
              <a:srgbClr val="FF99FF"/>
            </a:solidFill>
            <a:ln>
              <a:noFill/>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0" name="Rectangle 17"/>
            <p:cNvSpPr>
              <a:spLocks noChangeArrowheads="1"/>
            </p:cNvSpPr>
            <p:nvPr/>
          </p:nvSpPr>
          <p:spPr bwMode="auto">
            <a:xfrm>
              <a:off x="1635829" y="92710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0</a:t>
              </a:r>
            </a:p>
          </p:txBody>
        </p:sp>
        <p:sp>
          <p:nvSpPr>
            <p:cNvPr id="31" name="Rectangle 18"/>
            <p:cNvSpPr>
              <a:spLocks noChangeArrowheads="1"/>
            </p:cNvSpPr>
            <p:nvPr/>
          </p:nvSpPr>
          <p:spPr bwMode="auto">
            <a:xfrm>
              <a:off x="366021" y="955675"/>
              <a:ext cx="136576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类地址</a:t>
              </a:r>
            </a:p>
          </p:txBody>
        </p:sp>
        <p:sp>
          <p:nvSpPr>
            <p:cNvPr id="32" name="Line 19"/>
            <p:cNvSpPr>
              <a:spLocks noChangeShapeType="1"/>
            </p:cNvSpPr>
            <p:nvPr/>
          </p:nvSpPr>
          <p:spPr bwMode="auto">
            <a:xfrm>
              <a:off x="1971188" y="933451"/>
              <a:ext cx="0" cy="45084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3" name="Line 20"/>
            <p:cNvSpPr>
              <a:spLocks noChangeShapeType="1"/>
            </p:cNvSpPr>
            <p:nvPr/>
          </p:nvSpPr>
          <p:spPr bwMode="auto">
            <a:xfrm>
              <a:off x="3601550"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4" name="Line 21"/>
            <p:cNvSpPr>
              <a:spLocks noChangeShapeType="1"/>
            </p:cNvSpPr>
            <p:nvPr/>
          </p:nvSpPr>
          <p:spPr bwMode="auto">
            <a:xfrm>
              <a:off x="1690862"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35" name="Line 22"/>
            <p:cNvSpPr>
              <a:spLocks noChangeShapeType="1"/>
            </p:cNvSpPr>
            <p:nvPr/>
          </p:nvSpPr>
          <p:spPr bwMode="auto">
            <a:xfrm>
              <a:off x="3601550"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6" name="Line 23"/>
            <p:cNvSpPr>
              <a:spLocks noChangeShapeType="1"/>
            </p:cNvSpPr>
            <p:nvPr/>
          </p:nvSpPr>
          <p:spPr bwMode="auto">
            <a:xfrm>
              <a:off x="9354254"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7" name="Line 24"/>
            <p:cNvSpPr>
              <a:spLocks noChangeShapeType="1"/>
            </p:cNvSpPr>
            <p:nvPr/>
          </p:nvSpPr>
          <p:spPr bwMode="auto">
            <a:xfrm>
              <a:off x="5553515" y="2784499"/>
              <a:ext cx="3786979" cy="635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8" name="Rectangle 25"/>
            <p:cNvSpPr>
              <a:spLocks noChangeArrowheads="1"/>
            </p:cNvSpPr>
            <p:nvPr/>
          </p:nvSpPr>
          <p:spPr bwMode="auto">
            <a:xfrm>
              <a:off x="6946995" y="2636149"/>
              <a:ext cx="1167551" cy="668165"/>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39" name="Line 26"/>
            <p:cNvSpPr>
              <a:spLocks noChangeShapeType="1"/>
            </p:cNvSpPr>
            <p:nvPr/>
          </p:nvSpPr>
          <p:spPr bwMode="auto">
            <a:xfrm>
              <a:off x="1732137"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40" name="Line 27"/>
            <p:cNvSpPr>
              <a:spLocks noChangeShapeType="1"/>
            </p:cNvSpPr>
            <p:nvPr/>
          </p:nvSpPr>
          <p:spPr bwMode="auto">
            <a:xfrm>
              <a:off x="5553515" y="2626568"/>
              <a:ext cx="0" cy="323851"/>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1" name="Line 28"/>
            <p:cNvSpPr>
              <a:spLocks noChangeShapeType="1"/>
            </p:cNvSpPr>
            <p:nvPr/>
          </p:nvSpPr>
          <p:spPr bwMode="auto">
            <a:xfrm>
              <a:off x="9340495"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2" name="Rectangle 29"/>
            <p:cNvSpPr>
              <a:spLocks noChangeArrowheads="1"/>
            </p:cNvSpPr>
            <p:nvPr/>
          </p:nvSpPr>
          <p:spPr bwMode="auto">
            <a:xfrm>
              <a:off x="382312" y="2151905"/>
              <a:ext cx="134947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B </a:t>
              </a:r>
              <a:r>
                <a:rPr kumimoji="1" lang="zh-CN" altLang="en-US" sz="1200" b="1">
                  <a:latin typeface="微软雅黑" pitchFamily="34" charset="-122"/>
                  <a:ea typeface="微软雅黑" pitchFamily="34" charset="-122"/>
                </a:rPr>
                <a:t>类地址</a:t>
              </a:r>
            </a:p>
          </p:txBody>
        </p:sp>
        <p:sp>
          <p:nvSpPr>
            <p:cNvPr id="43" name="Line 30"/>
            <p:cNvSpPr>
              <a:spLocks noChangeShapeType="1"/>
            </p:cNvSpPr>
            <p:nvPr/>
          </p:nvSpPr>
          <p:spPr bwMode="auto">
            <a:xfrm>
              <a:off x="5553514" y="2150319"/>
              <a:ext cx="0" cy="4333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4" name="Rectangle 31"/>
            <p:cNvSpPr>
              <a:spLocks noChangeArrowheads="1"/>
            </p:cNvSpPr>
            <p:nvPr/>
          </p:nvSpPr>
          <p:spPr bwMode="auto">
            <a:xfrm>
              <a:off x="385029" y="3364953"/>
              <a:ext cx="1346756"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C </a:t>
              </a:r>
              <a:r>
                <a:rPr kumimoji="1" lang="zh-CN" altLang="en-US" sz="1200" b="1" dirty="0">
                  <a:latin typeface="微软雅黑" pitchFamily="34" charset="-122"/>
                  <a:ea typeface="微软雅黑" pitchFamily="34" charset="-122"/>
                </a:rPr>
                <a:t>类地址</a:t>
              </a:r>
            </a:p>
          </p:txBody>
        </p:sp>
        <p:sp>
          <p:nvSpPr>
            <p:cNvPr id="45" name="Rectangle 32"/>
            <p:cNvSpPr>
              <a:spLocks noChangeArrowheads="1"/>
            </p:cNvSpPr>
            <p:nvPr/>
          </p:nvSpPr>
          <p:spPr bwMode="auto">
            <a:xfrm>
              <a:off x="2086413" y="3384003"/>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0</a:t>
              </a:r>
            </a:p>
          </p:txBody>
        </p:sp>
        <p:sp>
          <p:nvSpPr>
            <p:cNvPr id="46" name="Rectangle 33"/>
            <p:cNvSpPr>
              <a:spLocks noChangeArrowheads="1"/>
            </p:cNvSpPr>
            <p:nvPr/>
          </p:nvSpPr>
          <p:spPr bwMode="auto">
            <a:xfrm>
              <a:off x="1666786" y="3376066"/>
              <a:ext cx="52625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47" name="Rectangle 34"/>
            <p:cNvSpPr>
              <a:spLocks noChangeArrowheads="1"/>
            </p:cNvSpPr>
            <p:nvPr/>
          </p:nvSpPr>
          <p:spPr bwMode="auto">
            <a:xfrm>
              <a:off x="1878319" y="3384003"/>
              <a:ext cx="52281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a:t>
              </a:r>
            </a:p>
          </p:txBody>
        </p:sp>
        <p:sp>
          <p:nvSpPr>
            <p:cNvPr id="48" name="Line 35"/>
            <p:cNvSpPr>
              <a:spLocks noChangeShapeType="1"/>
            </p:cNvSpPr>
            <p:nvPr/>
          </p:nvSpPr>
          <p:spPr bwMode="auto">
            <a:xfrm>
              <a:off x="2473367" y="3353842"/>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9" name="Line 36"/>
            <p:cNvSpPr>
              <a:spLocks noChangeShapeType="1"/>
            </p:cNvSpPr>
            <p:nvPr/>
          </p:nvSpPr>
          <p:spPr bwMode="auto">
            <a:xfrm>
              <a:off x="7505477" y="3349079"/>
              <a:ext cx="0" cy="4413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0" name="Line 37"/>
            <p:cNvSpPr>
              <a:spLocks noChangeShapeType="1"/>
            </p:cNvSpPr>
            <p:nvPr/>
          </p:nvSpPr>
          <p:spPr bwMode="auto">
            <a:xfrm>
              <a:off x="7510637" y="4011066"/>
              <a:ext cx="182985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51" name="Group 38"/>
            <p:cNvGrpSpPr>
              <a:grpSpLocks/>
            </p:cNvGrpSpPr>
            <p:nvPr/>
          </p:nvGrpSpPr>
          <p:grpSpPr bwMode="auto">
            <a:xfrm>
              <a:off x="7928099" y="3820573"/>
              <a:ext cx="1131196" cy="644929"/>
              <a:chOff x="2827" y="3024"/>
              <a:chExt cx="453" cy="382"/>
            </a:xfrm>
          </p:grpSpPr>
          <p:sp>
            <p:nvSpPr>
              <p:cNvPr id="68"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9" name="Rectangle 40"/>
              <p:cNvSpPr>
                <a:spLocks noChangeArrowheads="1"/>
              </p:cNvSpPr>
              <p:nvPr/>
            </p:nvSpPr>
            <p:spPr bwMode="auto">
              <a:xfrm>
                <a:off x="2827" y="3024"/>
                <a:ext cx="453" cy="38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grpSp>
        <p:sp>
          <p:nvSpPr>
            <p:cNvPr id="52" name="Line 41"/>
            <p:cNvSpPr>
              <a:spLocks noChangeShapeType="1"/>
            </p:cNvSpPr>
            <p:nvPr/>
          </p:nvSpPr>
          <p:spPr bwMode="auto">
            <a:xfrm>
              <a:off x="1732137" y="385707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53" name="Line 42"/>
            <p:cNvSpPr>
              <a:spLocks noChangeShapeType="1"/>
            </p:cNvSpPr>
            <p:nvPr/>
          </p:nvSpPr>
          <p:spPr bwMode="auto">
            <a:xfrm>
              <a:off x="7510637" y="386025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4" name="Line 43"/>
            <p:cNvSpPr>
              <a:spLocks noChangeShapeType="1"/>
            </p:cNvSpPr>
            <p:nvPr/>
          </p:nvSpPr>
          <p:spPr bwMode="auto">
            <a:xfrm>
              <a:off x="9340495" y="384120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5" name="Rectangle 44"/>
            <p:cNvSpPr>
              <a:spLocks noChangeArrowheads="1"/>
            </p:cNvSpPr>
            <p:nvPr/>
          </p:nvSpPr>
          <p:spPr bwMode="auto">
            <a:xfrm>
              <a:off x="1725258" y="4582716"/>
              <a:ext cx="7656513" cy="444500"/>
            </a:xfrm>
            <a:prstGeom prst="rect">
              <a:avLst/>
            </a:prstGeom>
            <a:solidFill>
              <a:srgbClr val="0000FF"/>
            </a:solidFill>
            <a:ln w="2540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6" name="Rectangle 45"/>
            <p:cNvSpPr>
              <a:spLocks noChangeArrowheads="1"/>
            </p:cNvSpPr>
            <p:nvPr/>
          </p:nvSpPr>
          <p:spPr bwMode="auto">
            <a:xfrm>
              <a:off x="355160" y="4593828"/>
              <a:ext cx="1376625"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D </a:t>
              </a:r>
              <a:r>
                <a:rPr kumimoji="1" lang="zh-CN" altLang="en-US" sz="1200" b="1">
                  <a:latin typeface="微软雅黑" pitchFamily="34" charset="-122"/>
                  <a:ea typeface="微软雅黑" pitchFamily="34" charset="-122"/>
                </a:rPr>
                <a:t>类地址</a:t>
              </a:r>
            </a:p>
          </p:txBody>
        </p:sp>
        <p:sp>
          <p:nvSpPr>
            <p:cNvPr id="57" name="Line 46"/>
            <p:cNvSpPr>
              <a:spLocks noChangeShapeType="1"/>
            </p:cNvSpPr>
            <p:nvPr/>
          </p:nvSpPr>
          <p:spPr bwMode="auto">
            <a:xfrm>
              <a:off x="2629189" y="459065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8" name="Rectangle 47"/>
            <p:cNvSpPr>
              <a:spLocks noChangeArrowheads="1"/>
            </p:cNvSpPr>
            <p:nvPr/>
          </p:nvSpPr>
          <p:spPr bwMode="auto">
            <a:xfrm>
              <a:off x="1610464" y="4581129"/>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1 1 1 0</a:t>
              </a:r>
            </a:p>
          </p:txBody>
        </p:sp>
        <p:sp>
          <p:nvSpPr>
            <p:cNvPr id="59" name="Rectangle 48"/>
            <p:cNvSpPr>
              <a:spLocks noChangeArrowheads="1"/>
            </p:cNvSpPr>
            <p:nvPr/>
          </p:nvSpPr>
          <p:spPr bwMode="auto">
            <a:xfrm>
              <a:off x="5031263" y="4611293"/>
              <a:ext cx="158841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多 播 地 址</a:t>
              </a:r>
            </a:p>
          </p:txBody>
        </p:sp>
        <p:sp>
          <p:nvSpPr>
            <p:cNvPr id="60" name="Rectangle 49"/>
            <p:cNvSpPr>
              <a:spLocks noChangeArrowheads="1"/>
            </p:cNvSpPr>
            <p:nvPr/>
          </p:nvSpPr>
          <p:spPr bwMode="auto">
            <a:xfrm>
              <a:off x="1733857" y="5549503"/>
              <a:ext cx="7641035" cy="444500"/>
            </a:xfrm>
            <a:prstGeom prst="rect">
              <a:avLst/>
            </a:prstGeom>
            <a:solidFill>
              <a:srgbClr val="0000FF"/>
            </a:solidFill>
            <a:ln w="25400">
              <a:solidFill>
                <a:schemeClr val="tx1"/>
              </a:solidFill>
              <a:miter lim="800000"/>
              <a:headEnd/>
              <a:tailEnd/>
            </a:ln>
            <a:effectLs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1" name="Rectangle 50"/>
            <p:cNvSpPr>
              <a:spLocks noChangeArrowheads="1"/>
            </p:cNvSpPr>
            <p:nvPr/>
          </p:nvSpPr>
          <p:spPr bwMode="auto">
            <a:xfrm>
              <a:off x="412181" y="5559030"/>
              <a:ext cx="131960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E </a:t>
              </a:r>
              <a:r>
                <a:rPr kumimoji="1" lang="zh-CN" altLang="en-US" sz="1200" b="1">
                  <a:latin typeface="微软雅黑" pitchFamily="34" charset="-122"/>
                  <a:ea typeface="微软雅黑" pitchFamily="34" charset="-122"/>
                </a:rPr>
                <a:t>类地址</a:t>
              </a:r>
            </a:p>
          </p:txBody>
        </p:sp>
        <p:sp>
          <p:nvSpPr>
            <p:cNvPr id="62" name="Rectangle 51"/>
            <p:cNvSpPr>
              <a:spLocks noChangeArrowheads="1"/>
            </p:cNvSpPr>
            <p:nvPr/>
          </p:nvSpPr>
          <p:spPr bwMode="auto">
            <a:xfrm>
              <a:off x="4518046" y="5570141"/>
              <a:ext cx="260662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保 留 为 今 后 使 用</a:t>
              </a:r>
            </a:p>
          </p:txBody>
        </p:sp>
        <p:sp>
          <p:nvSpPr>
            <p:cNvPr id="63" name="Line 52"/>
            <p:cNvSpPr>
              <a:spLocks noChangeShapeType="1"/>
            </p:cNvSpPr>
            <p:nvPr/>
          </p:nvSpPr>
          <p:spPr bwMode="auto">
            <a:xfrm>
              <a:off x="2641708" y="557490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4" name="Rectangle 53"/>
            <p:cNvSpPr>
              <a:spLocks noChangeArrowheads="1"/>
            </p:cNvSpPr>
            <p:nvPr/>
          </p:nvSpPr>
          <p:spPr bwMode="auto">
            <a:xfrm>
              <a:off x="1610464" y="5555854"/>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1 1 1 1</a:t>
              </a:r>
            </a:p>
          </p:txBody>
        </p:sp>
        <p:sp>
          <p:nvSpPr>
            <p:cNvPr id="65" name="Rectangle 54"/>
            <p:cNvSpPr>
              <a:spLocks noChangeArrowheads="1"/>
            </p:cNvSpPr>
            <p:nvPr/>
          </p:nvSpPr>
          <p:spPr bwMode="auto">
            <a:xfrm>
              <a:off x="1861122" y="213603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0</a:t>
              </a:r>
            </a:p>
          </p:txBody>
        </p:sp>
        <p:sp>
          <p:nvSpPr>
            <p:cNvPr id="66" name="Rectangle 55"/>
            <p:cNvSpPr>
              <a:spLocks noChangeArrowheads="1"/>
            </p:cNvSpPr>
            <p:nvPr/>
          </p:nvSpPr>
          <p:spPr bwMode="auto">
            <a:xfrm>
              <a:off x="1653026" y="2136030"/>
              <a:ext cx="52453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67" name="Line 56"/>
            <p:cNvSpPr>
              <a:spLocks noChangeShapeType="1"/>
            </p:cNvSpPr>
            <p:nvPr/>
          </p:nvSpPr>
          <p:spPr bwMode="auto">
            <a:xfrm>
              <a:off x="2249794" y="2132856"/>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70" name="AutoShape 61"/>
          <p:cNvSpPr>
            <a:spLocks noChangeArrowheads="1"/>
          </p:cNvSpPr>
          <p:nvPr/>
        </p:nvSpPr>
        <p:spPr bwMode="auto">
          <a:xfrm>
            <a:off x="3786953" y="2239967"/>
            <a:ext cx="2668417" cy="314674"/>
          </a:xfrm>
          <a:prstGeom prst="wedgeRoundRectCallout">
            <a:avLst>
              <a:gd name="adj1" fmla="val 32640"/>
              <a:gd name="adj2" fmla="val 531948"/>
              <a:gd name="adj3" fmla="val 16667"/>
            </a:avLst>
          </a:prstGeom>
          <a:solidFill>
            <a:srgbClr val="00FFFF"/>
          </a:solidFill>
          <a:ln w="9525">
            <a:solidFill>
              <a:schemeClr val="tx1"/>
            </a:solidFill>
            <a:miter lim="800000"/>
            <a:headEnd/>
            <a:tailEnd/>
          </a:ln>
          <a:effectLst/>
          <a:extLst/>
        </p:spPr>
        <p:txBody>
          <a:bodyPr anchor="ctr"/>
          <a:lstStyle/>
          <a:p>
            <a:pPr algn="ctr"/>
            <a:r>
              <a:rPr lang="en-US" altLang="zh-CN" sz="1600" b="1" dirty="0">
                <a:solidFill>
                  <a:srgbClr val="000066"/>
                </a:solidFill>
                <a:latin typeface="微软雅黑" pitchFamily="34" charset="-122"/>
                <a:ea typeface="微软雅黑" pitchFamily="34" charset="-122"/>
              </a:rPr>
              <a:t>E </a:t>
            </a:r>
            <a:r>
              <a:rPr lang="zh-CN" altLang="en-US" sz="1600" b="1" dirty="0">
                <a:solidFill>
                  <a:srgbClr val="000066"/>
                </a:solidFill>
                <a:latin typeface="微软雅黑" pitchFamily="34" charset="-122"/>
                <a:ea typeface="微软雅黑" pitchFamily="34" charset="-122"/>
              </a:rPr>
              <a:t>类地址保留为今后使用</a:t>
            </a:r>
          </a:p>
        </p:txBody>
      </p:sp>
      <p:sp>
        <p:nvSpPr>
          <p:cNvPr id="74" name="矩形 73"/>
          <p:cNvSpPr/>
          <p:nvPr/>
        </p:nvSpPr>
        <p:spPr>
          <a:xfrm>
            <a:off x="616085" y="565906"/>
            <a:ext cx="4697120" cy="400110"/>
          </a:xfrm>
          <a:prstGeom prst="rect">
            <a:avLst/>
          </a:prstGeom>
        </p:spPr>
        <p:txBody>
          <a:bodyPr wrap="none">
            <a:spAutoFit/>
          </a:bodyPr>
          <a:lstStyle/>
          <a:p>
            <a:r>
              <a:rPr lang="zh-CN" altLang="en-US" sz="2000" b="1" dirty="0">
                <a:latin typeface="微软雅黑" pitchFamily="34" charset="-122"/>
                <a:ea typeface="微软雅黑" pitchFamily="34" charset="-122"/>
              </a:rPr>
              <a:t>各类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地址的网络号字段和主机号字段</a:t>
            </a:r>
          </a:p>
        </p:txBody>
      </p:sp>
    </p:spTree>
    <p:extLst>
      <p:ext uri="{BB962C8B-B14F-4D97-AF65-F5344CB8AC3E}">
        <p14:creationId xmlns:p14="http://schemas.microsoft.com/office/powerpoint/2010/main" val="317178799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213199"/>
            <a:ext cx="8053710"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为了更加有效地利用 </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路由器上的全球</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地址，现在常用的 </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转换表</a:t>
            </a:r>
            <a:r>
              <a:rPr lang="zh-CN" altLang="en-US" sz="2000" b="1" dirty="0">
                <a:solidFill>
                  <a:srgbClr val="0000FF"/>
                </a:solidFill>
                <a:latin typeface="微软雅黑" pitchFamily="34" charset="-122"/>
                <a:ea typeface="微软雅黑" pitchFamily="34" charset="-122"/>
              </a:rPr>
              <a:t>把运输层的端口号也利用上</a:t>
            </a:r>
            <a:r>
              <a:rPr lang="zh-CN" altLang="en-US" sz="2000" b="1" dirty="0">
                <a:latin typeface="微软雅黑" pitchFamily="34" charset="-122"/>
                <a:ea typeface="微软雅黑" pitchFamily="34" charset="-122"/>
              </a:rPr>
              <a:t>。这样，就可以使多个拥有本地地址的主机，</a:t>
            </a:r>
            <a:r>
              <a:rPr lang="zh-CN" altLang="en-US" sz="2000" b="1" dirty="0">
                <a:solidFill>
                  <a:srgbClr val="0000FF"/>
                </a:solidFill>
                <a:latin typeface="微软雅黑" pitchFamily="34" charset="-122"/>
                <a:ea typeface="微软雅黑" pitchFamily="34" charset="-122"/>
              </a:rPr>
              <a:t>共用一个 </a:t>
            </a:r>
            <a:r>
              <a:rPr lang="en-US" altLang="zh-CN" sz="2000" b="1" dirty="0">
                <a:solidFill>
                  <a:srgbClr val="0000FF"/>
                </a:solidFill>
                <a:latin typeface="微软雅黑" pitchFamily="34" charset="-122"/>
                <a:ea typeface="微软雅黑" pitchFamily="34" charset="-122"/>
              </a:rPr>
              <a:t>NAT </a:t>
            </a:r>
            <a:r>
              <a:rPr lang="zh-CN" altLang="en-US" sz="2000" b="1" dirty="0">
                <a:solidFill>
                  <a:srgbClr val="0000FF"/>
                </a:solidFill>
                <a:latin typeface="微软雅黑" pitchFamily="34" charset="-122"/>
                <a:ea typeface="微软雅黑" pitchFamily="34" charset="-122"/>
              </a:rPr>
              <a:t>路由器上的全球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，因而可以同时和互联网上的不同主机进行通信。</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使用端口号的 </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叫做</a:t>
            </a:r>
            <a:r>
              <a:rPr lang="zh-CN" altLang="en-US" sz="2000" b="1" dirty="0">
                <a:solidFill>
                  <a:srgbClr val="0000FF"/>
                </a:solidFill>
                <a:latin typeface="微软雅黑" pitchFamily="34" charset="-122"/>
                <a:ea typeface="微软雅黑" pitchFamily="34" charset="-122"/>
              </a:rPr>
              <a:t>网络地址与端口号转换</a:t>
            </a:r>
            <a:r>
              <a:rPr lang="en-US" altLang="zh-CN" sz="2000" b="1" dirty="0">
                <a:solidFill>
                  <a:srgbClr val="0000FF"/>
                </a:solidFill>
                <a:latin typeface="微软雅黑" pitchFamily="34" charset="-122"/>
                <a:ea typeface="微软雅黑" pitchFamily="34" charset="-122"/>
              </a:rPr>
              <a:t>NAPT </a:t>
            </a:r>
            <a:r>
              <a:rPr lang="en-US" altLang="zh-CN" sz="2000" b="1" dirty="0">
                <a:latin typeface="微软雅黑" pitchFamily="34" charset="-122"/>
                <a:ea typeface="微软雅黑" pitchFamily="34" charset="-122"/>
              </a:rPr>
              <a:t>(Network Address and Port Translation)</a:t>
            </a:r>
            <a:r>
              <a:rPr lang="zh-CN" altLang="en-US" sz="2000" b="1" dirty="0">
                <a:latin typeface="微软雅黑" pitchFamily="34" charset="-122"/>
                <a:ea typeface="微软雅黑" pitchFamily="34" charset="-122"/>
              </a:rPr>
              <a:t>，而不使用端口号的 </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就叫做</a:t>
            </a:r>
            <a:r>
              <a:rPr lang="zh-CN" altLang="en-US" sz="2000" b="1" dirty="0">
                <a:solidFill>
                  <a:srgbClr val="0000FF"/>
                </a:solidFill>
                <a:latin typeface="微软雅黑" pitchFamily="34" charset="-122"/>
                <a:ea typeface="微软雅黑" pitchFamily="34" charset="-122"/>
              </a:rPr>
              <a:t>传统的 </a:t>
            </a:r>
            <a:r>
              <a:rPr lang="en-US" altLang="zh-CN" sz="2000" b="1" dirty="0">
                <a:solidFill>
                  <a:srgbClr val="0000FF"/>
                </a:solidFill>
                <a:latin typeface="微软雅黑" pitchFamily="34" charset="-122"/>
                <a:ea typeface="微软雅黑" pitchFamily="34" charset="-122"/>
              </a:rPr>
              <a:t>NAT </a:t>
            </a:r>
            <a:r>
              <a:rPr lang="en-US" altLang="zh-CN" sz="2000" b="1" dirty="0">
                <a:latin typeface="微软雅黑" pitchFamily="34" charset="-122"/>
                <a:ea typeface="微软雅黑" pitchFamily="34" charset="-122"/>
              </a:rPr>
              <a:t>(traditional NAT)</a:t>
            </a:r>
            <a:r>
              <a:rPr lang="zh-CN" altLang="en-US" sz="2000" b="1" dirty="0">
                <a:latin typeface="微软雅黑" pitchFamily="34" charset="-122"/>
                <a:ea typeface="微软雅黑" pitchFamily="34" charset="-122"/>
              </a:rPr>
              <a:t>。</a:t>
            </a:r>
          </a:p>
        </p:txBody>
      </p:sp>
      <p:sp>
        <p:nvSpPr>
          <p:cNvPr id="3" name="AutoShape 5"/>
          <p:cNvSpPr>
            <a:spLocks noChangeArrowheads="1"/>
          </p:cNvSpPr>
          <p:nvPr/>
        </p:nvSpPr>
        <p:spPr bwMode="auto">
          <a:xfrm>
            <a:off x="545145" y="826174"/>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792963"/>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网络地址与端口号转换 </a:t>
            </a:r>
            <a:r>
              <a:rPr lang="en-US" altLang="zh-CN" sz="2000" b="1" dirty="0" smtClean="0">
                <a:solidFill>
                  <a:schemeClr val="bg1"/>
                </a:solidFill>
                <a:latin typeface="微软雅黑" pitchFamily="34" charset="-122"/>
                <a:ea typeface="微软雅黑" pitchFamily="34" charset="-122"/>
              </a:rPr>
              <a:t>NAPT</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89474903"/>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45145" y="632750"/>
            <a:ext cx="8053710"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599539"/>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NAPT </a:t>
            </a:r>
            <a:r>
              <a:rPr lang="zh-CN" altLang="en-US" sz="2000" b="1" dirty="0">
                <a:solidFill>
                  <a:schemeClr val="bg1"/>
                </a:solidFill>
                <a:latin typeface="微软雅黑" pitchFamily="34" charset="-122"/>
                <a:ea typeface="微软雅黑" pitchFamily="34" charset="-122"/>
              </a:rPr>
              <a:t>地址转换表</a:t>
            </a:r>
          </a:p>
        </p:txBody>
      </p:sp>
      <p:sp>
        <p:nvSpPr>
          <p:cNvPr id="5" name="矩形 4"/>
          <p:cNvSpPr/>
          <p:nvPr/>
        </p:nvSpPr>
        <p:spPr>
          <a:xfrm>
            <a:off x="3565956" y="1006692"/>
            <a:ext cx="2012089" cy="307777"/>
          </a:xfrm>
          <a:prstGeom prst="rect">
            <a:avLst/>
          </a:prstGeom>
        </p:spPr>
        <p:txBody>
          <a:bodyPr wrap="none">
            <a:spAutoFit/>
          </a:bodyPr>
          <a:lstStyle/>
          <a:p>
            <a:pPr algn="ctr"/>
            <a:r>
              <a:rPr lang="en-US" altLang="zh-CN" sz="1400" b="1" dirty="0">
                <a:latin typeface="微软雅黑" pitchFamily="34" charset="-122"/>
                <a:ea typeface="微软雅黑" pitchFamily="34" charset="-122"/>
              </a:rPr>
              <a:t>NAPT </a:t>
            </a:r>
            <a:r>
              <a:rPr lang="zh-CN" altLang="en-US" sz="1400" b="1" dirty="0">
                <a:latin typeface="微软雅黑" pitchFamily="34" charset="-122"/>
                <a:ea typeface="微软雅黑" pitchFamily="34" charset="-122"/>
              </a:rPr>
              <a:t>地址转换表举例</a:t>
            </a:r>
          </a:p>
        </p:txBody>
      </p:sp>
      <p:graphicFrame>
        <p:nvGraphicFramePr>
          <p:cNvPr id="6" name="内容占位符 3"/>
          <p:cNvGraphicFramePr>
            <a:graphicFrameLocks/>
          </p:cNvGraphicFramePr>
          <p:nvPr>
            <p:extLst>
              <p:ext uri="{D42A27DB-BD31-4B8C-83A1-F6EECF244321}">
                <p14:modId xmlns:p14="http://schemas.microsoft.com/office/powerpoint/2010/main" val="1070028744"/>
              </p:ext>
            </p:extLst>
          </p:nvPr>
        </p:nvGraphicFramePr>
        <p:xfrm>
          <a:off x="545144" y="1287584"/>
          <a:ext cx="8053711" cy="1842485"/>
        </p:xfrm>
        <a:graphic>
          <a:graphicData uri="http://schemas.openxmlformats.org/drawingml/2006/table">
            <a:tbl>
              <a:tblPr firstRow="1" firstCol="1" lastRow="1" lastCol="1" bandRow="1" bandCol="1">
                <a:tableStyleId>{5C22544A-7EE6-4342-B048-85BDC9FD1C3A}</a:tableStyleId>
              </a:tblPr>
              <a:tblGrid>
                <a:gridCol w="697566"/>
                <a:gridCol w="2735905"/>
                <a:gridCol w="2219791"/>
                <a:gridCol w="2400449"/>
              </a:tblGrid>
              <a:tr h="368497">
                <a:tc>
                  <a:txBody>
                    <a:bodyPr/>
                    <a:lstStyle/>
                    <a:p>
                      <a:pPr algn="ctr">
                        <a:lnSpc>
                          <a:spcPct val="100000"/>
                        </a:lnSpc>
                        <a:spcAft>
                          <a:spcPts val="0"/>
                        </a:spcAft>
                        <a:tabLst>
                          <a:tab pos="3886200" algn="l"/>
                        </a:tabLst>
                      </a:pPr>
                      <a:r>
                        <a:rPr lang="zh-CN" sz="1400" b="1" dirty="0">
                          <a:solidFill>
                            <a:schemeClr val="bg1"/>
                          </a:solidFill>
                          <a:effectLst/>
                          <a:latin typeface="微软雅黑" pitchFamily="34" charset="-122"/>
                          <a:ea typeface="微软雅黑" pitchFamily="34" charset="-122"/>
                        </a:rPr>
                        <a:t>方向</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3886200" algn="l"/>
                        </a:tabLst>
                      </a:pPr>
                      <a:r>
                        <a:rPr lang="zh-CN" sz="1400" b="1" dirty="0">
                          <a:solidFill>
                            <a:schemeClr val="bg1"/>
                          </a:solidFill>
                          <a:effectLst/>
                          <a:latin typeface="微软雅黑" pitchFamily="34" charset="-122"/>
                          <a:ea typeface="微软雅黑" pitchFamily="34" charset="-122"/>
                        </a:rPr>
                        <a:t>字段</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3886200" algn="l"/>
                        </a:tabLst>
                      </a:pPr>
                      <a:r>
                        <a:rPr lang="zh-CN" sz="1400" b="1" dirty="0">
                          <a:solidFill>
                            <a:schemeClr val="bg1"/>
                          </a:solidFill>
                          <a:effectLst/>
                          <a:latin typeface="微软雅黑" pitchFamily="34" charset="-122"/>
                          <a:ea typeface="微软雅黑" pitchFamily="34" charset="-122"/>
                        </a:rPr>
                        <a:t>旧的</a:t>
                      </a:r>
                      <a:r>
                        <a:rPr lang="en-US" sz="1400" b="1" dirty="0">
                          <a:solidFill>
                            <a:schemeClr val="bg1"/>
                          </a:solidFill>
                          <a:effectLst/>
                          <a:latin typeface="微软雅黑" pitchFamily="34" charset="-122"/>
                          <a:ea typeface="微软雅黑" pitchFamily="34" charset="-122"/>
                        </a:rPr>
                        <a:t>IP</a:t>
                      </a:r>
                      <a:r>
                        <a:rPr lang="zh-CN" sz="1400" b="1" dirty="0">
                          <a:solidFill>
                            <a:schemeClr val="bg1"/>
                          </a:solidFill>
                          <a:effectLst/>
                          <a:latin typeface="微软雅黑" pitchFamily="34" charset="-122"/>
                          <a:ea typeface="微软雅黑" pitchFamily="34" charset="-122"/>
                        </a:rPr>
                        <a:t>地址和端口号</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3886200" algn="l"/>
                        </a:tabLst>
                      </a:pPr>
                      <a:r>
                        <a:rPr lang="zh-CN" sz="1400" b="1" dirty="0">
                          <a:solidFill>
                            <a:schemeClr val="bg1"/>
                          </a:solidFill>
                          <a:effectLst/>
                          <a:latin typeface="微软雅黑" pitchFamily="34" charset="-122"/>
                          <a:ea typeface="微软雅黑" pitchFamily="34" charset="-122"/>
                        </a:rPr>
                        <a:t>新的</a:t>
                      </a:r>
                      <a:r>
                        <a:rPr lang="en-US" sz="1400" b="1" dirty="0">
                          <a:solidFill>
                            <a:schemeClr val="bg1"/>
                          </a:solidFill>
                          <a:effectLst/>
                          <a:latin typeface="微软雅黑" pitchFamily="34" charset="-122"/>
                          <a:ea typeface="微软雅黑" pitchFamily="34" charset="-122"/>
                        </a:rPr>
                        <a:t>IP</a:t>
                      </a:r>
                      <a:r>
                        <a:rPr lang="zh-CN" sz="1400" b="1" dirty="0">
                          <a:solidFill>
                            <a:schemeClr val="bg1"/>
                          </a:solidFill>
                          <a:effectLst/>
                          <a:latin typeface="微软雅黑" pitchFamily="34" charset="-122"/>
                          <a:ea typeface="微软雅黑" pitchFamily="34" charset="-122"/>
                        </a:rPr>
                        <a:t>地址和端口号</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r>
              <a:tr h="368497">
                <a:tc>
                  <a:txBody>
                    <a:bodyPr/>
                    <a:lstStyle/>
                    <a:p>
                      <a:pPr algn="ctr">
                        <a:lnSpc>
                          <a:spcPct val="100000"/>
                        </a:lnSpc>
                        <a:spcAft>
                          <a:spcPts val="0"/>
                        </a:spcAft>
                        <a:tabLst>
                          <a:tab pos="3886200" algn="l"/>
                        </a:tabLst>
                      </a:pPr>
                      <a:r>
                        <a:rPr lang="zh-CN" sz="1400" b="1">
                          <a:solidFill>
                            <a:schemeClr val="tx1"/>
                          </a:solidFill>
                          <a:effectLst/>
                          <a:latin typeface="微软雅黑" pitchFamily="34" charset="-122"/>
                          <a:ea typeface="微软雅黑" pitchFamily="34" charset="-122"/>
                        </a:rPr>
                        <a:t>出</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tabLst>
                          <a:tab pos="3886200" algn="l"/>
                        </a:tabLst>
                      </a:pPr>
                      <a:r>
                        <a:rPr lang="zh-CN" sz="1400" b="1" dirty="0">
                          <a:solidFill>
                            <a:schemeClr val="tx1"/>
                          </a:solidFill>
                          <a:effectLst/>
                          <a:latin typeface="微软雅黑" pitchFamily="34" charset="-122"/>
                          <a:ea typeface="微软雅黑" pitchFamily="34" charset="-122"/>
                        </a:rPr>
                        <a:t>源</a:t>
                      </a:r>
                      <a:r>
                        <a:rPr lang="en-US" sz="1400" b="1" dirty="0">
                          <a:solidFill>
                            <a:schemeClr val="tx1"/>
                          </a:solidFill>
                          <a:effectLst/>
                          <a:latin typeface="微软雅黑" pitchFamily="34" charset="-122"/>
                          <a:ea typeface="微软雅黑" pitchFamily="34" charset="-122"/>
                        </a:rPr>
                        <a:t>IP</a:t>
                      </a:r>
                      <a:r>
                        <a:rPr lang="zh-CN" sz="1400" b="1" dirty="0">
                          <a:solidFill>
                            <a:schemeClr val="tx1"/>
                          </a:solidFill>
                          <a:effectLst/>
                          <a:latin typeface="微软雅黑" pitchFamily="34" charset="-122"/>
                          <a:ea typeface="微软雅黑" pitchFamily="34" charset="-122"/>
                        </a:rPr>
                        <a:t>地址</a:t>
                      </a:r>
                      <a:r>
                        <a:rPr lang="en-US" sz="1400" b="1" dirty="0">
                          <a:solidFill>
                            <a:schemeClr val="tx1"/>
                          </a:solidFill>
                          <a:effectLst/>
                          <a:latin typeface="微软雅黑" pitchFamily="34" charset="-122"/>
                          <a:ea typeface="微软雅黑" pitchFamily="34" charset="-122"/>
                        </a:rPr>
                        <a:t>:TCP</a:t>
                      </a:r>
                      <a:r>
                        <a:rPr lang="zh-CN" sz="1400" b="1" dirty="0">
                          <a:solidFill>
                            <a:schemeClr val="tx1"/>
                          </a:solidFill>
                          <a:effectLst/>
                          <a:latin typeface="微软雅黑" pitchFamily="34" charset="-122"/>
                          <a:ea typeface="微软雅黑" pitchFamily="34" charset="-122"/>
                        </a:rPr>
                        <a:t>源端口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1400" b="1">
                          <a:solidFill>
                            <a:schemeClr val="tx1"/>
                          </a:solidFill>
                          <a:effectLst/>
                          <a:latin typeface="微软雅黑" pitchFamily="34" charset="-122"/>
                          <a:ea typeface="微软雅黑" pitchFamily="34" charset="-122"/>
                        </a:rPr>
                        <a:t>192.168.0.3:30000</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1400" b="1">
                          <a:solidFill>
                            <a:schemeClr val="tx1"/>
                          </a:solidFill>
                          <a:effectLst/>
                          <a:latin typeface="微软雅黑" pitchFamily="34" charset="-122"/>
                          <a:ea typeface="微软雅黑" pitchFamily="34" charset="-122"/>
                        </a:rPr>
                        <a:t>172.38.1.5:40001</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8497">
                <a:tc>
                  <a:txBody>
                    <a:bodyPr/>
                    <a:lstStyle/>
                    <a:p>
                      <a:pPr algn="ctr">
                        <a:lnSpc>
                          <a:spcPct val="100000"/>
                        </a:lnSpc>
                        <a:spcAft>
                          <a:spcPts val="0"/>
                        </a:spcAft>
                        <a:tabLst>
                          <a:tab pos="3886200" algn="l"/>
                        </a:tabLst>
                      </a:pPr>
                      <a:r>
                        <a:rPr lang="zh-CN" sz="1400" b="1" dirty="0">
                          <a:solidFill>
                            <a:schemeClr val="tx1"/>
                          </a:solidFill>
                          <a:effectLst/>
                          <a:latin typeface="微软雅黑" pitchFamily="34" charset="-122"/>
                          <a:ea typeface="微软雅黑" pitchFamily="34" charset="-122"/>
                        </a:rPr>
                        <a:t>出</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3886200" algn="l"/>
                        </a:tabLst>
                      </a:pPr>
                      <a:r>
                        <a:rPr lang="zh-CN" sz="1400" b="1" dirty="0">
                          <a:solidFill>
                            <a:schemeClr val="tx1"/>
                          </a:solidFill>
                          <a:effectLst/>
                          <a:latin typeface="微软雅黑" pitchFamily="34" charset="-122"/>
                          <a:ea typeface="微软雅黑" pitchFamily="34" charset="-122"/>
                        </a:rPr>
                        <a:t>源</a:t>
                      </a:r>
                      <a:r>
                        <a:rPr lang="en-US" sz="1400" b="1" dirty="0">
                          <a:solidFill>
                            <a:schemeClr val="tx1"/>
                          </a:solidFill>
                          <a:effectLst/>
                          <a:latin typeface="微软雅黑" pitchFamily="34" charset="-122"/>
                          <a:ea typeface="微软雅黑" pitchFamily="34" charset="-122"/>
                        </a:rPr>
                        <a:t>IP</a:t>
                      </a:r>
                      <a:r>
                        <a:rPr lang="zh-CN" sz="1400" b="1" dirty="0">
                          <a:solidFill>
                            <a:schemeClr val="tx1"/>
                          </a:solidFill>
                          <a:effectLst/>
                          <a:latin typeface="微软雅黑" pitchFamily="34" charset="-122"/>
                          <a:ea typeface="微软雅黑" pitchFamily="34" charset="-122"/>
                        </a:rPr>
                        <a:t>地址</a:t>
                      </a:r>
                      <a:r>
                        <a:rPr lang="en-US" sz="1400" b="1" dirty="0">
                          <a:solidFill>
                            <a:schemeClr val="tx1"/>
                          </a:solidFill>
                          <a:effectLst/>
                          <a:latin typeface="微软雅黑" pitchFamily="34" charset="-122"/>
                          <a:ea typeface="微软雅黑" pitchFamily="34" charset="-122"/>
                        </a:rPr>
                        <a:t>:TCP</a:t>
                      </a:r>
                      <a:r>
                        <a:rPr lang="zh-CN" sz="1400" b="1" dirty="0">
                          <a:solidFill>
                            <a:schemeClr val="tx1"/>
                          </a:solidFill>
                          <a:effectLst/>
                          <a:latin typeface="微软雅黑" pitchFamily="34" charset="-122"/>
                          <a:ea typeface="微软雅黑" pitchFamily="34" charset="-122"/>
                        </a:rPr>
                        <a:t>源端口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3886200" algn="l"/>
                        </a:tabLst>
                      </a:pPr>
                      <a:r>
                        <a:rPr lang="en-US" sz="1400" b="1" dirty="0">
                          <a:solidFill>
                            <a:schemeClr val="tx1"/>
                          </a:solidFill>
                          <a:effectLst/>
                          <a:latin typeface="微软雅黑" pitchFamily="34" charset="-122"/>
                          <a:ea typeface="微软雅黑" pitchFamily="34" charset="-122"/>
                        </a:rPr>
                        <a:t>192.168.0.4:30000</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3886200" algn="l"/>
                        </a:tabLst>
                      </a:pPr>
                      <a:r>
                        <a:rPr lang="en-US" sz="1400" b="1" dirty="0">
                          <a:solidFill>
                            <a:schemeClr val="tx1"/>
                          </a:solidFill>
                          <a:effectLst/>
                          <a:latin typeface="微软雅黑" pitchFamily="34" charset="-122"/>
                          <a:ea typeface="微软雅黑" pitchFamily="34" charset="-122"/>
                        </a:rPr>
                        <a:t>172.38.1.5:40002</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368497">
                <a:tc>
                  <a:txBody>
                    <a:bodyPr/>
                    <a:lstStyle/>
                    <a:p>
                      <a:pPr algn="ctr">
                        <a:lnSpc>
                          <a:spcPct val="100000"/>
                        </a:lnSpc>
                        <a:spcAft>
                          <a:spcPts val="0"/>
                        </a:spcAft>
                        <a:tabLst>
                          <a:tab pos="3886200" algn="l"/>
                        </a:tabLst>
                      </a:pPr>
                      <a:r>
                        <a:rPr lang="zh-CN" sz="1400" b="1">
                          <a:solidFill>
                            <a:schemeClr val="tx1"/>
                          </a:solidFill>
                          <a:effectLst/>
                          <a:latin typeface="微软雅黑" pitchFamily="34" charset="-122"/>
                          <a:ea typeface="微软雅黑" pitchFamily="34" charset="-122"/>
                        </a:rPr>
                        <a:t>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tabLst>
                          <a:tab pos="3886200" algn="l"/>
                        </a:tabLst>
                      </a:pPr>
                      <a:r>
                        <a:rPr lang="zh-CN" sz="1400" b="1" dirty="0">
                          <a:solidFill>
                            <a:schemeClr val="tx1"/>
                          </a:solidFill>
                          <a:effectLst/>
                          <a:latin typeface="微软雅黑" pitchFamily="34" charset="-122"/>
                          <a:ea typeface="微软雅黑" pitchFamily="34" charset="-122"/>
                        </a:rPr>
                        <a:t>目的</a:t>
                      </a:r>
                      <a:r>
                        <a:rPr lang="en-US" sz="1400" b="1" dirty="0">
                          <a:solidFill>
                            <a:schemeClr val="tx1"/>
                          </a:solidFill>
                          <a:effectLst/>
                          <a:latin typeface="微软雅黑" pitchFamily="34" charset="-122"/>
                          <a:ea typeface="微软雅黑" pitchFamily="34" charset="-122"/>
                        </a:rPr>
                        <a:t>IP</a:t>
                      </a:r>
                      <a:r>
                        <a:rPr lang="zh-CN" sz="1400" b="1" dirty="0">
                          <a:solidFill>
                            <a:schemeClr val="tx1"/>
                          </a:solidFill>
                          <a:effectLst/>
                          <a:latin typeface="微软雅黑" pitchFamily="34" charset="-122"/>
                          <a:ea typeface="微软雅黑" pitchFamily="34" charset="-122"/>
                        </a:rPr>
                        <a:t>地址</a:t>
                      </a:r>
                      <a:r>
                        <a:rPr lang="en-US" sz="1400" b="1" dirty="0">
                          <a:solidFill>
                            <a:schemeClr val="tx1"/>
                          </a:solidFill>
                          <a:effectLst/>
                          <a:latin typeface="微软雅黑" pitchFamily="34" charset="-122"/>
                          <a:ea typeface="微软雅黑" pitchFamily="34" charset="-122"/>
                        </a:rPr>
                        <a:t>:TCP</a:t>
                      </a:r>
                      <a:r>
                        <a:rPr lang="zh-CN" sz="1400" b="1" dirty="0">
                          <a:solidFill>
                            <a:schemeClr val="tx1"/>
                          </a:solidFill>
                          <a:effectLst/>
                          <a:latin typeface="微软雅黑" pitchFamily="34" charset="-122"/>
                          <a:ea typeface="微软雅黑" pitchFamily="34" charset="-122"/>
                        </a:rPr>
                        <a:t>目的端口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1400" b="1">
                          <a:solidFill>
                            <a:schemeClr val="tx1"/>
                          </a:solidFill>
                          <a:effectLst/>
                          <a:latin typeface="微软雅黑" pitchFamily="34" charset="-122"/>
                          <a:ea typeface="微软雅黑" pitchFamily="34" charset="-122"/>
                        </a:rPr>
                        <a:t>172.38.1.5:40001</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1400" b="1" dirty="0">
                          <a:solidFill>
                            <a:schemeClr val="tx1"/>
                          </a:solidFill>
                          <a:effectLst/>
                          <a:latin typeface="微软雅黑" pitchFamily="34" charset="-122"/>
                          <a:ea typeface="微软雅黑" pitchFamily="34" charset="-122"/>
                        </a:rPr>
                        <a:t>192.168.0.3:30000</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8497">
                <a:tc>
                  <a:txBody>
                    <a:bodyPr/>
                    <a:lstStyle/>
                    <a:p>
                      <a:pPr algn="ctr">
                        <a:lnSpc>
                          <a:spcPct val="100000"/>
                        </a:lnSpc>
                        <a:spcAft>
                          <a:spcPts val="0"/>
                        </a:spcAft>
                        <a:tabLst>
                          <a:tab pos="3886200" algn="l"/>
                        </a:tabLst>
                      </a:pPr>
                      <a:r>
                        <a:rPr lang="zh-CN" sz="1400" b="1" dirty="0">
                          <a:solidFill>
                            <a:schemeClr val="tx1"/>
                          </a:solidFill>
                          <a:effectLst/>
                          <a:latin typeface="微软雅黑" pitchFamily="34" charset="-122"/>
                          <a:ea typeface="微软雅黑" pitchFamily="34" charset="-122"/>
                        </a:rPr>
                        <a:t>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3886200" algn="l"/>
                        </a:tabLst>
                      </a:pPr>
                      <a:r>
                        <a:rPr lang="zh-CN" sz="1400" b="1" dirty="0">
                          <a:solidFill>
                            <a:schemeClr val="tx1"/>
                          </a:solidFill>
                          <a:effectLst/>
                          <a:latin typeface="微软雅黑" pitchFamily="34" charset="-122"/>
                          <a:ea typeface="微软雅黑" pitchFamily="34" charset="-122"/>
                        </a:rPr>
                        <a:t>目的</a:t>
                      </a:r>
                      <a:r>
                        <a:rPr lang="en-US" sz="1400" b="1" dirty="0">
                          <a:solidFill>
                            <a:schemeClr val="tx1"/>
                          </a:solidFill>
                          <a:effectLst/>
                          <a:latin typeface="微软雅黑" pitchFamily="34" charset="-122"/>
                          <a:ea typeface="微软雅黑" pitchFamily="34" charset="-122"/>
                        </a:rPr>
                        <a:t>IP</a:t>
                      </a:r>
                      <a:r>
                        <a:rPr lang="zh-CN" sz="1400" b="1" dirty="0">
                          <a:solidFill>
                            <a:schemeClr val="tx1"/>
                          </a:solidFill>
                          <a:effectLst/>
                          <a:latin typeface="微软雅黑" pitchFamily="34" charset="-122"/>
                          <a:ea typeface="微软雅黑" pitchFamily="34" charset="-122"/>
                        </a:rPr>
                        <a:t>地址</a:t>
                      </a:r>
                      <a:r>
                        <a:rPr lang="en-US" sz="1400" b="1" dirty="0">
                          <a:solidFill>
                            <a:schemeClr val="tx1"/>
                          </a:solidFill>
                          <a:effectLst/>
                          <a:latin typeface="微软雅黑" pitchFamily="34" charset="-122"/>
                          <a:ea typeface="微软雅黑" pitchFamily="34" charset="-122"/>
                        </a:rPr>
                        <a:t>:TCP</a:t>
                      </a:r>
                      <a:r>
                        <a:rPr lang="zh-CN" sz="1400" b="1" dirty="0">
                          <a:solidFill>
                            <a:schemeClr val="tx1"/>
                          </a:solidFill>
                          <a:effectLst/>
                          <a:latin typeface="微软雅黑" pitchFamily="34" charset="-122"/>
                          <a:ea typeface="微软雅黑" pitchFamily="34" charset="-122"/>
                        </a:rPr>
                        <a:t>目的端口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3886200" algn="l"/>
                        </a:tabLst>
                      </a:pPr>
                      <a:r>
                        <a:rPr lang="en-US" sz="1400" b="1" dirty="0">
                          <a:solidFill>
                            <a:schemeClr val="tx1"/>
                          </a:solidFill>
                          <a:effectLst/>
                          <a:latin typeface="微软雅黑" pitchFamily="34" charset="-122"/>
                          <a:ea typeface="微软雅黑" pitchFamily="34" charset="-122"/>
                        </a:rPr>
                        <a:t>172.38.1.5:40002</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3886200" algn="l"/>
                        </a:tabLst>
                      </a:pPr>
                      <a:r>
                        <a:rPr lang="en-US" sz="1400" b="1" dirty="0">
                          <a:solidFill>
                            <a:schemeClr val="tx1"/>
                          </a:solidFill>
                          <a:effectLst/>
                          <a:latin typeface="微软雅黑" pitchFamily="34" charset="-122"/>
                          <a:ea typeface="微软雅黑" pitchFamily="34" charset="-122"/>
                        </a:rPr>
                        <a:t>192.168.0.4:30000</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bl>
          </a:graphicData>
        </a:graphic>
      </p:graphicFrame>
      <p:sp>
        <p:nvSpPr>
          <p:cNvPr id="7" name="对角圆角矩形 6"/>
          <p:cNvSpPr/>
          <p:nvPr/>
        </p:nvSpPr>
        <p:spPr>
          <a:xfrm>
            <a:off x="545145" y="3211586"/>
            <a:ext cx="8053710" cy="1174594"/>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44061" y="3325384"/>
            <a:ext cx="7596553" cy="954107"/>
          </a:xfrm>
          <a:prstGeom prst="rect">
            <a:avLst/>
          </a:prstGeom>
        </p:spPr>
        <p:txBody>
          <a:bodyPr wrap="square">
            <a:spAutoFit/>
          </a:bodyPr>
          <a:lstStyle/>
          <a:p>
            <a:r>
              <a:rPr lang="en-US" altLang="zh-CN" sz="1400" b="1" dirty="0">
                <a:solidFill>
                  <a:schemeClr val="bg1"/>
                </a:solidFill>
                <a:latin typeface="微软雅黑" pitchFamily="34" charset="-122"/>
                <a:ea typeface="微软雅黑" pitchFamily="34" charset="-122"/>
              </a:rPr>
              <a:t>NAPT</a:t>
            </a:r>
            <a:r>
              <a:rPr lang="zh-CN" altLang="en-US" sz="1400" b="1" dirty="0">
                <a:solidFill>
                  <a:schemeClr val="bg1"/>
                </a:solidFill>
                <a:latin typeface="微软雅黑" pitchFamily="34" charset="-122"/>
                <a:ea typeface="微软雅黑" pitchFamily="34" charset="-122"/>
              </a:rPr>
              <a:t>把专用网内不同的源 </a:t>
            </a:r>
            <a:r>
              <a:rPr lang="en-US" altLang="zh-CN" sz="1400" b="1" dirty="0">
                <a:solidFill>
                  <a:schemeClr val="bg1"/>
                </a:solidFill>
                <a:latin typeface="微软雅黑" pitchFamily="34" charset="-122"/>
                <a:ea typeface="微软雅黑" pitchFamily="34" charset="-122"/>
              </a:rPr>
              <a:t>IP </a:t>
            </a:r>
            <a:r>
              <a:rPr lang="zh-CN" altLang="en-US" sz="1400" b="1" dirty="0">
                <a:solidFill>
                  <a:schemeClr val="bg1"/>
                </a:solidFill>
                <a:latin typeface="微软雅黑" pitchFamily="34" charset="-122"/>
                <a:ea typeface="微软雅黑" pitchFamily="34" charset="-122"/>
              </a:rPr>
              <a:t>地址，都转换为同样的全球 </a:t>
            </a:r>
            <a:r>
              <a:rPr lang="en-US" altLang="zh-CN" sz="1400" b="1" dirty="0">
                <a:solidFill>
                  <a:schemeClr val="bg1"/>
                </a:solidFill>
                <a:latin typeface="微软雅黑" pitchFamily="34" charset="-122"/>
                <a:ea typeface="微软雅黑" pitchFamily="34" charset="-122"/>
              </a:rPr>
              <a:t>IP </a:t>
            </a:r>
            <a:r>
              <a:rPr lang="zh-CN" altLang="en-US" sz="1400" b="1" dirty="0">
                <a:solidFill>
                  <a:schemeClr val="bg1"/>
                </a:solidFill>
                <a:latin typeface="微软雅黑" pitchFamily="34" charset="-122"/>
                <a:ea typeface="微软雅黑" pitchFamily="34" charset="-122"/>
              </a:rPr>
              <a:t>地址。但对源主机所采用的 </a:t>
            </a:r>
            <a:r>
              <a:rPr lang="en-US" altLang="zh-CN" sz="1400" b="1" dirty="0">
                <a:solidFill>
                  <a:schemeClr val="bg1"/>
                </a:solidFill>
                <a:latin typeface="微软雅黑" pitchFamily="34" charset="-122"/>
                <a:ea typeface="微软雅黑" pitchFamily="34" charset="-122"/>
              </a:rPr>
              <a:t>TCP </a:t>
            </a:r>
            <a:r>
              <a:rPr lang="zh-CN" altLang="en-US" sz="1400" b="1" dirty="0">
                <a:solidFill>
                  <a:schemeClr val="bg1"/>
                </a:solidFill>
                <a:latin typeface="微软雅黑" pitchFamily="34" charset="-122"/>
                <a:ea typeface="微软雅黑" pitchFamily="34" charset="-122"/>
              </a:rPr>
              <a:t>端口号（不管相同或不同），则转换为不同的新的端口号。因此，当 </a:t>
            </a:r>
            <a:r>
              <a:rPr lang="en-US" altLang="zh-CN" sz="1400" b="1" dirty="0">
                <a:solidFill>
                  <a:schemeClr val="bg1"/>
                </a:solidFill>
                <a:latin typeface="微软雅黑" pitchFamily="34" charset="-122"/>
                <a:ea typeface="微软雅黑" pitchFamily="34" charset="-122"/>
              </a:rPr>
              <a:t>NAPT </a:t>
            </a:r>
            <a:r>
              <a:rPr lang="zh-CN" altLang="en-US" sz="1400" b="1" dirty="0">
                <a:solidFill>
                  <a:schemeClr val="bg1"/>
                </a:solidFill>
                <a:latin typeface="微软雅黑" pitchFamily="34" charset="-122"/>
                <a:ea typeface="微软雅黑" pitchFamily="34" charset="-122"/>
              </a:rPr>
              <a:t>路由器收到从互联网发来的应答时，就可以从 </a:t>
            </a:r>
            <a:r>
              <a:rPr lang="en-US" altLang="zh-CN" sz="1400" b="1" dirty="0">
                <a:solidFill>
                  <a:schemeClr val="bg1"/>
                </a:solidFill>
                <a:latin typeface="微软雅黑" pitchFamily="34" charset="-122"/>
                <a:ea typeface="微软雅黑" pitchFamily="34" charset="-122"/>
              </a:rPr>
              <a:t>IP </a:t>
            </a:r>
            <a:r>
              <a:rPr lang="zh-CN" altLang="en-US" sz="1400" b="1" dirty="0">
                <a:solidFill>
                  <a:schemeClr val="bg1"/>
                </a:solidFill>
                <a:latin typeface="微软雅黑" pitchFamily="34" charset="-122"/>
                <a:ea typeface="微软雅黑" pitchFamily="34" charset="-122"/>
              </a:rPr>
              <a:t>数据报的数据部分找出运输层的端口号，然后根据不同的目的端口号，从 </a:t>
            </a:r>
            <a:r>
              <a:rPr lang="en-US" altLang="zh-CN" sz="1400" b="1" dirty="0">
                <a:solidFill>
                  <a:schemeClr val="bg1"/>
                </a:solidFill>
                <a:latin typeface="微软雅黑" pitchFamily="34" charset="-122"/>
                <a:ea typeface="微软雅黑" pitchFamily="34" charset="-122"/>
              </a:rPr>
              <a:t>NAPT </a:t>
            </a:r>
            <a:r>
              <a:rPr lang="zh-CN" altLang="en-US" sz="1400" b="1" dirty="0">
                <a:solidFill>
                  <a:schemeClr val="bg1"/>
                </a:solidFill>
                <a:latin typeface="微软雅黑" pitchFamily="34" charset="-122"/>
                <a:ea typeface="微软雅黑" pitchFamily="34" charset="-122"/>
              </a:rPr>
              <a:t>转换表中找到正确的目的主机。</a:t>
            </a:r>
          </a:p>
        </p:txBody>
      </p:sp>
    </p:spTree>
    <p:extLst>
      <p:ext uri="{BB962C8B-B14F-4D97-AF65-F5344CB8AC3E}">
        <p14:creationId xmlns:p14="http://schemas.microsoft.com/office/powerpoint/2010/main" val="1383735145"/>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95" y="421776"/>
            <a:ext cx="5033590" cy="4559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079983" y="421776"/>
            <a:ext cx="3097323" cy="923330"/>
          </a:xfrm>
          <a:prstGeom prst="rect">
            <a:avLst/>
          </a:prstGeom>
          <a:noFill/>
        </p:spPr>
        <p:txBody>
          <a:bodyPr wrap="none" rtlCol="0">
            <a:spAutoFit/>
          </a:bodyPr>
          <a:lstStyle/>
          <a:p>
            <a:r>
              <a:rPr lang="zh-CN" altLang="en-US" dirty="0" smtClean="0"/>
              <a:t>解：</a:t>
            </a:r>
            <a:endParaRPr lang="en-US" altLang="zh-CN" dirty="0" smtClean="0"/>
          </a:p>
          <a:p>
            <a:pPr marL="342900" indent="-342900">
              <a:buAutoNum type="arabicParenR"/>
            </a:pPr>
            <a:r>
              <a:rPr lang="zh-CN" altLang="en-US" dirty="0" smtClean="0"/>
              <a:t>路由器：设备</a:t>
            </a:r>
            <a:r>
              <a:rPr lang="en-US" altLang="zh-CN" dirty="0" smtClean="0"/>
              <a:t>1</a:t>
            </a:r>
          </a:p>
          <a:p>
            <a:r>
              <a:rPr lang="en-US" altLang="zh-CN" dirty="0"/>
              <a:t> </a:t>
            </a:r>
            <a:r>
              <a:rPr lang="en-US" altLang="zh-CN" dirty="0" smtClean="0"/>
              <a:t>      </a:t>
            </a:r>
            <a:r>
              <a:rPr lang="zh-CN" altLang="en-US" dirty="0" smtClean="0"/>
              <a:t>交换机：设备</a:t>
            </a:r>
            <a:r>
              <a:rPr lang="en-US" altLang="zh-CN" dirty="0" smtClean="0"/>
              <a:t>2</a:t>
            </a:r>
            <a:r>
              <a:rPr lang="zh-CN" altLang="en-US" dirty="0" smtClean="0"/>
              <a:t>和设备</a:t>
            </a:r>
            <a:r>
              <a:rPr lang="en-US" altLang="zh-CN" dirty="0" smtClean="0"/>
              <a:t>3</a:t>
            </a:r>
            <a:r>
              <a:rPr lang="zh-CN" altLang="en-US" dirty="0" smtClean="0"/>
              <a:t>；</a:t>
            </a:r>
            <a:endParaRPr lang="en-US" altLang="zh-CN" dirty="0" smtClean="0"/>
          </a:p>
        </p:txBody>
      </p:sp>
      <p:sp>
        <p:nvSpPr>
          <p:cNvPr id="4" name="TextBox 3"/>
          <p:cNvSpPr txBox="1"/>
          <p:nvPr/>
        </p:nvSpPr>
        <p:spPr>
          <a:xfrm>
            <a:off x="5079983" y="1301376"/>
            <a:ext cx="3594254" cy="923330"/>
          </a:xfrm>
          <a:prstGeom prst="rect">
            <a:avLst/>
          </a:prstGeom>
          <a:noFill/>
        </p:spPr>
        <p:txBody>
          <a:bodyPr wrap="none" rtlCol="0">
            <a:spAutoFit/>
          </a:bodyPr>
          <a:lstStyle/>
          <a:p>
            <a:pPr marL="342900" indent="-342900">
              <a:buAutoNum type="arabicParenR" startAt="2"/>
            </a:pPr>
            <a:r>
              <a:rPr lang="zh-CN" altLang="en-US" dirty="0" smtClean="0"/>
              <a:t>设备</a:t>
            </a:r>
            <a:r>
              <a:rPr lang="en-US" altLang="zh-CN" dirty="0" smtClean="0"/>
              <a:t>1</a:t>
            </a:r>
            <a:r>
              <a:rPr lang="zh-CN" altLang="en-US" dirty="0" smtClean="0"/>
              <a:t>的两侧接口需要设置</a:t>
            </a:r>
            <a:r>
              <a:rPr lang="en-US" altLang="zh-CN" dirty="0" smtClean="0"/>
              <a:t>IP</a:t>
            </a:r>
            <a:r>
              <a:rPr lang="zh-CN" altLang="en-US" dirty="0" smtClean="0"/>
              <a:t>，</a:t>
            </a:r>
            <a:endParaRPr lang="en-US" altLang="zh-CN" dirty="0" smtClean="0"/>
          </a:p>
          <a:p>
            <a:r>
              <a:rPr lang="en-US" altLang="zh-CN" dirty="0"/>
              <a:t> </a:t>
            </a:r>
            <a:r>
              <a:rPr lang="en-US" altLang="zh-CN" dirty="0" smtClean="0"/>
              <a:t>      IF2:192.168.1.1</a:t>
            </a:r>
          </a:p>
          <a:p>
            <a:r>
              <a:rPr lang="en-US" altLang="zh-CN" dirty="0" smtClean="0"/>
              <a:t>       IF3:192.168.1.65</a:t>
            </a:r>
            <a:endParaRPr lang="zh-CN" altLang="en-US" dirty="0"/>
          </a:p>
        </p:txBody>
      </p:sp>
      <p:sp>
        <p:nvSpPr>
          <p:cNvPr id="5" name="TextBox 4"/>
          <p:cNvSpPr txBox="1"/>
          <p:nvPr/>
        </p:nvSpPr>
        <p:spPr>
          <a:xfrm>
            <a:off x="5079983" y="2206350"/>
            <a:ext cx="3340594" cy="369332"/>
          </a:xfrm>
          <a:prstGeom prst="rect">
            <a:avLst/>
          </a:prstGeom>
          <a:noFill/>
        </p:spPr>
        <p:txBody>
          <a:bodyPr wrap="none" rtlCol="0">
            <a:spAutoFit/>
          </a:bodyPr>
          <a:lstStyle/>
          <a:p>
            <a:pPr marL="342900" indent="-342900">
              <a:buAutoNum type="arabicParenR" startAt="3"/>
            </a:pPr>
            <a:r>
              <a:rPr lang="zh-CN" altLang="en-US" dirty="0" smtClean="0"/>
              <a:t>路由器</a:t>
            </a:r>
            <a:r>
              <a:rPr lang="en-US" altLang="zh-CN" dirty="0" smtClean="0"/>
              <a:t>R</a:t>
            </a:r>
            <a:r>
              <a:rPr lang="zh-CN" altLang="en-US" dirty="0" smtClean="0"/>
              <a:t>应该提供</a:t>
            </a:r>
            <a:r>
              <a:rPr lang="en-US" altLang="zh-CN" dirty="0" smtClean="0"/>
              <a:t>NAT</a:t>
            </a:r>
            <a:r>
              <a:rPr lang="zh-CN" altLang="en-US" dirty="0" smtClean="0"/>
              <a:t>服务；</a:t>
            </a:r>
            <a:endParaRPr lang="zh-CN" altLang="en-US" dirty="0"/>
          </a:p>
        </p:txBody>
      </p:sp>
      <p:sp>
        <p:nvSpPr>
          <p:cNvPr id="6" name="TextBox 5"/>
          <p:cNvSpPr txBox="1"/>
          <p:nvPr/>
        </p:nvSpPr>
        <p:spPr>
          <a:xfrm>
            <a:off x="5079983" y="2574026"/>
            <a:ext cx="4362092" cy="1200329"/>
          </a:xfrm>
          <a:prstGeom prst="rect">
            <a:avLst/>
          </a:prstGeom>
          <a:noFill/>
        </p:spPr>
        <p:txBody>
          <a:bodyPr wrap="none" rtlCol="0">
            <a:spAutoFit/>
          </a:bodyPr>
          <a:lstStyle/>
          <a:p>
            <a:r>
              <a:rPr lang="en-US" altLang="zh-CN" dirty="0" smtClean="0"/>
              <a:t>4)   </a:t>
            </a:r>
            <a:r>
              <a:rPr lang="zh-CN" altLang="en-US" dirty="0" smtClean="0"/>
              <a:t>主机</a:t>
            </a:r>
            <a:r>
              <a:rPr lang="en-US" altLang="zh-CN" dirty="0" smtClean="0"/>
              <a:t>H4</a:t>
            </a:r>
            <a:r>
              <a:rPr lang="zh-CN" altLang="en-US" dirty="0" smtClean="0"/>
              <a:t>能收到，因为</a:t>
            </a:r>
            <a:endParaRPr lang="en-US" altLang="zh-CN" dirty="0" smtClean="0"/>
          </a:p>
          <a:p>
            <a:r>
              <a:rPr lang="en-US" altLang="zh-CN" dirty="0" smtClean="0"/>
              <a:t>       192.168.1.127</a:t>
            </a:r>
            <a:r>
              <a:rPr lang="zh-CN" altLang="en-US" dirty="0" smtClean="0"/>
              <a:t>是</a:t>
            </a:r>
            <a:r>
              <a:rPr lang="en-US" altLang="zh-CN" dirty="0" smtClean="0"/>
              <a:t>192.168.1.64/26</a:t>
            </a:r>
          </a:p>
          <a:p>
            <a:r>
              <a:rPr lang="en-US" altLang="zh-CN" dirty="0" smtClean="0"/>
              <a:t>       </a:t>
            </a:r>
            <a:r>
              <a:rPr lang="zh-CN" altLang="en-US" dirty="0" smtClean="0"/>
              <a:t>子网的广播地址，这个子网只有</a:t>
            </a:r>
            <a:r>
              <a:rPr lang="en-US" altLang="zh-CN" dirty="0" smtClean="0"/>
              <a:t>H3</a:t>
            </a:r>
          </a:p>
          <a:p>
            <a:r>
              <a:rPr lang="en-US" altLang="zh-CN" dirty="0" smtClean="0"/>
              <a:t>       </a:t>
            </a:r>
            <a:r>
              <a:rPr lang="zh-CN" altLang="en-US" dirty="0" smtClean="0"/>
              <a:t>和</a:t>
            </a:r>
            <a:r>
              <a:rPr lang="en-US" altLang="zh-CN" dirty="0" smtClean="0"/>
              <a:t>H4</a:t>
            </a:r>
            <a:r>
              <a:rPr lang="zh-CN" altLang="en-US" dirty="0" smtClean="0"/>
              <a:t>两台主机，所以只有</a:t>
            </a:r>
            <a:r>
              <a:rPr lang="en-US" altLang="zh-CN" dirty="0" smtClean="0"/>
              <a:t>H4</a:t>
            </a:r>
            <a:r>
              <a:rPr lang="zh-CN" altLang="en-US" dirty="0" smtClean="0"/>
              <a:t>能收到</a:t>
            </a:r>
            <a:r>
              <a:rPr lang="en-US" altLang="zh-CN" dirty="0" smtClean="0"/>
              <a:t> </a:t>
            </a:r>
            <a:r>
              <a:rPr lang="zh-CN" altLang="en-US" dirty="0" smtClean="0"/>
              <a:t>。</a:t>
            </a:r>
            <a:endParaRPr lang="zh-CN" altLang="en-US" dirty="0"/>
          </a:p>
        </p:txBody>
      </p:sp>
    </p:spTree>
    <p:extLst>
      <p:ext uri="{BB962C8B-B14F-4D97-AF65-F5344CB8AC3E}">
        <p14:creationId xmlns:p14="http://schemas.microsoft.com/office/powerpoint/2010/main" val="133407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01" y="3759531"/>
            <a:ext cx="6230292" cy="1232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314293" y="1135519"/>
            <a:ext cx="3018775" cy="3493264"/>
          </a:xfrm>
          <a:prstGeom prst="rect">
            <a:avLst/>
          </a:prstGeom>
          <a:noFill/>
        </p:spPr>
        <p:txBody>
          <a:bodyPr wrap="none" rtlCol="0">
            <a:spAutoFit/>
          </a:bodyPr>
          <a:lstStyle/>
          <a:p>
            <a:r>
              <a:rPr lang="zh-CN" altLang="en-US" sz="1700" dirty="0" smtClean="0"/>
              <a:t>解：这道题目出的非常</a:t>
            </a:r>
            <a:endParaRPr lang="en-US" altLang="zh-CN" sz="1700" dirty="0" smtClean="0"/>
          </a:p>
          <a:p>
            <a:r>
              <a:rPr lang="zh-CN" altLang="en-US" sz="1700" dirty="0" smtClean="0"/>
              <a:t>隐蔽！！！最重要的细节</a:t>
            </a:r>
            <a:endParaRPr lang="en-US" altLang="zh-CN" sz="1700" dirty="0" smtClean="0"/>
          </a:p>
          <a:p>
            <a:r>
              <a:rPr lang="zh-CN" altLang="en-US" sz="1700" dirty="0" smtClean="0"/>
              <a:t>隐藏在</a:t>
            </a:r>
            <a:r>
              <a:rPr lang="en-US" altLang="zh-CN" sz="1700" dirty="0" smtClean="0"/>
              <a:t>R2</a:t>
            </a:r>
            <a:r>
              <a:rPr lang="zh-CN" altLang="en-US" sz="1700" dirty="0" smtClean="0"/>
              <a:t>路由器的角色是</a:t>
            </a:r>
            <a:endParaRPr lang="en-US" altLang="zh-CN" sz="1700" dirty="0" smtClean="0"/>
          </a:p>
          <a:p>
            <a:r>
              <a:rPr lang="zh-CN" altLang="en-US" sz="1700" dirty="0" smtClean="0"/>
              <a:t>什么，它的主要功能是什么？</a:t>
            </a:r>
            <a:endParaRPr lang="en-US" altLang="zh-CN" sz="1700" dirty="0" smtClean="0"/>
          </a:p>
          <a:p>
            <a:endParaRPr lang="en-US" altLang="zh-CN" sz="1700" dirty="0" smtClean="0"/>
          </a:p>
          <a:p>
            <a:r>
              <a:rPr lang="zh-CN" altLang="en-US" sz="1700" dirty="0" smtClean="0"/>
              <a:t>因为</a:t>
            </a:r>
            <a:r>
              <a:rPr lang="en-US" altLang="zh-CN" sz="1700" dirty="0" smtClean="0"/>
              <a:t>R1</a:t>
            </a:r>
            <a:r>
              <a:rPr lang="zh-CN" altLang="en-US" sz="1700" dirty="0" smtClean="0"/>
              <a:t>、</a:t>
            </a:r>
            <a:r>
              <a:rPr lang="en-US" altLang="zh-CN" sz="1700" dirty="0" smtClean="0"/>
              <a:t>R2</a:t>
            </a:r>
            <a:r>
              <a:rPr lang="zh-CN" altLang="en-US" sz="1700" dirty="0" smtClean="0"/>
              <a:t>、</a:t>
            </a:r>
            <a:r>
              <a:rPr lang="en-US" altLang="zh-CN" sz="1700" dirty="0" smtClean="0"/>
              <a:t>R3</a:t>
            </a:r>
            <a:r>
              <a:rPr lang="zh-CN" altLang="en-US" sz="1700" dirty="0" smtClean="0"/>
              <a:t>使用地址是</a:t>
            </a:r>
            <a:endParaRPr lang="en-US" altLang="zh-CN" sz="1700" dirty="0" smtClean="0"/>
          </a:p>
          <a:p>
            <a:r>
              <a:rPr lang="en-US" altLang="zh-CN" sz="1700" dirty="0" smtClean="0"/>
              <a:t>…/30</a:t>
            </a:r>
            <a:r>
              <a:rPr lang="zh-CN" altLang="en-US" sz="1700" dirty="0" smtClean="0"/>
              <a:t>，意味着只有</a:t>
            </a:r>
            <a:r>
              <a:rPr lang="en-US" altLang="zh-CN" sz="1700" dirty="0" smtClean="0"/>
              <a:t>4</a:t>
            </a:r>
            <a:r>
              <a:rPr lang="zh-CN" altLang="en-US" sz="1700" dirty="0" smtClean="0"/>
              <a:t>个可用</a:t>
            </a:r>
            <a:endParaRPr lang="en-US" altLang="zh-CN" sz="1700" dirty="0" smtClean="0"/>
          </a:p>
          <a:p>
            <a:r>
              <a:rPr lang="zh-CN" altLang="en-US" sz="1700" dirty="0" smtClean="0"/>
              <a:t>地址</a:t>
            </a:r>
            <a:r>
              <a:rPr lang="en-US" altLang="zh-CN" sz="1700" dirty="0" smtClean="0"/>
              <a:t>00</a:t>
            </a:r>
            <a:r>
              <a:rPr lang="zh-CN" altLang="en-US" sz="1700" dirty="0" smtClean="0"/>
              <a:t>、</a:t>
            </a:r>
            <a:r>
              <a:rPr lang="en-US" altLang="zh-CN" sz="1700" dirty="0" smtClean="0"/>
              <a:t>01</a:t>
            </a:r>
            <a:r>
              <a:rPr lang="zh-CN" altLang="en-US" sz="1700" dirty="0" smtClean="0"/>
              <a:t>、</a:t>
            </a:r>
            <a:r>
              <a:rPr lang="en-US" altLang="zh-CN" sz="1700" dirty="0" smtClean="0"/>
              <a:t>10</a:t>
            </a:r>
            <a:r>
              <a:rPr lang="zh-CN" altLang="en-US" sz="1700" dirty="0" smtClean="0"/>
              <a:t>、</a:t>
            </a:r>
            <a:r>
              <a:rPr lang="en-US" altLang="zh-CN" sz="1700" dirty="0" smtClean="0"/>
              <a:t>11</a:t>
            </a:r>
            <a:r>
              <a:rPr lang="zh-CN" altLang="en-US" sz="1700" dirty="0" smtClean="0"/>
              <a:t>，而</a:t>
            </a:r>
            <a:r>
              <a:rPr lang="en-US" altLang="zh-CN" sz="1700" dirty="0" smtClean="0"/>
              <a:t>00</a:t>
            </a:r>
          </a:p>
          <a:p>
            <a:r>
              <a:rPr lang="zh-CN" altLang="en-US" sz="1700" dirty="0" smtClean="0"/>
              <a:t>和</a:t>
            </a:r>
            <a:r>
              <a:rPr lang="en-US" altLang="zh-CN" sz="1700" dirty="0" smtClean="0"/>
              <a:t>11</a:t>
            </a:r>
            <a:r>
              <a:rPr lang="zh-CN" altLang="en-US" sz="1700" dirty="0" smtClean="0"/>
              <a:t>分别是网络起始地址和</a:t>
            </a:r>
            <a:endParaRPr lang="en-US" altLang="zh-CN" sz="1700" dirty="0" smtClean="0"/>
          </a:p>
          <a:p>
            <a:r>
              <a:rPr lang="zh-CN" altLang="en-US" sz="1700" dirty="0" smtClean="0"/>
              <a:t>广播地址不能用。</a:t>
            </a:r>
            <a:r>
              <a:rPr lang="en-US" altLang="zh-CN" sz="1700" dirty="0" smtClean="0"/>
              <a:t>9</a:t>
            </a:r>
            <a:r>
              <a:rPr lang="zh-CN" altLang="en-US" sz="1700" dirty="0" smtClean="0"/>
              <a:t>转成二</a:t>
            </a:r>
            <a:endParaRPr lang="en-US" altLang="zh-CN" sz="1700" dirty="0" smtClean="0"/>
          </a:p>
          <a:p>
            <a:r>
              <a:rPr lang="zh-CN" altLang="en-US" sz="1700" dirty="0" smtClean="0"/>
              <a:t>进制的最后两位是</a:t>
            </a:r>
            <a:r>
              <a:rPr lang="en-US" altLang="zh-CN" sz="1700" dirty="0" smtClean="0"/>
              <a:t>01</a:t>
            </a:r>
            <a:r>
              <a:rPr lang="zh-CN" altLang="en-US" sz="1700" dirty="0" smtClean="0"/>
              <a:t>，所以</a:t>
            </a:r>
            <a:endParaRPr lang="en-US" altLang="zh-CN" sz="1700" dirty="0" smtClean="0"/>
          </a:p>
          <a:p>
            <a:r>
              <a:rPr lang="zh-CN" altLang="en-US" sz="1700" dirty="0" smtClean="0"/>
              <a:t>可用的二进制就是</a:t>
            </a:r>
            <a:r>
              <a:rPr lang="en-US" altLang="zh-CN" sz="1700" dirty="0" smtClean="0"/>
              <a:t>10</a:t>
            </a:r>
            <a:r>
              <a:rPr lang="zh-CN" altLang="en-US" sz="1700" dirty="0" smtClean="0"/>
              <a:t>，转成</a:t>
            </a:r>
            <a:endParaRPr lang="en-US" altLang="zh-CN" sz="1700" dirty="0" smtClean="0"/>
          </a:p>
          <a:p>
            <a:r>
              <a:rPr lang="zh-CN" altLang="en-US" sz="1700" dirty="0"/>
              <a:t>十</a:t>
            </a:r>
            <a:r>
              <a:rPr lang="zh-CN" altLang="en-US" sz="1700" dirty="0" smtClean="0"/>
              <a:t>进制就是</a:t>
            </a:r>
            <a:r>
              <a:rPr lang="en-US" altLang="zh-CN" sz="1700" dirty="0" smtClean="0"/>
              <a:t>10</a:t>
            </a:r>
            <a:r>
              <a:rPr lang="zh-CN" altLang="en-US" sz="1700" dirty="0" smtClean="0"/>
              <a:t>，选</a:t>
            </a:r>
            <a:r>
              <a:rPr lang="en-US" altLang="zh-CN" sz="1700" dirty="0" smtClean="0"/>
              <a:t>D</a:t>
            </a:r>
            <a:endParaRPr lang="zh-CN" altLang="en-US" sz="1700" dirty="0"/>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01" y="83937"/>
            <a:ext cx="6230292" cy="3601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608384" y="4191217"/>
            <a:ext cx="327334" cy="369332"/>
          </a:xfrm>
          <a:prstGeom prst="rect">
            <a:avLst/>
          </a:prstGeom>
          <a:noFill/>
        </p:spPr>
        <p:txBody>
          <a:bodyPr wrap="none" rtlCol="0">
            <a:spAutoFit/>
          </a:bodyPr>
          <a:lstStyle/>
          <a:p>
            <a:r>
              <a:rPr lang="en-US" altLang="zh-CN" dirty="0" smtClean="0">
                <a:solidFill>
                  <a:srgbClr val="FF0000"/>
                </a:solidFill>
              </a:rPr>
              <a:t>D</a:t>
            </a:r>
            <a:endParaRPr lang="zh-CN" altLang="en-US" dirty="0">
              <a:solidFill>
                <a:srgbClr val="FF0000"/>
              </a:solidFill>
            </a:endParaRPr>
          </a:p>
        </p:txBody>
      </p:sp>
      <p:sp>
        <p:nvSpPr>
          <p:cNvPr id="6" name="TextBox 5"/>
          <p:cNvSpPr txBox="1"/>
          <p:nvPr/>
        </p:nvSpPr>
        <p:spPr>
          <a:xfrm>
            <a:off x="6409036" y="2150076"/>
            <a:ext cx="1103871" cy="369332"/>
          </a:xfrm>
          <a:prstGeom prst="rect">
            <a:avLst/>
          </a:prstGeom>
          <a:noFill/>
        </p:spPr>
        <p:txBody>
          <a:bodyPr wrap="square" rtlCol="0">
            <a:spAutoFit/>
          </a:bodyPr>
          <a:lstStyle/>
          <a:p>
            <a:r>
              <a:rPr lang="en-US" altLang="zh-CN" b="1" dirty="0" smtClean="0">
                <a:solidFill>
                  <a:srgbClr val="FF0000"/>
                </a:solidFill>
              </a:rPr>
              <a:t>NAT</a:t>
            </a:r>
            <a:endParaRPr lang="zh-CN" altLang="en-US" dirty="0"/>
          </a:p>
        </p:txBody>
      </p:sp>
    </p:spTree>
    <p:extLst>
      <p:ext uri="{BB962C8B-B14F-4D97-AF65-F5344CB8AC3E}">
        <p14:creationId xmlns:p14="http://schemas.microsoft.com/office/powerpoint/2010/main" val="130882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2303831" y="1557033"/>
            <a:ext cx="6189542"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3" name="Rectangle 10"/>
          <p:cNvSpPr>
            <a:spLocks noChangeArrowheads="1"/>
          </p:cNvSpPr>
          <p:nvPr/>
        </p:nvSpPr>
        <p:spPr bwMode="auto">
          <a:xfrm>
            <a:off x="2303831" y="2163458"/>
            <a:ext cx="6189542"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 name="Rectangle 27"/>
          <p:cNvSpPr>
            <a:spLocks noChangeArrowheads="1"/>
          </p:cNvSpPr>
          <p:nvPr/>
        </p:nvSpPr>
        <p:spPr bwMode="auto">
          <a:xfrm>
            <a:off x="490266" y="1557033"/>
            <a:ext cx="1636540" cy="1810421"/>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5" name="Rectangle 29"/>
          <p:cNvSpPr>
            <a:spLocks noChangeArrowheads="1"/>
          </p:cNvSpPr>
          <p:nvPr/>
        </p:nvSpPr>
        <p:spPr bwMode="auto">
          <a:xfrm>
            <a:off x="499155" y="1651965"/>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4.9</a:t>
            </a:r>
            <a:endParaRPr lang="fr-FR" altLang="zh-CN" sz="2000" b="1" dirty="0">
              <a:solidFill>
                <a:srgbClr val="FFFF00"/>
              </a:solidFill>
              <a:latin typeface="微软雅黑" pitchFamily="34" charset="-122"/>
              <a:ea typeface="微软雅黑" pitchFamily="34" charset="-122"/>
            </a:endParaRPr>
          </a:p>
          <a:p>
            <a:r>
              <a:rPr lang="zh-CN" altLang="en-US" sz="2000" b="1" dirty="0">
                <a:solidFill>
                  <a:schemeClr val="bg1"/>
                </a:solidFill>
                <a:latin typeface="微软雅黑" pitchFamily="34" charset="-122"/>
                <a:ea typeface="微软雅黑" pitchFamily="34" charset="-122"/>
              </a:rPr>
              <a:t>多协议标记交换 </a:t>
            </a:r>
            <a:r>
              <a:rPr lang="en-US" altLang="zh-CN" sz="2000" b="1" dirty="0">
                <a:solidFill>
                  <a:schemeClr val="bg1"/>
                </a:solidFill>
                <a:latin typeface="微软雅黑" pitchFamily="34" charset="-122"/>
                <a:ea typeface="微软雅黑" pitchFamily="34" charset="-122"/>
              </a:rPr>
              <a:t>MPLS</a:t>
            </a:r>
            <a:endParaRPr lang="zh-CN" altLang="en-US" sz="2000" b="1" dirty="0">
              <a:solidFill>
                <a:schemeClr val="bg1"/>
              </a:solidFill>
              <a:latin typeface="微软雅黑" pitchFamily="34" charset="-122"/>
              <a:ea typeface="微软雅黑" pitchFamily="34" charset="-122"/>
            </a:endParaRPr>
          </a:p>
        </p:txBody>
      </p:sp>
      <p:sp>
        <p:nvSpPr>
          <p:cNvPr id="6" name="Line 16"/>
          <p:cNvSpPr>
            <a:spLocks noChangeShapeType="1"/>
          </p:cNvSpPr>
          <p:nvPr/>
        </p:nvSpPr>
        <p:spPr bwMode="auto">
          <a:xfrm>
            <a:off x="3311894" y="1485596"/>
            <a:ext cx="0" cy="2283662"/>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Rectangle 8"/>
          <p:cNvSpPr>
            <a:spLocks noChangeArrowheads="1"/>
          </p:cNvSpPr>
          <p:nvPr/>
        </p:nvSpPr>
        <p:spPr bwMode="auto">
          <a:xfrm>
            <a:off x="2287349" y="1522489"/>
            <a:ext cx="638187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solidFill>
                  <a:schemeClr val="bg1"/>
                </a:solidFill>
                <a:latin typeface="微软雅黑" pitchFamily="34" charset="-122"/>
                <a:ea typeface="微软雅黑" pitchFamily="34" charset="-122"/>
              </a:rPr>
              <a:t>4.9.1  </a:t>
            </a:r>
            <a:r>
              <a:rPr lang="en-US" altLang="zh-CN" sz="2000" b="1" dirty="0" smtClean="0">
                <a:solidFill>
                  <a:schemeClr val="bg1"/>
                </a:solidFill>
                <a:latin typeface="微软雅黑" pitchFamily="34" charset="-122"/>
                <a:ea typeface="微软雅黑" pitchFamily="34" charset="-122"/>
              </a:rPr>
              <a:t>                                         MPLS </a:t>
            </a:r>
            <a:r>
              <a:rPr lang="zh-CN" altLang="en-US" sz="2000" b="1" dirty="0">
                <a:solidFill>
                  <a:schemeClr val="bg1"/>
                </a:solidFill>
                <a:latin typeface="微软雅黑" pitchFamily="34" charset="-122"/>
                <a:ea typeface="微软雅黑" pitchFamily="34" charset="-122"/>
              </a:rPr>
              <a:t>的工作</a:t>
            </a:r>
            <a:r>
              <a:rPr lang="zh-CN" altLang="en-US" sz="2000" b="1" dirty="0" smtClean="0">
                <a:solidFill>
                  <a:schemeClr val="bg1"/>
                </a:solidFill>
                <a:latin typeface="微软雅黑" pitchFamily="34" charset="-122"/>
                <a:ea typeface="微软雅黑" pitchFamily="34" charset="-122"/>
              </a:rPr>
              <a:t>原理</a:t>
            </a:r>
            <a:endParaRPr lang="en-US" altLang="zh-CN" sz="2000" b="1" dirty="0" smtClean="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4.9.2  </a:t>
            </a:r>
            <a:r>
              <a:rPr lang="en-US" altLang="zh-CN" sz="2000" b="1" dirty="0" smtClean="0">
                <a:solidFill>
                  <a:schemeClr val="bg1"/>
                </a:solidFill>
                <a:latin typeface="微软雅黑" pitchFamily="34" charset="-122"/>
                <a:ea typeface="微软雅黑" pitchFamily="34" charset="-122"/>
              </a:rPr>
              <a:t>                               MPLS </a:t>
            </a:r>
            <a:r>
              <a:rPr lang="zh-CN" altLang="en-US" sz="2000" b="1" dirty="0">
                <a:solidFill>
                  <a:schemeClr val="bg1"/>
                </a:solidFill>
                <a:latin typeface="微软雅黑" pitchFamily="34" charset="-122"/>
                <a:ea typeface="微软雅黑" pitchFamily="34" charset="-122"/>
              </a:rPr>
              <a:t>首部的位置与格式</a:t>
            </a:r>
          </a:p>
        </p:txBody>
      </p:sp>
    </p:spTree>
    <p:extLst>
      <p:ext uri="{BB962C8B-B14F-4D97-AF65-F5344CB8AC3E}">
        <p14:creationId xmlns:p14="http://schemas.microsoft.com/office/powerpoint/2010/main" val="4193610193"/>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4786" y="1183730"/>
            <a:ext cx="8124070" cy="3054682"/>
          </a:xfrm>
          <a:prstGeom prst="rect">
            <a:avLst/>
          </a:prstGeom>
        </p:spPr>
        <p:txBody>
          <a:bodyPr wrap="square">
            <a:spAutoFit/>
          </a:bodyPr>
          <a:lstStyle/>
          <a:p>
            <a:pPr marL="357188" indent="-357188"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IETF</a:t>
            </a:r>
            <a:r>
              <a:rPr lang="zh-CN" altLang="en-US" sz="2000" b="1" dirty="0">
                <a:latin typeface="微软雅黑" pitchFamily="34" charset="-122"/>
                <a:ea typeface="微软雅黑" pitchFamily="34" charset="-122"/>
              </a:rPr>
              <a:t>于</a:t>
            </a:r>
            <a:r>
              <a:rPr lang="en-US" altLang="zh-CN" sz="2000" b="1" dirty="0">
                <a:latin typeface="微软雅黑" pitchFamily="34" charset="-122"/>
                <a:ea typeface="微软雅黑" pitchFamily="34" charset="-122"/>
              </a:rPr>
              <a:t>1997</a:t>
            </a:r>
            <a:r>
              <a:rPr lang="zh-CN" altLang="en-US" sz="2000" b="1" dirty="0">
                <a:latin typeface="微软雅黑" pitchFamily="34" charset="-122"/>
                <a:ea typeface="微软雅黑" pitchFamily="34" charset="-122"/>
              </a:rPr>
              <a:t>年成立了 </a:t>
            </a: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工作组，开发出一种新的协议</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多协议标记交换 </a:t>
            </a:r>
            <a:r>
              <a:rPr lang="en-US" altLang="zh-CN" sz="2000" b="1" dirty="0">
                <a:latin typeface="微软雅黑" pitchFamily="34" charset="-122"/>
                <a:ea typeface="微软雅黑" pitchFamily="34" charset="-122"/>
              </a:rPr>
              <a:t>MPLS (</a:t>
            </a:r>
            <a:r>
              <a:rPr lang="en-US" altLang="zh-CN" sz="2000" b="1" dirty="0" err="1">
                <a:latin typeface="微软雅黑" pitchFamily="34" charset="-122"/>
                <a:ea typeface="微软雅黑" pitchFamily="34" charset="-122"/>
              </a:rPr>
              <a:t>MultiProtocol</a:t>
            </a:r>
            <a:r>
              <a:rPr lang="en-US" altLang="zh-CN" sz="2000" b="1" dirty="0">
                <a:latin typeface="微软雅黑" pitchFamily="34" charset="-122"/>
                <a:ea typeface="微软雅黑" pitchFamily="34" charset="-122"/>
              </a:rPr>
              <a:t> Label Switching)</a:t>
            </a:r>
            <a:r>
              <a:rPr lang="zh-CN" altLang="en-US" sz="2000" b="1" dirty="0">
                <a:latin typeface="微软雅黑" pitchFamily="34" charset="-122"/>
                <a:ea typeface="微软雅黑" pitchFamily="34" charset="-122"/>
              </a:rPr>
              <a:t>。</a:t>
            </a:r>
          </a:p>
          <a:p>
            <a:pPr marL="357188" indent="-357188"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多协议</a:t>
            </a:r>
            <a:r>
              <a:rPr lang="zh-CN" altLang="en-US" sz="2000" b="1" dirty="0">
                <a:latin typeface="微软雅黑" pitchFamily="34" charset="-122"/>
                <a:ea typeface="微软雅黑" pitchFamily="34" charset="-122"/>
              </a:rPr>
              <a:t>”表示在 </a:t>
            </a: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的</a:t>
            </a:r>
            <a:r>
              <a:rPr lang="zh-CN" altLang="en-US" sz="2000" b="1" dirty="0">
                <a:solidFill>
                  <a:srgbClr val="0000FF"/>
                </a:solidFill>
                <a:latin typeface="微软雅黑" pitchFamily="34" charset="-122"/>
                <a:ea typeface="微软雅黑" pitchFamily="34" charset="-122"/>
              </a:rPr>
              <a:t>上层</a:t>
            </a:r>
            <a:r>
              <a:rPr lang="zh-CN" altLang="en-US" sz="2000" b="1" dirty="0">
                <a:latin typeface="微软雅黑" pitchFamily="34" charset="-122"/>
                <a:ea typeface="微软雅黑" pitchFamily="34" charset="-122"/>
              </a:rPr>
              <a:t>可以采用多种协议，例如：</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IPX</a:t>
            </a:r>
            <a:r>
              <a:rPr lang="zh-CN" altLang="en-US" sz="2000" b="1" dirty="0">
                <a:latin typeface="微软雅黑" pitchFamily="34" charset="-122"/>
                <a:ea typeface="微软雅黑" pitchFamily="34" charset="-122"/>
              </a:rPr>
              <a:t>；可以使用</a:t>
            </a:r>
            <a:r>
              <a:rPr lang="zh-CN" altLang="en-US" sz="2000" b="1" dirty="0">
                <a:solidFill>
                  <a:srgbClr val="0000FF"/>
                </a:solidFill>
                <a:latin typeface="微软雅黑" pitchFamily="34" charset="-122"/>
                <a:ea typeface="微软雅黑" pitchFamily="34" charset="-122"/>
              </a:rPr>
              <a:t>多种数据链路层协议</a:t>
            </a:r>
            <a:r>
              <a:rPr lang="zh-CN" altLang="en-US" sz="2000" b="1" dirty="0">
                <a:latin typeface="微软雅黑" pitchFamily="34" charset="-122"/>
                <a:ea typeface="微软雅黑" pitchFamily="34" charset="-122"/>
              </a:rPr>
              <a:t>，例如：</a:t>
            </a:r>
            <a:r>
              <a:rPr lang="en-US" altLang="zh-CN" sz="2000" b="1" dirty="0">
                <a:latin typeface="微软雅黑" pitchFamily="34" charset="-122"/>
                <a:ea typeface="微软雅黑" pitchFamily="34" charset="-122"/>
              </a:rPr>
              <a:t>PPP</a:t>
            </a:r>
            <a:r>
              <a:rPr lang="zh-CN" altLang="en-US" sz="2000" b="1" dirty="0">
                <a:latin typeface="微软雅黑" pitchFamily="34" charset="-122"/>
                <a:ea typeface="微软雅黑" pitchFamily="34" charset="-122"/>
              </a:rPr>
              <a:t>，以太网，</a:t>
            </a:r>
            <a:r>
              <a:rPr lang="en-US" altLang="zh-CN" sz="2000" b="1" dirty="0">
                <a:latin typeface="微软雅黑" pitchFamily="34" charset="-122"/>
                <a:ea typeface="微软雅黑" pitchFamily="34" charset="-122"/>
              </a:rPr>
              <a:t>ATM </a:t>
            </a:r>
            <a:r>
              <a:rPr lang="zh-CN" altLang="en-US" sz="2000" b="1" dirty="0">
                <a:latin typeface="微软雅黑" pitchFamily="34" charset="-122"/>
                <a:ea typeface="微软雅黑" pitchFamily="34" charset="-122"/>
              </a:rPr>
              <a:t>等。</a:t>
            </a:r>
          </a:p>
          <a:p>
            <a:pPr marL="357188" indent="-357188"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标记</a:t>
            </a:r>
            <a:r>
              <a:rPr lang="zh-CN" altLang="en-US" sz="2000" b="1" dirty="0">
                <a:latin typeface="微软雅黑" pitchFamily="34" charset="-122"/>
                <a:ea typeface="微软雅黑" pitchFamily="34" charset="-122"/>
              </a:rPr>
              <a:t>”是指每个分组被打上一个标记，根据该标记对分组进行转发。</a:t>
            </a:r>
          </a:p>
        </p:txBody>
      </p:sp>
      <p:sp>
        <p:nvSpPr>
          <p:cNvPr id="8" name="AutoShape 5"/>
          <p:cNvSpPr>
            <a:spLocks noChangeArrowheads="1"/>
          </p:cNvSpPr>
          <p:nvPr/>
        </p:nvSpPr>
        <p:spPr bwMode="auto">
          <a:xfrm>
            <a:off x="545144" y="765386"/>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zh-CN" altLang="en-US">
              <a:latin typeface="宋体" charset="-122"/>
            </a:endParaRPr>
          </a:p>
        </p:txBody>
      </p:sp>
      <p:sp>
        <p:nvSpPr>
          <p:cNvPr id="9" name="Rectangle 6"/>
          <p:cNvSpPr>
            <a:spLocks noChangeArrowheads="1"/>
          </p:cNvSpPr>
          <p:nvPr/>
        </p:nvSpPr>
        <p:spPr bwMode="auto">
          <a:xfrm>
            <a:off x="2156973" y="740699"/>
            <a:ext cx="48329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smtClean="0">
                <a:solidFill>
                  <a:srgbClr val="FFFF00"/>
                </a:solidFill>
                <a:latin typeface="微软雅黑" pitchFamily="34" charset="-122"/>
                <a:ea typeface="微软雅黑" pitchFamily="34" charset="-122"/>
              </a:rPr>
              <a:t>4.9  </a:t>
            </a:r>
            <a:r>
              <a:rPr lang="zh-CN" altLang="en-US" sz="2400" b="1" dirty="0" smtClean="0">
                <a:solidFill>
                  <a:schemeClr val="bg1"/>
                </a:solidFill>
                <a:latin typeface="微软雅黑" pitchFamily="34" charset="-122"/>
                <a:ea typeface="微软雅黑" pitchFamily="34" charset="-122"/>
              </a:rPr>
              <a:t>多</a:t>
            </a:r>
            <a:r>
              <a:rPr lang="zh-CN" altLang="en-US" sz="2400" b="1" dirty="0">
                <a:solidFill>
                  <a:schemeClr val="bg1"/>
                </a:solidFill>
                <a:latin typeface="微软雅黑" pitchFamily="34" charset="-122"/>
                <a:ea typeface="微软雅黑" pitchFamily="34" charset="-122"/>
              </a:rPr>
              <a:t>协议标记交换 </a:t>
            </a:r>
            <a:r>
              <a:rPr lang="en-US" altLang="zh-CN" sz="2400" b="1" dirty="0">
                <a:solidFill>
                  <a:schemeClr val="bg1"/>
                </a:solidFill>
                <a:latin typeface="微软雅黑" pitchFamily="34" charset="-122"/>
                <a:ea typeface="微软雅黑" pitchFamily="34" charset="-122"/>
              </a:rPr>
              <a:t>MPLS</a:t>
            </a:r>
          </a:p>
        </p:txBody>
      </p:sp>
    </p:spTree>
    <p:extLst>
      <p:ext uri="{BB962C8B-B14F-4D97-AF65-F5344CB8AC3E}">
        <p14:creationId xmlns:p14="http://schemas.microsoft.com/office/powerpoint/2010/main" val="2360336267"/>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00395"/>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943094" y="2080500"/>
            <a:ext cx="5389117" cy="2221419"/>
            <a:chOff x="632520" y="2883073"/>
            <a:chExt cx="8957090" cy="3692155"/>
          </a:xfrm>
        </p:grpSpPr>
        <p:sp>
          <p:nvSpPr>
            <p:cNvPr id="4" name="Line 4"/>
            <p:cNvSpPr>
              <a:spLocks noChangeShapeType="1"/>
            </p:cNvSpPr>
            <p:nvPr/>
          </p:nvSpPr>
          <p:spPr bwMode="auto">
            <a:xfrm>
              <a:off x="7954618" y="3662290"/>
              <a:ext cx="1634992" cy="36284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 name="Line 7"/>
            <p:cNvSpPr>
              <a:spLocks noChangeShapeType="1"/>
            </p:cNvSpPr>
            <p:nvPr/>
          </p:nvSpPr>
          <p:spPr bwMode="auto">
            <a:xfrm>
              <a:off x="2153760" y="3564954"/>
              <a:ext cx="1972602"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 name="Line 8"/>
            <p:cNvSpPr>
              <a:spLocks noChangeShapeType="1"/>
            </p:cNvSpPr>
            <p:nvPr/>
          </p:nvSpPr>
          <p:spPr bwMode="auto">
            <a:xfrm flipV="1">
              <a:off x="4356814" y="3547988"/>
              <a:ext cx="3250405"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 name="Line 9"/>
            <p:cNvSpPr>
              <a:spLocks noChangeShapeType="1"/>
            </p:cNvSpPr>
            <p:nvPr/>
          </p:nvSpPr>
          <p:spPr bwMode="auto">
            <a:xfrm>
              <a:off x="4358534" y="3662290"/>
              <a:ext cx="2676962" cy="134245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 name="Line 10"/>
            <p:cNvSpPr>
              <a:spLocks noChangeShapeType="1"/>
            </p:cNvSpPr>
            <p:nvPr/>
          </p:nvSpPr>
          <p:spPr bwMode="auto">
            <a:xfrm flipV="1">
              <a:off x="7839391" y="3115229"/>
              <a:ext cx="1750218" cy="32004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9" name="Line 11"/>
            <p:cNvSpPr>
              <a:spLocks noChangeShapeType="1"/>
            </p:cNvSpPr>
            <p:nvPr/>
          </p:nvSpPr>
          <p:spPr bwMode="auto">
            <a:xfrm>
              <a:off x="7397922" y="4917755"/>
              <a:ext cx="1316578"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 name="Freeform 15"/>
            <p:cNvSpPr>
              <a:spLocks/>
            </p:cNvSpPr>
            <p:nvPr/>
          </p:nvSpPr>
          <p:spPr bwMode="auto">
            <a:xfrm>
              <a:off x="3041949" y="3632770"/>
              <a:ext cx="1003044" cy="2403475"/>
            </a:xfrm>
            <a:custGeom>
              <a:avLst/>
              <a:gdLst>
                <a:gd name="T0" fmla="*/ 0 w 454"/>
                <a:gd name="T1" fmla="*/ 91 h 951"/>
                <a:gd name="T2" fmla="*/ 454 w 454"/>
                <a:gd name="T3" fmla="*/ 0 h 951"/>
                <a:gd name="T4" fmla="*/ 4 w 454"/>
                <a:gd name="T5" fmla="*/ 951 h 951"/>
                <a:gd name="T6" fmla="*/ 0 w 454"/>
                <a:gd name="T7" fmla="*/ 91 h 951"/>
              </a:gdLst>
              <a:ahLst/>
              <a:cxnLst>
                <a:cxn ang="0">
                  <a:pos x="T0" y="T1"/>
                </a:cxn>
                <a:cxn ang="0">
                  <a:pos x="T2" y="T3"/>
                </a:cxn>
                <a:cxn ang="0">
                  <a:pos x="T4" y="T5"/>
                </a:cxn>
                <a:cxn ang="0">
                  <a:pos x="T6" y="T7"/>
                </a:cxn>
              </a:cxnLst>
              <a:rect l="0" t="0" r="r" b="b"/>
              <a:pathLst>
                <a:path w="454" h="951">
                  <a:moveTo>
                    <a:pt x="0" y="91"/>
                  </a:moveTo>
                  <a:lnTo>
                    <a:pt x="454" y="0"/>
                  </a:lnTo>
                  <a:lnTo>
                    <a:pt x="4" y="951"/>
                  </a:lnTo>
                  <a:lnTo>
                    <a:pt x="0" y="91"/>
                  </a:lnTo>
                  <a:close/>
                </a:path>
              </a:pathLst>
            </a:custGeom>
            <a:gradFill rotWithShape="1">
              <a:gsLst>
                <a:gs pos="0">
                  <a:srgbClr val="99FFCC"/>
                </a:gs>
                <a:gs pos="100000">
                  <a:srgbClr val="0070C0"/>
                </a:gs>
              </a:gsLst>
              <a:lin ang="0" scaled="1"/>
            </a:gradFill>
            <a:ln>
              <a:noFill/>
            </a:ln>
            <a:effectLst/>
          </p:spPr>
          <p:txBody>
            <a:bodyPr/>
            <a:lstStyle/>
            <a:p>
              <a:endParaRPr lang="zh-CN" altLang="en-US" sz="1400" b="1">
                <a:latin typeface="微软雅黑" pitchFamily="34" charset="-122"/>
                <a:ea typeface="微软雅黑" pitchFamily="34" charset="-122"/>
              </a:endParaRPr>
            </a:p>
          </p:txBody>
        </p:sp>
        <p:sp>
          <p:nvSpPr>
            <p:cNvPr id="11" name="Text Box 16"/>
            <p:cNvSpPr txBox="1">
              <a:spLocks noChangeArrowheads="1"/>
            </p:cNvSpPr>
            <p:nvPr/>
          </p:nvSpPr>
          <p:spPr bwMode="auto">
            <a:xfrm>
              <a:off x="4358534" y="3179886"/>
              <a:ext cx="490766" cy="51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0</a:t>
              </a:r>
            </a:p>
          </p:txBody>
        </p:sp>
        <p:sp>
          <p:nvSpPr>
            <p:cNvPr id="12" name="Text Box 17"/>
            <p:cNvSpPr txBox="1">
              <a:spLocks noChangeArrowheads="1"/>
            </p:cNvSpPr>
            <p:nvPr/>
          </p:nvSpPr>
          <p:spPr bwMode="auto">
            <a:xfrm>
              <a:off x="4170801" y="3699565"/>
              <a:ext cx="490766" cy="51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1</a:t>
              </a:r>
            </a:p>
          </p:txBody>
        </p:sp>
        <p:sp>
          <p:nvSpPr>
            <p:cNvPr id="13" name="Text Box 18"/>
            <p:cNvSpPr txBox="1">
              <a:spLocks noChangeArrowheads="1"/>
            </p:cNvSpPr>
            <p:nvPr/>
          </p:nvSpPr>
          <p:spPr bwMode="auto">
            <a:xfrm>
              <a:off x="3973377" y="2883073"/>
              <a:ext cx="624784" cy="508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S</a:t>
              </a:r>
              <a:r>
                <a:rPr lang="en-US" altLang="zh-CN" sz="1400" b="1" baseline="-25000" dirty="0">
                  <a:latin typeface="微软雅黑" pitchFamily="34" charset="-122"/>
                  <a:ea typeface="微软雅黑" pitchFamily="34" charset="-122"/>
                </a:rPr>
                <a:t>1</a:t>
              </a:r>
            </a:p>
          </p:txBody>
        </p:sp>
        <p:sp>
          <p:nvSpPr>
            <p:cNvPr id="14" name="Text Box 19"/>
            <p:cNvSpPr txBox="1">
              <a:spLocks noChangeArrowheads="1"/>
            </p:cNvSpPr>
            <p:nvPr/>
          </p:nvSpPr>
          <p:spPr bwMode="auto">
            <a:xfrm>
              <a:off x="7573778" y="2883073"/>
              <a:ext cx="624784" cy="508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S</a:t>
              </a:r>
              <a:r>
                <a:rPr lang="en-US" altLang="zh-CN" sz="1400" b="1" baseline="-25000" dirty="0">
                  <a:latin typeface="微软雅黑" pitchFamily="34" charset="-122"/>
                  <a:ea typeface="微软雅黑" pitchFamily="34" charset="-122"/>
                </a:rPr>
                <a:t>2</a:t>
              </a:r>
            </a:p>
          </p:txBody>
        </p:sp>
        <p:sp>
          <p:nvSpPr>
            <p:cNvPr id="15" name="Text Box 20"/>
            <p:cNvSpPr txBox="1">
              <a:spLocks noChangeArrowheads="1"/>
            </p:cNvSpPr>
            <p:nvPr/>
          </p:nvSpPr>
          <p:spPr bwMode="auto">
            <a:xfrm>
              <a:off x="6894257" y="4149080"/>
              <a:ext cx="624784" cy="508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S</a:t>
              </a:r>
              <a:r>
                <a:rPr lang="en-US" altLang="zh-CN" sz="1400" b="1" baseline="-25000" dirty="0">
                  <a:latin typeface="微软雅黑" pitchFamily="34" charset="-122"/>
                  <a:ea typeface="微软雅黑" pitchFamily="34" charset="-122"/>
                </a:rPr>
                <a:t>3</a:t>
              </a:r>
            </a:p>
          </p:txBody>
        </p:sp>
        <p:sp>
          <p:nvSpPr>
            <p:cNvPr id="16" name="Line 21"/>
            <p:cNvSpPr>
              <a:spLocks noChangeShapeType="1"/>
            </p:cNvSpPr>
            <p:nvPr/>
          </p:nvSpPr>
          <p:spPr bwMode="auto">
            <a:xfrm>
              <a:off x="7397921" y="5004741"/>
              <a:ext cx="918111" cy="59861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17" name="组合 16"/>
            <p:cNvGrpSpPr/>
            <p:nvPr/>
          </p:nvGrpSpPr>
          <p:grpSpPr>
            <a:xfrm>
              <a:off x="2268986" y="2990279"/>
              <a:ext cx="1509978" cy="458788"/>
              <a:chOff x="2240889" y="2930525"/>
              <a:chExt cx="1509978" cy="458788"/>
            </a:xfrm>
          </p:grpSpPr>
          <p:sp>
            <p:nvSpPr>
              <p:cNvPr id="46" name="Line 24"/>
              <p:cNvSpPr>
                <a:spLocks noChangeShapeType="1"/>
              </p:cNvSpPr>
              <p:nvPr/>
            </p:nvSpPr>
            <p:spPr bwMode="auto">
              <a:xfrm>
                <a:off x="3284803" y="3159125"/>
                <a:ext cx="466064" cy="0"/>
              </a:xfrm>
              <a:prstGeom prst="line">
                <a:avLst/>
              </a:prstGeom>
              <a:noFill/>
              <a:ln w="38100">
                <a:solidFill>
                  <a:srgbClr val="CC00CC"/>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7" name="Rectangle 25"/>
              <p:cNvSpPr>
                <a:spLocks noChangeArrowheads="1"/>
              </p:cNvSpPr>
              <p:nvPr/>
            </p:nvSpPr>
            <p:spPr bwMode="auto">
              <a:xfrm>
                <a:off x="2240889" y="2930525"/>
                <a:ext cx="1045633" cy="458788"/>
              </a:xfrm>
              <a:prstGeom prst="rect">
                <a:avLst/>
              </a:prstGeom>
              <a:solidFill>
                <a:srgbClr val="3399FF"/>
              </a:solidFill>
              <a:ln w="9525" algn="ctr">
                <a:solidFill>
                  <a:schemeClr val="tx1"/>
                </a:solidFill>
                <a:miter lim="800000"/>
                <a:headEnd/>
                <a:tailEnd/>
              </a:ln>
              <a:effectLst/>
            </p:spPr>
            <p:txBody>
              <a:bodyPr wrap="none" anchor="ctr"/>
              <a:lstStyle/>
              <a:p>
                <a:pPr algn="ctr"/>
                <a:endParaRPr lang="zh-CN" altLang="zh-CN" sz="1400" b="1">
                  <a:latin typeface="微软雅黑" pitchFamily="34" charset="-122"/>
                  <a:ea typeface="微软雅黑" pitchFamily="34" charset="-122"/>
                </a:endParaRPr>
              </a:p>
            </p:txBody>
          </p:sp>
          <p:sp>
            <p:nvSpPr>
              <p:cNvPr id="48" name="Rectangle 26"/>
              <p:cNvSpPr>
                <a:spLocks noChangeArrowheads="1"/>
              </p:cNvSpPr>
              <p:nvPr/>
            </p:nvSpPr>
            <p:spPr bwMode="auto">
              <a:xfrm>
                <a:off x="3006196" y="2946401"/>
                <a:ext cx="261408" cy="423863"/>
              </a:xfrm>
              <a:prstGeom prst="rect">
                <a:avLst/>
              </a:prstGeom>
              <a:solidFill>
                <a:srgbClr val="00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latin typeface="微软雅黑" pitchFamily="34" charset="-122"/>
                    <a:ea typeface="微软雅黑" pitchFamily="34" charset="-122"/>
                  </a:rPr>
                  <a:t>0</a:t>
                </a:r>
              </a:p>
            </p:txBody>
          </p:sp>
        </p:grpSp>
        <p:sp>
          <p:nvSpPr>
            <p:cNvPr id="18" name="Text Box 27"/>
            <p:cNvSpPr txBox="1">
              <a:spLocks noChangeArrowheads="1"/>
            </p:cNvSpPr>
            <p:nvPr/>
          </p:nvSpPr>
          <p:spPr bwMode="auto">
            <a:xfrm>
              <a:off x="877951" y="6063681"/>
              <a:ext cx="1860217" cy="51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S</a:t>
              </a:r>
              <a:r>
                <a:rPr lang="en-US" altLang="zh-CN" sz="1400" b="1" baseline="-25000" dirty="0">
                  <a:latin typeface="微软雅黑" pitchFamily="34" charset="-122"/>
                  <a:ea typeface="微软雅黑" pitchFamily="34" charset="-122"/>
                </a:rPr>
                <a:t>1 </a:t>
              </a:r>
              <a:r>
                <a:rPr lang="zh-CN" altLang="en-US" sz="1400" b="1" dirty="0">
                  <a:latin typeface="微软雅黑" pitchFamily="34" charset="-122"/>
                  <a:ea typeface="微软雅黑" pitchFamily="34" charset="-122"/>
                </a:rPr>
                <a:t>的转发表</a:t>
              </a:r>
              <a:endParaRPr lang="zh-CN" altLang="en-US" sz="1400" b="1" baseline="-25000" dirty="0">
                <a:latin typeface="微软雅黑" pitchFamily="34" charset="-122"/>
                <a:ea typeface="微软雅黑" pitchFamily="34" charset="-122"/>
              </a:endParaRPr>
            </a:p>
          </p:txBody>
        </p:sp>
        <p:grpSp>
          <p:nvGrpSpPr>
            <p:cNvPr id="19" name="组合 18"/>
            <p:cNvGrpSpPr/>
            <p:nvPr/>
          </p:nvGrpSpPr>
          <p:grpSpPr>
            <a:xfrm>
              <a:off x="5413840" y="3916981"/>
              <a:ext cx="1439465" cy="592139"/>
              <a:chOff x="5394987" y="3774690"/>
              <a:chExt cx="1439465" cy="592139"/>
            </a:xfrm>
          </p:grpSpPr>
          <p:sp>
            <p:nvSpPr>
              <p:cNvPr id="43" name="Line 29"/>
              <p:cNvSpPr>
                <a:spLocks noChangeShapeType="1"/>
              </p:cNvSpPr>
              <p:nvPr/>
            </p:nvSpPr>
            <p:spPr bwMode="auto">
              <a:xfrm rot="1516200">
                <a:off x="6368389" y="4298565"/>
                <a:ext cx="466063" cy="0"/>
              </a:xfrm>
              <a:prstGeom prst="line">
                <a:avLst/>
              </a:prstGeom>
              <a:noFill/>
              <a:ln w="38100">
                <a:solidFill>
                  <a:srgbClr val="CC00CC"/>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4" name="Rectangle 30"/>
              <p:cNvSpPr>
                <a:spLocks noChangeArrowheads="1"/>
              </p:cNvSpPr>
              <p:nvPr/>
            </p:nvSpPr>
            <p:spPr bwMode="auto">
              <a:xfrm rot="1516200">
                <a:off x="5394987" y="3774690"/>
                <a:ext cx="1047353" cy="457200"/>
              </a:xfrm>
              <a:prstGeom prst="rect">
                <a:avLst/>
              </a:prstGeom>
              <a:solidFill>
                <a:srgbClr val="00B0F0"/>
              </a:solidFill>
              <a:ln w="9525">
                <a:solidFill>
                  <a:schemeClr val="tx1"/>
                </a:solidFill>
                <a:miter lim="800000"/>
                <a:headEnd/>
                <a:tailEnd/>
              </a:ln>
              <a:effectLst/>
            </p:spPr>
            <p:txBody>
              <a:bodyPr wrap="none" anchor="ctr"/>
              <a:lstStyle/>
              <a:p>
                <a:pPr algn="ctr"/>
                <a:endParaRPr lang="zh-CN" altLang="zh-CN" sz="1400" b="1">
                  <a:latin typeface="微软雅黑" pitchFamily="34" charset="-122"/>
                  <a:ea typeface="微软雅黑" pitchFamily="34" charset="-122"/>
                </a:endParaRPr>
              </a:p>
            </p:txBody>
          </p:sp>
          <p:sp>
            <p:nvSpPr>
              <p:cNvPr id="45" name="Rectangle 31"/>
              <p:cNvSpPr>
                <a:spLocks noChangeArrowheads="1"/>
              </p:cNvSpPr>
              <p:nvPr/>
            </p:nvSpPr>
            <p:spPr bwMode="auto">
              <a:xfrm rot="1516200">
                <a:off x="6124179" y="3942966"/>
                <a:ext cx="261408" cy="423863"/>
              </a:xfrm>
              <a:prstGeom prst="rect">
                <a:avLst/>
              </a:prstGeom>
              <a:solidFill>
                <a:srgbClr val="00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0</a:t>
                </a:r>
              </a:p>
            </p:txBody>
          </p:sp>
        </p:grpSp>
        <p:pic>
          <p:nvPicPr>
            <p:cNvPr id="2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9155" y="3336369"/>
              <a:ext cx="627725" cy="503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5"/>
            <p:cNvSpPr>
              <a:spLocks noChangeArrowheads="1"/>
            </p:cNvSpPr>
            <p:nvPr/>
          </p:nvSpPr>
          <p:spPr bwMode="auto">
            <a:xfrm>
              <a:off x="632520" y="3861369"/>
              <a:ext cx="2409429" cy="2165350"/>
            </a:xfrm>
            <a:prstGeom prst="rect">
              <a:avLst/>
            </a:prstGeom>
            <a:solidFill>
              <a:srgbClr val="00FFFF"/>
            </a:solidFill>
            <a:ln w="2857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22" name="Text Box 6"/>
            <p:cNvSpPr txBox="1">
              <a:spLocks noChangeArrowheads="1"/>
            </p:cNvSpPr>
            <p:nvPr/>
          </p:nvSpPr>
          <p:spPr bwMode="auto">
            <a:xfrm>
              <a:off x="674120" y="3905979"/>
              <a:ext cx="2361107" cy="2194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0000"/>
                </a:lnSpc>
                <a:spcAft>
                  <a:spcPct val="20000"/>
                </a:spcAft>
              </a:pPr>
              <a:r>
                <a:rPr lang="zh-CN" altLang="en-US" sz="1400" b="1" dirty="0">
                  <a:latin typeface="微软雅黑" pitchFamily="34" charset="-122"/>
                  <a:ea typeface="微软雅黑" pitchFamily="34" charset="-122"/>
                </a:rPr>
                <a:t>标号   转发接口</a:t>
              </a:r>
            </a:p>
            <a:p>
              <a:pPr>
                <a:lnSpc>
                  <a:spcPct val="110000"/>
                </a:lnSpc>
              </a:pPr>
              <a:r>
                <a:rPr lang="zh-CN" altLang="en-US" sz="1400" b="1" dirty="0">
                  <a:latin typeface="微软雅黑" pitchFamily="34" charset="-122"/>
                  <a:ea typeface="微软雅黑" pitchFamily="34" charset="-122"/>
                </a:rPr>
                <a:t>   </a:t>
              </a:r>
              <a:r>
                <a:rPr lang="en-US" altLang="zh-CN" sz="1400" b="1" dirty="0">
                  <a:latin typeface="微软雅黑" pitchFamily="34" charset="-122"/>
                  <a:ea typeface="微软雅黑" pitchFamily="34" charset="-122"/>
                </a:rPr>
                <a:t>0            1</a:t>
              </a:r>
            </a:p>
            <a:p>
              <a:pPr>
                <a:lnSpc>
                  <a:spcPct val="110000"/>
                </a:lnSpc>
              </a:pPr>
              <a:r>
                <a:rPr lang="en-US" altLang="zh-CN" sz="1400" b="1" dirty="0">
                  <a:latin typeface="微软雅黑" pitchFamily="34" charset="-122"/>
                  <a:ea typeface="微软雅黑" pitchFamily="34" charset="-122"/>
                </a:rPr>
                <a:t>   1            0</a:t>
              </a:r>
            </a:p>
            <a:p>
              <a:pPr>
                <a:lnSpc>
                  <a:spcPct val="110000"/>
                </a:lnSpc>
              </a:pPr>
              <a:r>
                <a:rPr lang="en-US" altLang="zh-CN" sz="1400" b="1" dirty="0">
                  <a:latin typeface="微软雅黑" pitchFamily="34" charset="-122"/>
                  <a:ea typeface="微软雅黑" pitchFamily="34" charset="-122"/>
                </a:rPr>
                <a:t>   2            1</a:t>
              </a:r>
            </a:p>
            <a:p>
              <a:pPr>
                <a:lnSpc>
                  <a:spcPct val="110000"/>
                </a:lnSpc>
              </a:pPr>
              <a:r>
                <a:rPr lang="en-US" altLang="zh-CN" sz="1400" b="1" dirty="0">
                  <a:latin typeface="微软雅黑" pitchFamily="34" charset="-122"/>
                  <a:ea typeface="微软雅黑" pitchFamily="34" charset="-122"/>
                </a:rPr>
                <a:t>   3            1</a:t>
              </a:r>
            </a:p>
          </p:txBody>
        </p:sp>
        <p:sp>
          <p:nvSpPr>
            <p:cNvPr id="23" name="Line 13"/>
            <p:cNvSpPr>
              <a:spLocks noChangeShapeType="1"/>
            </p:cNvSpPr>
            <p:nvPr/>
          </p:nvSpPr>
          <p:spPr bwMode="auto">
            <a:xfrm flipV="1">
              <a:off x="653158" y="4376832"/>
              <a:ext cx="2388791" cy="3651"/>
            </a:xfrm>
            <a:prstGeom prst="line">
              <a:avLst/>
            </a:prstGeom>
            <a:noFill/>
            <a:ln w="952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4" name="Line 14"/>
            <p:cNvSpPr>
              <a:spLocks noChangeShapeType="1"/>
            </p:cNvSpPr>
            <p:nvPr/>
          </p:nvSpPr>
          <p:spPr bwMode="auto">
            <a:xfrm>
              <a:off x="1507895" y="3861369"/>
              <a:ext cx="0" cy="216535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25" name="组合 24"/>
            <p:cNvGrpSpPr/>
            <p:nvPr/>
          </p:nvGrpSpPr>
          <p:grpSpPr>
            <a:xfrm>
              <a:off x="6269451" y="4885019"/>
              <a:ext cx="899634" cy="1112812"/>
              <a:chOff x="6717662" y="4764460"/>
              <a:chExt cx="899634" cy="1112812"/>
            </a:xfrm>
          </p:grpSpPr>
          <p:sp>
            <p:nvSpPr>
              <p:cNvPr id="38" name="等腰三角形 37"/>
              <p:cNvSpPr/>
              <p:nvPr/>
            </p:nvSpPr>
            <p:spPr bwMode="auto">
              <a:xfrm>
                <a:off x="6717662" y="4764460"/>
                <a:ext cx="898435" cy="514349"/>
              </a:xfrm>
              <a:prstGeom prst="triangle">
                <a:avLst>
                  <a:gd name="adj" fmla="val 82161"/>
                </a:avLst>
              </a:prstGeom>
              <a:gradFill flip="none" rotWithShape="1">
                <a:gsLst>
                  <a:gs pos="0">
                    <a:srgbClr val="99FFCC"/>
                  </a:gs>
                  <a:gs pos="100000">
                    <a:srgbClr val="0070C0"/>
                  </a:gs>
                </a:gsLst>
                <a:lin ang="1620000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smtClean="0">
                  <a:ln>
                    <a:noFill/>
                  </a:ln>
                  <a:effectLst/>
                  <a:latin typeface="微软雅黑" pitchFamily="34" charset="-122"/>
                  <a:ea typeface="微软雅黑" pitchFamily="34" charset="-122"/>
                </a:endParaRPr>
              </a:p>
            </p:txBody>
          </p:sp>
          <p:grpSp>
            <p:nvGrpSpPr>
              <p:cNvPr id="39" name="组合 38"/>
              <p:cNvGrpSpPr/>
              <p:nvPr/>
            </p:nvGrpSpPr>
            <p:grpSpPr>
              <a:xfrm>
                <a:off x="6755836" y="5278809"/>
                <a:ext cx="861460" cy="598463"/>
                <a:chOff x="6717662" y="5278809"/>
                <a:chExt cx="861460" cy="598463"/>
              </a:xfrm>
            </p:grpSpPr>
            <p:sp>
              <p:nvSpPr>
                <p:cNvPr id="40" name="矩形 39"/>
                <p:cNvSpPr/>
                <p:nvPr/>
              </p:nvSpPr>
              <p:spPr bwMode="auto">
                <a:xfrm>
                  <a:off x="6717662" y="5278809"/>
                  <a:ext cx="861460" cy="598463"/>
                </a:xfrm>
                <a:prstGeom prst="rect">
                  <a:avLst/>
                </a:prstGeom>
                <a:solidFill>
                  <a:srgbClr val="00FFFF"/>
                </a:solidFill>
                <a:ln w="28575" cap="flat" cmpd="sng" algn="ctr">
                  <a:solidFill>
                    <a:srgbClr val="000099"/>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smtClean="0">
                    <a:ln>
                      <a:noFill/>
                    </a:ln>
                    <a:effectLst/>
                    <a:latin typeface="微软雅黑" pitchFamily="34" charset="-122"/>
                    <a:ea typeface="微软雅黑" pitchFamily="34" charset="-122"/>
                  </a:endParaRPr>
                </a:p>
              </p:txBody>
            </p:sp>
            <p:cxnSp>
              <p:nvCxnSpPr>
                <p:cNvPr id="41" name="直接连接符 40"/>
                <p:cNvCxnSpPr/>
                <p:nvPr/>
              </p:nvCxnSpPr>
              <p:spPr bwMode="auto">
                <a:xfrm>
                  <a:off x="6717662" y="5445224"/>
                  <a:ext cx="828018" cy="0"/>
                </a:xfrm>
                <a:prstGeom prst="line">
                  <a:avLst/>
                </a:prstGeom>
                <a:solidFill>
                  <a:schemeClr val="accent1"/>
                </a:solidFill>
                <a:ln w="12700" cap="flat" cmpd="sng" algn="ctr">
                  <a:solidFill>
                    <a:srgbClr val="0000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p:nvPr/>
              </p:nvCxnSpPr>
              <p:spPr bwMode="auto">
                <a:xfrm>
                  <a:off x="6969224" y="5278809"/>
                  <a:ext cx="0" cy="598463"/>
                </a:xfrm>
                <a:prstGeom prst="line">
                  <a:avLst/>
                </a:prstGeom>
                <a:solidFill>
                  <a:schemeClr val="accent1"/>
                </a:solidFill>
                <a:ln w="12700" cap="flat" cmpd="sng" algn="ctr">
                  <a:solidFill>
                    <a:srgbClr val="0000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26" name="Picture 2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7835" y="4665420"/>
              <a:ext cx="627725" cy="504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组合 26"/>
            <p:cNvGrpSpPr/>
            <p:nvPr/>
          </p:nvGrpSpPr>
          <p:grpSpPr>
            <a:xfrm>
              <a:off x="7645393" y="3560762"/>
              <a:ext cx="899634" cy="1112812"/>
              <a:chOff x="6717662" y="4764460"/>
              <a:chExt cx="899634" cy="1112812"/>
            </a:xfrm>
          </p:grpSpPr>
          <p:sp>
            <p:nvSpPr>
              <p:cNvPr id="33" name="等腰三角形 32"/>
              <p:cNvSpPr/>
              <p:nvPr/>
            </p:nvSpPr>
            <p:spPr bwMode="auto">
              <a:xfrm>
                <a:off x="6717662" y="4764460"/>
                <a:ext cx="898435" cy="514349"/>
              </a:xfrm>
              <a:prstGeom prst="triangle">
                <a:avLst>
                  <a:gd name="adj" fmla="val 12085"/>
                </a:avLst>
              </a:prstGeom>
              <a:gradFill flip="none" rotWithShape="1">
                <a:gsLst>
                  <a:gs pos="0">
                    <a:srgbClr val="99FFCC"/>
                  </a:gs>
                  <a:gs pos="100000">
                    <a:srgbClr val="0070C0"/>
                  </a:gs>
                </a:gsLst>
                <a:lin ang="1620000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smtClean="0">
                  <a:ln>
                    <a:noFill/>
                  </a:ln>
                  <a:effectLst/>
                  <a:latin typeface="微软雅黑" pitchFamily="34" charset="-122"/>
                  <a:ea typeface="微软雅黑" pitchFamily="34" charset="-122"/>
                </a:endParaRPr>
              </a:p>
            </p:txBody>
          </p:sp>
          <p:grpSp>
            <p:nvGrpSpPr>
              <p:cNvPr id="34" name="组合 33"/>
              <p:cNvGrpSpPr/>
              <p:nvPr/>
            </p:nvGrpSpPr>
            <p:grpSpPr>
              <a:xfrm>
                <a:off x="6755836" y="5278809"/>
                <a:ext cx="861460" cy="598463"/>
                <a:chOff x="6717662" y="5278809"/>
                <a:chExt cx="861460" cy="598463"/>
              </a:xfrm>
            </p:grpSpPr>
            <p:sp>
              <p:nvSpPr>
                <p:cNvPr id="35" name="矩形 34"/>
                <p:cNvSpPr/>
                <p:nvPr/>
              </p:nvSpPr>
              <p:spPr bwMode="auto">
                <a:xfrm>
                  <a:off x="6717662" y="5278809"/>
                  <a:ext cx="861460" cy="598463"/>
                </a:xfrm>
                <a:prstGeom prst="rect">
                  <a:avLst/>
                </a:prstGeom>
                <a:solidFill>
                  <a:srgbClr val="00FFFF"/>
                </a:solidFill>
                <a:ln w="28575" cap="flat" cmpd="sng" algn="ctr">
                  <a:solidFill>
                    <a:srgbClr val="000099"/>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smtClean="0">
                    <a:ln>
                      <a:noFill/>
                    </a:ln>
                    <a:effectLst/>
                    <a:latin typeface="微软雅黑" pitchFamily="34" charset="-122"/>
                    <a:ea typeface="微软雅黑" pitchFamily="34" charset="-122"/>
                  </a:endParaRPr>
                </a:p>
              </p:txBody>
            </p:sp>
            <p:cxnSp>
              <p:nvCxnSpPr>
                <p:cNvPr id="36" name="直接连接符 35"/>
                <p:cNvCxnSpPr/>
                <p:nvPr/>
              </p:nvCxnSpPr>
              <p:spPr bwMode="auto">
                <a:xfrm>
                  <a:off x="6717662" y="5445224"/>
                  <a:ext cx="828018" cy="0"/>
                </a:xfrm>
                <a:prstGeom prst="line">
                  <a:avLst/>
                </a:prstGeom>
                <a:solidFill>
                  <a:schemeClr val="accent1"/>
                </a:solidFill>
                <a:ln w="12700" cap="flat" cmpd="sng" algn="ctr">
                  <a:solidFill>
                    <a:srgbClr val="0000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6969224" y="5278809"/>
                  <a:ext cx="0" cy="598463"/>
                </a:xfrm>
                <a:prstGeom prst="line">
                  <a:avLst/>
                </a:prstGeom>
                <a:solidFill>
                  <a:schemeClr val="accent1"/>
                </a:solidFill>
                <a:ln w="12700" cap="flat" cmpd="sng" algn="ctr">
                  <a:solidFill>
                    <a:srgbClr val="0000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28"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5560" y="3340546"/>
              <a:ext cx="627723" cy="504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9" name="组合 28"/>
            <p:cNvGrpSpPr/>
            <p:nvPr/>
          </p:nvGrpSpPr>
          <p:grpSpPr>
            <a:xfrm>
              <a:off x="5510171" y="3013174"/>
              <a:ext cx="1509978" cy="458788"/>
              <a:chOff x="2240889" y="2930525"/>
              <a:chExt cx="1509978" cy="458788"/>
            </a:xfrm>
          </p:grpSpPr>
          <p:sp>
            <p:nvSpPr>
              <p:cNvPr id="30" name="Line 24"/>
              <p:cNvSpPr>
                <a:spLocks noChangeShapeType="1"/>
              </p:cNvSpPr>
              <p:nvPr/>
            </p:nvSpPr>
            <p:spPr bwMode="auto">
              <a:xfrm>
                <a:off x="3284803" y="3159125"/>
                <a:ext cx="466064" cy="0"/>
              </a:xfrm>
              <a:prstGeom prst="line">
                <a:avLst/>
              </a:prstGeom>
              <a:noFill/>
              <a:ln w="38100">
                <a:solidFill>
                  <a:srgbClr val="CC00CC"/>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Rectangle 25"/>
              <p:cNvSpPr>
                <a:spLocks noChangeArrowheads="1"/>
              </p:cNvSpPr>
              <p:nvPr/>
            </p:nvSpPr>
            <p:spPr bwMode="auto">
              <a:xfrm>
                <a:off x="2240889" y="2930525"/>
                <a:ext cx="1045633" cy="458788"/>
              </a:xfrm>
              <a:prstGeom prst="rect">
                <a:avLst/>
              </a:prstGeom>
              <a:solidFill>
                <a:srgbClr val="3399FF"/>
              </a:solidFill>
              <a:ln w="9525" algn="ctr">
                <a:solidFill>
                  <a:schemeClr val="tx1"/>
                </a:solidFill>
                <a:miter lim="800000"/>
                <a:headEnd/>
                <a:tailEnd/>
              </a:ln>
              <a:effectLst/>
            </p:spPr>
            <p:txBody>
              <a:bodyPr wrap="none" anchor="ctr"/>
              <a:lstStyle/>
              <a:p>
                <a:pPr algn="ctr"/>
                <a:endParaRPr lang="zh-CN" altLang="zh-CN" sz="1400" b="1">
                  <a:latin typeface="微软雅黑" pitchFamily="34" charset="-122"/>
                  <a:ea typeface="微软雅黑" pitchFamily="34" charset="-122"/>
                </a:endParaRPr>
              </a:p>
            </p:txBody>
          </p:sp>
          <p:sp>
            <p:nvSpPr>
              <p:cNvPr id="32" name="Rectangle 26"/>
              <p:cNvSpPr>
                <a:spLocks noChangeArrowheads="1"/>
              </p:cNvSpPr>
              <p:nvPr/>
            </p:nvSpPr>
            <p:spPr bwMode="auto">
              <a:xfrm>
                <a:off x="3006196" y="2946401"/>
                <a:ext cx="261408" cy="423863"/>
              </a:xfrm>
              <a:prstGeom prst="rect">
                <a:avLst/>
              </a:prstGeom>
              <a:solidFill>
                <a:srgbClr val="00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smtClean="0">
                    <a:latin typeface="微软雅黑" pitchFamily="34" charset="-122"/>
                    <a:ea typeface="微软雅黑" pitchFamily="34" charset="-122"/>
                  </a:rPr>
                  <a:t>1</a:t>
                </a:r>
                <a:endParaRPr lang="en-US" altLang="zh-CN" sz="1400" b="1" dirty="0">
                  <a:latin typeface="微软雅黑" pitchFamily="34" charset="-122"/>
                  <a:ea typeface="微软雅黑" pitchFamily="34" charset="-122"/>
                </a:endParaRPr>
              </a:p>
            </p:txBody>
          </p:sp>
        </p:grpSp>
      </p:grpSp>
      <p:sp>
        <p:nvSpPr>
          <p:cNvPr id="49" name="Text Box 126"/>
          <p:cNvSpPr txBox="1">
            <a:spLocks noChangeArrowheads="1"/>
          </p:cNvSpPr>
          <p:nvPr/>
        </p:nvSpPr>
        <p:spPr bwMode="auto">
          <a:xfrm>
            <a:off x="993663" y="706870"/>
            <a:ext cx="7115893" cy="1323439"/>
          </a:xfrm>
          <a:prstGeom prst="rect">
            <a:avLst/>
          </a:prstGeom>
          <a:solidFill>
            <a:srgbClr val="00FF99"/>
          </a:solidFill>
          <a:ln w="9525">
            <a:solidFill>
              <a:schemeClr val="folHlink"/>
            </a:solidFill>
            <a:miter lim="800000"/>
            <a:headEnd/>
            <a:tailEnd/>
          </a:ln>
          <a:effectLst/>
        </p:spPr>
        <p:txBody>
          <a:bodyPr wrap="square">
            <a:spAutoFit/>
          </a:bodyPr>
          <a:lstStyle/>
          <a:p>
            <a:pPr algn="ctr"/>
            <a:r>
              <a:rPr kumimoji="1" lang="zh-CN" altLang="en-US" sz="1600" b="1" dirty="0">
                <a:latin typeface="微软雅黑" pitchFamily="34" charset="-122"/>
                <a:ea typeface="微软雅黑" pitchFamily="34" charset="-122"/>
              </a:rPr>
              <a:t>为了实现交换，可以利用面向连接的概念，</a:t>
            </a:r>
          </a:p>
          <a:p>
            <a:pPr algn="ctr"/>
            <a:r>
              <a:rPr kumimoji="1" lang="zh-CN" altLang="en-US" sz="1600" b="1" dirty="0">
                <a:latin typeface="微软雅黑" pitchFamily="34" charset="-122"/>
                <a:ea typeface="微软雅黑" pitchFamily="34" charset="-122"/>
              </a:rPr>
              <a:t>使每个分组携带一个叫做标记 </a:t>
            </a:r>
            <a:r>
              <a:rPr kumimoji="1" lang="en-US" altLang="zh-CN" sz="1600" b="1" dirty="0">
                <a:latin typeface="微软雅黑" pitchFamily="34" charset="-122"/>
                <a:ea typeface="微软雅黑" pitchFamily="34" charset="-122"/>
              </a:rPr>
              <a:t>(label) </a:t>
            </a:r>
            <a:r>
              <a:rPr kumimoji="1" lang="zh-CN" altLang="en-US" sz="1600" b="1" dirty="0">
                <a:latin typeface="微软雅黑" pitchFamily="34" charset="-122"/>
                <a:ea typeface="微软雅黑" pitchFamily="34" charset="-122"/>
              </a:rPr>
              <a:t>的小整数。</a:t>
            </a:r>
          </a:p>
          <a:p>
            <a:pPr algn="ctr"/>
            <a:r>
              <a:rPr kumimoji="1" lang="zh-CN" altLang="en-US" sz="1600" b="1" dirty="0">
                <a:latin typeface="微软雅黑" pitchFamily="34" charset="-122"/>
                <a:ea typeface="微软雅黑" pitchFamily="34" charset="-122"/>
              </a:rPr>
              <a:t>当分组到达交换机（即标记交换路由器）时，</a:t>
            </a:r>
          </a:p>
          <a:p>
            <a:pPr algn="ctr"/>
            <a:r>
              <a:rPr kumimoji="1" lang="zh-CN" altLang="en-US" sz="1600" b="1" dirty="0">
                <a:latin typeface="微软雅黑" pitchFamily="34" charset="-122"/>
                <a:ea typeface="微软雅黑" pitchFamily="34" charset="-122"/>
              </a:rPr>
              <a:t>交换机读取分组的标记</a:t>
            </a:r>
            <a:r>
              <a:rPr kumimoji="1" lang="zh-CN" altLang="en-US" sz="1600" b="1" dirty="0" smtClean="0">
                <a:latin typeface="微软雅黑" pitchFamily="34" charset="-122"/>
                <a:ea typeface="微软雅黑" pitchFamily="34" charset="-122"/>
              </a:rPr>
              <a:t>，并用</a:t>
            </a:r>
            <a:r>
              <a:rPr kumimoji="1" lang="zh-CN" altLang="en-US" sz="1600" b="1" dirty="0">
                <a:latin typeface="微软雅黑" pitchFamily="34" charset="-122"/>
                <a:ea typeface="微软雅黑" pitchFamily="34" charset="-122"/>
              </a:rPr>
              <a:t>标记值来检索分组转发表。 </a:t>
            </a:r>
          </a:p>
          <a:p>
            <a:pPr algn="ctr"/>
            <a:r>
              <a:rPr kumimoji="1" lang="zh-CN" altLang="en-US" sz="1600" b="1" dirty="0">
                <a:latin typeface="微软雅黑" pitchFamily="34" charset="-122"/>
                <a:ea typeface="微软雅黑" pitchFamily="34" charset="-122"/>
              </a:rPr>
              <a:t>这样就比查找路由表来转发分组要快得多。</a:t>
            </a:r>
          </a:p>
        </p:txBody>
      </p:sp>
    </p:spTree>
    <p:extLst>
      <p:ext uri="{BB962C8B-B14F-4D97-AF65-F5344CB8AC3E}">
        <p14:creationId xmlns:p14="http://schemas.microsoft.com/office/powerpoint/2010/main" val="4147667488"/>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995586"/>
            <a:ext cx="8053712" cy="388721"/>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820834" y="989891"/>
            <a:ext cx="1502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MPLS </a:t>
            </a:r>
            <a:r>
              <a:rPr lang="zh-CN" altLang="en-US" sz="2000" b="1" dirty="0">
                <a:solidFill>
                  <a:schemeClr val="bg1"/>
                </a:solidFill>
                <a:latin typeface="微软雅黑" pitchFamily="34" charset="-122"/>
                <a:ea typeface="微软雅黑" pitchFamily="34" charset="-122"/>
              </a:rPr>
              <a:t>特点</a:t>
            </a:r>
          </a:p>
        </p:txBody>
      </p:sp>
      <p:sp>
        <p:nvSpPr>
          <p:cNvPr id="4" name="Rectangle 8"/>
          <p:cNvSpPr>
            <a:spLocks noChangeArrowheads="1"/>
          </p:cNvSpPr>
          <p:nvPr/>
        </p:nvSpPr>
        <p:spPr bwMode="auto">
          <a:xfrm>
            <a:off x="545144" y="1378437"/>
            <a:ext cx="805371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MPLS </a:t>
            </a:r>
            <a:r>
              <a:rPr lang="zh-CN" altLang="en-US" sz="2000" b="1" dirty="0">
                <a:solidFill>
                  <a:srgbClr val="0000FF"/>
                </a:solidFill>
                <a:latin typeface="微软雅黑" pitchFamily="34" charset="-122"/>
                <a:ea typeface="微软雅黑" pitchFamily="34" charset="-122"/>
              </a:rPr>
              <a:t>并没有取代 </a:t>
            </a:r>
            <a:r>
              <a:rPr lang="en-US" altLang="zh-CN" sz="2000" b="1" dirty="0">
                <a:solidFill>
                  <a:srgbClr val="0000FF"/>
                </a:solidFill>
                <a:latin typeface="微软雅黑" pitchFamily="34" charset="-122"/>
                <a:ea typeface="微软雅黑" pitchFamily="34" charset="-122"/>
              </a:rPr>
              <a:t>IP</a:t>
            </a:r>
            <a:r>
              <a:rPr lang="zh-CN" altLang="en-US" sz="2000" b="1" dirty="0">
                <a:latin typeface="微软雅黑" pitchFamily="34" charset="-122"/>
                <a:ea typeface="微软雅黑" pitchFamily="34" charset="-122"/>
              </a:rPr>
              <a:t>，而是作为一种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增强技术</a:t>
            </a:r>
            <a:r>
              <a:rPr lang="zh-CN" altLang="en-US" sz="2000" b="1" dirty="0">
                <a:latin typeface="微软雅黑" pitchFamily="34" charset="-122"/>
                <a:ea typeface="微软雅黑" pitchFamily="34" charset="-122"/>
              </a:rPr>
              <a:t>，被广泛地应用在互联网中。</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具有以下三个方面的特点：</a:t>
            </a:r>
          </a:p>
          <a:p>
            <a:pPr marL="623888" indent="-342900">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支持</a:t>
            </a:r>
            <a:r>
              <a:rPr lang="zh-CN" altLang="en-US" sz="2000" b="1" dirty="0">
                <a:latin typeface="微软雅黑" pitchFamily="34" charset="-122"/>
                <a:ea typeface="微软雅黑" pitchFamily="34" charset="-122"/>
              </a:rPr>
              <a:t>面向连接的服务质量；</a:t>
            </a:r>
          </a:p>
          <a:p>
            <a:pPr marL="623888" indent="-342900">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支持</a:t>
            </a:r>
            <a:r>
              <a:rPr lang="zh-CN" altLang="en-US" sz="2000" b="1" dirty="0">
                <a:latin typeface="微软雅黑" pitchFamily="34" charset="-122"/>
                <a:ea typeface="微软雅黑" pitchFamily="34" charset="-122"/>
              </a:rPr>
              <a:t>流量工程，平衡网络负载；</a:t>
            </a:r>
          </a:p>
          <a:p>
            <a:pPr marL="623888" indent="-342900">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有效</a:t>
            </a:r>
            <a:r>
              <a:rPr lang="zh-CN" altLang="en-US" sz="2000" b="1" dirty="0">
                <a:latin typeface="微软雅黑" pitchFamily="34" charset="-122"/>
                <a:ea typeface="微软雅黑" pitchFamily="34" charset="-122"/>
              </a:rPr>
              <a:t>地支持虚拟专用网 </a:t>
            </a:r>
            <a:r>
              <a:rPr lang="en-US" altLang="zh-CN" sz="2000" b="1" dirty="0">
                <a:latin typeface="微软雅黑" pitchFamily="34" charset="-122"/>
                <a:ea typeface="微软雅黑" pitchFamily="34" charset="-122"/>
              </a:rPr>
              <a:t>VPN</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3732089767"/>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87845"/>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765257" y="646982"/>
            <a:ext cx="36134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4.9.1  MPLS </a:t>
            </a:r>
            <a:r>
              <a:rPr lang="zh-CN" altLang="en-US" sz="2400" b="1" dirty="0">
                <a:solidFill>
                  <a:schemeClr val="bg1"/>
                </a:solidFill>
                <a:latin typeface="微软雅黑" pitchFamily="34" charset="-122"/>
                <a:ea typeface="微软雅黑" pitchFamily="34" charset="-122"/>
              </a:rPr>
              <a:t>的工作原理</a:t>
            </a:r>
          </a:p>
        </p:txBody>
      </p:sp>
      <p:sp>
        <p:nvSpPr>
          <p:cNvPr id="5" name="Rectangle 8"/>
          <p:cNvSpPr>
            <a:spLocks noChangeArrowheads="1"/>
          </p:cNvSpPr>
          <p:nvPr/>
        </p:nvSpPr>
        <p:spPr bwMode="auto">
          <a:xfrm>
            <a:off x="545145" y="1600047"/>
            <a:ext cx="8053711" cy="278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000"/>
              </a:lnSpc>
              <a:buClr>
                <a:srgbClr val="0070C0"/>
              </a:buClr>
              <a:buFont typeface="Wingdings" pitchFamily="2" charset="2"/>
              <a:buChar char="l"/>
            </a:pPr>
            <a:r>
              <a:rPr lang="en-US" altLang="zh-CN" sz="1900" b="1" dirty="0">
                <a:solidFill>
                  <a:srgbClr val="0000FF"/>
                </a:solidFill>
                <a:latin typeface="微软雅黑" pitchFamily="34" charset="-122"/>
                <a:ea typeface="微软雅黑" pitchFamily="34" charset="-122"/>
              </a:rPr>
              <a:t>IP </a:t>
            </a:r>
            <a:r>
              <a:rPr lang="zh-CN" altLang="en-US" sz="1900" b="1" dirty="0">
                <a:solidFill>
                  <a:srgbClr val="0000FF"/>
                </a:solidFill>
                <a:latin typeface="微软雅黑" pitchFamily="34" charset="-122"/>
                <a:ea typeface="微软雅黑" pitchFamily="34" charset="-122"/>
              </a:rPr>
              <a:t>分组的转发</a:t>
            </a:r>
          </a:p>
          <a:p>
            <a:pPr>
              <a:lnSpc>
                <a:spcPts val="3000"/>
              </a:lnSpc>
              <a:buClr>
                <a:srgbClr val="7030A0"/>
              </a:buClr>
            </a:pPr>
            <a:r>
              <a:rPr lang="en-US" altLang="zh-CN" sz="1900" b="1" dirty="0">
                <a:solidFill>
                  <a:srgbClr val="0000FF"/>
                </a:solidFill>
                <a:latin typeface="微软雅黑" pitchFamily="34" charset="-122"/>
                <a:ea typeface="微软雅黑" pitchFamily="34" charset="-122"/>
              </a:rPr>
              <a:t>(1</a:t>
            </a:r>
            <a:r>
              <a:rPr lang="en-US" altLang="zh-CN" sz="1900" b="1" dirty="0" smtClean="0">
                <a:solidFill>
                  <a:srgbClr val="0000FF"/>
                </a:solidFill>
                <a:latin typeface="微软雅黑" pitchFamily="34" charset="-122"/>
                <a:ea typeface="微软雅黑" pitchFamily="34" charset="-122"/>
              </a:rPr>
              <a:t>) </a:t>
            </a:r>
            <a:r>
              <a:rPr lang="zh-CN" altLang="en-US" sz="1900" b="1" dirty="0" smtClean="0">
                <a:latin typeface="微软雅黑" pitchFamily="34" charset="-122"/>
                <a:ea typeface="微软雅黑" pitchFamily="34" charset="-122"/>
              </a:rPr>
              <a:t>在</a:t>
            </a:r>
            <a:r>
              <a:rPr lang="zh-CN" altLang="en-US" sz="1900" b="1" dirty="0">
                <a:latin typeface="微软雅黑" pitchFamily="34" charset="-122"/>
                <a:ea typeface="微软雅黑" pitchFamily="34" charset="-122"/>
              </a:rPr>
              <a:t>传统的 </a:t>
            </a:r>
            <a:r>
              <a:rPr lang="en-US" altLang="zh-CN" sz="1900" b="1" dirty="0">
                <a:latin typeface="微软雅黑" pitchFamily="34" charset="-122"/>
                <a:ea typeface="微软雅黑" pitchFamily="34" charset="-122"/>
              </a:rPr>
              <a:t>IP </a:t>
            </a:r>
            <a:r>
              <a:rPr lang="zh-CN" altLang="en-US" sz="1900" b="1" dirty="0">
                <a:latin typeface="微软雅黑" pitchFamily="34" charset="-122"/>
                <a:ea typeface="微软雅黑" pitchFamily="34" charset="-122"/>
              </a:rPr>
              <a:t>网络中，分组每到达一个路由器后，都</a:t>
            </a:r>
            <a:r>
              <a:rPr lang="zh-CN" altLang="en-US" sz="1900" b="1" dirty="0">
                <a:solidFill>
                  <a:srgbClr val="0000FF"/>
                </a:solidFill>
                <a:latin typeface="微软雅黑" pitchFamily="34" charset="-122"/>
                <a:ea typeface="微软雅黑" pitchFamily="34" charset="-122"/>
              </a:rPr>
              <a:t>必须提取出其目的地址，按目的地址查找路由表</a:t>
            </a:r>
            <a:r>
              <a:rPr lang="zh-CN" altLang="en-US" sz="1900" b="1" dirty="0">
                <a:latin typeface="微软雅黑" pitchFamily="34" charset="-122"/>
                <a:ea typeface="微软雅黑" pitchFamily="34" charset="-122"/>
              </a:rPr>
              <a:t>，并按照“</a:t>
            </a:r>
            <a:r>
              <a:rPr lang="zh-CN" altLang="en-US" sz="1900" b="1" dirty="0">
                <a:solidFill>
                  <a:srgbClr val="0000FF"/>
                </a:solidFill>
                <a:latin typeface="微软雅黑" pitchFamily="34" charset="-122"/>
                <a:ea typeface="微软雅黑" pitchFamily="34" charset="-122"/>
              </a:rPr>
              <a:t>最长前缀匹配</a:t>
            </a:r>
            <a:r>
              <a:rPr lang="zh-CN" altLang="en-US" sz="1900" b="1" dirty="0">
                <a:latin typeface="微软雅黑" pitchFamily="34" charset="-122"/>
                <a:ea typeface="微软雅黑" pitchFamily="34" charset="-122"/>
              </a:rPr>
              <a:t>”的原则找到下一跳的 </a:t>
            </a:r>
            <a:r>
              <a:rPr lang="en-US" altLang="zh-CN" sz="1900" b="1" dirty="0">
                <a:latin typeface="微软雅黑" pitchFamily="34" charset="-122"/>
                <a:ea typeface="微软雅黑" pitchFamily="34" charset="-122"/>
              </a:rPr>
              <a:t>IP </a:t>
            </a:r>
            <a:r>
              <a:rPr lang="zh-CN" altLang="en-US" sz="1900" b="1" dirty="0">
                <a:latin typeface="微软雅黑" pitchFamily="34" charset="-122"/>
                <a:ea typeface="微软雅黑" pitchFamily="34" charset="-122"/>
              </a:rPr>
              <a:t>地址（请注意，前缀的长度是不确定的）。</a:t>
            </a:r>
          </a:p>
          <a:p>
            <a:pPr>
              <a:lnSpc>
                <a:spcPts val="3000"/>
              </a:lnSpc>
              <a:buClr>
                <a:srgbClr val="7030A0"/>
              </a:buClr>
            </a:pPr>
            <a:r>
              <a:rPr lang="en-US" altLang="zh-CN" sz="1900" b="1" dirty="0" smtClean="0">
                <a:solidFill>
                  <a:srgbClr val="0000FF"/>
                </a:solidFill>
                <a:latin typeface="微软雅黑" pitchFamily="34" charset="-122"/>
                <a:ea typeface="微软雅黑" pitchFamily="34" charset="-122"/>
              </a:rPr>
              <a:t>(2) </a:t>
            </a:r>
            <a:r>
              <a:rPr lang="zh-CN" altLang="en-US" sz="1900" b="1" dirty="0" smtClean="0">
                <a:latin typeface="微软雅黑" pitchFamily="34" charset="-122"/>
                <a:ea typeface="微软雅黑" pitchFamily="34" charset="-122"/>
              </a:rPr>
              <a:t>当</a:t>
            </a:r>
            <a:r>
              <a:rPr lang="zh-CN" altLang="en-US" sz="1900" b="1" dirty="0">
                <a:latin typeface="微软雅黑" pitchFamily="34" charset="-122"/>
                <a:ea typeface="微软雅黑" pitchFamily="34" charset="-122"/>
              </a:rPr>
              <a:t>网络很大时，查找含有大量项目的路由表要花费很多的时间。</a:t>
            </a:r>
          </a:p>
          <a:p>
            <a:pPr>
              <a:lnSpc>
                <a:spcPts val="3000"/>
              </a:lnSpc>
              <a:buClr>
                <a:srgbClr val="7030A0"/>
              </a:buClr>
            </a:pPr>
            <a:r>
              <a:rPr lang="en-US" altLang="zh-CN" sz="1900" b="1" dirty="0" smtClean="0">
                <a:solidFill>
                  <a:srgbClr val="0000FF"/>
                </a:solidFill>
                <a:latin typeface="微软雅黑" pitchFamily="34" charset="-122"/>
                <a:ea typeface="微软雅黑" pitchFamily="34" charset="-122"/>
              </a:rPr>
              <a:t>(3) </a:t>
            </a:r>
            <a:r>
              <a:rPr lang="zh-CN" altLang="en-US" sz="1900" b="1" dirty="0" smtClean="0">
                <a:latin typeface="微软雅黑" pitchFamily="34" charset="-122"/>
                <a:ea typeface="微软雅黑" pitchFamily="34" charset="-122"/>
              </a:rPr>
              <a:t>在</a:t>
            </a:r>
            <a:r>
              <a:rPr lang="zh-CN" altLang="en-US" sz="1900" b="1" dirty="0">
                <a:latin typeface="微软雅黑" pitchFamily="34" charset="-122"/>
                <a:ea typeface="微软雅黑" pitchFamily="34" charset="-122"/>
              </a:rPr>
              <a:t>出现突发性的通信量时，往往还会使缓存溢出，这就会引起分组丢失、传输时延增大和服务质量下降。</a:t>
            </a:r>
          </a:p>
        </p:txBody>
      </p:sp>
      <p:sp>
        <p:nvSpPr>
          <p:cNvPr id="6" name="AutoShape 5"/>
          <p:cNvSpPr>
            <a:spLocks noChangeArrowheads="1"/>
          </p:cNvSpPr>
          <p:nvPr/>
        </p:nvSpPr>
        <p:spPr bwMode="auto">
          <a:xfrm>
            <a:off x="545145" y="1213022"/>
            <a:ext cx="8053712"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1941968" y="1179811"/>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基本工作过程</a:t>
            </a:r>
          </a:p>
        </p:txBody>
      </p:sp>
    </p:spTree>
    <p:extLst>
      <p:ext uri="{BB962C8B-B14F-4D97-AF65-F5344CB8AC3E}">
        <p14:creationId xmlns:p14="http://schemas.microsoft.com/office/powerpoint/2010/main" val="1025808132"/>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37492"/>
            <a:ext cx="8053711" cy="330609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 name="AutoShape 5"/>
          <p:cNvSpPr>
            <a:spLocks noChangeArrowheads="1"/>
          </p:cNvSpPr>
          <p:nvPr/>
        </p:nvSpPr>
        <p:spPr bwMode="auto">
          <a:xfrm>
            <a:off x="545144" y="63397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4" y="584002"/>
            <a:ext cx="5213215" cy="400110"/>
          </a:xfrm>
          <a:prstGeom prst="rect">
            <a:avLst/>
          </a:prstGeom>
        </p:spPr>
        <p:txBody>
          <a:bodyPr wrap="square">
            <a:spAutoFit/>
          </a:bodyPr>
          <a:lstStyle/>
          <a:p>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分组的转发</a:t>
            </a:r>
          </a:p>
        </p:txBody>
      </p:sp>
      <p:cxnSp>
        <p:nvCxnSpPr>
          <p:cNvPr id="5" name="AutoShape 136"/>
          <p:cNvCxnSpPr>
            <a:cxnSpLocks noChangeShapeType="1"/>
          </p:cNvCxnSpPr>
          <p:nvPr/>
        </p:nvCxnSpPr>
        <p:spPr bwMode="auto">
          <a:xfrm flipV="1">
            <a:off x="3412827" y="2711841"/>
            <a:ext cx="373323" cy="590934"/>
          </a:xfrm>
          <a:prstGeom prst="straightConnector1">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AutoShape 137"/>
          <p:cNvCxnSpPr>
            <a:cxnSpLocks noChangeShapeType="1"/>
          </p:cNvCxnSpPr>
          <p:nvPr/>
        </p:nvCxnSpPr>
        <p:spPr bwMode="auto">
          <a:xfrm flipV="1">
            <a:off x="4361610" y="2556129"/>
            <a:ext cx="1225390" cy="70602"/>
          </a:xfrm>
          <a:prstGeom prst="straightConnector1">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AutoShape 138"/>
          <p:cNvCxnSpPr>
            <a:cxnSpLocks noChangeShapeType="1"/>
          </p:cNvCxnSpPr>
          <p:nvPr/>
        </p:nvCxnSpPr>
        <p:spPr bwMode="auto">
          <a:xfrm>
            <a:off x="3314177" y="3520385"/>
            <a:ext cx="411042" cy="378159"/>
          </a:xfrm>
          <a:prstGeom prst="straightConnector1">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139"/>
          <p:cNvCxnSpPr>
            <a:cxnSpLocks noChangeShapeType="1"/>
          </p:cNvCxnSpPr>
          <p:nvPr/>
        </p:nvCxnSpPr>
        <p:spPr bwMode="auto">
          <a:xfrm flipV="1">
            <a:off x="4309383" y="3457520"/>
            <a:ext cx="310458" cy="353980"/>
          </a:xfrm>
          <a:prstGeom prst="straightConnector1">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AutoShape 140"/>
          <p:cNvCxnSpPr>
            <a:cxnSpLocks noChangeShapeType="1"/>
          </p:cNvCxnSpPr>
          <p:nvPr/>
        </p:nvCxnSpPr>
        <p:spPr bwMode="auto">
          <a:xfrm>
            <a:off x="5195300" y="3372411"/>
            <a:ext cx="945881" cy="74471"/>
          </a:xfrm>
          <a:prstGeom prst="straightConnector1">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141"/>
          <p:cNvCxnSpPr>
            <a:cxnSpLocks noChangeShapeType="1"/>
          </p:cNvCxnSpPr>
          <p:nvPr/>
        </p:nvCxnSpPr>
        <p:spPr bwMode="auto">
          <a:xfrm>
            <a:off x="4156048" y="3949108"/>
            <a:ext cx="1000042" cy="180858"/>
          </a:xfrm>
          <a:prstGeom prst="straightConnector1">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42"/>
          <p:cNvCxnSpPr>
            <a:cxnSpLocks noChangeShapeType="1"/>
          </p:cNvCxnSpPr>
          <p:nvPr/>
        </p:nvCxnSpPr>
        <p:spPr bwMode="auto">
          <a:xfrm>
            <a:off x="4262959" y="2711841"/>
            <a:ext cx="382028" cy="452630"/>
          </a:xfrm>
          <a:prstGeom prst="straightConnector1">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43"/>
          <p:cNvCxnSpPr>
            <a:cxnSpLocks noChangeShapeType="1"/>
          </p:cNvCxnSpPr>
          <p:nvPr/>
        </p:nvCxnSpPr>
        <p:spPr bwMode="auto">
          <a:xfrm flipV="1">
            <a:off x="5646964" y="3569711"/>
            <a:ext cx="840461" cy="543543"/>
          </a:xfrm>
          <a:prstGeom prst="straightConnector1">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44"/>
          <p:cNvCxnSpPr>
            <a:cxnSpLocks noChangeShapeType="1"/>
          </p:cNvCxnSpPr>
          <p:nvPr/>
        </p:nvCxnSpPr>
        <p:spPr bwMode="auto">
          <a:xfrm>
            <a:off x="6063809" y="2556129"/>
            <a:ext cx="338086" cy="762363"/>
          </a:xfrm>
          <a:prstGeom prst="straightConnector1">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Line 145"/>
          <p:cNvSpPr>
            <a:spLocks noChangeShapeType="1"/>
          </p:cNvSpPr>
          <p:nvPr/>
        </p:nvSpPr>
        <p:spPr bwMode="auto">
          <a:xfrm>
            <a:off x="6183737" y="2410087"/>
            <a:ext cx="390732" cy="2902"/>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sz="1400" b="1">
              <a:solidFill>
                <a:srgbClr val="000099"/>
              </a:solidFill>
              <a:latin typeface="微软雅黑" pitchFamily="34" charset="-122"/>
              <a:ea typeface="微软雅黑" pitchFamily="34" charset="-122"/>
            </a:endParaRPr>
          </a:p>
        </p:txBody>
      </p:sp>
      <p:sp>
        <p:nvSpPr>
          <p:cNvPr id="15" name="Line 146"/>
          <p:cNvSpPr>
            <a:spLocks noChangeShapeType="1"/>
          </p:cNvSpPr>
          <p:nvPr/>
        </p:nvSpPr>
        <p:spPr bwMode="auto">
          <a:xfrm flipV="1">
            <a:off x="6770802" y="3428506"/>
            <a:ext cx="485514" cy="7737"/>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sz="1400" b="1">
              <a:solidFill>
                <a:srgbClr val="000099"/>
              </a:solidFill>
              <a:latin typeface="微软雅黑" pitchFamily="34" charset="-122"/>
              <a:ea typeface="微软雅黑" pitchFamily="34" charset="-122"/>
            </a:endParaRPr>
          </a:p>
        </p:txBody>
      </p:sp>
      <p:sp>
        <p:nvSpPr>
          <p:cNvPr id="18" name="Text Box 149"/>
          <p:cNvSpPr txBox="1">
            <a:spLocks noChangeArrowheads="1"/>
          </p:cNvSpPr>
          <p:nvPr/>
        </p:nvSpPr>
        <p:spPr bwMode="auto">
          <a:xfrm>
            <a:off x="2054088" y="3200256"/>
            <a:ext cx="549831"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dirty="0">
                <a:latin typeface="微软雅黑" pitchFamily="34" charset="-122"/>
                <a:ea typeface="微软雅黑" pitchFamily="34" charset="-122"/>
              </a:rPr>
              <a:t>47.3</a:t>
            </a:r>
          </a:p>
        </p:txBody>
      </p:sp>
      <p:grpSp>
        <p:nvGrpSpPr>
          <p:cNvPr id="19" name="Group 150"/>
          <p:cNvGrpSpPr>
            <a:grpSpLocks/>
          </p:cNvGrpSpPr>
          <p:nvPr/>
        </p:nvGrpSpPr>
        <p:grpSpPr bwMode="auto">
          <a:xfrm>
            <a:off x="1555694" y="3435325"/>
            <a:ext cx="1093855" cy="501956"/>
            <a:chOff x="-242" y="2657"/>
            <a:chExt cx="1131" cy="519"/>
          </a:xfrm>
        </p:grpSpPr>
        <p:sp>
          <p:nvSpPr>
            <p:cNvPr id="20" name="Text Box 151"/>
            <p:cNvSpPr txBox="1">
              <a:spLocks noChangeArrowheads="1"/>
            </p:cNvSpPr>
            <p:nvPr/>
          </p:nvSpPr>
          <p:spPr bwMode="auto">
            <a:xfrm>
              <a:off x="-242" y="2781"/>
              <a:ext cx="933" cy="261"/>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spcBef>
                  <a:spcPct val="50000"/>
                </a:spcBef>
              </a:pPr>
              <a:r>
                <a:rPr lang="en-US" altLang="zh-CN" sz="1100" b="1" i="0" dirty="0">
                  <a:latin typeface="微软雅黑" pitchFamily="34" charset="-122"/>
                  <a:ea typeface="微软雅黑" pitchFamily="34" charset="-122"/>
                </a:rPr>
                <a:t>IP 47.1.1.1</a:t>
              </a:r>
            </a:p>
          </p:txBody>
        </p:sp>
        <p:sp>
          <p:nvSpPr>
            <p:cNvPr id="21" name="AutoShape 152"/>
            <p:cNvSpPr>
              <a:spLocks noChangeArrowheads="1"/>
            </p:cNvSpPr>
            <p:nvPr/>
          </p:nvSpPr>
          <p:spPr bwMode="auto">
            <a:xfrm>
              <a:off x="693" y="2657"/>
              <a:ext cx="196" cy="519"/>
            </a:xfrm>
            <a:prstGeom prst="rightArrow">
              <a:avLst>
                <a:gd name="adj1" fmla="val 50000"/>
                <a:gd name="adj2" fmla="val 25000"/>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p>
              <a:pPr algn="ctr" eaLnBrk="0" hangingPunct="0"/>
              <a:endParaRPr lang="zh-CN" altLang="en-US" sz="1100" b="1" i="0">
                <a:solidFill>
                  <a:srgbClr val="000099"/>
                </a:solidFill>
                <a:latin typeface="微软雅黑" pitchFamily="34" charset="-122"/>
                <a:ea typeface="微软雅黑" pitchFamily="34" charset="-122"/>
              </a:endParaRPr>
            </a:p>
          </p:txBody>
        </p:sp>
      </p:grpSp>
      <p:sp>
        <p:nvSpPr>
          <p:cNvPr id="22" name="Line 153"/>
          <p:cNvSpPr>
            <a:spLocks noChangeShapeType="1"/>
          </p:cNvSpPr>
          <p:nvPr/>
        </p:nvSpPr>
        <p:spPr bwMode="auto">
          <a:xfrm flipV="1">
            <a:off x="2210649" y="3444947"/>
            <a:ext cx="559018" cy="7737"/>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sz="1400" b="1">
              <a:solidFill>
                <a:srgbClr val="000099"/>
              </a:solidFill>
              <a:latin typeface="微软雅黑" pitchFamily="34" charset="-122"/>
              <a:ea typeface="微软雅黑" pitchFamily="34" charset="-122"/>
            </a:endParaRPr>
          </a:p>
        </p:txBody>
      </p:sp>
      <p:sp>
        <p:nvSpPr>
          <p:cNvPr id="25" name="Text Box 156"/>
          <p:cNvSpPr txBox="1">
            <a:spLocks noChangeArrowheads="1"/>
          </p:cNvSpPr>
          <p:nvPr/>
        </p:nvSpPr>
        <p:spPr bwMode="auto">
          <a:xfrm>
            <a:off x="4326259" y="2646074"/>
            <a:ext cx="277319"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dirty="0">
                <a:solidFill>
                  <a:srgbClr val="0000FF"/>
                </a:solidFill>
                <a:latin typeface="微软雅黑" pitchFamily="34" charset="-122"/>
                <a:ea typeface="微软雅黑" pitchFamily="34" charset="-122"/>
              </a:rPr>
              <a:t>2</a:t>
            </a:r>
          </a:p>
        </p:txBody>
      </p:sp>
      <p:sp>
        <p:nvSpPr>
          <p:cNvPr id="26" name="Text Box 157"/>
          <p:cNvSpPr txBox="1">
            <a:spLocks noChangeArrowheads="1"/>
          </p:cNvSpPr>
          <p:nvPr/>
        </p:nvSpPr>
        <p:spPr bwMode="auto">
          <a:xfrm>
            <a:off x="3489843" y="2520343"/>
            <a:ext cx="277319"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a:solidFill>
                  <a:srgbClr val="0000FF"/>
                </a:solidFill>
                <a:latin typeface="微软雅黑" pitchFamily="34" charset="-122"/>
                <a:ea typeface="微软雅黑" pitchFamily="34" charset="-122"/>
              </a:rPr>
              <a:t>3</a:t>
            </a:r>
          </a:p>
        </p:txBody>
      </p:sp>
      <p:sp>
        <p:nvSpPr>
          <p:cNvPr id="28" name="Text Box 159"/>
          <p:cNvSpPr txBox="1">
            <a:spLocks noChangeArrowheads="1"/>
          </p:cNvSpPr>
          <p:nvPr/>
        </p:nvSpPr>
        <p:spPr bwMode="auto">
          <a:xfrm>
            <a:off x="6136657" y="2138071"/>
            <a:ext cx="277319"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dirty="0">
                <a:solidFill>
                  <a:srgbClr val="0000FF"/>
                </a:solidFill>
                <a:latin typeface="微软雅黑" pitchFamily="34" charset="-122"/>
                <a:ea typeface="微软雅黑" pitchFamily="34" charset="-122"/>
              </a:rPr>
              <a:t>1</a:t>
            </a:r>
          </a:p>
        </p:txBody>
      </p:sp>
      <p:sp>
        <p:nvSpPr>
          <p:cNvPr id="29" name="Text Box 160"/>
          <p:cNvSpPr txBox="1">
            <a:spLocks noChangeArrowheads="1"/>
          </p:cNvSpPr>
          <p:nvPr/>
        </p:nvSpPr>
        <p:spPr bwMode="auto">
          <a:xfrm>
            <a:off x="6120759" y="2545858"/>
            <a:ext cx="277319"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dirty="0">
                <a:solidFill>
                  <a:srgbClr val="0000FF"/>
                </a:solidFill>
                <a:latin typeface="微软雅黑" pitchFamily="34" charset="-122"/>
                <a:ea typeface="微软雅黑" pitchFamily="34" charset="-122"/>
              </a:rPr>
              <a:t>2</a:t>
            </a:r>
          </a:p>
        </p:txBody>
      </p:sp>
      <p:sp>
        <p:nvSpPr>
          <p:cNvPr id="30" name="Text Box 161"/>
          <p:cNvSpPr txBox="1">
            <a:spLocks noChangeArrowheads="1"/>
          </p:cNvSpPr>
          <p:nvPr/>
        </p:nvSpPr>
        <p:spPr bwMode="auto">
          <a:xfrm>
            <a:off x="3256389" y="3021332"/>
            <a:ext cx="277319"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dirty="0">
                <a:solidFill>
                  <a:srgbClr val="0000FF"/>
                </a:solidFill>
                <a:latin typeface="微软雅黑" pitchFamily="34" charset="-122"/>
                <a:ea typeface="微软雅黑" pitchFamily="34" charset="-122"/>
              </a:rPr>
              <a:t>1</a:t>
            </a:r>
          </a:p>
        </p:txBody>
      </p:sp>
      <p:sp>
        <p:nvSpPr>
          <p:cNvPr id="31" name="Text Box 162"/>
          <p:cNvSpPr txBox="1">
            <a:spLocks noChangeArrowheads="1"/>
          </p:cNvSpPr>
          <p:nvPr/>
        </p:nvSpPr>
        <p:spPr bwMode="auto">
          <a:xfrm>
            <a:off x="3368649" y="3323140"/>
            <a:ext cx="277319"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dirty="0">
                <a:solidFill>
                  <a:srgbClr val="0000FF"/>
                </a:solidFill>
                <a:latin typeface="微软雅黑" pitchFamily="34" charset="-122"/>
                <a:ea typeface="微软雅黑" pitchFamily="34" charset="-122"/>
              </a:rPr>
              <a:t>2</a:t>
            </a:r>
          </a:p>
        </p:txBody>
      </p:sp>
      <p:sp>
        <p:nvSpPr>
          <p:cNvPr id="32" name="Text Box 163"/>
          <p:cNvSpPr txBox="1">
            <a:spLocks noChangeArrowheads="1"/>
          </p:cNvSpPr>
          <p:nvPr/>
        </p:nvSpPr>
        <p:spPr bwMode="auto">
          <a:xfrm>
            <a:off x="2540093" y="3162537"/>
            <a:ext cx="277319"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a:solidFill>
                  <a:srgbClr val="0000FF"/>
                </a:solidFill>
                <a:latin typeface="微软雅黑" pitchFamily="34" charset="-122"/>
                <a:ea typeface="微软雅黑" pitchFamily="34" charset="-122"/>
              </a:rPr>
              <a:t>3</a:t>
            </a:r>
          </a:p>
        </p:txBody>
      </p:sp>
      <p:sp>
        <p:nvSpPr>
          <p:cNvPr id="33" name="Text Box 164"/>
          <p:cNvSpPr txBox="1">
            <a:spLocks noChangeArrowheads="1"/>
          </p:cNvSpPr>
          <p:nvPr/>
        </p:nvSpPr>
        <p:spPr bwMode="auto">
          <a:xfrm>
            <a:off x="3326201" y="2807590"/>
            <a:ext cx="902490" cy="252633"/>
          </a:xfrm>
          <a:prstGeom prst="rect">
            <a:avLst/>
          </a:prstGeom>
          <a:solidFill>
            <a:srgbClr val="99FFCC"/>
          </a:solidFill>
          <a:ln w="9525">
            <a:solidFill>
              <a:schemeClr val="folHlink"/>
            </a:solidFill>
            <a:miter lim="800000"/>
            <a:headEnd/>
            <a:tailEnd/>
          </a:ln>
          <a:effectLs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spcBef>
                <a:spcPct val="50000"/>
              </a:spcBef>
            </a:pPr>
            <a:r>
              <a:rPr lang="en-US" altLang="zh-CN" sz="1100" b="1" i="0" dirty="0">
                <a:latin typeface="微软雅黑" pitchFamily="34" charset="-122"/>
                <a:ea typeface="微软雅黑" pitchFamily="34" charset="-122"/>
              </a:rPr>
              <a:t>IP 47.1.1.1</a:t>
            </a:r>
          </a:p>
        </p:txBody>
      </p:sp>
      <p:sp>
        <p:nvSpPr>
          <p:cNvPr id="34" name="Text Box 165"/>
          <p:cNvSpPr txBox="1">
            <a:spLocks noChangeArrowheads="1"/>
          </p:cNvSpPr>
          <p:nvPr/>
        </p:nvSpPr>
        <p:spPr bwMode="auto">
          <a:xfrm>
            <a:off x="4508614" y="2349157"/>
            <a:ext cx="902490" cy="252633"/>
          </a:xfrm>
          <a:prstGeom prst="rect">
            <a:avLst/>
          </a:prstGeom>
          <a:solidFill>
            <a:srgbClr val="99FFCC"/>
          </a:solidFill>
          <a:ln w="9525">
            <a:solidFill>
              <a:schemeClr val="folHlink"/>
            </a:solidFill>
            <a:miter lim="800000"/>
            <a:headEnd/>
            <a:tailEnd/>
          </a:ln>
          <a:effectLs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spcBef>
                <a:spcPct val="50000"/>
              </a:spcBef>
            </a:pPr>
            <a:r>
              <a:rPr lang="en-US" altLang="zh-CN" sz="1100" b="1" i="0" dirty="0">
                <a:latin typeface="微软雅黑" pitchFamily="34" charset="-122"/>
                <a:ea typeface="微软雅黑" pitchFamily="34" charset="-122"/>
              </a:rPr>
              <a:t>IP 47.1.1.1</a:t>
            </a:r>
          </a:p>
        </p:txBody>
      </p:sp>
      <p:grpSp>
        <p:nvGrpSpPr>
          <p:cNvPr id="35" name="Group 170"/>
          <p:cNvGrpSpPr>
            <a:grpSpLocks/>
          </p:cNvGrpSpPr>
          <p:nvPr/>
        </p:nvGrpSpPr>
        <p:grpSpPr bwMode="auto">
          <a:xfrm>
            <a:off x="6387760" y="2325659"/>
            <a:ext cx="1086118" cy="501956"/>
            <a:chOff x="4509" y="1859"/>
            <a:chExt cx="1123" cy="519"/>
          </a:xfrm>
        </p:grpSpPr>
        <p:sp>
          <p:nvSpPr>
            <p:cNvPr id="36" name="Text Box 166"/>
            <p:cNvSpPr txBox="1">
              <a:spLocks noChangeArrowheads="1"/>
            </p:cNvSpPr>
            <p:nvPr/>
          </p:nvSpPr>
          <p:spPr bwMode="auto">
            <a:xfrm>
              <a:off x="4509" y="1993"/>
              <a:ext cx="933" cy="261"/>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spcBef>
                  <a:spcPct val="50000"/>
                </a:spcBef>
              </a:pPr>
              <a:r>
                <a:rPr lang="en-US" altLang="zh-CN" sz="1100" b="1" i="0" dirty="0">
                  <a:latin typeface="微软雅黑" pitchFamily="34" charset="-122"/>
                  <a:ea typeface="微软雅黑" pitchFamily="34" charset="-122"/>
                </a:rPr>
                <a:t>IP 47.1.1.1</a:t>
              </a:r>
            </a:p>
          </p:txBody>
        </p:sp>
        <p:sp>
          <p:nvSpPr>
            <p:cNvPr id="37" name="AutoShape 167"/>
            <p:cNvSpPr>
              <a:spLocks noChangeArrowheads="1"/>
            </p:cNvSpPr>
            <p:nvPr/>
          </p:nvSpPr>
          <p:spPr bwMode="auto">
            <a:xfrm>
              <a:off x="5436" y="1859"/>
              <a:ext cx="196" cy="519"/>
            </a:xfrm>
            <a:prstGeom prst="rightArrow">
              <a:avLst>
                <a:gd name="adj1" fmla="val 50000"/>
                <a:gd name="adj2" fmla="val 25000"/>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p>
              <a:pPr algn="ctr" eaLnBrk="0" hangingPunct="0"/>
              <a:endParaRPr lang="zh-CN" altLang="en-US" sz="1100" b="1" i="0">
                <a:solidFill>
                  <a:srgbClr val="000099"/>
                </a:solidFill>
                <a:latin typeface="微软雅黑" pitchFamily="34" charset="-122"/>
                <a:ea typeface="微软雅黑" pitchFamily="34" charset="-122"/>
              </a:endParaRPr>
            </a:p>
          </p:txBody>
        </p:sp>
      </p:grpSp>
      <p:sp>
        <p:nvSpPr>
          <p:cNvPr id="39" name="Text Box 169"/>
          <p:cNvSpPr txBox="1">
            <a:spLocks noChangeArrowheads="1"/>
          </p:cNvSpPr>
          <p:nvPr/>
        </p:nvSpPr>
        <p:spPr bwMode="auto">
          <a:xfrm>
            <a:off x="5345589" y="2295350"/>
            <a:ext cx="277319"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dirty="0">
                <a:solidFill>
                  <a:srgbClr val="0000FF"/>
                </a:solidFill>
                <a:latin typeface="微软雅黑" pitchFamily="34" charset="-122"/>
                <a:ea typeface="微软雅黑" pitchFamily="34" charset="-122"/>
              </a:rPr>
              <a:t>3</a:t>
            </a:r>
          </a:p>
        </p:txBody>
      </p:sp>
      <p:pic>
        <p:nvPicPr>
          <p:cNvPr id="40"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8125" y="2472297"/>
            <a:ext cx="613583" cy="34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2919" y="3255849"/>
            <a:ext cx="686021" cy="34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4656" y="3145835"/>
            <a:ext cx="686021" cy="34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5348" y="3758408"/>
            <a:ext cx="686021" cy="34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3092" y="3255849"/>
            <a:ext cx="686021" cy="34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3459" y="3949108"/>
            <a:ext cx="686021" cy="34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7351" y="2305614"/>
            <a:ext cx="686021" cy="34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8" name="表格 47"/>
          <p:cNvGraphicFramePr>
            <a:graphicFrameLocks noGrp="1"/>
          </p:cNvGraphicFramePr>
          <p:nvPr>
            <p:extLst>
              <p:ext uri="{D42A27DB-BD31-4B8C-83A1-F6EECF244321}">
                <p14:modId xmlns:p14="http://schemas.microsoft.com/office/powerpoint/2010/main" val="2142728449"/>
              </p:ext>
            </p:extLst>
          </p:nvPr>
        </p:nvGraphicFramePr>
        <p:xfrm>
          <a:off x="2015453" y="1687311"/>
          <a:ext cx="1200150" cy="1032038"/>
        </p:xfrm>
        <a:graphic>
          <a:graphicData uri="http://schemas.openxmlformats.org/drawingml/2006/table">
            <a:tbl>
              <a:tblPr firstRow="1" firstCol="1" bandRow="1" bandCol="1">
                <a:tableStyleId>{5940675A-B579-460E-94D1-54222C63F5DA}</a:tableStyleId>
              </a:tblPr>
              <a:tblGrid>
                <a:gridCol w="661191"/>
                <a:gridCol w="538959"/>
              </a:tblGrid>
              <a:tr h="200011">
                <a:tc>
                  <a:txBody>
                    <a:bodyPr/>
                    <a:lstStyle/>
                    <a:p>
                      <a:pPr>
                        <a:spcAft>
                          <a:spcPts val="0"/>
                        </a:spcAft>
                      </a:pPr>
                      <a:r>
                        <a:rPr lang="en-US" sz="1400" b="1" kern="0" dirty="0" err="1">
                          <a:effectLst/>
                          <a:latin typeface="微软雅黑" pitchFamily="34" charset="-122"/>
                          <a:ea typeface="微软雅黑" pitchFamily="34" charset="-122"/>
                        </a:rPr>
                        <a:t>Dest</a:t>
                      </a:r>
                      <a:endParaRPr lang="zh-CN" sz="1400" b="1" kern="0" dirty="0">
                        <a:effectLst/>
                        <a:latin typeface="微软雅黑" pitchFamily="34" charset="-122"/>
                        <a:ea typeface="微软雅黑" pitchFamily="34" charset="-122"/>
                        <a:cs typeface="Times New Roman"/>
                      </a:endParaRPr>
                    </a:p>
                  </a:txBody>
                  <a:tcPr marL="68580" marR="68580" marT="0" marB="0">
                    <a:solidFill>
                      <a:schemeClr val="bg1"/>
                    </a:solidFill>
                  </a:tcPr>
                </a:tc>
                <a:tc>
                  <a:txBody>
                    <a:bodyPr/>
                    <a:lstStyle/>
                    <a:p>
                      <a:pPr>
                        <a:spcAft>
                          <a:spcPts val="0"/>
                        </a:spcAft>
                      </a:pPr>
                      <a:r>
                        <a:rPr lang="en-US" sz="1400" b="1" dirty="0">
                          <a:effectLst/>
                          <a:latin typeface="微软雅黑" pitchFamily="34" charset="-122"/>
                          <a:ea typeface="微软雅黑" pitchFamily="34" charset="-122"/>
                        </a:rPr>
                        <a:t>Out</a:t>
                      </a:r>
                      <a:endParaRPr lang="zh-CN" sz="1400" b="1" dirty="0">
                        <a:effectLst/>
                        <a:latin typeface="微软雅黑" pitchFamily="34" charset="-122"/>
                        <a:ea typeface="微软雅黑" pitchFamily="34" charset="-122"/>
                      </a:endParaRPr>
                    </a:p>
                  </a:txBody>
                  <a:tcPr marL="68580" marR="68580" marT="0" marB="0">
                    <a:solidFill>
                      <a:schemeClr val="bg1"/>
                    </a:solidFill>
                  </a:tcPr>
                </a:tc>
              </a:tr>
              <a:tr h="271943">
                <a:tc>
                  <a:txBody>
                    <a:bodyPr/>
                    <a:lstStyle/>
                    <a:p>
                      <a:pPr>
                        <a:spcAft>
                          <a:spcPts val="0"/>
                        </a:spcAft>
                      </a:pPr>
                      <a:r>
                        <a:rPr lang="en-US" sz="1200" b="1" dirty="0">
                          <a:effectLst/>
                          <a:highlight>
                            <a:srgbClr val="FFFF00"/>
                          </a:highlight>
                          <a:latin typeface="微软雅黑" pitchFamily="34" charset="-122"/>
                          <a:ea typeface="微软雅黑" pitchFamily="34" charset="-122"/>
                        </a:rPr>
                        <a:t>47.1</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tc>
                  <a:txBody>
                    <a:bodyPr/>
                    <a:lstStyle/>
                    <a:p>
                      <a:pPr>
                        <a:spcAft>
                          <a:spcPts val="0"/>
                        </a:spcAft>
                      </a:pPr>
                      <a:r>
                        <a:rPr lang="en-US" sz="1200" b="1">
                          <a:effectLst/>
                          <a:highlight>
                            <a:srgbClr val="FFFF00"/>
                          </a:highlight>
                          <a:latin typeface="微软雅黑" pitchFamily="34" charset="-122"/>
                          <a:ea typeface="微软雅黑" pitchFamily="34" charset="-122"/>
                        </a:rPr>
                        <a:t>1</a:t>
                      </a:r>
                      <a:endParaRPr lang="zh-CN" sz="1200" b="1">
                        <a:effectLst/>
                        <a:latin typeface="微软雅黑" pitchFamily="34" charset="-122"/>
                        <a:ea typeface="微软雅黑" pitchFamily="34" charset="-122"/>
                      </a:endParaRPr>
                    </a:p>
                  </a:txBody>
                  <a:tcPr marL="68580" marR="68580" marT="0" marB="0" anchor="ctr">
                    <a:solidFill>
                      <a:schemeClr val="bg1"/>
                    </a:solidFill>
                  </a:tcPr>
                </a:tc>
              </a:tr>
              <a:tr h="276225">
                <a:tc>
                  <a:txBody>
                    <a:bodyPr/>
                    <a:lstStyle/>
                    <a:p>
                      <a:pPr>
                        <a:spcAft>
                          <a:spcPts val="0"/>
                        </a:spcAft>
                      </a:pPr>
                      <a:r>
                        <a:rPr lang="en-US" sz="1200" b="1" dirty="0">
                          <a:effectLst/>
                          <a:latin typeface="微软雅黑" pitchFamily="34" charset="-122"/>
                          <a:ea typeface="微软雅黑" pitchFamily="34" charset="-122"/>
                        </a:rPr>
                        <a:t>47.2</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tc>
                  <a:txBody>
                    <a:bodyPr/>
                    <a:lstStyle/>
                    <a:p>
                      <a:pPr>
                        <a:spcAft>
                          <a:spcPts val="0"/>
                        </a:spcAft>
                      </a:pPr>
                      <a:r>
                        <a:rPr lang="en-US" sz="1200" b="1" dirty="0">
                          <a:effectLst/>
                          <a:latin typeface="微软雅黑" pitchFamily="34" charset="-122"/>
                          <a:ea typeface="微软雅黑" pitchFamily="34" charset="-122"/>
                        </a:rPr>
                        <a:t>2</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tr>
              <a:tr h="270510">
                <a:tc>
                  <a:txBody>
                    <a:bodyPr/>
                    <a:lstStyle/>
                    <a:p>
                      <a:pPr>
                        <a:spcAft>
                          <a:spcPts val="0"/>
                        </a:spcAft>
                      </a:pPr>
                      <a:r>
                        <a:rPr lang="en-US" sz="1200" b="1">
                          <a:effectLst/>
                          <a:latin typeface="微软雅黑" pitchFamily="34" charset="-122"/>
                          <a:ea typeface="微软雅黑" pitchFamily="34" charset="-122"/>
                        </a:rPr>
                        <a:t>47.3</a:t>
                      </a:r>
                      <a:endParaRPr lang="zh-CN" sz="1200" b="1">
                        <a:effectLst/>
                        <a:latin typeface="微软雅黑" pitchFamily="34" charset="-122"/>
                        <a:ea typeface="微软雅黑" pitchFamily="34" charset="-122"/>
                      </a:endParaRPr>
                    </a:p>
                  </a:txBody>
                  <a:tcPr marL="68580" marR="68580" marT="0" marB="0" anchor="ctr">
                    <a:solidFill>
                      <a:schemeClr val="bg1"/>
                    </a:solidFill>
                  </a:tcPr>
                </a:tc>
                <a:tc>
                  <a:txBody>
                    <a:bodyPr/>
                    <a:lstStyle/>
                    <a:p>
                      <a:pPr>
                        <a:spcAft>
                          <a:spcPts val="0"/>
                        </a:spcAft>
                      </a:pPr>
                      <a:r>
                        <a:rPr lang="en-US" sz="1200" b="1" dirty="0">
                          <a:effectLst/>
                          <a:latin typeface="微软雅黑" pitchFamily="34" charset="-122"/>
                          <a:ea typeface="微软雅黑" pitchFamily="34" charset="-122"/>
                        </a:rPr>
                        <a:t>3</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tr>
            </a:tbl>
          </a:graphicData>
        </a:graphic>
      </p:graphicFrame>
      <p:graphicFrame>
        <p:nvGraphicFramePr>
          <p:cNvPr id="49" name="表格 48"/>
          <p:cNvGraphicFramePr>
            <a:graphicFrameLocks noGrp="1"/>
          </p:cNvGraphicFramePr>
          <p:nvPr>
            <p:extLst>
              <p:ext uri="{D42A27DB-BD31-4B8C-83A1-F6EECF244321}">
                <p14:modId xmlns:p14="http://schemas.microsoft.com/office/powerpoint/2010/main" val="2270101051"/>
              </p:ext>
            </p:extLst>
          </p:nvPr>
        </p:nvGraphicFramePr>
        <p:xfrm>
          <a:off x="3453368" y="1203598"/>
          <a:ext cx="1200150" cy="1032038"/>
        </p:xfrm>
        <a:graphic>
          <a:graphicData uri="http://schemas.openxmlformats.org/drawingml/2006/table">
            <a:tbl>
              <a:tblPr firstRow="1" firstCol="1" bandRow="1" bandCol="1">
                <a:tableStyleId>{5940675A-B579-460E-94D1-54222C63F5DA}</a:tableStyleId>
              </a:tblPr>
              <a:tblGrid>
                <a:gridCol w="661191"/>
                <a:gridCol w="538959"/>
              </a:tblGrid>
              <a:tr h="200011">
                <a:tc>
                  <a:txBody>
                    <a:bodyPr/>
                    <a:lstStyle/>
                    <a:p>
                      <a:pPr>
                        <a:spcAft>
                          <a:spcPts val="0"/>
                        </a:spcAft>
                      </a:pPr>
                      <a:r>
                        <a:rPr lang="en-US" sz="1400" b="1" kern="0" dirty="0" err="1">
                          <a:effectLst/>
                          <a:latin typeface="微软雅黑" pitchFamily="34" charset="-122"/>
                          <a:ea typeface="微软雅黑" pitchFamily="34" charset="-122"/>
                        </a:rPr>
                        <a:t>Dest</a:t>
                      </a:r>
                      <a:endParaRPr lang="zh-CN" sz="1400" b="1" kern="0" dirty="0">
                        <a:effectLst/>
                        <a:latin typeface="微软雅黑" pitchFamily="34" charset="-122"/>
                        <a:ea typeface="微软雅黑" pitchFamily="34" charset="-122"/>
                        <a:cs typeface="Times New Roman"/>
                      </a:endParaRPr>
                    </a:p>
                  </a:txBody>
                  <a:tcPr marL="68580" marR="68580" marT="0" marB="0">
                    <a:solidFill>
                      <a:schemeClr val="bg1"/>
                    </a:solidFill>
                  </a:tcPr>
                </a:tc>
                <a:tc>
                  <a:txBody>
                    <a:bodyPr/>
                    <a:lstStyle/>
                    <a:p>
                      <a:pPr>
                        <a:spcAft>
                          <a:spcPts val="0"/>
                        </a:spcAft>
                      </a:pPr>
                      <a:r>
                        <a:rPr lang="en-US" sz="1400" b="1" dirty="0">
                          <a:effectLst/>
                          <a:latin typeface="微软雅黑" pitchFamily="34" charset="-122"/>
                          <a:ea typeface="微软雅黑" pitchFamily="34" charset="-122"/>
                        </a:rPr>
                        <a:t>Out</a:t>
                      </a:r>
                      <a:endParaRPr lang="zh-CN" sz="1400" b="1" dirty="0">
                        <a:effectLst/>
                        <a:latin typeface="微软雅黑" pitchFamily="34" charset="-122"/>
                        <a:ea typeface="微软雅黑" pitchFamily="34" charset="-122"/>
                      </a:endParaRPr>
                    </a:p>
                  </a:txBody>
                  <a:tcPr marL="68580" marR="68580" marT="0" marB="0">
                    <a:solidFill>
                      <a:schemeClr val="bg1"/>
                    </a:solidFill>
                  </a:tcPr>
                </a:tc>
              </a:tr>
              <a:tr h="271943">
                <a:tc>
                  <a:txBody>
                    <a:bodyPr/>
                    <a:lstStyle/>
                    <a:p>
                      <a:pPr>
                        <a:spcAft>
                          <a:spcPts val="0"/>
                        </a:spcAft>
                      </a:pPr>
                      <a:r>
                        <a:rPr lang="en-US" sz="1200" b="1" dirty="0">
                          <a:effectLst/>
                          <a:highlight>
                            <a:srgbClr val="FFFF00"/>
                          </a:highlight>
                          <a:latin typeface="微软雅黑" pitchFamily="34" charset="-122"/>
                          <a:ea typeface="微软雅黑" pitchFamily="34" charset="-122"/>
                        </a:rPr>
                        <a:t>47.1</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tc>
                  <a:txBody>
                    <a:bodyPr/>
                    <a:lstStyle/>
                    <a:p>
                      <a:pPr>
                        <a:spcAft>
                          <a:spcPts val="0"/>
                        </a:spcAft>
                      </a:pPr>
                      <a:r>
                        <a:rPr lang="en-US" sz="1200" b="1">
                          <a:effectLst/>
                          <a:highlight>
                            <a:srgbClr val="FFFF00"/>
                          </a:highlight>
                          <a:latin typeface="微软雅黑" pitchFamily="34" charset="-122"/>
                          <a:ea typeface="微软雅黑" pitchFamily="34" charset="-122"/>
                        </a:rPr>
                        <a:t>1</a:t>
                      </a:r>
                      <a:endParaRPr lang="zh-CN" sz="1200" b="1">
                        <a:effectLst/>
                        <a:latin typeface="微软雅黑" pitchFamily="34" charset="-122"/>
                        <a:ea typeface="微软雅黑" pitchFamily="34" charset="-122"/>
                      </a:endParaRPr>
                    </a:p>
                  </a:txBody>
                  <a:tcPr marL="68580" marR="68580" marT="0" marB="0" anchor="ctr">
                    <a:solidFill>
                      <a:schemeClr val="bg1"/>
                    </a:solidFill>
                  </a:tcPr>
                </a:tc>
              </a:tr>
              <a:tr h="276225">
                <a:tc>
                  <a:txBody>
                    <a:bodyPr/>
                    <a:lstStyle/>
                    <a:p>
                      <a:pPr>
                        <a:spcAft>
                          <a:spcPts val="0"/>
                        </a:spcAft>
                      </a:pPr>
                      <a:r>
                        <a:rPr lang="en-US" sz="1200" b="1" dirty="0">
                          <a:effectLst/>
                          <a:latin typeface="微软雅黑" pitchFamily="34" charset="-122"/>
                          <a:ea typeface="微软雅黑" pitchFamily="34" charset="-122"/>
                        </a:rPr>
                        <a:t>47.2</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tc>
                  <a:txBody>
                    <a:bodyPr/>
                    <a:lstStyle/>
                    <a:p>
                      <a:pPr>
                        <a:spcAft>
                          <a:spcPts val="0"/>
                        </a:spcAft>
                      </a:pPr>
                      <a:r>
                        <a:rPr lang="en-US" sz="1200" b="1" dirty="0">
                          <a:effectLst/>
                          <a:latin typeface="微软雅黑" pitchFamily="34" charset="-122"/>
                          <a:ea typeface="微软雅黑" pitchFamily="34" charset="-122"/>
                        </a:rPr>
                        <a:t>2</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tr>
              <a:tr h="270510">
                <a:tc>
                  <a:txBody>
                    <a:bodyPr/>
                    <a:lstStyle/>
                    <a:p>
                      <a:pPr>
                        <a:spcAft>
                          <a:spcPts val="0"/>
                        </a:spcAft>
                      </a:pPr>
                      <a:r>
                        <a:rPr lang="en-US" sz="1200" b="1">
                          <a:effectLst/>
                          <a:latin typeface="微软雅黑" pitchFamily="34" charset="-122"/>
                          <a:ea typeface="微软雅黑" pitchFamily="34" charset="-122"/>
                        </a:rPr>
                        <a:t>47.3</a:t>
                      </a:r>
                      <a:endParaRPr lang="zh-CN" sz="1200" b="1">
                        <a:effectLst/>
                        <a:latin typeface="微软雅黑" pitchFamily="34" charset="-122"/>
                        <a:ea typeface="微软雅黑" pitchFamily="34" charset="-122"/>
                      </a:endParaRPr>
                    </a:p>
                  </a:txBody>
                  <a:tcPr marL="68580" marR="68580" marT="0" marB="0" anchor="ctr">
                    <a:solidFill>
                      <a:schemeClr val="bg1"/>
                    </a:solidFill>
                  </a:tcPr>
                </a:tc>
                <a:tc>
                  <a:txBody>
                    <a:bodyPr/>
                    <a:lstStyle/>
                    <a:p>
                      <a:pPr>
                        <a:spcAft>
                          <a:spcPts val="0"/>
                        </a:spcAft>
                      </a:pPr>
                      <a:r>
                        <a:rPr lang="en-US" sz="1200" b="1" dirty="0">
                          <a:effectLst/>
                          <a:latin typeface="微软雅黑" pitchFamily="34" charset="-122"/>
                          <a:ea typeface="微软雅黑" pitchFamily="34" charset="-122"/>
                        </a:rPr>
                        <a:t>3</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tr>
            </a:tbl>
          </a:graphicData>
        </a:graphic>
      </p:graphicFrame>
      <p:graphicFrame>
        <p:nvGraphicFramePr>
          <p:cNvPr id="50" name="表格 49"/>
          <p:cNvGraphicFramePr>
            <a:graphicFrameLocks noGrp="1"/>
          </p:cNvGraphicFramePr>
          <p:nvPr>
            <p:extLst>
              <p:ext uri="{D42A27DB-BD31-4B8C-83A1-F6EECF244321}">
                <p14:modId xmlns:p14="http://schemas.microsoft.com/office/powerpoint/2010/main" val="2279725201"/>
              </p:ext>
            </p:extLst>
          </p:nvPr>
        </p:nvGraphicFramePr>
        <p:xfrm>
          <a:off x="5059489" y="1131590"/>
          <a:ext cx="1200150" cy="1032038"/>
        </p:xfrm>
        <a:graphic>
          <a:graphicData uri="http://schemas.openxmlformats.org/drawingml/2006/table">
            <a:tbl>
              <a:tblPr firstRow="1" firstCol="1" bandRow="1" bandCol="1">
                <a:tableStyleId>{5940675A-B579-460E-94D1-54222C63F5DA}</a:tableStyleId>
              </a:tblPr>
              <a:tblGrid>
                <a:gridCol w="661191"/>
                <a:gridCol w="538959"/>
              </a:tblGrid>
              <a:tr h="200011">
                <a:tc>
                  <a:txBody>
                    <a:bodyPr/>
                    <a:lstStyle/>
                    <a:p>
                      <a:pPr>
                        <a:spcAft>
                          <a:spcPts val="0"/>
                        </a:spcAft>
                      </a:pPr>
                      <a:r>
                        <a:rPr lang="en-US" sz="1400" b="1" kern="0" dirty="0" err="1">
                          <a:effectLst/>
                          <a:latin typeface="微软雅黑" pitchFamily="34" charset="-122"/>
                          <a:ea typeface="微软雅黑" pitchFamily="34" charset="-122"/>
                        </a:rPr>
                        <a:t>Dest</a:t>
                      </a:r>
                      <a:endParaRPr lang="zh-CN" sz="1400" b="1" kern="0" dirty="0">
                        <a:effectLst/>
                        <a:latin typeface="微软雅黑" pitchFamily="34" charset="-122"/>
                        <a:ea typeface="微软雅黑" pitchFamily="34" charset="-122"/>
                        <a:cs typeface="Times New Roman"/>
                      </a:endParaRPr>
                    </a:p>
                  </a:txBody>
                  <a:tcPr marL="68580" marR="68580" marT="0" marB="0">
                    <a:solidFill>
                      <a:schemeClr val="bg1"/>
                    </a:solidFill>
                  </a:tcPr>
                </a:tc>
                <a:tc>
                  <a:txBody>
                    <a:bodyPr/>
                    <a:lstStyle/>
                    <a:p>
                      <a:pPr>
                        <a:spcAft>
                          <a:spcPts val="0"/>
                        </a:spcAft>
                      </a:pPr>
                      <a:r>
                        <a:rPr lang="en-US" sz="1400" b="1" dirty="0">
                          <a:effectLst/>
                          <a:latin typeface="微软雅黑" pitchFamily="34" charset="-122"/>
                          <a:ea typeface="微软雅黑" pitchFamily="34" charset="-122"/>
                        </a:rPr>
                        <a:t>Out</a:t>
                      </a:r>
                      <a:endParaRPr lang="zh-CN" sz="1400" b="1" dirty="0">
                        <a:effectLst/>
                        <a:latin typeface="微软雅黑" pitchFamily="34" charset="-122"/>
                        <a:ea typeface="微软雅黑" pitchFamily="34" charset="-122"/>
                      </a:endParaRPr>
                    </a:p>
                  </a:txBody>
                  <a:tcPr marL="68580" marR="68580" marT="0" marB="0">
                    <a:solidFill>
                      <a:schemeClr val="bg1"/>
                    </a:solidFill>
                  </a:tcPr>
                </a:tc>
              </a:tr>
              <a:tr h="271943">
                <a:tc>
                  <a:txBody>
                    <a:bodyPr/>
                    <a:lstStyle/>
                    <a:p>
                      <a:pPr>
                        <a:spcAft>
                          <a:spcPts val="0"/>
                        </a:spcAft>
                      </a:pPr>
                      <a:r>
                        <a:rPr lang="en-US" sz="1200" b="1" dirty="0">
                          <a:effectLst/>
                          <a:highlight>
                            <a:srgbClr val="FFFF00"/>
                          </a:highlight>
                          <a:latin typeface="微软雅黑" pitchFamily="34" charset="-122"/>
                          <a:ea typeface="微软雅黑" pitchFamily="34" charset="-122"/>
                        </a:rPr>
                        <a:t>47.1</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tc>
                  <a:txBody>
                    <a:bodyPr/>
                    <a:lstStyle/>
                    <a:p>
                      <a:pPr>
                        <a:spcAft>
                          <a:spcPts val="0"/>
                        </a:spcAft>
                      </a:pPr>
                      <a:r>
                        <a:rPr lang="en-US" sz="1200" b="1">
                          <a:effectLst/>
                          <a:highlight>
                            <a:srgbClr val="FFFF00"/>
                          </a:highlight>
                          <a:latin typeface="微软雅黑" pitchFamily="34" charset="-122"/>
                          <a:ea typeface="微软雅黑" pitchFamily="34" charset="-122"/>
                        </a:rPr>
                        <a:t>1</a:t>
                      </a:r>
                      <a:endParaRPr lang="zh-CN" sz="1200" b="1">
                        <a:effectLst/>
                        <a:latin typeface="微软雅黑" pitchFamily="34" charset="-122"/>
                        <a:ea typeface="微软雅黑" pitchFamily="34" charset="-122"/>
                      </a:endParaRPr>
                    </a:p>
                  </a:txBody>
                  <a:tcPr marL="68580" marR="68580" marT="0" marB="0" anchor="ctr">
                    <a:solidFill>
                      <a:schemeClr val="bg1"/>
                    </a:solidFill>
                  </a:tcPr>
                </a:tc>
              </a:tr>
              <a:tr h="276225">
                <a:tc>
                  <a:txBody>
                    <a:bodyPr/>
                    <a:lstStyle/>
                    <a:p>
                      <a:pPr>
                        <a:spcAft>
                          <a:spcPts val="0"/>
                        </a:spcAft>
                      </a:pPr>
                      <a:r>
                        <a:rPr lang="en-US" sz="1200" b="1" dirty="0">
                          <a:effectLst/>
                          <a:latin typeface="微软雅黑" pitchFamily="34" charset="-122"/>
                          <a:ea typeface="微软雅黑" pitchFamily="34" charset="-122"/>
                        </a:rPr>
                        <a:t>47.2</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tc>
                  <a:txBody>
                    <a:bodyPr/>
                    <a:lstStyle/>
                    <a:p>
                      <a:pPr>
                        <a:spcAft>
                          <a:spcPts val="0"/>
                        </a:spcAft>
                      </a:pPr>
                      <a:r>
                        <a:rPr lang="en-US" sz="1200" b="1" dirty="0">
                          <a:effectLst/>
                          <a:latin typeface="微软雅黑" pitchFamily="34" charset="-122"/>
                          <a:ea typeface="微软雅黑" pitchFamily="34" charset="-122"/>
                        </a:rPr>
                        <a:t>2</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tr>
              <a:tr h="270510">
                <a:tc>
                  <a:txBody>
                    <a:bodyPr/>
                    <a:lstStyle/>
                    <a:p>
                      <a:pPr>
                        <a:spcAft>
                          <a:spcPts val="0"/>
                        </a:spcAft>
                      </a:pPr>
                      <a:r>
                        <a:rPr lang="en-US" sz="1200" b="1">
                          <a:effectLst/>
                          <a:latin typeface="微软雅黑" pitchFamily="34" charset="-122"/>
                          <a:ea typeface="微软雅黑" pitchFamily="34" charset="-122"/>
                        </a:rPr>
                        <a:t>47.3</a:t>
                      </a:r>
                      <a:endParaRPr lang="zh-CN" sz="1200" b="1">
                        <a:effectLst/>
                        <a:latin typeface="微软雅黑" pitchFamily="34" charset="-122"/>
                        <a:ea typeface="微软雅黑" pitchFamily="34" charset="-122"/>
                      </a:endParaRPr>
                    </a:p>
                  </a:txBody>
                  <a:tcPr marL="68580" marR="68580" marT="0" marB="0" anchor="ctr">
                    <a:solidFill>
                      <a:schemeClr val="bg1"/>
                    </a:solidFill>
                  </a:tcPr>
                </a:tc>
                <a:tc>
                  <a:txBody>
                    <a:bodyPr/>
                    <a:lstStyle/>
                    <a:p>
                      <a:pPr>
                        <a:spcAft>
                          <a:spcPts val="0"/>
                        </a:spcAft>
                      </a:pPr>
                      <a:r>
                        <a:rPr lang="en-US" sz="1200" b="1" dirty="0">
                          <a:effectLst/>
                          <a:latin typeface="微软雅黑" pitchFamily="34" charset="-122"/>
                          <a:ea typeface="微软雅黑" pitchFamily="34" charset="-122"/>
                        </a:rPr>
                        <a:t>3</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tr>
            </a:tbl>
          </a:graphicData>
        </a:graphic>
      </p:graphicFrame>
      <p:sp>
        <p:nvSpPr>
          <p:cNvPr id="51" name="Text Box 147"/>
          <p:cNvSpPr txBox="1">
            <a:spLocks noChangeArrowheads="1"/>
          </p:cNvSpPr>
          <p:nvPr/>
        </p:nvSpPr>
        <p:spPr bwMode="auto">
          <a:xfrm>
            <a:off x="6320347" y="2159594"/>
            <a:ext cx="549831"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a:latin typeface="微软雅黑" pitchFamily="34" charset="-122"/>
                <a:ea typeface="微软雅黑" pitchFamily="34" charset="-122"/>
              </a:rPr>
              <a:t>47.1</a:t>
            </a:r>
          </a:p>
        </p:txBody>
      </p:sp>
      <p:sp>
        <p:nvSpPr>
          <p:cNvPr id="52" name="Text Box 148"/>
          <p:cNvSpPr txBox="1">
            <a:spLocks noChangeArrowheads="1"/>
          </p:cNvSpPr>
          <p:nvPr/>
        </p:nvSpPr>
        <p:spPr bwMode="auto">
          <a:xfrm>
            <a:off x="6802959" y="3187683"/>
            <a:ext cx="549831"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dirty="0">
                <a:latin typeface="微软雅黑" pitchFamily="34" charset="-122"/>
                <a:ea typeface="微软雅黑" pitchFamily="34" charset="-122"/>
              </a:rPr>
              <a:t>47.2</a:t>
            </a:r>
          </a:p>
        </p:txBody>
      </p:sp>
      <p:sp>
        <p:nvSpPr>
          <p:cNvPr id="53" name="Text Box 155"/>
          <p:cNvSpPr txBox="1">
            <a:spLocks noChangeArrowheads="1"/>
          </p:cNvSpPr>
          <p:nvPr/>
        </p:nvSpPr>
        <p:spPr bwMode="auto">
          <a:xfrm>
            <a:off x="4298267" y="2359850"/>
            <a:ext cx="277319"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dirty="0">
                <a:solidFill>
                  <a:srgbClr val="0000FF"/>
                </a:solidFill>
                <a:latin typeface="微软雅黑" pitchFamily="34" charset="-122"/>
                <a:ea typeface="微软雅黑" pitchFamily="34" charset="-122"/>
              </a:rPr>
              <a:t>1</a:t>
            </a:r>
          </a:p>
        </p:txBody>
      </p:sp>
    </p:spTree>
    <p:extLst>
      <p:ext uri="{BB962C8B-B14F-4D97-AF65-F5344CB8AC3E}">
        <p14:creationId xmlns:p14="http://schemas.microsoft.com/office/powerpoint/2010/main" val="5841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ppt_x</p:attrName>
                                        </p:attrNameLst>
                                      </p:cBhvr>
                                      <p:tavLst>
                                        <p:tav tm="0">
                                          <p:val>
                                            <p:strVal val="#ppt_x-#ppt_w*1.125000"/>
                                          </p:val>
                                        </p:tav>
                                        <p:tav tm="100000">
                                          <p:val>
                                            <p:strVal val="#ppt_x"/>
                                          </p:val>
                                        </p:tav>
                                      </p:tavLst>
                                    </p:anim>
                                    <p:animEffect transition="in" filter="wipe(right)">
                                      <p:cBhvr>
                                        <p:cTn id="8" dur="500"/>
                                        <p:tgtEl>
                                          <p:spTgt spid="19"/>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par>
                          <p:cTn id="13" fill="hold">
                            <p:stCondLst>
                              <p:cond delay="0"/>
                            </p:stCondLst>
                            <p:childTnLst>
                              <p:par>
                                <p:cTn id="14" presetID="12" presetClass="entr" presetSubtype="8" fill="hold"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500"/>
                                        <p:tgtEl>
                                          <p:spTgt spid="48"/>
                                        </p:tgtEl>
                                        <p:attrNameLst>
                                          <p:attrName>ppt_x</p:attrName>
                                        </p:attrNameLst>
                                      </p:cBhvr>
                                      <p:tavLst>
                                        <p:tav tm="0">
                                          <p:val>
                                            <p:strVal val="#ppt_x-#ppt_w*1.125000"/>
                                          </p:val>
                                        </p:tav>
                                        <p:tav tm="100000">
                                          <p:val>
                                            <p:strVal val="#ppt_x"/>
                                          </p:val>
                                        </p:tav>
                                      </p:tavLst>
                                    </p:anim>
                                    <p:animEffect transition="in" filter="wipe(right)">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p:tgtEl>
                                          <p:spTgt spid="33"/>
                                        </p:tgtEl>
                                        <p:attrNameLst>
                                          <p:attrName>ppt_x</p:attrName>
                                        </p:attrNameLst>
                                      </p:cBhvr>
                                      <p:tavLst>
                                        <p:tav tm="0">
                                          <p:val>
                                            <p:strVal val="#ppt_x-#ppt_w*1.125000"/>
                                          </p:val>
                                        </p:tav>
                                        <p:tav tm="100000">
                                          <p:val>
                                            <p:strVal val="#ppt_x"/>
                                          </p:val>
                                        </p:tav>
                                      </p:tavLst>
                                    </p:anim>
                                    <p:animEffect transition="in" filter="wipe(right)">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33"/>
                                        </p:tgtEl>
                                        <p:attrNameLst>
                                          <p:attrName>style.visibility</p:attrName>
                                        </p:attrNameLst>
                                      </p:cBhvr>
                                      <p:to>
                                        <p:strVal val="hidden"/>
                                      </p:to>
                                    </p:set>
                                  </p:childTnLst>
                                </p:cTn>
                              </p:par>
                            </p:childTnLst>
                          </p:cTn>
                        </p:par>
                        <p:par>
                          <p:cTn id="28" fill="hold">
                            <p:stCondLst>
                              <p:cond delay="0"/>
                            </p:stCondLst>
                            <p:childTnLst>
                              <p:par>
                                <p:cTn id="29" presetID="12" presetClass="entr" presetSubtype="8" fill="hold" nodeType="after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p:tgtEl>
                                          <p:spTgt spid="49"/>
                                        </p:tgtEl>
                                        <p:attrNameLst>
                                          <p:attrName>ppt_x</p:attrName>
                                        </p:attrNameLst>
                                      </p:cBhvr>
                                      <p:tavLst>
                                        <p:tav tm="0">
                                          <p:val>
                                            <p:strVal val="#ppt_x-#ppt_w*1.125000"/>
                                          </p:val>
                                        </p:tav>
                                        <p:tav tm="100000">
                                          <p:val>
                                            <p:strVal val="#ppt_x"/>
                                          </p:val>
                                        </p:tav>
                                      </p:tavLst>
                                    </p:anim>
                                    <p:animEffect transition="in" filter="wipe(right)">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p:tgtEl>
                                          <p:spTgt spid="34"/>
                                        </p:tgtEl>
                                        <p:attrNameLst>
                                          <p:attrName>ppt_x</p:attrName>
                                        </p:attrNameLst>
                                      </p:cBhvr>
                                      <p:tavLst>
                                        <p:tav tm="0">
                                          <p:val>
                                            <p:strVal val="#ppt_x-#ppt_w*1.125000"/>
                                          </p:val>
                                        </p:tav>
                                        <p:tav tm="100000">
                                          <p:val>
                                            <p:strVal val="#ppt_x"/>
                                          </p:val>
                                        </p:tav>
                                      </p:tavLst>
                                    </p:anim>
                                    <p:animEffect transition="in" filter="wipe(right)">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4"/>
                                        </p:tgtEl>
                                        <p:attrNameLst>
                                          <p:attrName>style.visibility</p:attrName>
                                        </p:attrNameLst>
                                      </p:cBhvr>
                                      <p:to>
                                        <p:strVal val="hidden"/>
                                      </p:to>
                                    </p:set>
                                  </p:childTnLst>
                                </p:cTn>
                              </p:par>
                            </p:childTnLst>
                          </p:cTn>
                        </p:par>
                        <p:par>
                          <p:cTn id="43" fill="hold">
                            <p:stCondLst>
                              <p:cond delay="0"/>
                            </p:stCondLst>
                            <p:childTnLst>
                              <p:par>
                                <p:cTn id="44" presetID="12" presetClass="entr" presetSubtype="8" fill="hold" nodeType="afterEffect">
                                  <p:stCondLst>
                                    <p:cond delay="0"/>
                                  </p:stCondLst>
                                  <p:childTnLst>
                                    <p:set>
                                      <p:cBhvr>
                                        <p:cTn id="45" dur="1" fill="hold">
                                          <p:stCondLst>
                                            <p:cond delay="0"/>
                                          </p:stCondLst>
                                        </p:cTn>
                                        <p:tgtEl>
                                          <p:spTgt spid="50"/>
                                        </p:tgtEl>
                                        <p:attrNameLst>
                                          <p:attrName>style.visibility</p:attrName>
                                        </p:attrNameLst>
                                      </p:cBhvr>
                                      <p:to>
                                        <p:strVal val="visible"/>
                                      </p:to>
                                    </p:set>
                                    <p:anim calcmode="lin" valueType="num">
                                      <p:cBhvr additive="base">
                                        <p:cTn id="46" dur="500"/>
                                        <p:tgtEl>
                                          <p:spTgt spid="50"/>
                                        </p:tgtEl>
                                        <p:attrNameLst>
                                          <p:attrName>ppt_x</p:attrName>
                                        </p:attrNameLst>
                                      </p:cBhvr>
                                      <p:tavLst>
                                        <p:tav tm="0">
                                          <p:val>
                                            <p:strVal val="#ppt_x-#ppt_w*1.125000"/>
                                          </p:val>
                                        </p:tav>
                                        <p:tav tm="100000">
                                          <p:val>
                                            <p:strVal val="#ppt_x"/>
                                          </p:val>
                                        </p:tav>
                                      </p:tavLst>
                                    </p:anim>
                                    <p:animEffect transition="in" filter="wipe(right)">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additive="base">
                                        <p:cTn id="52" dur="500"/>
                                        <p:tgtEl>
                                          <p:spTgt spid="35"/>
                                        </p:tgtEl>
                                        <p:attrNameLst>
                                          <p:attrName>ppt_x</p:attrName>
                                        </p:attrNameLst>
                                      </p:cBhvr>
                                      <p:tavLst>
                                        <p:tav tm="0">
                                          <p:val>
                                            <p:strVal val="#ppt_x-#ppt_w*1.125000"/>
                                          </p:val>
                                        </p:tav>
                                        <p:tav tm="100000">
                                          <p:val>
                                            <p:strVal val="#ppt_x"/>
                                          </p:val>
                                        </p:tav>
                                      </p:tavLst>
                                    </p:anim>
                                    <p:animEffect transition="in" filter="wipe(right)">
                                      <p:cBhvr>
                                        <p:cTn id="5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4" grpId="0" animBg="1"/>
      <p:bldP spid="34"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圆角矩形 41"/>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a:off x="616085" y="565906"/>
            <a:ext cx="1980029" cy="400110"/>
          </a:xfrm>
          <a:prstGeom prst="rect">
            <a:avLst/>
          </a:prstGeom>
        </p:spPr>
        <p:txBody>
          <a:bodyPr wrap="none">
            <a:spAutoFit/>
          </a:bodyPr>
          <a:lstStyle/>
          <a:p>
            <a:r>
              <a:rPr lang="zh-CN" altLang="en-US" sz="2000" b="1" dirty="0">
                <a:latin typeface="微软雅黑" pitchFamily="34" charset="-122"/>
                <a:ea typeface="微软雅黑" pitchFamily="34" charset="-122"/>
              </a:rPr>
              <a:t>点分十进制记</a:t>
            </a:r>
            <a:r>
              <a:rPr lang="zh-CN" altLang="en-US" sz="2000" b="1" dirty="0" smtClean="0">
                <a:latin typeface="微软雅黑" pitchFamily="34" charset="-122"/>
                <a:ea typeface="微软雅黑" pitchFamily="34" charset="-122"/>
              </a:rPr>
              <a:t>法</a:t>
            </a:r>
            <a:endParaRPr lang="zh-CN" altLang="en-US" sz="2000" b="1" dirty="0">
              <a:latin typeface="微软雅黑" pitchFamily="34" charset="-122"/>
              <a:ea typeface="微软雅黑" pitchFamily="34" charset="-122"/>
            </a:endParaRPr>
          </a:p>
        </p:txBody>
      </p:sp>
      <p:grpSp>
        <p:nvGrpSpPr>
          <p:cNvPr id="21" name="Group 3"/>
          <p:cNvGrpSpPr>
            <a:grpSpLocks/>
          </p:cNvGrpSpPr>
          <p:nvPr/>
        </p:nvGrpSpPr>
        <p:grpSpPr bwMode="auto">
          <a:xfrm>
            <a:off x="1749499" y="1261605"/>
            <a:ext cx="5556609" cy="522927"/>
            <a:chOff x="164" y="1142"/>
            <a:chExt cx="5483" cy="516"/>
          </a:xfrm>
        </p:grpSpPr>
        <p:sp>
          <p:nvSpPr>
            <p:cNvPr id="22" name="Rectangle 4"/>
            <p:cNvSpPr>
              <a:spLocks noChangeArrowheads="1"/>
            </p:cNvSpPr>
            <p:nvPr/>
          </p:nvSpPr>
          <p:spPr bwMode="auto">
            <a:xfrm>
              <a:off x="2134" y="1217"/>
              <a:ext cx="3513" cy="410"/>
            </a:xfrm>
            <a:prstGeom prst="rect">
              <a:avLst/>
            </a:prstGeom>
            <a:solidFill>
              <a:srgbClr val="00FF99"/>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  10000000000010110000001100011111 </a:t>
              </a:r>
              <a:endParaRPr kumimoji="0" lang="en-US" altLang="zh-CN"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3" name="Text Box 5"/>
            <p:cNvSpPr txBox="1">
              <a:spLocks noChangeArrowheads="1"/>
            </p:cNvSpPr>
            <p:nvPr/>
          </p:nvSpPr>
          <p:spPr bwMode="auto">
            <a:xfrm>
              <a:off x="164" y="1142"/>
              <a:ext cx="1881" cy="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机器中存放的 </a:t>
              </a:r>
              <a:r>
                <a:rPr kumimoji="0" lang="en-US" altLang="zh-CN"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IP </a:t>
              </a:r>
              <a:r>
                <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地址</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是 </a:t>
              </a:r>
              <a:r>
                <a:rPr kumimoji="0" lang="en-US" altLang="zh-CN"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32 </a:t>
              </a:r>
              <a:r>
                <a:rPr kumimoji="0" lang="zh-CN" altLang="en-US" sz="1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位二进制代码</a:t>
              </a:r>
              <a:endPar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grpSp>
      <p:grpSp>
        <p:nvGrpSpPr>
          <p:cNvPr id="24" name="Group 6"/>
          <p:cNvGrpSpPr>
            <a:grpSpLocks/>
          </p:cNvGrpSpPr>
          <p:nvPr/>
        </p:nvGrpSpPr>
        <p:grpSpPr bwMode="auto">
          <a:xfrm>
            <a:off x="1957251" y="2147340"/>
            <a:ext cx="5666058" cy="314162"/>
            <a:chOff x="338" y="1738"/>
            <a:chExt cx="5591" cy="310"/>
          </a:xfrm>
        </p:grpSpPr>
        <p:sp>
          <p:nvSpPr>
            <p:cNvPr id="25" name="Text Box 7"/>
            <p:cNvSpPr txBox="1">
              <a:spLocks noChangeArrowheads="1"/>
            </p:cNvSpPr>
            <p:nvPr/>
          </p:nvSpPr>
          <p:spPr bwMode="auto">
            <a:xfrm>
              <a:off x="1993" y="1738"/>
              <a:ext cx="3936"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FF"/>
                  </a:solidFill>
                  <a:latin typeface="微软雅黑" pitchFamily="34" charset="-122"/>
                  <a:ea typeface="微软雅黑" pitchFamily="34" charset="-122"/>
                </a:rPr>
                <a:t>10000000 00001011 00000011 </a:t>
              </a:r>
              <a:r>
                <a:rPr lang="en-US" altLang="zh-CN" sz="1400" b="1" dirty="0" smtClean="0">
                  <a:solidFill>
                    <a:srgbClr val="0000FF"/>
                  </a:solidFill>
                  <a:latin typeface="微软雅黑" pitchFamily="34" charset="-122"/>
                  <a:ea typeface="微软雅黑" pitchFamily="34" charset="-122"/>
                </a:rPr>
                <a:t>00011111 </a:t>
              </a:r>
              <a:endParaRPr lang="en-US" altLang="zh-CN" sz="1400" b="1" dirty="0">
                <a:solidFill>
                  <a:srgbClr val="0000FF"/>
                </a:solidFill>
                <a:latin typeface="微软雅黑" pitchFamily="34" charset="-122"/>
                <a:ea typeface="微软雅黑" pitchFamily="34" charset="-122"/>
              </a:endParaRPr>
            </a:p>
          </p:txBody>
        </p:sp>
        <p:sp>
          <p:nvSpPr>
            <p:cNvPr id="26" name="Text Box 8"/>
            <p:cNvSpPr txBox="1">
              <a:spLocks noChangeArrowheads="1"/>
            </p:cNvSpPr>
            <p:nvPr/>
          </p:nvSpPr>
          <p:spPr bwMode="auto">
            <a:xfrm>
              <a:off x="338" y="1744"/>
              <a:ext cx="1282"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solidFill>
                    <a:srgbClr val="0000FF"/>
                  </a:solidFill>
                  <a:latin typeface="微软雅黑" pitchFamily="34" charset="-122"/>
                  <a:ea typeface="微软雅黑" pitchFamily="34" charset="-122"/>
                </a:rPr>
                <a:t>每 </a:t>
              </a:r>
              <a:r>
                <a:rPr lang="en-US" altLang="zh-CN" sz="1400" b="1" dirty="0">
                  <a:solidFill>
                    <a:srgbClr val="0000FF"/>
                  </a:solidFill>
                  <a:latin typeface="微软雅黑" pitchFamily="34" charset="-122"/>
                  <a:ea typeface="微软雅黑" pitchFamily="34" charset="-122"/>
                </a:rPr>
                <a:t>8 </a:t>
              </a:r>
              <a:r>
                <a:rPr lang="zh-CN" altLang="en-US" sz="1400" b="1" dirty="0">
                  <a:solidFill>
                    <a:srgbClr val="0000FF"/>
                  </a:solidFill>
                  <a:latin typeface="微软雅黑" pitchFamily="34" charset="-122"/>
                  <a:ea typeface="微软雅黑" pitchFamily="34" charset="-122"/>
                </a:rPr>
                <a:t>位为一组</a:t>
              </a:r>
            </a:p>
          </p:txBody>
        </p:sp>
      </p:grpSp>
      <p:sp>
        <p:nvSpPr>
          <p:cNvPr id="27" name="Text Box 9"/>
          <p:cNvSpPr txBox="1">
            <a:spLocks noChangeArrowheads="1"/>
          </p:cNvSpPr>
          <p:nvPr/>
        </p:nvSpPr>
        <p:spPr bwMode="auto">
          <a:xfrm>
            <a:off x="1691732" y="3507355"/>
            <a:ext cx="18004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采用点分十进制记法</a:t>
            </a:r>
          </a:p>
          <a:p>
            <a:r>
              <a:rPr lang="zh-CN" altLang="en-US" sz="1400" b="1" dirty="0">
                <a:latin typeface="微软雅黑" pitchFamily="34" charset="-122"/>
                <a:ea typeface="微软雅黑" pitchFamily="34" charset="-122"/>
              </a:rPr>
              <a:t>则进一步提高可读性</a:t>
            </a:r>
          </a:p>
        </p:txBody>
      </p:sp>
      <p:sp>
        <p:nvSpPr>
          <p:cNvPr id="28" name="Text Box 10"/>
          <p:cNvSpPr txBox="1">
            <a:spLocks noChangeArrowheads="1"/>
          </p:cNvSpPr>
          <p:nvPr/>
        </p:nvSpPr>
        <p:spPr bwMode="auto">
          <a:xfrm>
            <a:off x="4773218" y="3596536"/>
            <a:ext cx="1436612" cy="338554"/>
          </a:xfrm>
          <a:prstGeom prst="rect">
            <a:avLst/>
          </a:prstGeom>
          <a:solidFill>
            <a:srgbClr val="00FFFF"/>
          </a:solidFill>
          <a:ln w="19050">
            <a:solidFill>
              <a:srgbClr val="000000"/>
            </a:solidFill>
            <a:miter lim="800000"/>
            <a:headEnd/>
            <a:tailEnd/>
          </a:ln>
          <a:effectLs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rPr>
              <a:t>128.11.3.31 </a:t>
            </a:r>
          </a:p>
        </p:txBody>
      </p:sp>
      <p:grpSp>
        <p:nvGrpSpPr>
          <p:cNvPr id="34" name="Group 16"/>
          <p:cNvGrpSpPr>
            <a:grpSpLocks/>
          </p:cNvGrpSpPr>
          <p:nvPr/>
        </p:nvGrpSpPr>
        <p:grpSpPr bwMode="auto">
          <a:xfrm>
            <a:off x="4240496" y="3038139"/>
            <a:ext cx="2644025" cy="559411"/>
            <a:chOff x="2665" y="2895"/>
            <a:chExt cx="2609" cy="552"/>
          </a:xfrm>
        </p:grpSpPr>
        <p:sp>
          <p:nvSpPr>
            <p:cNvPr id="35" name="Line 17"/>
            <p:cNvSpPr>
              <a:spLocks noChangeShapeType="1"/>
            </p:cNvSpPr>
            <p:nvPr/>
          </p:nvSpPr>
          <p:spPr bwMode="auto">
            <a:xfrm>
              <a:off x="2665" y="2922"/>
              <a:ext cx="756" cy="508"/>
            </a:xfrm>
            <a:prstGeom prst="line">
              <a:avLst/>
            </a:prstGeom>
            <a:noFill/>
            <a:ln w="190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6" name="Line 18"/>
            <p:cNvSpPr>
              <a:spLocks noChangeShapeType="1"/>
            </p:cNvSpPr>
            <p:nvPr/>
          </p:nvSpPr>
          <p:spPr bwMode="auto">
            <a:xfrm flipH="1">
              <a:off x="4393" y="2904"/>
              <a:ext cx="881" cy="543"/>
            </a:xfrm>
            <a:prstGeom prst="line">
              <a:avLst/>
            </a:prstGeom>
            <a:noFill/>
            <a:ln w="190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7" name="Line 19"/>
            <p:cNvSpPr>
              <a:spLocks noChangeShapeType="1"/>
            </p:cNvSpPr>
            <p:nvPr/>
          </p:nvSpPr>
          <p:spPr bwMode="auto">
            <a:xfrm>
              <a:off x="3496" y="2895"/>
              <a:ext cx="276" cy="543"/>
            </a:xfrm>
            <a:prstGeom prst="line">
              <a:avLst/>
            </a:prstGeom>
            <a:noFill/>
            <a:ln w="190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8" name="Line 20"/>
            <p:cNvSpPr>
              <a:spLocks noChangeShapeType="1"/>
            </p:cNvSpPr>
            <p:nvPr/>
          </p:nvSpPr>
          <p:spPr bwMode="auto">
            <a:xfrm flipH="1">
              <a:off x="4080" y="2900"/>
              <a:ext cx="319" cy="541"/>
            </a:xfrm>
            <a:prstGeom prst="line">
              <a:avLst/>
            </a:prstGeom>
            <a:noFill/>
            <a:ln w="190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grpSp>
        <p:nvGrpSpPr>
          <p:cNvPr id="4" name="组合 3"/>
          <p:cNvGrpSpPr/>
          <p:nvPr/>
        </p:nvGrpSpPr>
        <p:grpSpPr>
          <a:xfrm>
            <a:off x="1699827" y="2403736"/>
            <a:ext cx="5677219" cy="822179"/>
            <a:chOff x="1699827" y="2403736"/>
            <a:chExt cx="5677219" cy="822179"/>
          </a:xfrm>
        </p:grpSpPr>
        <p:sp>
          <p:nvSpPr>
            <p:cNvPr id="29" name="AutoShape 11"/>
            <p:cNvSpPr>
              <a:spLocks/>
            </p:cNvSpPr>
            <p:nvPr/>
          </p:nvSpPr>
          <p:spPr bwMode="auto">
            <a:xfrm rot="16200000">
              <a:off x="4101149" y="2099202"/>
              <a:ext cx="156067" cy="765135"/>
            </a:xfrm>
            <a:prstGeom prst="leftBrace">
              <a:avLst>
                <a:gd name="adj1" fmla="val 40855"/>
                <a:gd name="adj2" fmla="val 50000"/>
              </a:avLst>
            </a:prstGeom>
            <a:noFill/>
            <a:ln w="28575">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0" name="AutoShape 12"/>
            <p:cNvSpPr>
              <a:spLocks/>
            </p:cNvSpPr>
            <p:nvPr/>
          </p:nvSpPr>
          <p:spPr bwMode="auto">
            <a:xfrm rot="16200000">
              <a:off x="5013739" y="2089574"/>
              <a:ext cx="175322" cy="803646"/>
            </a:xfrm>
            <a:prstGeom prst="leftBrace">
              <a:avLst>
                <a:gd name="adj1" fmla="val 38199"/>
                <a:gd name="adj2" fmla="val 50000"/>
              </a:avLst>
            </a:prstGeom>
            <a:noFill/>
            <a:ln w="28575">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1" name="AutoShape 13"/>
            <p:cNvSpPr>
              <a:spLocks/>
            </p:cNvSpPr>
            <p:nvPr/>
          </p:nvSpPr>
          <p:spPr bwMode="auto">
            <a:xfrm rot="16200000">
              <a:off x="5936968" y="2109842"/>
              <a:ext cx="156067" cy="798579"/>
            </a:xfrm>
            <a:prstGeom prst="leftBrace">
              <a:avLst>
                <a:gd name="adj1" fmla="val 42641"/>
                <a:gd name="adj2" fmla="val 50000"/>
              </a:avLst>
            </a:prstGeom>
            <a:noFill/>
            <a:ln w="28575">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2" name="AutoShape 14"/>
            <p:cNvSpPr>
              <a:spLocks/>
            </p:cNvSpPr>
            <p:nvPr/>
          </p:nvSpPr>
          <p:spPr bwMode="auto">
            <a:xfrm rot="16200000">
              <a:off x="6875907" y="2085013"/>
              <a:ext cx="145933" cy="856344"/>
            </a:xfrm>
            <a:prstGeom prst="leftBrace">
              <a:avLst>
                <a:gd name="adj1" fmla="val 48900"/>
                <a:gd name="adj2" fmla="val 50000"/>
              </a:avLst>
            </a:prstGeom>
            <a:noFill/>
            <a:ln w="28575">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3" name="Text Box 15"/>
            <p:cNvSpPr txBox="1">
              <a:spLocks noChangeArrowheads="1"/>
            </p:cNvSpPr>
            <p:nvPr/>
          </p:nvSpPr>
          <p:spPr bwMode="auto">
            <a:xfrm>
              <a:off x="3941611" y="2707763"/>
              <a:ext cx="33441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FF"/>
                  </a:solidFill>
                  <a:latin typeface="微软雅黑" pitchFamily="34" charset="-122"/>
                  <a:ea typeface="微软雅黑" pitchFamily="34" charset="-122"/>
                </a:rPr>
                <a:t>128         </a:t>
              </a:r>
              <a:r>
                <a:rPr lang="en-US" altLang="zh-CN" sz="1400" b="1" dirty="0" smtClean="0">
                  <a:solidFill>
                    <a:srgbClr val="0000FF"/>
                  </a:solidFill>
                  <a:latin typeface="微软雅黑" pitchFamily="34" charset="-122"/>
                  <a:ea typeface="微软雅黑" pitchFamily="34" charset="-122"/>
                </a:rPr>
                <a:t>    11             3                31 </a:t>
              </a:r>
              <a:endParaRPr lang="en-US" altLang="zh-CN" sz="1400" b="1" dirty="0">
                <a:solidFill>
                  <a:srgbClr val="0000FF"/>
                </a:solidFill>
                <a:latin typeface="微软雅黑" pitchFamily="34" charset="-122"/>
                <a:ea typeface="微软雅黑" pitchFamily="34" charset="-122"/>
              </a:endParaRPr>
            </a:p>
          </p:txBody>
        </p:sp>
        <p:sp>
          <p:nvSpPr>
            <p:cNvPr id="39" name="Text Box 21"/>
            <p:cNvSpPr txBox="1">
              <a:spLocks noChangeArrowheads="1"/>
            </p:cNvSpPr>
            <p:nvPr/>
          </p:nvSpPr>
          <p:spPr bwMode="auto">
            <a:xfrm>
              <a:off x="1699827" y="2702695"/>
              <a:ext cx="18373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latin typeface="微软雅黑" pitchFamily="34" charset="-122"/>
                  <a:ea typeface="微软雅黑" pitchFamily="34" charset="-122"/>
                </a:rPr>
                <a:t>将每 </a:t>
              </a:r>
              <a:r>
                <a:rPr lang="en-US" altLang="zh-CN" sz="1400" b="1" dirty="0">
                  <a:latin typeface="微软雅黑" pitchFamily="34" charset="-122"/>
                  <a:ea typeface="微软雅黑" pitchFamily="34" charset="-122"/>
                </a:rPr>
                <a:t>8 </a:t>
              </a:r>
              <a:r>
                <a:rPr lang="zh-CN" altLang="en-US" sz="1400" b="1" dirty="0">
                  <a:latin typeface="微软雅黑" pitchFamily="34" charset="-122"/>
                  <a:ea typeface="微软雅黑" pitchFamily="34" charset="-122"/>
                </a:rPr>
                <a:t>位的二进制数</a:t>
              </a:r>
            </a:p>
            <a:p>
              <a:pPr algn="ctr"/>
              <a:r>
                <a:rPr lang="zh-CN" altLang="en-US" sz="1400" b="1" dirty="0">
                  <a:latin typeface="微软雅黑" pitchFamily="34" charset="-122"/>
                  <a:ea typeface="微软雅黑" pitchFamily="34" charset="-122"/>
                </a:rPr>
                <a:t>转换为十进制数</a:t>
              </a:r>
            </a:p>
          </p:txBody>
        </p:sp>
      </p:grpSp>
      <p:sp>
        <p:nvSpPr>
          <p:cNvPr id="40" name="Line 22"/>
          <p:cNvSpPr>
            <a:spLocks noChangeShapeType="1"/>
          </p:cNvSpPr>
          <p:nvPr/>
        </p:nvSpPr>
        <p:spPr bwMode="auto">
          <a:xfrm>
            <a:off x="3639344" y="3771859"/>
            <a:ext cx="1133873" cy="0"/>
          </a:xfrm>
          <a:prstGeom prst="line">
            <a:avLst/>
          </a:prstGeom>
          <a:noFill/>
          <a:ln w="762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11886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par>
                          <p:cTn id="15" fill="hold">
                            <p:stCondLst>
                              <p:cond delay="0"/>
                            </p:stCondLst>
                            <p:childTnLst>
                              <p:par>
                                <p:cTn id="16" presetID="22" presetClass="entr" presetSubtype="1"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up)">
                                      <p:cBhvr>
                                        <p:cTn id="18" dur="750"/>
                                        <p:tgtEl>
                                          <p:spTgt spid="3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750"/>
                                        <p:tgtEl>
                                          <p:spTgt spid="40"/>
                                        </p:tgtEl>
                                      </p:cBhvr>
                                    </p:animEffect>
                                  </p:childTnLst>
                                </p:cTn>
                              </p:par>
                            </p:childTnLst>
                          </p:cTn>
                        </p:par>
                        <p:par>
                          <p:cTn id="22" fill="hold">
                            <p:stCondLst>
                              <p:cond delay="750"/>
                            </p:stCondLst>
                            <p:childTnLst>
                              <p:par>
                                <p:cTn id="23" presetID="1"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40" grpId="0" animBg="1"/>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240654"/>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190678"/>
            <a:ext cx="2784737" cy="400110"/>
          </a:xfrm>
          <a:prstGeom prst="rect">
            <a:avLst/>
          </a:prstGeom>
        </p:spPr>
        <p:txBody>
          <a:bodyPr wrap="none">
            <a:spAutoFit/>
          </a:bodyPr>
          <a:lstStyle/>
          <a:p>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协议的基本原理</a:t>
            </a:r>
          </a:p>
        </p:txBody>
      </p:sp>
      <p:sp>
        <p:nvSpPr>
          <p:cNvPr id="4" name="矩形 3"/>
          <p:cNvSpPr/>
          <p:nvPr/>
        </p:nvSpPr>
        <p:spPr>
          <a:xfrm>
            <a:off x="545144" y="1565422"/>
            <a:ext cx="8028487"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 </a:t>
            </a:r>
            <a:r>
              <a:rPr lang="en-US" altLang="zh-CN" sz="2000" b="1" dirty="0">
                <a:solidFill>
                  <a:srgbClr val="0000FF"/>
                </a:solidFill>
                <a:latin typeface="微软雅黑" pitchFamily="34" charset="-122"/>
                <a:ea typeface="微软雅黑" pitchFamily="34" charset="-122"/>
              </a:rPr>
              <a:t>MPLS </a:t>
            </a:r>
            <a:r>
              <a:rPr lang="zh-CN" altLang="en-US" sz="2000" b="1" dirty="0">
                <a:solidFill>
                  <a:srgbClr val="0000FF"/>
                </a:solidFill>
                <a:latin typeface="微软雅黑" pitchFamily="34" charset="-122"/>
                <a:ea typeface="微软雅黑" pitchFamily="34" charset="-122"/>
              </a:rPr>
              <a:t>域</a:t>
            </a:r>
            <a:r>
              <a:rPr lang="zh-CN" altLang="en-US" sz="2000" b="1" dirty="0">
                <a:latin typeface="微软雅黑" pitchFamily="34" charset="-122"/>
                <a:ea typeface="微软雅黑" pitchFamily="34" charset="-122"/>
              </a:rPr>
              <a:t>的</a:t>
            </a:r>
            <a:r>
              <a:rPr lang="zh-CN" altLang="en-US" sz="2000" b="1" dirty="0">
                <a:solidFill>
                  <a:srgbClr val="0000FF"/>
                </a:solidFill>
                <a:latin typeface="微软雅黑" pitchFamily="34" charset="-122"/>
                <a:ea typeface="微软雅黑" pitchFamily="34" charset="-122"/>
              </a:rPr>
              <a:t>入口</a:t>
            </a:r>
            <a:r>
              <a:rPr lang="zh-CN" altLang="en-US" sz="2000" b="1" dirty="0">
                <a:latin typeface="微软雅黑" pitchFamily="34" charset="-122"/>
                <a:ea typeface="微软雅黑" pitchFamily="34" charset="-122"/>
              </a:rPr>
              <a:t>处，给每一个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数据报打上</a:t>
            </a:r>
            <a:r>
              <a:rPr lang="zh-CN" altLang="en-US" sz="2000" b="1" dirty="0">
                <a:solidFill>
                  <a:srgbClr val="0000FF"/>
                </a:solidFill>
                <a:latin typeface="微软雅黑" pitchFamily="34" charset="-122"/>
                <a:ea typeface="微软雅黑" pitchFamily="34" charset="-122"/>
              </a:rPr>
              <a:t>固定长度</a:t>
            </a: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标记</a:t>
            </a:r>
            <a:r>
              <a:rPr lang="zh-CN" altLang="en-US" sz="2000" b="1" dirty="0">
                <a:latin typeface="微软雅黑" pitchFamily="34" charset="-122"/>
                <a:ea typeface="微软雅黑" pitchFamily="34" charset="-122"/>
              </a:rPr>
              <a:t>”，然后对打上标记的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数据报用</a:t>
            </a:r>
            <a:r>
              <a:rPr lang="zh-CN" altLang="en-US" sz="2000" b="1" dirty="0">
                <a:solidFill>
                  <a:srgbClr val="0000FF"/>
                </a:solidFill>
                <a:latin typeface="微软雅黑" pitchFamily="34" charset="-122"/>
                <a:ea typeface="微软雅黑" pitchFamily="34" charset="-122"/>
              </a:rPr>
              <a:t>硬件进行转发</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采用硬件技术对打上标记的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数据报进行转发就称为</a:t>
            </a:r>
            <a:r>
              <a:rPr lang="zh-CN" altLang="en-US" sz="2000" b="1" dirty="0">
                <a:solidFill>
                  <a:srgbClr val="0000FF"/>
                </a:solidFill>
                <a:latin typeface="微软雅黑" pitchFamily="34" charset="-122"/>
                <a:ea typeface="微软雅黑" pitchFamily="34" charset="-122"/>
              </a:rPr>
              <a:t>标记交换</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“交换”也表示在转发时不再上升到第三层查找转发表，而是</a:t>
            </a:r>
            <a:r>
              <a:rPr lang="zh-CN" altLang="en-US" sz="2000" b="1" dirty="0">
                <a:solidFill>
                  <a:srgbClr val="0000FF"/>
                </a:solidFill>
                <a:latin typeface="微软雅黑" pitchFamily="34" charset="-122"/>
                <a:ea typeface="微软雅黑" pitchFamily="34" charset="-122"/>
              </a:rPr>
              <a:t>根据标记在第二层（链路层）用硬件进行转发</a:t>
            </a:r>
            <a:r>
              <a:rPr lang="zh-CN" altLang="en-US" sz="2000" b="1" dirty="0" smtClean="0">
                <a:solidFill>
                  <a:srgbClr val="0000FF"/>
                </a:solidFill>
                <a:latin typeface="微软雅黑" pitchFamily="34" charset="-122"/>
                <a:ea typeface="微软雅黑" pitchFamily="34" charset="-122"/>
              </a:rPr>
              <a:t>。</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3553904997"/>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275822"/>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217054"/>
            <a:ext cx="2784737" cy="400110"/>
          </a:xfrm>
          <a:prstGeom prst="rect">
            <a:avLst/>
          </a:prstGeom>
        </p:spPr>
        <p:txBody>
          <a:bodyPr wrap="none">
            <a:spAutoFit/>
          </a:bodyPr>
          <a:lstStyle/>
          <a:p>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协议的基本原理</a:t>
            </a:r>
          </a:p>
        </p:txBody>
      </p:sp>
      <p:sp>
        <p:nvSpPr>
          <p:cNvPr id="4" name="矩形 3"/>
          <p:cNvSpPr/>
          <p:nvPr/>
        </p:nvSpPr>
        <p:spPr>
          <a:xfrm>
            <a:off x="545144" y="1600590"/>
            <a:ext cx="8028487"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域 </a:t>
            </a:r>
            <a:r>
              <a:rPr lang="en-US" altLang="zh-CN" sz="2000" b="1" dirty="0">
                <a:latin typeface="微软雅黑" pitchFamily="34" charset="-122"/>
                <a:ea typeface="微软雅黑" pitchFamily="34" charset="-122"/>
              </a:rPr>
              <a:t>(MPLS domain) </a:t>
            </a:r>
            <a:r>
              <a:rPr lang="zh-CN" altLang="en-US" sz="2000" b="1" dirty="0">
                <a:latin typeface="微软雅黑" pitchFamily="34" charset="-122"/>
                <a:ea typeface="微软雅黑" pitchFamily="34" charset="-122"/>
              </a:rPr>
              <a:t>是指该域中有许多彼此相邻的路由器，并且所有的路由器都是支持 </a:t>
            </a: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技术的</a:t>
            </a:r>
            <a:r>
              <a:rPr lang="zh-CN" altLang="en-US" sz="2000" b="1" dirty="0">
                <a:solidFill>
                  <a:srgbClr val="0000FF"/>
                </a:solidFill>
                <a:latin typeface="微软雅黑" pitchFamily="34" charset="-122"/>
                <a:ea typeface="微软雅黑" pitchFamily="34" charset="-122"/>
              </a:rPr>
              <a:t>标记交换路由器 </a:t>
            </a:r>
            <a:r>
              <a:rPr lang="en-US" altLang="zh-CN" sz="2000" b="1" dirty="0">
                <a:latin typeface="微软雅黑" pitchFamily="34" charset="-122"/>
                <a:ea typeface="微软雅黑" pitchFamily="34" charset="-122"/>
              </a:rPr>
              <a:t>LSR (Label Switching Router)</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LSR </a:t>
            </a:r>
            <a:r>
              <a:rPr lang="zh-CN" altLang="en-US" sz="2000" b="1" dirty="0">
                <a:latin typeface="微软雅黑" pitchFamily="34" charset="-122"/>
                <a:ea typeface="微软雅黑" pitchFamily="34" charset="-122"/>
              </a:rPr>
              <a:t>同时具有标记交换和路由选择这两种功能，</a:t>
            </a:r>
            <a:r>
              <a:rPr lang="zh-CN" altLang="en-US" sz="2000" b="1" dirty="0">
                <a:solidFill>
                  <a:srgbClr val="0000FF"/>
                </a:solidFill>
                <a:latin typeface="微软雅黑" pitchFamily="34" charset="-122"/>
                <a:ea typeface="微软雅黑" pitchFamily="34" charset="-122"/>
              </a:rPr>
              <a:t>标记交换功能是为了快速转发，</a:t>
            </a:r>
            <a:r>
              <a:rPr lang="zh-CN" altLang="en-US" sz="2000" b="1" dirty="0">
                <a:solidFill>
                  <a:srgbClr val="CC00CC"/>
                </a:solidFill>
                <a:latin typeface="微软雅黑" pitchFamily="34" charset="-122"/>
                <a:ea typeface="微软雅黑" pitchFamily="34" charset="-122"/>
              </a:rPr>
              <a:t>但在这之前</a:t>
            </a:r>
            <a:r>
              <a:rPr lang="en-US" altLang="zh-CN" sz="2000" b="1" dirty="0">
                <a:solidFill>
                  <a:srgbClr val="CC00CC"/>
                </a:solidFill>
                <a:latin typeface="微软雅黑" pitchFamily="34" charset="-122"/>
                <a:ea typeface="微软雅黑" pitchFamily="34" charset="-122"/>
              </a:rPr>
              <a:t>LSR </a:t>
            </a:r>
            <a:r>
              <a:rPr lang="zh-CN" altLang="en-US" sz="2000" b="1" dirty="0">
                <a:solidFill>
                  <a:srgbClr val="CC00CC"/>
                </a:solidFill>
                <a:latin typeface="微软雅黑" pitchFamily="34" charset="-122"/>
                <a:ea typeface="微软雅黑" pitchFamily="34" charset="-122"/>
              </a:rPr>
              <a:t>需要使用路由选择功能构造转发表。</a:t>
            </a:r>
          </a:p>
        </p:txBody>
      </p:sp>
    </p:spTree>
    <p:extLst>
      <p:ext uri="{BB962C8B-B14F-4D97-AF65-F5344CB8AC3E}">
        <p14:creationId xmlns:p14="http://schemas.microsoft.com/office/powerpoint/2010/main" val="669412142"/>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37492"/>
            <a:ext cx="8053712" cy="330609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 name="AutoShape 5"/>
          <p:cNvSpPr>
            <a:spLocks noChangeArrowheads="1"/>
          </p:cNvSpPr>
          <p:nvPr/>
        </p:nvSpPr>
        <p:spPr bwMode="auto">
          <a:xfrm>
            <a:off x="545144" y="63397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4" y="584002"/>
            <a:ext cx="5213215" cy="400110"/>
          </a:xfrm>
          <a:prstGeom prst="rect">
            <a:avLst/>
          </a:prstGeom>
        </p:spPr>
        <p:txBody>
          <a:bodyPr wrap="square">
            <a:spAutoFit/>
          </a:bodyPr>
          <a:lstStyle/>
          <a:p>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协议的</a:t>
            </a:r>
            <a:r>
              <a:rPr lang="zh-CN" altLang="en-US" sz="2000" b="1" dirty="0" smtClean="0">
                <a:latin typeface="微软雅黑" pitchFamily="34" charset="-122"/>
                <a:ea typeface="微软雅黑" pitchFamily="34" charset="-122"/>
              </a:rPr>
              <a:t>基本原理</a:t>
            </a:r>
            <a:endParaRPr lang="zh-CN" altLang="en-US" sz="2000" b="1" dirty="0">
              <a:latin typeface="微软雅黑" pitchFamily="34" charset="-122"/>
              <a:ea typeface="微软雅黑" pitchFamily="34" charset="-122"/>
            </a:endParaRPr>
          </a:p>
        </p:txBody>
      </p:sp>
      <p:grpSp>
        <p:nvGrpSpPr>
          <p:cNvPr id="76" name="组合 75"/>
          <p:cNvGrpSpPr/>
          <p:nvPr/>
        </p:nvGrpSpPr>
        <p:grpSpPr>
          <a:xfrm>
            <a:off x="1373557" y="1254736"/>
            <a:ext cx="6450229" cy="2975914"/>
            <a:chOff x="408111" y="1268760"/>
            <a:chExt cx="9369425" cy="4322731"/>
          </a:xfrm>
        </p:grpSpPr>
        <p:sp>
          <p:nvSpPr>
            <p:cNvPr id="5" name="Oval 3"/>
            <p:cNvSpPr>
              <a:spLocks noChangeArrowheads="1"/>
            </p:cNvSpPr>
            <p:nvPr/>
          </p:nvSpPr>
          <p:spPr bwMode="auto">
            <a:xfrm>
              <a:off x="2141661" y="1268760"/>
              <a:ext cx="5778500" cy="3164719"/>
            </a:xfrm>
            <a:prstGeom prst="ellipse">
              <a:avLst/>
            </a:prstGeom>
            <a:solidFill>
              <a:srgbClr val="99FFCC"/>
            </a:solidFill>
            <a:ln w="12700">
              <a:solidFill>
                <a:srgbClr val="333399"/>
              </a:solidFill>
              <a:prstDash val="dash"/>
              <a:round/>
              <a:headEnd/>
              <a:tailEnd/>
            </a:ln>
            <a:effectLst/>
          </p:spPr>
          <p:txBody>
            <a:bodyPr/>
            <a:lstStyle/>
            <a:p>
              <a:endParaRPr lang="zh-CN" altLang="en-US" sz="1400" b="1">
                <a:latin typeface="微软雅黑" pitchFamily="34" charset="-122"/>
                <a:ea typeface="微软雅黑" pitchFamily="34" charset="-122"/>
              </a:endParaRPr>
            </a:p>
          </p:txBody>
        </p:sp>
        <p:sp>
          <p:nvSpPr>
            <p:cNvPr id="6" name="Line 4"/>
            <p:cNvSpPr>
              <a:spLocks noChangeShapeType="1"/>
            </p:cNvSpPr>
            <p:nvPr/>
          </p:nvSpPr>
          <p:spPr bwMode="auto">
            <a:xfrm>
              <a:off x="4582046" y="2377667"/>
              <a:ext cx="483261" cy="1681162"/>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 name="Line 5"/>
            <p:cNvSpPr>
              <a:spLocks noChangeShapeType="1"/>
            </p:cNvSpPr>
            <p:nvPr/>
          </p:nvSpPr>
          <p:spPr bwMode="auto">
            <a:xfrm>
              <a:off x="7880607" y="2866617"/>
              <a:ext cx="1453223" cy="4762"/>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 name="Line 6"/>
            <p:cNvSpPr>
              <a:spLocks noChangeShapeType="1"/>
            </p:cNvSpPr>
            <p:nvPr/>
          </p:nvSpPr>
          <p:spPr bwMode="auto">
            <a:xfrm>
              <a:off x="676398" y="2982505"/>
              <a:ext cx="1465263" cy="317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 name="Line 7"/>
            <p:cNvSpPr>
              <a:spLocks noChangeShapeType="1"/>
            </p:cNvSpPr>
            <p:nvPr/>
          </p:nvSpPr>
          <p:spPr bwMode="auto">
            <a:xfrm>
              <a:off x="6370630" y="2836455"/>
              <a:ext cx="1714632" cy="73025"/>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 name="Line 8"/>
            <p:cNvSpPr>
              <a:spLocks noChangeShapeType="1"/>
            </p:cNvSpPr>
            <p:nvPr/>
          </p:nvSpPr>
          <p:spPr bwMode="auto">
            <a:xfrm>
              <a:off x="4657717" y="2345917"/>
              <a:ext cx="1511696" cy="44450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1" name="Line 9"/>
            <p:cNvSpPr>
              <a:spLocks noChangeShapeType="1"/>
            </p:cNvSpPr>
            <p:nvPr/>
          </p:nvSpPr>
          <p:spPr bwMode="auto">
            <a:xfrm>
              <a:off x="2306761" y="2985679"/>
              <a:ext cx="1320800" cy="9906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2" name="Line 10"/>
            <p:cNvSpPr>
              <a:spLocks noChangeShapeType="1"/>
            </p:cNvSpPr>
            <p:nvPr/>
          </p:nvSpPr>
          <p:spPr bwMode="auto">
            <a:xfrm flipH="1">
              <a:off x="2459823" y="2376080"/>
              <a:ext cx="2075788" cy="544513"/>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3" name="Line 11"/>
            <p:cNvSpPr>
              <a:spLocks noChangeShapeType="1"/>
            </p:cNvSpPr>
            <p:nvPr/>
          </p:nvSpPr>
          <p:spPr bwMode="auto">
            <a:xfrm>
              <a:off x="3895848" y="4014379"/>
              <a:ext cx="1135063" cy="1143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 name="Line 12"/>
            <p:cNvSpPr>
              <a:spLocks noChangeShapeType="1"/>
            </p:cNvSpPr>
            <p:nvPr/>
          </p:nvSpPr>
          <p:spPr bwMode="auto">
            <a:xfrm flipH="1">
              <a:off x="5168494" y="2863442"/>
              <a:ext cx="1136783" cy="1262062"/>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5" name="Line 13"/>
            <p:cNvSpPr>
              <a:spLocks noChangeShapeType="1"/>
            </p:cNvSpPr>
            <p:nvPr/>
          </p:nvSpPr>
          <p:spPr bwMode="auto">
            <a:xfrm rot="-5340818">
              <a:off x="3496592" y="2753904"/>
              <a:ext cx="76200" cy="33020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 name="Line 14"/>
            <p:cNvSpPr>
              <a:spLocks noChangeShapeType="1"/>
            </p:cNvSpPr>
            <p:nvPr/>
          </p:nvSpPr>
          <p:spPr bwMode="auto">
            <a:xfrm flipV="1">
              <a:off x="3875211" y="2833279"/>
              <a:ext cx="2311400" cy="11430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7" name="Rectangle 15"/>
            <p:cNvSpPr>
              <a:spLocks noChangeArrowheads="1"/>
            </p:cNvSpPr>
            <p:nvPr/>
          </p:nvSpPr>
          <p:spPr bwMode="auto">
            <a:xfrm rot="5400000">
              <a:off x="589946" y="2330769"/>
              <a:ext cx="422275" cy="12554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kumimoji="1" lang="zh-CN" altLang="zh-CN" sz="1400" b="1">
                <a:latin typeface="微软雅黑" pitchFamily="34" charset="-122"/>
                <a:ea typeface="微软雅黑" pitchFamily="34" charset="-122"/>
              </a:endParaRPr>
            </a:p>
          </p:txBody>
        </p:sp>
        <p:sp>
          <p:nvSpPr>
            <p:cNvPr id="18" name="Line 16"/>
            <p:cNvSpPr>
              <a:spLocks noChangeShapeType="1"/>
            </p:cNvSpPr>
            <p:nvPr/>
          </p:nvSpPr>
          <p:spPr bwMode="auto">
            <a:xfrm>
              <a:off x="655761" y="1842679"/>
              <a:ext cx="0" cy="1066800"/>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9" name="Rectangle 17"/>
            <p:cNvSpPr>
              <a:spLocks noChangeArrowheads="1"/>
            </p:cNvSpPr>
            <p:nvPr/>
          </p:nvSpPr>
          <p:spPr bwMode="auto">
            <a:xfrm rot="10800000">
              <a:off x="1151061" y="3061879"/>
              <a:ext cx="457465" cy="115888"/>
            </a:xfrm>
            <a:prstGeom prst="rect">
              <a:avLst/>
            </a:prstGeom>
            <a:solidFill>
              <a:srgbClr val="00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400" b="1">
                <a:latin typeface="微软雅黑" pitchFamily="34" charset="-122"/>
                <a:ea typeface="微软雅黑" pitchFamily="34" charset="-122"/>
              </a:endParaRPr>
            </a:p>
          </p:txBody>
        </p:sp>
        <p:sp>
          <p:nvSpPr>
            <p:cNvPr id="20" name="Rectangle 18"/>
            <p:cNvSpPr>
              <a:spLocks noChangeArrowheads="1"/>
            </p:cNvSpPr>
            <p:nvPr/>
          </p:nvSpPr>
          <p:spPr bwMode="auto">
            <a:xfrm rot="9904847">
              <a:off x="3256086" y="2718979"/>
              <a:ext cx="457465" cy="115888"/>
            </a:xfrm>
            <a:prstGeom prst="rect">
              <a:avLst/>
            </a:prstGeom>
            <a:solidFill>
              <a:srgbClr val="FF00FF"/>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400" b="1">
                <a:latin typeface="微软雅黑" pitchFamily="34" charset="-122"/>
                <a:ea typeface="微软雅黑" pitchFamily="34" charset="-122"/>
              </a:endParaRPr>
            </a:p>
          </p:txBody>
        </p:sp>
        <p:sp>
          <p:nvSpPr>
            <p:cNvPr id="21" name="Rectangle 19"/>
            <p:cNvSpPr>
              <a:spLocks noChangeArrowheads="1"/>
            </p:cNvSpPr>
            <p:nvPr/>
          </p:nvSpPr>
          <p:spPr bwMode="auto">
            <a:xfrm rot="-895153">
              <a:off x="3500296" y="2701517"/>
              <a:ext cx="103188" cy="114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22" name="Rectangle 20"/>
            <p:cNvSpPr>
              <a:spLocks noChangeArrowheads="1"/>
            </p:cNvSpPr>
            <p:nvPr/>
          </p:nvSpPr>
          <p:spPr bwMode="auto">
            <a:xfrm rot="10800000">
              <a:off x="8436099" y="2928529"/>
              <a:ext cx="457465" cy="115888"/>
            </a:xfrm>
            <a:prstGeom prst="rect">
              <a:avLst/>
            </a:prstGeom>
            <a:solidFill>
              <a:srgbClr val="00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400" b="1">
                <a:latin typeface="微软雅黑" pitchFamily="34" charset="-122"/>
                <a:ea typeface="微软雅黑" pitchFamily="34" charset="-122"/>
              </a:endParaRPr>
            </a:p>
          </p:txBody>
        </p:sp>
        <p:sp>
          <p:nvSpPr>
            <p:cNvPr id="23" name="Line 21"/>
            <p:cNvSpPr>
              <a:spLocks noChangeShapeType="1"/>
            </p:cNvSpPr>
            <p:nvPr/>
          </p:nvSpPr>
          <p:spPr bwMode="auto">
            <a:xfrm flipV="1">
              <a:off x="2554412" y="2264954"/>
              <a:ext cx="1764506" cy="476250"/>
            </a:xfrm>
            <a:prstGeom prst="line">
              <a:avLst/>
            </a:prstGeom>
            <a:noFill/>
            <a:ln w="28575">
              <a:solidFill>
                <a:srgbClr val="CC00CC"/>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4" name="Line 22"/>
            <p:cNvSpPr>
              <a:spLocks noChangeShapeType="1"/>
            </p:cNvSpPr>
            <p:nvPr/>
          </p:nvSpPr>
          <p:spPr bwMode="auto">
            <a:xfrm>
              <a:off x="6540889" y="2712630"/>
              <a:ext cx="1166019" cy="28575"/>
            </a:xfrm>
            <a:prstGeom prst="line">
              <a:avLst/>
            </a:prstGeom>
            <a:noFill/>
            <a:ln w="28575">
              <a:solidFill>
                <a:srgbClr val="CC00CC"/>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5" name="Line 23"/>
            <p:cNvSpPr>
              <a:spLocks noChangeShapeType="1"/>
            </p:cNvSpPr>
            <p:nvPr/>
          </p:nvSpPr>
          <p:spPr bwMode="auto">
            <a:xfrm>
              <a:off x="4855492" y="2236379"/>
              <a:ext cx="1238250" cy="381000"/>
            </a:xfrm>
            <a:prstGeom prst="line">
              <a:avLst/>
            </a:prstGeom>
            <a:noFill/>
            <a:ln w="28575">
              <a:solidFill>
                <a:srgbClr val="CC00CC"/>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Text Box 24"/>
            <p:cNvSpPr txBox="1">
              <a:spLocks noChangeArrowheads="1"/>
            </p:cNvSpPr>
            <p:nvPr/>
          </p:nvSpPr>
          <p:spPr bwMode="auto">
            <a:xfrm>
              <a:off x="4491875" y="1437762"/>
              <a:ext cx="1343997" cy="38447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80000"/>
                </a:lnSpc>
              </a:pPr>
              <a:r>
                <a:rPr kumimoji="1" lang="en-US" altLang="zh-CN" sz="1400" b="1" dirty="0">
                  <a:solidFill>
                    <a:srgbClr val="0000FF"/>
                  </a:solidFill>
                  <a:latin typeface="微软雅黑" pitchFamily="34" charset="-122"/>
                  <a:ea typeface="微软雅黑" pitchFamily="34" charset="-122"/>
                </a:rPr>
                <a:t>MPLS </a:t>
              </a:r>
              <a:r>
                <a:rPr kumimoji="1" lang="zh-CN" altLang="en-US" sz="1400" b="1" dirty="0">
                  <a:solidFill>
                    <a:srgbClr val="0000FF"/>
                  </a:solidFill>
                  <a:latin typeface="微软雅黑" pitchFamily="34" charset="-122"/>
                  <a:ea typeface="微软雅黑" pitchFamily="34" charset="-122"/>
                </a:rPr>
                <a:t>域</a:t>
              </a:r>
            </a:p>
          </p:txBody>
        </p:sp>
        <p:sp>
          <p:nvSpPr>
            <p:cNvPr id="27" name="Rectangle 25"/>
            <p:cNvSpPr>
              <a:spLocks noChangeArrowheads="1"/>
            </p:cNvSpPr>
            <p:nvPr/>
          </p:nvSpPr>
          <p:spPr bwMode="auto">
            <a:xfrm rot="10965525">
              <a:off x="6857330" y="2938054"/>
              <a:ext cx="457465" cy="115888"/>
            </a:xfrm>
            <a:prstGeom prst="rect">
              <a:avLst/>
            </a:prstGeom>
            <a:solidFill>
              <a:srgbClr val="FF00FF"/>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400" b="1">
                <a:latin typeface="微软雅黑" pitchFamily="34" charset="-122"/>
                <a:ea typeface="微软雅黑" pitchFamily="34" charset="-122"/>
              </a:endParaRPr>
            </a:p>
          </p:txBody>
        </p:sp>
        <p:sp>
          <p:nvSpPr>
            <p:cNvPr id="28" name="Rectangle 26"/>
            <p:cNvSpPr>
              <a:spLocks noChangeArrowheads="1"/>
            </p:cNvSpPr>
            <p:nvPr/>
          </p:nvSpPr>
          <p:spPr bwMode="auto">
            <a:xfrm rot="165525">
              <a:off x="7104980" y="2939642"/>
              <a:ext cx="103188" cy="114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29" name="Rectangle 27"/>
            <p:cNvSpPr>
              <a:spLocks noChangeArrowheads="1"/>
            </p:cNvSpPr>
            <p:nvPr/>
          </p:nvSpPr>
          <p:spPr bwMode="auto">
            <a:xfrm rot="11916032">
              <a:off x="5072186" y="2623729"/>
              <a:ext cx="457465" cy="115888"/>
            </a:xfrm>
            <a:prstGeom prst="rect">
              <a:avLst/>
            </a:prstGeom>
            <a:solidFill>
              <a:srgbClr val="FF00FF"/>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400" b="1">
                <a:latin typeface="微软雅黑" pitchFamily="34" charset="-122"/>
                <a:ea typeface="微软雅黑" pitchFamily="34" charset="-122"/>
              </a:endParaRPr>
            </a:p>
          </p:txBody>
        </p:sp>
        <p:sp>
          <p:nvSpPr>
            <p:cNvPr id="30" name="Rectangle 28"/>
            <p:cNvSpPr>
              <a:spLocks noChangeArrowheads="1"/>
            </p:cNvSpPr>
            <p:nvPr/>
          </p:nvSpPr>
          <p:spPr bwMode="auto">
            <a:xfrm rot="1116032">
              <a:off x="5316396" y="2644367"/>
              <a:ext cx="103188" cy="114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1" name="Rectangle 29"/>
            <p:cNvSpPr>
              <a:spLocks noChangeArrowheads="1"/>
            </p:cNvSpPr>
            <p:nvPr/>
          </p:nvSpPr>
          <p:spPr bwMode="auto">
            <a:xfrm rot="10800000">
              <a:off x="1739230" y="4802134"/>
              <a:ext cx="457464" cy="115888"/>
            </a:xfrm>
            <a:prstGeom prst="rect">
              <a:avLst/>
            </a:prstGeom>
            <a:solidFill>
              <a:srgbClr val="00FFFF"/>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400" b="1">
                <a:latin typeface="微软雅黑" pitchFamily="34" charset="-122"/>
                <a:ea typeface="微软雅黑" pitchFamily="34" charset="-122"/>
              </a:endParaRPr>
            </a:p>
          </p:txBody>
        </p:sp>
        <p:sp>
          <p:nvSpPr>
            <p:cNvPr id="32" name="Text Box 30"/>
            <p:cNvSpPr txBox="1">
              <a:spLocks noChangeArrowheads="1"/>
            </p:cNvSpPr>
            <p:nvPr/>
          </p:nvSpPr>
          <p:spPr bwMode="auto">
            <a:xfrm>
              <a:off x="2299153" y="4676722"/>
              <a:ext cx="1518634" cy="375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1200" b="1" dirty="0">
                  <a:latin typeface="微软雅黑" pitchFamily="34" charset="-122"/>
                  <a:ea typeface="微软雅黑" pitchFamily="34" charset="-122"/>
                </a:rPr>
                <a:t>普通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分组</a:t>
              </a:r>
            </a:p>
          </p:txBody>
        </p:sp>
        <p:sp>
          <p:nvSpPr>
            <p:cNvPr id="33" name="Rectangle 32"/>
            <p:cNvSpPr>
              <a:spLocks noChangeArrowheads="1"/>
            </p:cNvSpPr>
            <p:nvPr/>
          </p:nvSpPr>
          <p:spPr bwMode="auto">
            <a:xfrm rot="10800000">
              <a:off x="5736026" y="4802134"/>
              <a:ext cx="457464" cy="115888"/>
            </a:xfrm>
            <a:prstGeom prst="rect">
              <a:avLst/>
            </a:prstGeom>
            <a:solidFill>
              <a:srgbClr val="FF00FF"/>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400" b="1">
                <a:latin typeface="微软雅黑" pitchFamily="34" charset="-122"/>
                <a:ea typeface="微软雅黑" pitchFamily="34" charset="-122"/>
              </a:endParaRPr>
            </a:p>
          </p:txBody>
        </p:sp>
        <p:sp>
          <p:nvSpPr>
            <p:cNvPr id="34" name="Rectangle 33"/>
            <p:cNvSpPr>
              <a:spLocks noChangeArrowheads="1"/>
            </p:cNvSpPr>
            <p:nvPr/>
          </p:nvSpPr>
          <p:spPr bwMode="auto">
            <a:xfrm>
              <a:off x="5993994" y="4807384"/>
              <a:ext cx="103188" cy="114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35"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111" y="2833279"/>
              <a:ext cx="565812"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 name="Picture 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9867" y="5189129"/>
              <a:ext cx="545175"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7" name="Line 36"/>
            <p:cNvSpPr>
              <a:spLocks noChangeShapeType="1"/>
            </p:cNvSpPr>
            <p:nvPr/>
          </p:nvSpPr>
          <p:spPr bwMode="auto">
            <a:xfrm>
              <a:off x="1171699" y="3261904"/>
              <a:ext cx="412750" cy="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8" name="Line 37"/>
            <p:cNvSpPr>
              <a:spLocks noChangeShapeType="1"/>
            </p:cNvSpPr>
            <p:nvPr/>
          </p:nvSpPr>
          <p:spPr bwMode="auto">
            <a:xfrm rot="5400000">
              <a:off x="754186" y="2433229"/>
              <a:ext cx="381000" cy="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9" name="Line 38"/>
            <p:cNvSpPr>
              <a:spLocks noChangeShapeType="1"/>
            </p:cNvSpPr>
            <p:nvPr/>
          </p:nvSpPr>
          <p:spPr bwMode="auto">
            <a:xfrm>
              <a:off x="8498011" y="3138079"/>
              <a:ext cx="412750" cy="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0" name="Line 39"/>
            <p:cNvSpPr>
              <a:spLocks noChangeShapeType="1"/>
            </p:cNvSpPr>
            <p:nvPr/>
          </p:nvSpPr>
          <p:spPr bwMode="auto">
            <a:xfrm rot="-3503404">
              <a:off x="5219824" y="2649129"/>
              <a:ext cx="76200" cy="330200"/>
            </a:xfrm>
            <a:prstGeom prst="line">
              <a:avLst/>
            </a:prstGeom>
            <a:noFill/>
            <a:ln w="952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1" name="Line 40"/>
            <p:cNvSpPr>
              <a:spLocks noChangeShapeType="1"/>
            </p:cNvSpPr>
            <p:nvPr/>
          </p:nvSpPr>
          <p:spPr bwMode="auto">
            <a:xfrm rot="-4394424">
              <a:off x="7066880" y="2972979"/>
              <a:ext cx="76200" cy="33020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2" name="Text Box 41"/>
            <p:cNvSpPr txBox="1">
              <a:spLocks noChangeArrowheads="1"/>
            </p:cNvSpPr>
            <p:nvPr/>
          </p:nvSpPr>
          <p:spPr bwMode="auto">
            <a:xfrm rot="20668789">
              <a:off x="2970267" y="2203611"/>
              <a:ext cx="678052" cy="35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100" b="1">
                  <a:latin typeface="微软雅黑" pitchFamily="34" charset="-122"/>
                  <a:ea typeface="微软雅黑" pitchFamily="34" charset="-122"/>
                </a:rPr>
                <a:t>LDP</a:t>
              </a:r>
            </a:p>
          </p:txBody>
        </p:sp>
        <p:sp>
          <p:nvSpPr>
            <p:cNvPr id="43" name="Text Box 42"/>
            <p:cNvSpPr txBox="1">
              <a:spLocks noChangeArrowheads="1"/>
            </p:cNvSpPr>
            <p:nvPr/>
          </p:nvSpPr>
          <p:spPr bwMode="auto">
            <a:xfrm rot="1038311">
              <a:off x="5121728" y="2130586"/>
              <a:ext cx="678052" cy="35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100" b="1">
                  <a:latin typeface="微软雅黑" pitchFamily="34" charset="-122"/>
                  <a:ea typeface="微软雅黑" pitchFamily="34" charset="-122"/>
                </a:rPr>
                <a:t>LDP</a:t>
              </a:r>
            </a:p>
          </p:txBody>
        </p:sp>
        <p:sp>
          <p:nvSpPr>
            <p:cNvPr id="44" name="Text Box 43"/>
            <p:cNvSpPr txBox="1">
              <a:spLocks noChangeArrowheads="1"/>
            </p:cNvSpPr>
            <p:nvPr/>
          </p:nvSpPr>
          <p:spPr bwMode="auto">
            <a:xfrm rot="107100">
              <a:off x="6791645" y="2419511"/>
              <a:ext cx="678052" cy="35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100" b="1">
                  <a:latin typeface="微软雅黑" pitchFamily="34" charset="-122"/>
                  <a:ea typeface="微软雅黑" pitchFamily="34" charset="-122"/>
                </a:rPr>
                <a:t>LDP</a:t>
              </a:r>
            </a:p>
          </p:txBody>
        </p:sp>
        <p:sp>
          <p:nvSpPr>
            <p:cNvPr id="46" name="Text Box 45"/>
            <p:cNvSpPr txBox="1">
              <a:spLocks noChangeArrowheads="1"/>
            </p:cNvSpPr>
            <p:nvPr/>
          </p:nvSpPr>
          <p:spPr bwMode="auto">
            <a:xfrm>
              <a:off x="1226274" y="3676242"/>
              <a:ext cx="1311398" cy="69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a:latin typeface="微软雅黑" pitchFamily="34" charset="-122"/>
                  <a:ea typeface="微软雅黑" pitchFamily="34" charset="-122"/>
                </a:rPr>
                <a:t>MPLS</a:t>
              </a:r>
            </a:p>
            <a:p>
              <a:pPr algn="ctr">
                <a:lnSpc>
                  <a:spcPct val="90000"/>
                </a:lnSpc>
              </a:pPr>
              <a:r>
                <a:rPr kumimoji="1" lang="zh-CN" altLang="en-US" sz="1400" b="1">
                  <a:latin typeface="微软雅黑" pitchFamily="34" charset="-122"/>
                  <a:ea typeface="微软雅黑" pitchFamily="34" charset="-122"/>
                </a:rPr>
                <a:t>入口结点</a:t>
              </a:r>
            </a:p>
          </p:txBody>
        </p:sp>
        <p:sp>
          <p:nvSpPr>
            <p:cNvPr id="47" name="AutoShape 46"/>
            <p:cNvSpPr>
              <a:spLocks noChangeArrowheads="1"/>
            </p:cNvSpPr>
            <p:nvPr/>
          </p:nvSpPr>
          <p:spPr bwMode="auto">
            <a:xfrm>
              <a:off x="1164819" y="1690279"/>
              <a:ext cx="1073150" cy="393700"/>
            </a:xfrm>
            <a:prstGeom prst="wedgeRoundRectCallout">
              <a:avLst>
                <a:gd name="adj1" fmla="val 52403"/>
                <a:gd name="adj2" fmla="val 189514"/>
                <a:gd name="adj3" fmla="val 16667"/>
              </a:avLst>
            </a:prstGeom>
            <a:solidFill>
              <a:srgbClr val="FF66FF"/>
            </a:solidFill>
            <a:ln w="9525">
              <a:solidFill>
                <a:schemeClr val="tx2"/>
              </a:solidFill>
              <a:miter lim="800000"/>
              <a:headEnd/>
              <a:tailEnd/>
            </a:ln>
            <a:effectLst/>
          </p:spPr>
          <p:txBody>
            <a:bodyPr/>
            <a:lstStyle/>
            <a:p>
              <a:pPr algn="ctr"/>
              <a:endParaRPr kumimoji="1" lang="zh-CN" altLang="zh-CN" sz="1400" b="1">
                <a:latin typeface="微软雅黑" pitchFamily="34" charset="-122"/>
                <a:ea typeface="微软雅黑" pitchFamily="34" charset="-122"/>
              </a:endParaRPr>
            </a:p>
          </p:txBody>
        </p:sp>
        <p:sp>
          <p:nvSpPr>
            <p:cNvPr id="48" name="Text Box 47"/>
            <p:cNvSpPr txBox="1">
              <a:spLocks noChangeArrowheads="1"/>
            </p:cNvSpPr>
            <p:nvPr/>
          </p:nvSpPr>
          <p:spPr bwMode="auto">
            <a:xfrm>
              <a:off x="1059455" y="1687105"/>
              <a:ext cx="1311398" cy="44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latin typeface="微软雅黑" pitchFamily="34" charset="-122"/>
                  <a:ea typeface="微软雅黑" pitchFamily="34" charset="-122"/>
                </a:rPr>
                <a:t>打上标记</a:t>
              </a:r>
            </a:p>
          </p:txBody>
        </p:sp>
        <p:sp>
          <p:nvSpPr>
            <p:cNvPr id="49" name="AutoShape 48"/>
            <p:cNvSpPr>
              <a:spLocks noChangeArrowheads="1"/>
            </p:cNvSpPr>
            <p:nvPr/>
          </p:nvSpPr>
          <p:spPr bwMode="auto">
            <a:xfrm flipH="1">
              <a:off x="7920161" y="1690279"/>
              <a:ext cx="1073150" cy="393700"/>
            </a:xfrm>
            <a:prstGeom prst="wedgeRoundRectCallout">
              <a:avLst>
                <a:gd name="adj1" fmla="val 51278"/>
                <a:gd name="adj2" fmla="val 185481"/>
                <a:gd name="adj3" fmla="val 16667"/>
              </a:avLst>
            </a:prstGeom>
            <a:solidFill>
              <a:srgbClr val="FF66FF"/>
            </a:solidFill>
            <a:ln w="9525">
              <a:solidFill>
                <a:schemeClr val="tx2"/>
              </a:solidFill>
              <a:miter lim="800000"/>
              <a:headEnd/>
              <a:tailEnd/>
            </a:ln>
            <a:effectLst/>
          </p:spPr>
          <p:txBody>
            <a:bodyPr/>
            <a:lstStyle/>
            <a:p>
              <a:pPr algn="ctr"/>
              <a:endParaRPr kumimoji="1" lang="zh-CN" altLang="zh-CN" sz="1400" b="1">
                <a:latin typeface="微软雅黑" pitchFamily="34" charset="-122"/>
                <a:ea typeface="微软雅黑" pitchFamily="34" charset="-122"/>
              </a:endParaRPr>
            </a:p>
          </p:txBody>
        </p:sp>
        <p:sp>
          <p:nvSpPr>
            <p:cNvPr id="50" name="Text Box 49"/>
            <p:cNvSpPr txBox="1">
              <a:spLocks noChangeArrowheads="1"/>
            </p:cNvSpPr>
            <p:nvPr/>
          </p:nvSpPr>
          <p:spPr bwMode="auto">
            <a:xfrm>
              <a:off x="7797597" y="1688620"/>
              <a:ext cx="1311398" cy="44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latin typeface="微软雅黑" pitchFamily="34" charset="-122"/>
                  <a:ea typeface="微软雅黑" pitchFamily="34" charset="-122"/>
                </a:rPr>
                <a:t>去除标记</a:t>
              </a:r>
            </a:p>
          </p:txBody>
        </p:sp>
        <p:sp>
          <p:nvSpPr>
            <p:cNvPr id="51" name="Text Box 50"/>
            <p:cNvSpPr txBox="1">
              <a:spLocks noChangeArrowheads="1"/>
            </p:cNvSpPr>
            <p:nvPr/>
          </p:nvSpPr>
          <p:spPr bwMode="auto">
            <a:xfrm>
              <a:off x="7632498" y="3649255"/>
              <a:ext cx="1311398" cy="69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a:latin typeface="微软雅黑" pitchFamily="34" charset="-122"/>
                  <a:ea typeface="微软雅黑" pitchFamily="34" charset="-122"/>
                </a:rPr>
                <a:t>MPLS</a:t>
              </a:r>
            </a:p>
            <a:p>
              <a:pPr algn="ctr">
                <a:lnSpc>
                  <a:spcPct val="90000"/>
                </a:lnSpc>
              </a:pPr>
              <a:r>
                <a:rPr kumimoji="1" lang="zh-CN" altLang="en-US" sz="1400" b="1">
                  <a:latin typeface="微软雅黑" pitchFamily="34" charset="-122"/>
                  <a:ea typeface="微软雅黑" pitchFamily="34" charset="-122"/>
                </a:rPr>
                <a:t>出口结点</a:t>
              </a:r>
            </a:p>
          </p:txBody>
        </p:sp>
        <p:sp>
          <p:nvSpPr>
            <p:cNvPr id="52" name="Line 51"/>
            <p:cNvSpPr>
              <a:spLocks noChangeShapeType="1"/>
            </p:cNvSpPr>
            <p:nvPr/>
          </p:nvSpPr>
          <p:spPr bwMode="auto">
            <a:xfrm flipV="1">
              <a:off x="1911210" y="3125380"/>
              <a:ext cx="189177" cy="550863"/>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3" name="Line 52"/>
            <p:cNvSpPr>
              <a:spLocks noChangeShapeType="1"/>
            </p:cNvSpPr>
            <p:nvPr/>
          </p:nvSpPr>
          <p:spPr bwMode="auto">
            <a:xfrm flipH="1" flipV="1">
              <a:off x="8002711" y="3099979"/>
              <a:ext cx="247650" cy="5715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4" name="Text Box 53"/>
            <p:cNvSpPr txBox="1">
              <a:spLocks noChangeArrowheads="1"/>
            </p:cNvSpPr>
            <p:nvPr/>
          </p:nvSpPr>
          <p:spPr bwMode="auto">
            <a:xfrm>
              <a:off x="6523585" y="3206818"/>
              <a:ext cx="1087865" cy="3308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100" b="1" dirty="0">
                  <a:latin typeface="微软雅黑" pitchFamily="34" charset="-122"/>
                  <a:ea typeface="微软雅黑" pitchFamily="34" charset="-122"/>
                </a:rPr>
                <a:t>标记交换</a:t>
              </a:r>
            </a:p>
          </p:txBody>
        </p:sp>
        <p:sp>
          <p:nvSpPr>
            <p:cNvPr id="55" name="Text Box 54"/>
            <p:cNvSpPr txBox="1">
              <a:spLocks noChangeArrowheads="1"/>
            </p:cNvSpPr>
            <p:nvPr/>
          </p:nvSpPr>
          <p:spPr bwMode="auto">
            <a:xfrm rot="20730667">
              <a:off x="3076643" y="2955677"/>
              <a:ext cx="1087865" cy="3308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100" b="1">
                  <a:latin typeface="微软雅黑" pitchFamily="34" charset="-122"/>
                  <a:ea typeface="微软雅黑" pitchFamily="34" charset="-122"/>
                </a:rPr>
                <a:t>标记交换</a:t>
              </a:r>
            </a:p>
          </p:txBody>
        </p:sp>
        <p:sp>
          <p:nvSpPr>
            <p:cNvPr id="56" name="Text Box 55"/>
            <p:cNvSpPr txBox="1">
              <a:spLocks noChangeArrowheads="1"/>
            </p:cNvSpPr>
            <p:nvPr/>
          </p:nvSpPr>
          <p:spPr bwMode="auto">
            <a:xfrm rot="1131701">
              <a:off x="4636416" y="2827777"/>
              <a:ext cx="1087865" cy="3308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100" b="1" dirty="0">
                  <a:latin typeface="微软雅黑" pitchFamily="34" charset="-122"/>
                  <a:ea typeface="微软雅黑" pitchFamily="34" charset="-122"/>
                </a:rPr>
                <a:t>标记交换</a:t>
              </a:r>
            </a:p>
          </p:txBody>
        </p:sp>
        <p:sp>
          <p:nvSpPr>
            <p:cNvPr id="57" name="Line 56"/>
            <p:cNvSpPr>
              <a:spLocks noChangeShapeType="1"/>
            </p:cNvSpPr>
            <p:nvPr/>
          </p:nvSpPr>
          <p:spPr bwMode="auto">
            <a:xfrm>
              <a:off x="9406061" y="1918879"/>
              <a:ext cx="0" cy="914400"/>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9" name="Rectangle 58"/>
            <p:cNvSpPr>
              <a:spLocks noChangeArrowheads="1"/>
            </p:cNvSpPr>
            <p:nvPr/>
          </p:nvSpPr>
          <p:spPr bwMode="auto">
            <a:xfrm rot="5400000">
              <a:off x="9379802" y="2372045"/>
              <a:ext cx="422275" cy="125544"/>
            </a:xfrm>
            <a:prstGeom prst="rect">
              <a:avLst/>
            </a:prstGeom>
            <a:solidFill>
              <a:srgbClr val="00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kumimoji="1" lang="zh-CN" altLang="zh-CN" sz="1400" b="1">
                <a:latin typeface="微软雅黑" pitchFamily="34" charset="-122"/>
                <a:ea typeface="微软雅黑" pitchFamily="34" charset="-122"/>
              </a:endParaRPr>
            </a:p>
          </p:txBody>
        </p:sp>
        <p:sp>
          <p:nvSpPr>
            <p:cNvPr id="60" name="Line 59"/>
            <p:cNvSpPr>
              <a:spLocks noChangeShapeType="1"/>
            </p:cNvSpPr>
            <p:nvPr/>
          </p:nvSpPr>
          <p:spPr bwMode="auto">
            <a:xfrm rot="16200000" flipV="1">
              <a:off x="9587036" y="2426879"/>
              <a:ext cx="381000" cy="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1" name="Text Box 60"/>
            <p:cNvSpPr txBox="1">
              <a:spLocks noChangeArrowheads="1"/>
            </p:cNvSpPr>
            <p:nvPr/>
          </p:nvSpPr>
          <p:spPr bwMode="auto">
            <a:xfrm>
              <a:off x="2185389" y="2361580"/>
              <a:ext cx="463833" cy="415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dirty="0">
                  <a:latin typeface="微软雅黑" pitchFamily="34" charset="-122"/>
                  <a:ea typeface="微软雅黑" pitchFamily="34" charset="-122"/>
                </a:rPr>
                <a:t>A</a:t>
              </a:r>
            </a:p>
          </p:txBody>
        </p:sp>
        <p:sp>
          <p:nvSpPr>
            <p:cNvPr id="62" name="Text Box 61"/>
            <p:cNvSpPr txBox="1">
              <a:spLocks noChangeArrowheads="1"/>
            </p:cNvSpPr>
            <p:nvPr/>
          </p:nvSpPr>
          <p:spPr bwMode="auto">
            <a:xfrm>
              <a:off x="4315285" y="1751838"/>
              <a:ext cx="447533" cy="415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dirty="0">
                  <a:latin typeface="微软雅黑" pitchFamily="34" charset="-122"/>
                  <a:ea typeface="微软雅黑" pitchFamily="34" charset="-122"/>
                </a:rPr>
                <a:t>B</a:t>
              </a:r>
            </a:p>
          </p:txBody>
        </p:sp>
        <p:sp>
          <p:nvSpPr>
            <p:cNvPr id="63" name="Text Box 62"/>
            <p:cNvSpPr txBox="1">
              <a:spLocks noChangeArrowheads="1"/>
            </p:cNvSpPr>
            <p:nvPr/>
          </p:nvSpPr>
          <p:spPr bwMode="auto">
            <a:xfrm>
              <a:off x="6026608" y="2196267"/>
              <a:ext cx="442878" cy="415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dirty="0">
                  <a:latin typeface="微软雅黑" pitchFamily="34" charset="-122"/>
                  <a:ea typeface="微软雅黑" pitchFamily="34" charset="-122"/>
                </a:rPr>
                <a:t>C</a:t>
              </a:r>
            </a:p>
          </p:txBody>
        </p:sp>
        <p:sp>
          <p:nvSpPr>
            <p:cNvPr id="64" name="Text Box 63"/>
            <p:cNvSpPr txBox="1">
              <a:spLocks noChangeArrowheads="1"/>
            </p:cNvSpPr>
            <p:nvPr/>
          </p:nvSpPr>
          <p:spPr bwMode="auto">
            <a:xfrm>
              <a:off x="7439711" y="2323267"/>
              <a:ext cx="475475" cy="415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dirty="0">
                  <a:latin typeface="微软雅黑" pitchFamily="34" charset="-122"/>
                  <a:ea typeface="微软雅黑" pitchFamily="34" charset="-122"/>
                </a:rPr>
                <a:t>D</a:t>
              </a:r>
            </a:p>
          </p:txBody>
        </p:sp>
        <p:pic>
          <p:nvPicPr>
            <p:cNvPr id="65" name="Picture 6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5707" y="5116104"/>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7544" y="26046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6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0302" y="25284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6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0511" y="20712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6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9111" y="26808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6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5811" y="39000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5011" y="36714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Text Box 71"/>
            <p:cNvSpPr txBox="1">
              <a:spLocks noChangeArrowheads="1"/>
            </p:cNvSpPr>
            <p:nvPr/>
          </p:nvSpPr>
          <p:spPr bwMode="auto">
            <a:xfrm>
              <a:off x="2281983" y="5116105"/>
              <a:ext cx="1385910" cy="402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普通路由器</a:t>
              </a:r>
            </a:p>
          </p:txBody>
        </p:sp>
        <p:sp>
          <p:nvSpPr>
            <p:cNvPr id="73" name="Text Box 72"/>
            <p:cNvSpPr txBox="1">
              <a:spLocks noChangeArrowheads="1"/>
            </p:cNvSpPr>
            <p:nvPr/>
          </p:nvSpPr>
          <p:spPr bwMode="auto">
            <a:xfrm>
              <a:off x="6091323" y="5189130"/>
              <a:ext cx="2314973" cy="402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标记交换路由器 </a:t>
              </a:r>
              <a:r>
                <a:rPr kumimoji="1" lang="en-US" altLang="zh-CN" sz="1200" b="1">
                  <a:latin typeface="微软雅黑" pitchFamily="34" charset="-122"/>
                  <a:ea typeface="微软雅黑" pitchFamily="34" charset="-122"/>
                </a:rPr>
                <a:t>LSR</a:t>
              </a:r>
            </a:p>
          </p:txBody>
        </p:sp>
        <p:sp>
          <p:nvSpPr>
            <p:cNvPr id="74" name="Text Box 73"/>
            <p:cNvSpPr txBox="1">
              <a:spLocks noChangeArrowheads="1"/>
            </p:cNvSpPr>
            <p:nvPr/>
          </p:nvSpPr>
          <p:spPr bwMode="auto">
            <a:xfrm>
              <a:off x="6170431" y="4676722"/>
              <a:ext cx="1832978" cy="375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200" b="1" dirty="0">
                  <a:latin typeface="微软雅黑" pitchFamily="34" charset="-122"/>
                  <a:ea typeface="微软雅黑" pitchFamily="34" charset="-122"/>
                </a:rPr>
                <a:t>打上标记的分组</a:t>
              </a:r>
            </a:p>
          </p:txBody>
        </p:sp>
        <p:pic>
          <p:nvPicPr>
            <p:cNvPr id="75" name="Picture 7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65290" y="2741204"/>
              <a:ext cx="565812"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pic>
        <p:nvPicPr>
          <p:cNvPr id="77"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7389" y="1301709"/>
            <a:ext cx="437551" cy="4375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2264" y="1301709"/>
            <a:ext cx="437551" cy="437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982718"/>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24065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181886"/>
            <a:ext cx="2784737" cy="400110"/>
          </a:xfrm>
          <a:prstGeom prst="rect">
            <a:avLst/>
          </a:prstGeom>
        </p:spPr>
        <p:txBody>
          <a:bodyPr wrap="none">
            <a:spAutoFit/>
          </a:bodyPr>
          <a:lstStyle/>
          <a:p>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的基本</a:t>
            </a:r>
            <a:r>
              <a:rPr lang="zh-CN" altLang="en-US" sz="2000" b="1" dirty="0" smtClean="0">
                <a:latin typeface="微软雅黑" pitchFamily="34" charset="-122"/>
                <a:ea typeface="微软雅黑" pitchFamily="34" charset="-122"/>
              </a:rPr>
              <a:t>工作过程</a:t>
            </a:r>
            <a:endParaRPr lang="zh-CN" altLang="en-US" sz="2000" b="1" dirty="0">
              <a:latin typeface="微软雅黑" pitchFamily="34" charset="-122"/>
              <a:ea typeface="微软雅黑" pitchFamily="34" charset="-122"/>
            </a:endParaRPr>
          </a:p>
        </p:txBody>
      </p:sp>
      <p:sp>
        <p:nvSpPr>
          <p:cNvPr id="4" name="矩形 3"/>
          <p:cNvSpPr/>
          <p:nvPr/>
        </p:nvSpPr>
        <p:spPr>
          <a:xfrm>
            <a:off x="545144" y="1600590"/>
            <a:ext cx="8028487" cy="2208297"/>
          </a:xfrm>
          <a:prstGeom prst="rect">
            <a:avLst/>
          </a:prstGeom>
        </p:spPr>
        <p:txBody>
          <a:bodyPr wrap="square">
            <a:spAutoFit/>
          </a:bodyPr>
          <a:lstStyle/>
          <a:p>
            <a:pPr>
              <a:lnSpc>
                <a:spcPts val="3300"/>
              </a:lnSpc>
              <a:buClr>
                <a:srgbClr val="0070C0"/>
              </a:buClr>
            </a:pPr>
            <a:r>
              <a:rPr lang="en-US" altLang="zh-CN" sz="2000" b="1" dirty="0">
                <a:solidFill>
                  <a:srgbClr val="0000FF"/>
                </a:solidFill>
                <a:latin typeface="微软雅黑" pitchFamily="34" charset="-122"/>
                <a:ea typeface="微软雅黑" pitchFamily="34" charset="-122"/>
              </a:rPr>
              <a:t>(1) </a:t>
            </a:r>
            <a:r>
              <a:rPr lang="en-US" altLang="zh-CN" sz="2000" b="1" dirty="0" smtClean="0">
                <a:solidFill>
                  <a:srgbClr val="0000FF"/>
                </a:solidFill>
                <a:latin typeface="微软雅黑" pitchFamily="34" charset="-122"/>
                <a:ea typeface="微软雅黑" pitchFamily="34" charset="-122"/>
              </a:rPr>
              <a:t> </a:t>
            </a:r>
            <a:r>
              <a:rPr lang="en-US" altLang="zh-CN" sz="2000" b="1" dirty="0" smtClean="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域中的各 </a:t>
            </a:r>
            <a:r>
              <a:rPr lang="en-US" altLang="zh-CN" sz="2000" b="1" dirty="0">
                <a:latin typeface="微软雅黑" pitchFamily="34" charset="-122"/>
                <a:ea typeface="微软雅黑" pitchFamily="34" charset="-122"/>
              </a:rPr>
              <a:t>LSR </a:t>
            </a:r>
            <a:r>
              <a:rPr lang="zh-CN" altLang="en-US" sz="2000" b="1" dirty="0">
                <a:latin typeface="微软雅黑" pitchFamily="34" charset="-122"/>
                <a:ea typeface="微软雅黑" pitchFamily="34" charset="-122"/>
              </a:rPr>
              <a:t>使用专门的</a:t>
            </a:r>
            <a:r>
              <a:rPr lang="zh-CN" altLang="en-US" sz="2000" b="1" dirty="0">
                <a:solidFill>
                  <a:srgbClr val="0000FF"/>
                </a:solidFill>
                <a:latin typeface="微软雅黑" pitchFamily="34" charset="-122"/>
                <a:ea typeface="微软雅黑" pitchFamily="34" charset="-122"/>
              </a:rPr>
              <a:t>标记分配协议 </a:t>
            </a:r>
            <a:r>
              <a:rPr lang="en-US" altLang="zh-CN" sz="2000" b="1" dirty="0">
                <a:solidFill>
                  <a:srgbClr val="0000FF"/>
                </a:solidFill>
                <a:latin typeface="微软雅黑" pitchFamily="34" charset="-122"/>
                <a:ea typeface="微软雅黑" pitchFamily="34" charset="-122"/>
              </a:rPr>
              <a:t>LDP </a:t>
            </a:r>
            <a:r>
              <a:rPr lang="zh-CN" altLang="en-US" sz="2000" b="1" dirty="0">
                <a:latin typeface="微软雅黑" pitchFamily="34" charset="-122"/>
                <a:ea typeface="微软雅黑" pitchFamily="34" charset="-122"/>
              </a:rPr>
              <a:t>交换报文，并找出</a:t>
            </a:r>
            <a:r>
              <a:rPr lang="zh-CN" altLang="en-US" sz="2000" b="1" dirty="0">
                <a:solidFill>
                  <a:srgbClr val="0000FF"/>
                </a:solidFill>
                <a:latin typeface="微软雅黑" pitchFamily="34" charset="-122"/>
                <a:ea typeface="微软雅黑" pitchFamily="34" charset="-122"/>
              </a:rPr>
              <a:t>标记交换路径 </a:t>
            </a:r>
            <a:r>
              <a:rPr lang="en-US" altLang="zh-CN" sz="2000" b="1" dirty="0">
                <a:solidFill>
                  <a:srgbClr val="0000FF"/>
                </a:solidFill>
                <a:latin typeface="微软雅黑" pitchFamily="34" charset="-122"/>
                <a:ea typeface="微软雅黑" pitchFamily="34" charset="-122"/>
              </a:rPr>
              <a:t>LSP</a:t>
            </a:r>
            <a:r>
              <a:rPr lang="zh-CN" altLang="en-US" sz="2000" b="1" dirty="0">
                <a:latin typeface="微软雅黑" pitchFamily="34" charset="-122"/>
                <a:ea typeface="微软雅黑" pitchFamily="34" charset="-122"/>
              </a:rPr>
              <a:t>。各 </a:t>
            </a:r>
            <a:r>
              <a:rPr lang="en-US" altLang="zh-CN" sz="2000" b="1" dirty="0">
                <a:latin typeface="微软雅黑" pitchFamily="34" charset="-122"/>
                <a:ea typeface="微软雅黑" pitchFamily="34" charset="-122"/>
              </a:rPr>
              <a:t>LSR </a:t>
            </a:r>
            <a:r>
              <a:rPr lang="zh-CN" altLang="en-US" sz="2000" b="1" dirty="0">
                <a:latin typeface="微软雅黑" pitchFamily="34" charset="-122"/>
                <a:ea typeface="微软雅黑" pitchFamily="34" charset="-122"/>
              </a:rPr>
              <a:t>根据这些路径</a:t>
            </a:r>
            <a:r>
              <a:rPr lang="zh-CN" altLang="en-US" sz="2000" b="1" dirty="0">
                <a:solidFill>
                  <a:srgbClr val="0000FF"/>
                </a:solidFill>
                <a:latin typeface="微软雅黑" pitchFamily="34" charset="-122"/>
                <a:ea typeface="微软雅黑" pitchFamily="34" charset="-122"/>
              </a:rPr>
              <a:t>构造出分组转发表</a:t>
            </a:r>
            <a:r>
              <a:rPr lang="zh-CN" altLang="en-US" sz="2000" b="1" dirty="0">
                <a:latin typeface="微软雅黑" pitchFamily="34" charset="-122"/>
                <a:ea typeface="微软雅黑" pitchFamily="34" charset="-122"/>
              </a:rPr>
              <a:t>。 </a:t>
            </a:r>
          </a:p>
          <a:p>
            <a:pPr>
              <a:lnSpc>
                <a:spcPts val="3300"/>
              </a:lnSpc>
              <a:buClr>
                <a:srgbClr val="0070C0"/>
              </a:buClr>
            </a:pPr>
            <a:r>
              <a:rPr lang="en-US" altLang="zh-CN" sz="2000" b="1" dirty="0" smtClean="0">
                <a:solidFill>
                  <a:srgbClr val="0000FF"/>
                </a:solidFill>
                <a:latin typeface="微软雅黑" pitchFamily="34" charset="-122"/>
                <a:ea typeface="微软雅黑" pitchFamily="34" charset="-122"/>
              </a:rPr>
              <a:t>(2)  </a:t>
            </a:r>
            <a:r>
              <a:rPr lang="zh-CN" altLang="en-US" sz="2000" b="1" dirty="0" smtClean="0">
                <a:latin typeface="微软雅黑" pitchFamily="34" charset="-122"/>
                <a:ea typeface="微软雅黑" pitchFamily="34" charset="-122"/>
              </a:rPr>
              <a:t>分组</a:t>
            </a:r>
            <a:r>
              <a:rPr lang="zh-CN" altLang="en-US" sz="2000" b="1" dirty="0">
                <a:latin typeface="微软雅黑" pitchFamily="34" charset="-122"/>
                <a:ea typeface="微软雅黑" pitchFamily="34" charset="-122"/>
              </a:rPr>
              <a:t>进入到 </a:t>
            </a: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域时， </a:t>
            </a:r>
            <a:r>
              <a:rPr lang="en-US" altLang="zh-CN" sz="2000" b="1" dirty="0">
                <a:latin typeface="微软雅黑" pitchFamily="34" charset="-122"/>
                <a:ea typeface="微软雅黑" pitchFamily="34" charset="-122"/>
              </a:rPr>
              <a:t>MPLS </a:t>
            </a:r>
            <a:r>
              <a:rPr lang="zh-CN" altLang="en-US" sz="2000" b="1" dirty="0">
                <a:solidFill>
                  <a:srgbClr val="0000FF"/>
                </a:solidFill>
                <a:latin typeface="微软雅黑" pitchFamily="34" charset="-122"/>
                <a:ea typeface="微软雅黑" pitchFamily="34" charset="-122"/>
              </a:rPr>
              <a:t>入口结点把分组打上标记</a:t>
            </a:r>
            <a:r>
              <a:rPr lang="zh-CN" altLang="en-US" sz="2000" b="1" dirty="0">
                <a:latin typeface="微软雅黑" pitchFamily="34" charset="-122"/>
                <a:ea typeface="微软雅黑" pitchFamily="34" charset="-122"/>
              </a:rPr>
              <a:t>，并按照转发表将分组转发给下一个 </a:t>
            </a:r>
            <a:r>
              <a:rPr lang="en-US" altLang="zh-CN" sz="2000" b="1" dirty="0">
                <a:latin typeface="微软雅黑" pitchFamily="34" charset="-122"/>
                <a:ea typeface="微软雅黑" pitchFamily="34" charset="-122"/>
              </a:rPr>
              <a:t>LSR</a:t>
            </a:r>
            <a:r>
              <a:rPr lang="zh-CN" altLang="en-US" sz="2000" b="1" dirty="0">
                <a:latin typeface="微软雅黑" pitchFamily="34" charset="-122"/>
                <a:ea typeface="微软雅黑" pitchFamily="34" charset="-122"/>
              </a:rPr>
              <a:t>。给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数据报打标记的过程叫做</a:t>
            </a:r>
            <a:r>
              <a:rPr lang="zh-CN" altLang="en-US" sz="2000" b="1" dirty="0">
                <a:solidFill>
                  <a:srgbClr val="0000FF"/>
                </a:solidFill>
                <a:latin typeface="微软雅黑" pitchFamily="34" charset="-122"/>
                <a:ea typeface="微软雅黑" pitchFamily="34" charset="-122"/>
              </a:rPr>
              <a:t>分类 </a:t>
            </a:r>
            <a:r>
              <a:rPr lang="en-US" altLang="zh-CN" sz="2000" b="1" dirty="0">
                <a:latin typeface="微软雅黑" pitchFamily="34" charset="-122"/>
                <a:ea typeface="微软雅黑" pitchFamily="34" charset="-122"/>
              </a:rPr>
              <a:t>(classification)</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910230336"/>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45144" y="669155"/>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矩形 9"/>
          <p:cNvSpPr/>
          <p:nvPr/>
        </p:nvSpPr>
        <p:spPr>
          <a:xfrm>
            <a:off x="616085" y="610387"/>
            <a:ext cx="2784737" cy="400110"/>
          </a:xfrm>
          <a:prstGeom prst="rect">
            <a:avLst/>
          </a:prstGeom>
        </p:spPr>
        <p:txBody>
          <a:bodyPr wrap="none">
            <a:spAutoFit/>
          </a:bodyPr>
          <a:lstStyle/>
          <a:p>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的基本</a:t>
            </a:r>
            <a:r>
              <a:rPr lang="zh-CN" altLang="en-US" sz="2000" b="1" dirty="0" smtClean="0">
                <a:latin typeface="微软雅黑" pitchFamily="34" charset="-122"/>
                <a:ea typeface="微软雅黑" pitchFamily="34" charset="-122"/>
              </a:rPr>
              <a:t>工作过程</a:t>
            </a:r>
            <a:endParaRPr lang="zh-CN" altLang="en-US" sz="2000" b="1" dirty="0">
              <a:latin typeface="微软雅黑" pitchFamily="34" charset="-122"/>
              <a:ea typeface="微软雅黑" pitchFamily="34" charset="-122"/>
            </a:endParaRPr>
          </a:p>
        </p:txBody>
      </p:sp>
      <p:sp>
        <p:nvSpPr>
          <p:cNvPr id="11" name="矩形 10"/>
          <p:cNvSpPr/>
          <p:nvPr/>
        </p:nvSpPr>
        <p:spPr>
          <a:xfrm>
            <a:off x="545144" y="967547"/>
            <a:ext cx="8141656" cy="1361911"/>
          </a:xfrm>
          <a:prstGeom prst="rect">
            <a:avLst/>
          </a:prstGeom>
        </p:spPr>
        <p:txBody>
          <a:bodyPr wrap="square">
            <a:spAutoFit/>
          </a:bodyPr>
          <a:lstStyle/>
          <a:p>
            <a:pPr>
              <a:lnSpc>
                <a:spcPts val="3300"/>
              </a:lnSpc>
              <a:buClr>
                <a:srgbClr val="0070C0"/>
              </a:buClr>
            </a:pPr>
            <a:r>
              <a:rPr lang="en-US" altLang="zh-CN" sz="1900" b="1" dirty="0" smtClean="0">
                <a:solidFill>
                  <a:srgbClr val="0000FF"/>
                </a:solidFill>
                <a:latin typeface="微软雅黑" pitchFamily="34" charset="-122"/>
                <a:ea typeface="微软雅黑" pitchFamily="34" charset="-122"/>
              </a:rPr>
              <a:t>(3) </a:t>
            </a:r>
            <a:r>
              <a:rPr lang="zh-CN" altLang="en-US" sz="1900" b="1" dirty="0" smtClean="0">
                <a:latin typeface="微软雅黑" pitchFamily="34" charset="-122"/>
                <a:ea typeface="微软雅黑" pitchFamily="34" charset="-122"/>
              </a:rPr>
              <a:t>一</a:t>
            </a:r>
            <a:r>
              <a:rPr lang="zh-CN" altLang="en-US" sz="1900" b="1" dirty="0">
                <a:latin typeface="微软雅黑" pitchFamily="34" charset="-122"/>
                <a:ea typeface="微软雅黑" pitchFamily="34" charset="-122"/>
              </a:rPr>
              <a:t>个标记仅仅在两个标记交换路由器 </a:t>
            </a:r>
            <a:r>
              <a:rPr lang="en-US" altLang="zh-CN" sz="1900" b="1" dirty="0">
                <a:latin typeface="微软雅黑" pitchFamily="34" charset="-122"/>
                <a:ea typeface="微软雅黑" pitchFamily="34" charset="-122"/>
              </a:rPr>
              <a:t>LSR </a:t>
            </a:r>
            <a:r>
              <a:rPr lang="zh-CN" altLang="en-US" sz="1900" b="1" dirty="0">
                <a:latin typeface="微软雅黑" pitchFamily="34" charset="-122"/>
                <a:ea typeface="微软雅黑" pitchFamily="34" charset="-122"/>
              </a:rPr>
              <a:t>之间才有意义。分组每经过一个 </a:t>
            </a:r>
            <a:r>
              <a:rPr lang="en-US" altLang="zh-CN" sz="1900" b="1" dirty="0">
                <a:latin typeface="微软雅黑" pitchFamily="34" charset="-122"/>
                <a:ea typeface="微软雅黑" pitchFamily="34" charset="-122"/>
              </a:rPr>
              <a:t>LSR</a:t>
            </a:r>
            <a:r>
              <a:rPr lang="zh-CN" altLang="en-US" sz="1900" b="1" dirty="0">
                <a:latin typeface="微软雅黑" pitchFamily="34" charset="-122"/>
                <a:ea typeface="微软雅黑" pitchFamily="34" charset="-122"/>
              </a:rPr>
              <a:t>，</a:t>
            </a:r>
            <a:r>
              <a:rPr lang="en-US" altLang="zh-CN" sz="1900" b="1" dirty="0">
                <a:latin typeface="微软雅黑" pitchFamily="34" charset="-122"/>
                <a:ea typeface="微软雅黑" pitchFamily="34" charset="-122"/>
              </a:rPr>
              <a:t>LSR </a:t>
            </a:r>
            <a:r>
              <a:rPr lang="zh-CN" altLang="en-US" sz="1900" b="1" dirty="0">
                <a:latin typeface="微软雅黑" pitchFamily="34" charset="-122"/>
                <a:ea typeface="微软雅黑" pitchFamily="34" charset="-122"/>
              </a:rPr>
              <a:t>就要做</a:t>
            </a:r>
            <a:r>
              <a:rPr lang="zh-CN" altLang="en-US" sz="1900" b="1" dirty="0">
                <a:solidFill>
                  <a:srgbClr val="0000FF"/>
                </a:solidFill>
                <a:latin typeface="微软雅黑" pitchFamily="34" charset="-122"/>
                <a:ea typeface="微软雅黑" pitchFamily="34" charset="-122"/>
              </a:rPr>
              <a:t>两件事：</a:t>
            </a:r>
            <a:r>
              <a:rPr lang="zh-CN" altLang="en-US" sz="1900" b="1" dirty="0">
                <a:latin typeface="微软雅黑" pitchFamily="34" charset="-122"/>
                <a:ea typeface="微软雅黑" pitchFamily="34" charset="-122"/>
              </a:rPr>
              <a:t>一是</a:t>
            </a:r>
            <a:r>
              <a:rPr lang="zh-CN" altLang="en-US" sz="1900" b="1" dirty="0">
                <a:solidFill>
                  <a:srgbClr val="0000FF"/>
                </a:solidFill>
                <a:latin typeface="微软雅黑" pitchFamily="34" charset="-122"/>
                <a:ea typeface="微软雅黑" pitchFamily="34" charset="-122"/>
              </a:rPr>
              <a:t>转发</a:t>
            </a:r>
            <a:r>
              <a:rPr lang="zh-CN" altLang="en-US" sz="1900" b="1" dirty="0">
                <a:latin typeface="微软雅黑" pitchFamily="34" charset="-122"/>
                <a:ea typeface="微软雅黑" pitchFamily="34" charset="-122"/>
              </a:rPr>
              <a:t>，二是更换新的标记，即把入标记更换成为出标记。这就叫做</a:t>
            </a:r>
            <a:r>
              <a:rPr lang="zh-CN" altLang="en-US" sz="1900" b="1" dirty="0">
                <a:solidFill>
                  <a:srgbClr val="0000FF"/>
                </a:solidFill>
                <a:latin typeface="微软雅黑" pitchFamily="34" charset="-122"/>
                <a:ea typeface="微软雅黑" pitchFamily="34" charset="-122"/>
              </a:rPr>
              <a:t>标记对换 </a:t>
            </a:r>
            <a:r>
              <a:rPr lang="en-US" altLang="zh-CN" sz="1900" b="1" dirty="0">
                <a:latin typeface="微软雅黑" pitchFamily="34" charset="-122"/>
                <a:ea typeface="微软雅黑" pitchFamily="34" charset="-122"/>
              </a:rPr>
              <a:t>(label swapping)</a:t>
            </a:r>
            <a:r>
              <a:rPr lang="zh-CN" altLang="en-US" sz="1900" b="1" dirty="0">
                <a:latin typeface="微软雅黑" pitchFamily="34" charset="-122"/>
                <a:ea typeface="微软雅黑" pitchFamily="34" charset="-122"/>
              </a:rPr>
              <a:t>。</a:t>
            </a:r>
          </a:p>
        </p:txBody>
      </p:sp>
      <p:graphicFrame>
        <p:nvGraphicFramePr>
          <p:cNvPr id="12" name="表格 11"/>
          <p:cNvGraphicFramePr>
            <a:graphicFrameLocks noGrp="1"/>
          </p:cNvGraphicFramePr>
          <p:nvPr>
            <p:extLst>
              <p:ext uri="{D42A27DB-BD31-4B8C-83A1-F6EECF244321}">
                <p14:modId xmlns:p14="http://schemas.microsoft.com/office/powerpoint/2010/main" val="3538633961"/>
              </p:ext>
            </p:extLst>
          </p:nvPr>
        </p:nvGraphicFramePr>
        <p:xfrm>
          <a:off x="545145" y="2695946"/>
          <a:ext cx="8028488" cy="583588"/>
        </p:xfrm>
        <a:graphic>
          <a:graphicData uri="http://schemas.openxmlformats.org/drawingml/2006/table">
            <a:tbl>
              <a:tblPr firstRow="1" firstCol="1" lastRow="1" lastCol="1" bandRow="1" bandCol="1">
                <a:tableStyleId>{5C22544A-7EE6-4342-B048-85BDC9FD1C3A}</a:tableStyleId>
              </a:tblPr>
              <a:tblGrid>
                <a:gridCol w="2007122"/>
                <a:gridCol w="2007122"/>
                <a:gridCol w="2007122"/>
                <a:gridCol w="2007122"/>
              </a:tblGrid>
              <a:tr h="291794">
                <a:tc>
                  <a:txBody>
                    <a:bodyPr/>
                    <a:lstStyle/>
                    <a:p>
                      <a:pPr algn="ctr">
                        <a:lnSpc>
                          <a:spcPct val="100000"/>
                        </a:lnSpc>
                        <a:spcAft>
                          <a:spcPts val="0"/>
                        </a:spcAft>
                      </a:pPr>
                      <a:r>
                        <a:rPr lang="zh-CN" sz="1600" b="1" dirty="0" smtClean="0">
                          <a:solidFill>
                            <a:schemeClr val="tx1"/>
                          </a:solidFill>
                          <a:effectLst/>
                          <a:latin typeface="微软雅黑" pitchFamily="34" charset="-122"/>
                          <a:ea typeface="微软雅黑" pitchFamily="34" charset="-122"/>
                        </a:rPr>
                        <a:t>入接口</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zh-CN" sz="1600" b="1" dirty="0" smtClean="0">
                          <a:solidFill>
                            <a:schemeClr val="tx1"/>
                          </a:solidFill>
                          <a:effectLst/>
                          <a:latin typeface="微软雅黑" pitchFamily="34" charset="-122"/>
                          <a:ea typeface="微软雅黑" pitchFamily="34" charset="-122"/>
                        </a:rPr>
                        <a:t>入标记</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zh-CN" sz="1600" b="1" dirty="0">
                          <a:solidFill>
                            <a:schemeClr val="tx1"/>
                          </a:solidFill>
                          <a:effectLst/>
                          <a:latin typeface="微软雅黑" pitchFamily="34" charset="-122"/>
                          <a:ea typeface="微软雅黑" pitchFamily="34" charset="-122"/>
                        </a:rPr>
                        <a:t>出接口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lnSpc>
                          <a:spcPct val="100000"/>
                        </a:lnSpc>
                        <a:spcAft>
                          <a:spcPts val="0"/>
                        </a:spcAft>
                      </a:pPr>
                      <a:r>
                        <a:rPr lang="zh-CN" sz="1600" b="1" dirty="0">
                          <a:solidFill>
                            <a:schemeClr val="tx1"/>
                          </a:solidFill>
                          <a:effectLst/>
                          <a:latin typeface="微软雅黑" pitchFamily="34" charset="-122"/>
                          <a:ea typeface="微软雅黑" pitchFamily="34" charset="-122"/>
                        </a:rPr>
                        <a:t>出标记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r>
              <a:tr h="291794">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0</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0000"/>
                        </a:lnSpc>
                        <a:spcAft>
                          <a:spcPts val="0"/>
                        </a:spcAft>
                      </a:pPr>
                      <a:r>
                        <a:rPr lang="en-US" sz="1600" b="1">
                          <a:solidFill>
                            <a:schemeClr val="tx1"/>
                          </a:solidFill>
                          <a:effectLst/>
                          <a:latin typeface="微软雅黑" pitchFamily="34" charset="-122"/>
                          <a:ea typeface="微软雅黑" pitchFamily="34" charset="-122"/>
                        </a:rPr>
                        <a:t>3</a:t>
                      </a:r>
                      <a:endParaRPr lang="zh-CN" sz="16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1</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1</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bl>
          </a:graphicData>
        </a:graphic>
      </p:graphicFrame>
      <p:sp>
        <p:nvSpPr>
          <p:cNvPr id="13" name="矩形 12"/>
          <p:cNvSpPr/>
          <p:nvPr/>
        </p:nvSpPr>
        <p:spPr>
          <a:xfrm>
            <a:off x="4191950" y="2360120"/>
            <a:ext cx="800219" cy="338554"/>
          </a:xfrm>
          <a:prstGeom prst="rect">
            <a:avLst/>
          </a:prstGeom>
          <a:noFill/>
        </p:spPr>
        <p:txBody>
          <a:bodyPr wrap="none">
            <a:spAutoFit/>
          </a:bodyPr>
          <a:lstStyle/>
          <a:p>
            <a:r>
              <a:rPr lang="zh-CN" altLang="en-US" sz="1600" b="1" dirty="0" smtClean="0">
                <a:latin typeface="微软雅黑" pitchFamily="34" charset="-122"/>
                <a:ea typeface="微软雅黑" pitchFamily="34" charset="-122"/>
              </a:rPr>
              <a:t>转发</a:t>
            </a:r>
            <a:r>
              <a:rPr lang="zh-CN" altLang="en-US" sz="1600" b="1" dirty="0">
                <a:latin typeface="微软雅黑" pitchFamily="34" charset="-122"/>
                <a:ea typeface="微软雅黑" pitchFamily="34" charset="-122"/>
              </a:rPr>
              <a:t>表</a:t>
            </a:r>
          </a:p>
        </p:txBody>
      </p:sp>
      <p:sp>
        <p:nvSpPr>
          <p:cNvPr id="14" name="对角圆角矩形 13"/>
          <p:cNvSpPr/>
          <p:nvPr/>
        </p:nvSpPr>
        <p:spPr>
          <a:xfrm>
            <a:off x="545144" y="3413802"/>
            <a:ext cx="8028487" cy="894422"/>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27814" y="3545184"/>
            <a:ext cx="7208708" cy="646331"/>
          </a:xfrm>
          <a:prstGeom prst="rect">
            <a:avLst/>
          </a:prstGeom>
        </p:spPr>
        <p:txBody>
          <a:bodyPr wrap="square">
            <a:spAutoFit/>
          </a:bodyPr>
          <a:lstStyle/>
          <a:p>
            <a:r>
              <a:rPr lang="zh-CN" altLang="en-US" b="1" dirty="0">
                <a:solidFill>
                  <a:schemeClr val="bg1"/>
                </a:solidFill>
                <a:latin typeface="微软雅黑" pitchFamily="34" charset="-122"/>
                <a:ea typeface="微软雅黑" pitchFamily="34" charset="-122"/>
              </a:rPr>
              <a:t>项目含义：从入接口 </a:t>
            </a:r>
            <a:r>
              <a:rPr lang="en-US" altLang="zh-CN" b="1" dirty="0">
                <a:solidFill>
                  <a:schemeClr val="bg1"/>
                </a:solidFill>
                <a:latin typeface="微软雅黑" pitchFamily="34" charset="-122"/>
                <a:ea typeface="微软雅黑" pitchFamily="34" charset="-122"/>
              </a:rPr>
              <a:t>0 </a:t>
            </a:r>
            <a:r>
              <a:rPr lang="zh-CN" altLang="en-US" b="1" dirty="0">
                <a:solidFill>
                  <a:schemeClr val="bg1"/>
                </a:solidFill>
                <a:latin typeface="微软雅黑" pitchFamily="34" charset="-122"/>
                <a:ea typeface="微软雅黑" pitchFamily="34" charset="-122"/>
              </a:rPr>
              <a:t>收到一个入标记为 </a:t>
            </a:r>
            <a:r>
              <a:rPr lang="en-US" altLang="zh-CN" b="1" dirty="0">
                <a:solidFill>
                  <a:schemeClr val="bg1"/>
                </a:solidFill>
                <a:latin typeface="微软雅黑" pitchFamily="34" charset="-122"/>
                <a:ea typeface="微软雅黑" pitchFamily="34" charset="-122"/>
              </a:rPr>
              <a:t>3 </a:t>
            </a:r>
            <a:r>
              <a:rPr lang="zh-CN" altLang="en-US" b="1" dirty="0">
                <a:solidFill>
                  <a:schemeClr val="bg1"/>
                </a:solidFill>
                <a:latin typeface="微软雅黑" pitchFamily="34" charset="-122"/>
                <a:ea typeface="微软雅黑" pitchFamily="34" charset="-122"/>
              </a:rPr>
              <a:t>的</a:t>
            </a:r>
            <a:r>
              <a:rPr lang="en-US" altLang="zh-CN" b="1" dirty="0">
                <a:solidFill>
                  <a:schemeClr val="bg1"/>
                </a:solidFill>
                <a:latin typeface="微软雅黑" pitchFamily="34" charset="-122"/>
                <a:ea typeface="微软雅黑" pitchFamily="34" charset="-122"/>
              </a:rPr>
              <a:t>IP </a:t>
            </a:r>
            <a:r>
              <a:rPr lang="zh-CN" altLang="en-US" b="1" dirty="0">
                <a:solidFill>
                  <a:schemeClr val="bg1"/>
                </a:solidFill>
                <a:latin typeface="微软雅黑" pitchFamily="34" charset="-122"/>
                <a:ea typeface="微软雅黑" pitchFamily="34" charset="-122"/>
              </a:rPr>
              <a:t>数据报，转发时，应当把该</a:t>
            </a:r>
            <a:r>
              <a:rPr lang="en-US" altLang="zh-CN" b="1" dirty="0">
                <a:solidFill>
                  <a:schemeClr val="bg1"/>
                </a:solidFill>
                <a:latin typeface="微软雅黑" pitchFamily="34" charset="-122"/>
                <a:ea typeface="微软雅黑" pitchFamily="34" charset="-122"/>
              </a:rPr>
              <a:t>IP</a:t>
            </a:r>
            <a:r>
              <a:rPr lang="zh-CN" altLang="en-US" b="1" dirty="0">
                <a:solidFill>
                  <a:schemeClr val="bg1"/>
                </a:solidFill>
                <a:latin typeface="微软雅黑" pitchFamily="34" charset="-122"/>
                <a:ea typeface="微软雅黑" pitchFamily="34" charset="-122"/>
              </a:rPr>
              <a:t>数据报从出接口 </a:t>
            </a:r>
            <a:r>
              <a:rPr lang="en-US" altLang="zh-CN" b="1" dirty="0">
                <a:solidFill>
                  <a:schemeClr val="bg1"/>
                </a:solidFill>
                <a:latin typeface="微软雅黑" pitchFamily="34" charset="-122"/>
                <a:ea typeface="微软雅黑" pitchFamily="34" charset="-122"/>
              </a:rPr>
              <a:t>1 </a:t>
            </a:r>
            <a:r>
              <a:rPr lang="zh-CN" altLang="en-US" b="1" dirty="0">
                <a:solidFill>
                  <a:schemeClr val="bg1"/>
                </a:solidFill>
                <a:latin typeface="微软雅黑" pitchFamily="34" charset="-122"/>
                <a:ea typeface="微软雅黑" pitchFamily="34" charset="-122"/>
              </a:rPr>
              <a:t>转发出去，同时把标记对换为 </a:t>
            </a:r>
            <a:r>
              <a:rPr lang="en-US" altLang="zh-CN" b="1" dirty="0">
                <a:solidFill>
                  <a:schemeClr val="bg1"/>
                </a:solidFill>
                <a:latin typeface="微软雅黑" pitchFamily="34" charset="-122"/>
                <a:ea typeface="微软雅黑" pitchFamily="34" charset="-122"/>
              </a:rPr>
              <a:t>1</a:t>
            </a:r>
            <a:r>
              <a:rPr lang="zh-CN" altLang="en-US" b="1" dirty="0">
                <a:solidFill>
                  <a:schemeClr val="bg1"/>
                </a:solidFill>
                <a:latin typeface="微软雅黑" pitchFamily="34" charset="-122"/>
                <a:ea typeface="微软雅黑" pitchFamily="34" charset="-122"/>
              </a:rPr>
              <a:t>。</a:t>
            </a:r>
          </a:p>
        </p:txBody>
      </p:sp>
    </p:spTree>
    <p:extLst>
      <p:ext uri="{BB962C8B-B14F-4D97-AF65-F5344CB8AC3E}">
        <p14:creationId xmlns:p14="http://schemas.microsoft.com/office/powerpoint/2010/main" val="2245972289"/>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45144" y="1064795"/>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矩形 9"/>
          <p:cNvSpPr/>
          <p:nvPr/>
        </p:nvSpPr>
        <p:spPr>
          <a:xfrm>
            <a:off x="616085" y="1014819"/>
            <a:ext cx="2784737" cy="400110"/>
          </a:xfrm>
          <a:prstGeom prst="rect">
            <a:avLst/>
          </a:prstGeom>
        </p:spPr>
        <p:txBody>
          <a:bodyPr wrap="none">
            <a:spAutoFit/>
          </a:bodyPr>
          <a:lstStyle/>
          <a:p>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的基本</a:t>
            </a:r>
            <a:r>
              <a:rPr lang="zh-CN" altLang="en-US" sz="2000" b="1" dirty="0" smtClean="0">
                <a:latin typeface="微软雅黑" pitchFamily="34" charset="-122"/>
                <a:ea typeface="微软雅黑" pitchFamily="34" charset="-122"/>
              </a:rPr>
              <a:t>工作过程</a:t>
            </a:r>
            <a:endParaRPr lang="zh-CN" altLang="en-US" sz="2000" b="1" dirty="0">
              <a:latin typeface="微软雅黑" pitchFamily="34" charset="-122"/>
              <a:ea typeface="微软雅黑" pitchFamily="34" charset="-122"/>
            </a:endParaRPr>
          </a:p>
        </p:txBody>
      </p:sp>
      <p:sp>
        <p:nvSpPr>
          <p:cNvPr id="11" name="矩形 10"/>
          <p:cNvSpPr/>
          <p:nvPr/>
        </p:nvSpPr>
        <p:spPr>
          <a:xfrm>
            <a:off x="545144" y="1363187"/>
            <a:ext cx="8028487" cy="938719"/>
          </a:xfrm>
          <a:prstGeom prst="rect">
            <a:avLst/>
          </a:prstGeom>
        </p:spPr>
        <p:txBody>
          <a:bodyPr wrap="square">
            <a:spAutoFit/>
          </a:bodyPr>
          <a:lstStyle/>
          <a:p>
            <a:pPr>
              <a:lnSpc>
                <a:spcPts val="3300"/>
              </a:lnSpc>
              <a:buClr>
                <a:srgbClr val="0070C0"/>
              </a:buClr>
            </a:pPr>
            <a:r>
              <a:rPr lang="en-US" altLang="zh-CN" sz="2000" b="1" dirty="0" smtClean="0">
                <a:solidFill>
                  <a:srgbClr val="0000FF"/>
                </a:solidFill>
                <a:latin typeface="微软雅黑" pitchFamily="34" charset="-122"/>
                <a:ea typeface="微软雅黑" pitchFamily="34" charset="-122"/>
              </a:rPr>
              <a:t>(4) </a:t>
            </a:r>
            <a:r>
              <a:rPr lang="zh-CN" altLang="en-US" sz="2000" b="1" dirty="0" smtClean="0">
                <a:latin typeface="微软雅黑" pitchFamily="34" charset="-122"/>
                <a:ea typeface="微软雅黑" pitchFamily="34" charset="-122"/>
              </a:rPr>
              <a:t>当</a:t>
            </a:r>
            <a:r>
              <a:rPr lang="zh-CN" altLang="en-US" sz="2000" b="1" dirty="0">
                <a:latin typeface="微软雅黑" pitchFamily="34" charset="-122"/>
                <a:ea typeface="微软雅黑" pitchFamily="34" charset="-122"/>
              </a:rPr>
              <a:t>分组离开 </a:t>
            </a: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域时，</a:t>
            </a:r>
            <a:r>
              <a:rPr lang="en-US" altLang="zh-CN" sz="2000" b="1" dirty="0">
                <a:latin typeface="微软雅黑" pitchFamily="34" charset="-122"/>
                <a:ea typeface="微软雅黑" pitchFamily="34" charset="-122"/>
              </a:rPr>
              <a:t>MPLS </a:t>
            </a:r>
            <a:r>
              <a:rPr lang="zh-CN" altLang="en-US" sz="2000" b="1" dirty="0">
                <a:solidFill>
                  <a:srgbClr val="0000FF"/>
                </a:solidFill>
                <a:latin typeface="微软雅黑" pitchFamily="34" charset="-122"/>
                <a:ea typeface="微软雅黑" pitchFamily="34" charset="-122"/>
              </a:rPr>
              <a:t>出口结点把分组的标记去除</a:t>
            </a:r>
            <a:r>
              <a:rPr lang="zh-CN" altLang="en-US" sz="2000" b="1" dirty="0">
                <a:latin typeface="微软雅黑" pitchFamily="34" charset="-122"/>
                <a:ea typeface="微软雅黑" pitchFamily="34" charset="-122"/>
              </a:rPr>
              <a:t>。再以后就按照一般分组的转发方法进行转发。</a:t>
            </a:r>
          </a:p>
        </p:txBody>
      </p:sp>
      <p:sp>
        <p:nvSpPr>
          <p:cNvPr id="12" name="对角圆角矩形 11"/>
          <p:cNvSpPr/>
          <p:nvPr/>
        </p:nvSpPr>
        <p:spPr>
          <a:xfrm>
            <a:off x="545144" y="2382730"/>
            <a:ext cx="8062525" cy="150347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27814" y="2622024"/>
            <a:ext cx="7208708" cy="1054135"/>
          </a:xfrm>
          <a:prstGeom prst="rect">
            <a:avLst/>
          </a:prstGeom>
        </p:spPr>
        <p:txBody>
          <a:bodyPr wrap="square">
            <a:spAutoFit/>
          </a:bodyPr>
          <a:lstStyle/>
          <a:p>
            <a:pPr>
              <a:lnSpc>
                <a:spcPts val="2500"/>
              </a:lnSpc>
            </a:pPr>
            <a:r>
              <a:rPr lang="zh-CN" altLang="en-US" b="1" dirty="0">
                <a:solidFill>
                  <a:schemeClr val="bg1"/>
                </a:solidFill>
                <a:latin typeface="微软雅黑" pitchFamily="34" charset="-122"/>
                <a:ea typeface="微软雅黑" pitchFamily="34" charset="-122"/>
              </a:rPr>
              <a:t>上述的这种“由入口 </a:t>
            </a:r>
            <a:r>
              <a:rPr lang="en-US" altLang="zh-CN" b="1" dirty="0">
                <a:solidFill>
                  <a:schemeClr val="bg1"/>
                </a:solidFill>
                <a:latin typeface="微软雅黑" pitchFamily="34" charset="-122"/>
                <a:ea typeface="微软雅黑" pitchFamily="34" charset="-122"/>
              </a:rPr>
              <a:t>LSR </a:t>
            </a:r>
            <a:r>
              <a:rPr lang="zh-CN" altLang="en-US" b="1" dirty="0">
                <a:solidFill>
                  <a:schemeClr val="bg1"/>
                </a:solidFill>
                <a:latin typeface="微软雅黑" pitchFamily="34" charset="-122"/>
                <a:ea typeface="微软雅黑" pitchFamily="34" charset="-122"/>
              </a:rPr>
              <a:t>确定进入 </a:t>
            </a:r>
            <a:r>
              <a:rPr lang="en-US" altLang="zh-CN" b="1" dirty="0">
                <a:solidFill>
                  <a:schemeClr val="bg1"/>
                </a:solidFill>
                <a:latin typeface="微软雅黑" pitchFamily="34" charset="-122"/>
                <a:ea typeface="微软雅黑" pitchFamily="34" charset="-122"/>
              </a:rPr>
              <a:t>MPLS </a:t>
            </a:r>
            <a:r>
              <a:rPr lang="zh-CN" altLang="en-US" b="1" dirty="0">
                <a:solidFill>
                  <a:schemeClr val="bg1"/>
                </a:solidFill>
                <a:latin typeface="微软雅黑" pitchFamily="34" charset="-122"/>
                <a:ea typeface="微软雅黑" pitchFamily="34" charset="-122"/>
              </a:rPr>
              <a:t>域以后的转发路径”称为显式路由选择 </a:t>
            </a:r>
            <a:r>
              <a:rPr lang="en-US" altLang="zh-CN" b="1" dirty="0">
                <a:solidFill>
                  <a:schemeClr val="bg1"/>
                </a:solidFill>
                <a:latin typeface="微软雅黑" pitchFamily="34" charset="-122"/>
                <a:ea typeface="微软雅黑" pitchFamily="34" charset="-122"/>
              </a:rPr>
              <a:t>(explicit routing)</a:t>
            </a:r>
            <a:r>
              <a:rPr lang="zh-CN" altLang="en-US" b="1" dirty="0">
                <a:solidFill>
                  <a:schemeClr val="bg1"/>
                </a:solidFill>
                <a:latin typeface="微软雅黑" pitchFamily="34" charset="-122"/>
                <a:ea typeface="微软雅黑" pitchFamily="34" charset="-122"/>
              </a:rPr>
              <a:t>，它和互联网中通常使用的“每一个路由器逐跳进行路由选择”有着很大的区别。</a:t>
            </a:r>
          </a:p>
        </p:txBody>
      </p:sp>
    </p:spTree>
    <p:extLst>
      <p:ext uri="{BB962C8B-B14F-4D97-AF65-F5344CB8AC3E}">
        <p14:creationId xmlns:p14="http://schemas.microsoft.com/office/powerpoint/2010/main" val="1270948559"/>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p:cNvSpPr>
            <a:spLocks noChangeArrowheads="1"/>
          </p:cNvSpPr>
          <p:nvPr/>
        </p:nvSpPr>
        <p:spPr bwMode="auto">
          <a:xfrm>
            <a:off x="545145" y="1385657"/>
            <a:ext cx="8053710"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有个很重要的概念就是转发等价类 </a:t>
            </a:r>
            <a:r>
              <a:rPr lang="en-US" altLang="zh-CN" sz="2000" b="1" dirty="0">
                <a:latin typeface="微软雅黑" pitchFamily="34" charset="-122"/>
                <a:ea typeface="微软雅黑" pitchFamily="34" charset="-122"/>
              </a:rPr>
              <a:t>FEC (Forwarding Equivalence Class)</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转发等价类</a:t>
            </a:r>
            <a:r>
              <a:rPr lang="zh-CN" altLang="en-US" sz="2000" b="1" dirty="0">
                <a:latin typeface="微软雅黑" pitchFamily="34" charset="-122"/>
                <a:ea typeface="微软雅黑" pitchFamily="34" charset="-122"/>
              </a:rPr>
              <a:t>”就是路由器</a:t>
            </a:r>
            <a:r>
              <a:rPr lang="zh-CN" altLang="en-US" sz="2000" b="1" dirty="0">
                <a:solidFill>
                  <a:srgbClr val="0000FF"/>
                </a:solidFill>
                <a:latin typeface="微软雅黑" pitchFamily="34" charset="-122"/>
                <a:ea typeface="微软雅黑" pitchFamily="34" charset="-122"/>
              </a:rPr>
              <a:t>按照同样方式对待</a:t>
            </a:r>
            <a:r>
              <a:rPr lang="zh-CN" altLang="en-US" sz="2000" b="1" dirty="0">
                <a:latin typeface="微软雅黑" pitchFamily="34" charset="-122"/>
                <a:ea typeface="微软雅黑" pitchFamily="34" charset="-122"/>
              </a:rPr>
              <a:t>的分组的集合。 </a:t>
            </a:r>
          </a:p>
        </p:txBody>
      </p:sp>
      <p:sp>
        <p:nvSpPr>
          <p:cNvPr id="8" name="AutoShape 5"/>
          <p:cNvSpPr>
            <a:spLocks noChangeArrowheads="1"/>
          </p:cNvSpPr>
          <p:nvPr/>
        </p:nvSpPr>
        <p:spPr bwMode="auto">
          <a:xfrm>
            <a:off x="545144" y="998632"/>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9" name="Rectangle 6"/>
          <p:cNvSpPr>
            <a:spLocks noChangeArrowheads="1"/>
          </p:cNvSpPr>
          <p:nvPr/>
        </p:nvSpPr>
        <p:spPr bwMode="auto">
          <a:xfrm>
            <a:off x="1941968" y="965421"/>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smtClean="0">
                <a:solidFill>
                  <a:schemeClr val="bg1"/>
                </a:solidFill>
                <a:latin typeface="微软雅黑" pitchFamily="34" charset="-122"/>
                <a:ea typeface="微软雅黑" pitchFamily="34" charset="-122"/>
              </a:rPr>
              <a:t>2. </a:t>
            </a:r>
            <a:r>
              <a:rPr lang="zh-CN" altLang="en-US" sz="2000" b="1" dirty="0" smtClean="0">
                <a:solidFill>
                  <a:schemeClr val="bg1"/>
                </a:solidFill>
                <a:latin typeface="微软雅黑" pitchFamily="34" charset="-122"/>
                <a:ea typeface="微软雅黑" pitchFamily="34" charset="-122"/>
              </a:rPr>
              <a:t>转发</a:t>
            </a:r>
            <a:r>
              <a:rPr lang="zh-CN" altLang="en-US" sz="2000" b="1" dirty="0">
                <a:solidFill>
                  <a:schemeClr val="bg1"/>
                </a:solidFill>
                <a:latin typeface="微软雅黑" pitchFamily="34" charset="-122"/>
                <a:ea typeface="微软雅黑" pitchFamily="34" charset="-122"/>
              </a:rPr>
              <a:t>等价类 </a:t>
            </a:r>
            <a:r>
              <a:rPr lang="en-US" altLang="zh-CN" sz="2000" b="1" dirty="0">
                <a:solidFill>
                  <a:schemeClr val="bg1"/>
                </a:solidFill>
                <a:latin typeface="微软雅黑" pitchFamily="34" charset="-122"/>
                <a:ea typeface="微软雅黑" pitchFamily="34" charset="-122"/>
              </a:rPr>
              <a:t>FEC</a:t>
            </a:r>
            <a:endParaRPr lang="zh-CN" altLang="en-US" sz="2000" b="1" dirty="0">
              <a:solidFill>
                <a:schemeClr val="bg1"/>
              </a:solidFill>
              <a:latin typeface="微软雅黑" pitchFamily="34" charset="-122"/>
              <a:ea typeface="微软雅黑" pitchFamily="34" charset="-122"/>
            </a:endParaRPr>
          </a:p>
        </p:txBody>
      </p:sp>
      <p:sp>
        <p:nvSpPr>
          <p:cNvPr id="10" name="对角圆角矩形 9"/>
          <p:cNvSpPr/>
          <p:nvPr/>
        </p:nvSpPr>
        <p:spPr>
          <a:xfrm>
            <a:off x="545145" y="2787162"/>
            <a:ext cx="8053710" cy="1169362"/>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27814" y="3000080"/>
            <a:ext cx="7208708" cy="733534"/>
          </a:xfrm>
          <a:prstGeom prst="rect">
            <a:avLst/>
          </a:prstGeom>
        </p:spPr>
        <p:txBody>
          <a:bodyPr wrap="square">
            <a:spAutoFit/>
          </a:bodyPr>
          <a:lstStyle/>
          <a:p>
            <a:pPr>
              <a:lnSpc>
                <a:spcPts val="2500"/>
              </a:lnSpc>
            </a:pPr>
            <a:r>
              <a:rPr lang="zh-CN" altLang="en-US" b="1" dirty="0">
                <a:solidFill>
                  <a:schemeClr val="bg1"/>
                </a:solidFill>
                <a:latin typeface="微软雅黑" pitchFamily="34" charset="-122"/>
                <a:ea typeface="微软雅黑" pitchFamily="34" charset="-122"/>
              </a:rPr>
              <a:t>“按照同样方式对待”表示：从同样接口转发到同样的下一跳地址，并且具有同样服务类别和同样丢弃优先级等。</a:t>
            </a:r>
          </a:p>
        </p:txBody>
      </p:sp>
    </p:spTree>
    <p:extLst>
      <p:ext uri="{BB962C8B-B14F-4D97-AF65-F5344CB8AC3E}">
        <p14:creationId xmlns:p14="http://schemas.microsoft.com/office/powerpoint/2010/main" val="1543686700"/>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517537"/>
            <a:ext cx="8053710"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划分 </a:t>
            </a:r>
            <a:r>
              <a:rPr lang="en-US" altLang="zh-CN" sz="2000" b="1" dirty="0">
                <a:latin typeface="微软雅黑" pitchFamily="34" charset="-122"/>
                <a:ea typeface="微软雅黑" pitchFamily="34" charset="-122"/>
              </a:rPr>
              <a:t>FEC </a:t>
            </a:r>
            <a:r>
              <a:rPr lang="zh-CN" altLang="en-US" sz="2000" b="1" dirty="0">
                <a:latin typeface="微软雅黑" pitchFamily="34" charset="-122"/>
                <a:ea typeface="微软雅黑" pitchFamily="34" charset="-122"/>
              </a:rPr>
              <a:t>的方法不受什么限制，这都由网络管理员来控制，因此非常灵活。</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入口结点并不是给每一个分组指派一个不同的标记，而是</a:t>
            </a:r>
            <a:r>
              <a:rPr lang="zh-CN" altLang="en-US" sz="2000" b="1" dirty="0">
                <a:solidFill>
                  <a:srgbClr val="0000FF"/>
                </a:solidFill>
                <a:latin typeface="微软雅黑" pitchFamily="34" charset="-122"/>
                <a:ea typeface="微软雅黑" pitchFamily="34" charset="-122"/>
              </a:rPr>
              <a:t>将属于同样 </a:t>
            </a:r>
            <a:r>
              <a:rPr lang="en-US" altLang="zh-CN" sz="2000" b="1" dirty="0">
                <a:solidFill>
                  <a:srgbClr val="0000FF"/>
                </a:solidFill>
                <a:latin typeface="微软雅黑" pitchFamily="34" charset="-122"/>
                <a:ea typeface="微软雅黑" pitchFamily="34" charset="-122"/>
              </a:rPr>
              <a:t>FEC </a:t>
            </a:r>
            <a:r>
              <a:rPr lang="zh-CN" altLang="en-US" sz="2000" b="1" dirty="0">
                <a:solidFill>
                  <a:srgbClr val="0000FF"/>
                </a:solidFill>
                <a:latin typeface="微软雅黑" pitchFamily="34" charset="-122"/>
                <a:ea typeface="微软雅黑" pitchFamily="34" charset="-122"/>
              </a:rPr>
              <a:t>的分组都指派同样的标记</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FEC </a:t>
            </a:r>
            <a:r>
              <a:rPr lang="zh-CN" altLang="en-US" sz="2000" b="1" dirty="0">
                <a:solidFill>
                  <a:srgbClr val="0000FF"/>
                </a:solidFill>
                <a:latin typeface="微软雅黑" pitchFamily="34" charset="-122"/>
                <a:ea typeface="微软雅黑" pitchFamily="34" charset="-122"/>
              </a:rPr>
              <a:t>和标记是一一对应的关系。</a:t>
            </a:r>
          </a:p>
        </p:txBody>
      </p:sp>
      <p:sp>
        <p:nvSpPr>
          <p:cNvPr id="3" name="AutoShape 5"/>
          <p:cNvSpPr>
            <a:spLocks noChangeArrowheads="1"/>
          </p:cNvSpPr>
          <p:nvPr/>
        </p:nvSpPr>
        <p:spPr bwMode="auto">
          <a:xfrm>
            <a:off x="545144" y="1130512"/>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1097301"/>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smtClean="0">
                <a:solidFill>
                  <a:schemeClr val="bg1"/>
                </a:solidFill>
                <a:latin typeface="微软雅黑" pitchFamily="34" charset="-122"/>
                <a:ea typeface="微软雅黑" pitchFamily="34" charset="-122"/>
              </a:rPr>
              <a:t>2. </a:t>
            </a:r>
            <a:r>
              <a:rPr lang="zh-CN" altLang="en-US" sz="2000" b="1" dirty="0" smtClean="0">
                <a:solidFill>
                  <a:schemeClr val="bg1"/>
                </a:solidFill>
                <a:latin typeface="微软雅黑" pitchFamily="34" charset="-122"/>
                <a:ea typeface="微软雅黑" pitchFamily="34" charset="-122"/>
              </a:rPr>
              <a:t>转发</a:t>
            </a:r>
            <a:r>
              <a:rPr lang="zh-CN" altLang="en-US" sz="2000" b="1" dirty="0">
                <a:solidFill>
                  <a:schemeClr val="bg1"/>
                </a:solidFill>
                <a:latin typeface="微软雅黑" pitchFamily="34" charset="-122"/>
                <a:ea typeface="微软雅黑" pitchFamily="34" charset="-122"/>
              </a:rPr>
              <a:t>等价类 </a:t>
            </a:r>
            <a:r>
              <a:rPr lang="en-US" altLang="zh-CN" sz="2000" b="1" dirty="0">
                <a:solidFill>
                  <a:schemeClr val="bg1"/>
                </a:solidFill>
                <a:latin typeface="微软雅黑" pitchFamily="34" charset="-122"/>
                <a:ea typeface="微软雅黑" pitchFamily="34" charset="-122"/>
              </a:rPr>
              <a:t>FEC</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323584655"/>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37492"/>
            <a:ext cx="8053712" cy="330609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 name="AutoShape 5"/>
          <p:cNvSpPr>
            <a:spLocks noChangeArrowheads="1"/>
          </p:cNvSpPr>
          <p:nvPr/>
        </p:nvSpPr>
        <p:spPr bwMode="auto">
          <a:xfrm>
            <a:off x="545144" y="63397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4" y="584002"/>
            <a:ext cx="5213215" cy="400110"/>
          </a:xfrm>
          <a:prstGeom prst="rect">
            <a:avLst/>
          </a:prstGeom>
        </p:spPr>
        <p:txBody>
          <a:bodyPr wrap="square">
            <a:spAutoFit/>
          </a:bodyPr>
          <a:lstStyle/>
          <a:p>
            <a:r>
              <a:rPr lang="en-US" altLang="zh-CN" sz="2000" b="1" dirty="0">
                <a:latin typeface="微软雅黑" pitchFamily="34" charset="-122"/>
                <a:ea typeface="微软雅黑" pitchFamily="34" charset="-122"/>
              </a:rPr>
              <a:t>FEC </a:t>
            </a:r>
            <a:r>
              <a:rPr lang="zh-CN" altLang="en-US" sz="2000" b="1" dirty="0">
                <a:latin typeface="微软雅黑" pitchFamily="34" charset="-122"/>
                <a:ea typeface="微软雅黑" pitchFamily="34" charset="-122"/>
              </a:rPr>
              <a:t>用于负载</a:t>
            </a:r>
            <a:r>
              <a:rPr lang="zh-CN" altLang="en-US" sz="2000" b="1" dirty="0" smtClean="0">
                <a:latin typeface="微软雅黑" pitchFamily="34" charset="-122"/>
                <a:ea typeface="微软雅黑" pitchFamily="34" charset="-122"/>
              </a:rPr>
              <a:t>平衡</a:t>
            </a:r>
            <a:endParaRPr lang="zh-CN" altLang="en-US" sz="2000" b="1" dirty="0">
              <a:latin typeface="微软雅黑" pitchFamily="34" charset="-122"/>
              <a:ea typeface="微软雅黑" pitchFamily="34" charset="-122"/>
            </a:endParaRPr>
          </a:p>
        </p:txBody>
      </p:sp>
      <p:grpSp>
        <p:nvGrpSpPr>
          <p:cNvPr id="5" name="组合 4"/>
          <p:cNvGrpSpPr/>
          <p:nvPr/>
        </p:nvGrpSpPr>
        <p:grpSpPr>
          <a:xfrm>
            <a:off x="2077203" y="1147857"/>
            <a:ext cx="5005539" cy="1400979"/>
            <a:chOff x="844070" y="1216619"/>
            <a:chExt cx="8454080" cy="2366178"/>
          </a:xfrm>
        </p:grpSpPr>
        <p:sp>
          <p:nvSpPr>
            <p:cNvPr id="6" name="Line 3"/>
            <p:cNvSpPr>
              <a:spLocks noChangeShapeType="1"/>
            </p:cNvSpPr>
            <p:nvPr/>
          </p:nvSpPr>
          <p:spPr bwMode="auto">
            <a:xfrm>
              <a:off x="1736750" y="1510305"/>
              <a:ext cx="1061112" cy="547688"/>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 name="Line 4"/>
            <p:cNvSpPr>
              <a:spLocks noChangeShapeType="1"/>
            </p:cNvSpPr>
            <p:nvPr/>
          </p:nvSpPr>
          <p:spPr bwMode="auto">
            <a:xfrm flipV="1">
              <a:off x="1736749" y="2097680"/>
              <a:ext cx="1176338" cy="788988"/>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 name="Line 5"/>
            <p:cNvSpPr>
              <a:spLocks noChangeShapeType="1"/>
            </p:cNvSpPr>
            <p:nvPr/>
          </p:nvSpPr>
          <p:spPr bwMode="auto">
            <a:xfrm flipV="1">
              <a:off x="2976720" y="1523005"/>
              <a:ext cx="2325158" cy="534988"/>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 name="Line 6"/>
            <p:cNvSpPr>
              <a:spLocks noChangeShapeType="1"/>
            </p:cNvSpPr>
            <p:nvPr/>
          </p:nvSpPr>
          <p:spPr bwMode="auto">
            <a:xfrm>
              <a:off x="5367230" y="1510306"/>
              <a:ext cx="1795463" cy="658813"/>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 name="Line 7"/>
            <p:cNvSpPr>
              <a:spLocks noChangeShapeType="1"/>
            </p:cNvSpPr>
            <p:nvPr/>
          </p:nvSpPr>
          <p:spPr bwMode="auto">
            <a:xfrm>
              <a:off x="2887291" y="2057993"/>
              <a:ext cx="1128183" cy="785812"/>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 name="Line 8"/>
            <p:cNvSpPr>
              <a:spLocks noChangeShapeType="1"/>
            </p:cNvSpPr>
            <p:nvPr/>
          </p:nvSpPr>
          <p:spPr bwMode="auto">
            <a:xfrm flipV="1">
              <a:off x="4125541" y="2843806"/>
              <a:ext cx="2178976" cy="42863"/>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 name="Line 9"/>
            <p:cNvSpPr>
              <a:spLocks noChangeShapeType="1"/>
            </p:cNvSpPr>
            <p:nvPr/>
          </p:nvSpPr>
          <p:spPr bwMode="auto">
            <a:xfrm flipV="1">
              <a:off x="6519491" y="2169118"/>
              <a:ext cx="727471" cy="627062"/>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 name="Line 10"/>
            <p:cNvSpPr>
              <a:spLocks noChangeShapeType="1"/>
            </p:cNvSpPr>
            <p:nvPr/>
          </p:nvSpPr>
          <p:spPr bwMode="auto">
            <a:xfrm flipV="1">
              <a:off x="7319193" y="1553168"/>
              <a:ext cx="990600" cy="596900"/>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 name="Line 11"/>
            <p:cNvSpPr>
              <a:spLocks noChangeShapeType="1"/>
            </p:cNvSpPr>
            <p:nvPr/>
          </p:nvSpPr>
          <p:spPr bwMode="auto">
            <a:xfrm>
              <a:off x="7315754" y="2197694"/>
              <a:ext cx="925248" cy="617537"/>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pic>
          <p:nvPicPr>
            <p:cNvPr id="15"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0723" y="1967505"/>
              <a:ext cx="53829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 name="Picture 1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7252" y="2700930"/>
              <a:ext cx="536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 name="Picture 1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4703" y="2700930"/>
              <a:ext cx="536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8" name="Picture 1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1477" y="2057993"/>
              <a:ext cx="536575" cy="25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9" name="Picture 1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7793" y="1415055"/>
              <a:ext cx="536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4" name="Freeform 21"/>
            <p:cNvSpPr>
              <a:spLocks/>
            </p:cNvSpPr>
            <p:nvPr/>
          </p:nvSpPr>
          <p:spPr bwMode="auto">
            <a:xfrm>
              <a:off x="3231249" y="1322981"/>
              <a:ext cx="3740546" cy="631825"/>
            </a:xfrm>
            <a:custGeom>
              <a:avLst/>
              <a:gdLst>
                <a:gd name="T0" fmla="*/ 0 w 2028"/>
                <a:gd name="T1" fmla="*/ 252 h 330"/>
                <a:gd name="T2" fmla="*/ 174 w 2028"/>
                <a:gd name="T3" fmla="*/ 210 h 330"/>
                <a:gd name="T4" fmla="*/ 357 w 2028"/>
                <a:gd name="T5" fmla="*/ 164 h 330"/>
                <a:gd name="T6" fmla="*/ 634 w 2028"/>
                <a:gd name="T7" fmla="*/ 97 h 330"/>
                <a:gd name="T8" fmla="*/ 1098 w 2028"/>
                <a:gd name="T9" fmla="*/ 6 h 330"/>
                <a:gd name="T10" fmla="*/ 1374 w 2028"/>
                <a:gd name="T11" fmla="*/ 60 h 330"/>
                <a:gd name="T12" fmla="*/ 1531 w 2028"/>
                <a:gd name="T13" fmla="*/ 119 h 330"/>
                <a:gd name="T14" fmla="*/ 1746 w 2028"/>
                <a:gd name="T15" fmla="*/ 210 h 330"/>
                <a:gd name="T16" fmla="*/ 2028 w 2028"/>
                <a:gd name="T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8" h="330">
                  <a:moveTo>
                    <a:pt x="0" y="252"/>
                  </a:moveTo>
                  <a:cubicBezTo>
                    <a:pt x="28" y="245"/>
                    <a:pt x="115" y="225"/>
                    <a:pt x="174" y="210"/>
                  </a:cubicBezTo>
                  <a:cubicBezTo>
                    <a:pt x="233" y="195"/>
                    <a:pt x="280" y="183"/>
                    <a:pt x="357" y="164"/>
                  </a:cubicBezTo>
                  <a:cubicBezTo>
                    <a:pt x="434" y="145"/>
                    <a:pt x="511" y="123"/>
                    <a:pt x="634" y="97"/>
                  </a:cubicBezTo>
                  <a:cubicBezTo>
                    <a:pt x="757" y="71"/>
                    <a:pt x="975" y="12"/>
                    <a:pt x="1098" y="6"/>
                  </a:cubicBezTo>
                  <a:cubicBezTo>
                    <a:pt x="1221" y="0"/>
                    <a:pt x="1302" y="41"/>
                    <a:pt x="1374" y="60"/>
                  </a:cubicBezTo>
                  <a:cubicBezTo>
                    <a:pt x="1446" y="79"/>
                    <a:pt x="1469" y="94"/>
                    <a:pt x="1531" y="119"/>
                  </a:cubicBezTo>
                  <a:cubicBezTo>
                    <a:pt x="1593" y="144"/>
                    <a:pt x="1663" y="175"/>
                    <a:pt x="1746" y="210"/>
                  </a:cubicBezTo>
                  <a:cubicBezTo>
                    <a:pt x="1829" y="245"/>
                    <a:pt x="1969" y="305"/>
                    <a:pt x="2028" y="330"/>
                  </a:cubicBezTo>
                </a:path>
              </a:pathLst>
            </a:custGeom>
            <a:noFill/>
            <a:ln w="5715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 name="Line 22"/>
            <p:cNvSpPr>
              <a:spLocks noChangeShapeType="1"/>
            </p:cNvSpPr>
            <p:nvPr/>
          </p:nvSpPr>
          <p:spPr bwMode="auto">
            <a:xfrm>
              <a:off x="2089307" y="1510305"/>
              <a:ext cx="687917" cy="376238"/>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6" name="Line 23"/>
            <p:cNvSpPr>
              <a:spLocks noChangeShapeType="1"/>
            </p:cNvSpPr>
            <p:nvPr/>
          </p:nvSpPr>
          <p:spPr bwMode="auto">
            <a:xfrm>
              <a:off x="7293397" y="2381843"/>
              <a:ext cx="665559" cy="45720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 name="Line 24"/>
            <p:cNvSpPr>
              <a:spLocks noChangeShapeType="1"/>
            </p:cNvSpPr>
            <p:nvPr/>
          </p:nvSpPr>
          <p:spPr bwMode="auto">
            <a:xfrm flipV="1">
              <a:off x="2022235" y="2150069"/>
              <a:ext cx="498740" cy="331787"/>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 name="Line 25"/>
            <p:cNvSpPr>
              <a:spLocks noChangeShapeType="1"/>
            </p:cNvSpPr>
            <p:nvPr/>
          </p:nvSpPr>
          <p:spPr bwMode="auto">
            <a:xfrm flipV="1">
              <a:off x="7319193" y="1576981"/>
              <a:ext cx="675879" cy="390525"/>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 name="Text Box 26"/>
            <p:cNvSpPr txBox="1">
              <a:spLocks noChangeArrowheads="1"/>
            </p:cNvSpPr>
            <p:nvPr/>
          </p:nvSpPr>
          <p:spPr bwMode="auto">
            <a:xfrm>
              <a:off x="6894404" y="1534119"/>
              <a:ext cx="514946" cy="51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C</a:t>
              </a:r>
            </a:p>
          </p:txBody>
        </p:sp>
        <p:sp>
          <p:nvSpPr>
            <p:cNvPr id="30" name="Text Box 27"/>
            <p:cNvSpPr txBox="1">
              <a:spLocks noChangeArrowheads="1"/>
            </p:cNvSpPr>
            <p:nvPr/>
          </p:nvSpPr>
          <p:spPr bwMode="auto">
            <a:xfrm>
              <a:off x="5021552" y="1622189"/>
              <a:ext cx="520361" cy="51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B</a:t>
              </a:r>
            </a:p>
          </p:txBody>
        </p:sp>
        <p:sp>
          <p:nvSpPr>
            <p:cNvPr id="31" name="Text Box 28"/>
            <p:cNvSpPr txBox="1">
              <a:spLocks noChangeArrowheads="1"/>
            </p:cNvSpPr>
            <p:nvPr/>
          </p:nvSpPr>
          <p:spPr bwMode="auto">
            <a:xfrm>
              <a:off x="2677476" y="1438869"/>
              <a:ext cx="539311" cy="51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A</a:t>
              </a:r>
            </a:p>
          </p:txBody>
        </p:sp>
        <p:sp>
          <p:nvSpPr>
            <p:cNvPr id="32" name="Text Box 29"/>
            <p:cNvSpPr txBox="1">
              <a:spLocks noChangeArrowheads="1"/>
            </p:cNvSpPr>
            <p:nvPr/>
          </p:nvSpPr>
          <p:spPr bwMode="auto">
            <a:xfrm>
              <a:off x="866428" y="1216619"/>
              <a:ext cx="685509" cy="51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H</a:t>
              </a:r>
              <a:r>
                <a:rPr kumimoji="1" lang="en-US" altLang="zh-CN" sz="1400" b="1" baseline="-25000" dirty="0">
                  <a:solidFill>
                    <a:srgbClr val="000099"/>
                  </a:solidFill>
                  <a:latin typeface="微软雅黑" pitchFamily="34" charset="-122"/>
                  <a:ea typeface="微软雅黑" pitchFamily="34" charset="-122"/>
                </a:rPr>
                <a:t>1</a:t>
              </a:r>
            </a:p>
          </p:txBody>
        </p:sp>
        <p:sp>
          <p:nvSpPr>
            <p:cNvPr id="33" name="Text Box 30"/>
            <p:cNvSpPr txBox="1">
              <a:spLocks noChangeArrowheads="1"/>
            </p:cNvSpPr>
            <p:nvPr/>
          </p:nvSpPr>
          <p:spPr bwMode="auto">
            <a:xfrm>
              <a:off x="6209929" y="2283418"/>
              <a:ext cx="485163" cy="51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E</a:t>
              </a:r>
            </a:p>
          </p:txBody>
        </p:sp>
        <p:sp>
          <p:nvSpPr>
            <p:cNvPr id="34" name="Text Box 31"/>
            <p:cNvSpPr txBox="1">
              <a:spLocks noChangeArrowheads="1"/>
            </p:cNvSpPr>
            <p:nvPr/>
          </p:nvSpPr>
          <p:spPr bwMode="auto">
            <a:xfrm>
              <a:off x="3760945" y="2204044"/>
              <a:ext cx="552849" cy="51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D</a:t>
              </a:r>
            </a:p>
          </p:txBody>
        </p:sp>
        <p:sp>
          <p:nvSpPr>
            <p:cNvPr id="35" name="Text Box 32"/>
            <p:cNvSpPr txBox="1">
              <a:spLocks noChangeArrowheads="1"/>
            </p:cNvSpPr>
            <p:nvPr/>
          </p:nvSpPr>
          <p:spPr bwMode="auto">
            <a:xfrm>
              <a:off x="844070" y="2375494"/>
              <a:ext cx="685509" cy="51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H</a:t>
              </a:r>
              <a:r>
                <a:rPr kumimoji="1" lang="en-US" altLang="zh-CN" sz="1400" b="1" baseline="-25000">
                  <a:solidFill>
                    <a:srgbClr val="000099"/>
                  </a:solidFill>
                  <a:latin typeface="微软雅黑" pitchFamily="34" charset="-122"/>
                  <a:ea typeface="微软雅黑" pitchFamily="34" charset="-122"/>
                </a:rPr>
                <a:t>2</a:t>
              </a:r>
            </a:p>
          </p:txBody>
        </p:sp>
        <p:sp>
          <p:nvSpPr>
            <p:cNvPr id="36" name="Text Box 33"/>
            <p:cNvSpPr txBox="1">
              <a:spLocks noChangeArrowheads="1"/>
            </p:cNvSpPr>
            <p:nvPr/>
          </p:nvSpPr>
          <p:spPr bwMode="auto">
            <a:xfrm>
              <a:off x="8612641" y="1256306"/>
              <a:ext cx="685509" cy="51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H</a:t>
              </a:r>
              <a:r>
                <a:rPr kumimoji="1" lang="en-US" altLang="zh-CN" sz="1400" b="1" baseline="-25000" dirty="0">
                  <a:solidFill>
                    <a:srgbClr val="000099"/>
                  </a:solidFill>
                  <a:latin typeface="微软雅黑" pitchFamily="34" charset="-122"/>
                  <a:ea typeface="微软雅黑" pitchFamily="34" charset="-122"/>
                </a:rPr>
                <a:t>3</a:t>
              </a:r>
            </a:p>
          </p:txBody>
        </p:sp>
        <p:sp>
          <p:nvSpPr>
            <p:cNvPr id="37" name="Text Box 34"/>
            <p:cNvSpPr txBox="1">
              <a:spLocks noChangeArrowheads="1"/>
            </p:cNvSpPr>
            <p:nvPr/>
          </p:nvSpPr>
          <p:spPr bwMode="auto">
            <a:xfrm>
              <a:off x="8579965" y="2461219"/>
              <a:ext cx="685509" cy="51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H</a:t>
              </a:r>
              <a:r>
                <a:rPr kumimoji="1" lang="en-US" altLang="zh-CN" sz="1400" b="1" baseline="-25000" dirty="0">
                  <a:solidFill>
                    <a:srgbClr val="000099"/>
                  </a:solidFill>
                  <a:latin typeface="微软雅黑" pitchFamily="34" charset="-122"/>
                  <a:ea typeface="微软雅黑" pitchFamily="34" charset="-122"/>
                </a:rPr>
                <a:t>4</a:t>
              </a:r>
            </a:p>
          </p:txBody>
        </p:sp>
        <p:sp>
          <p:nvSpPr>
            <p:cNvPr id="38" name="Text Box 35"/>
            <p:cNvSpPr txBox="1">
              <a:spLocks noChangeArrowheads="1"/>
            </p:cNvSpPr>
            <p:nvPr/>
          </p:nvSpPr>
          <p:spPr bwMode="auto">
            <a:xfrm>
              <a:off x="1683219" y="3062978"/>
              <a:ext cx="6877301" cy="51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(a) </a:t>
              </a:r>
              <a:r>
                <a:rPr kumimoji="1" lang="zh-CN" altLang="en-US" sz="1400" b="1" dirty="0">
                  <a:latin typeface="微软雅黑" pitchFamily="34" charset="-122"/>
                  <a:ea typeface="微软雅黑" pitchFamily="34" charset="-122"/>
                </a:rPr>
                <a:t>传统路由选择协议使最短路径 </a:t>
              </a:r>
              <a:r>
                <a:rPr kumimoji="1" lang="en-US" altLang="zh-CN" sz="1400" b="1" dirty="0">
                  <a:latin typeface="微软雅黑" pitchFamily="34" charset="-122"/>
                  <a:ea typeface="微软雅黑" pitchFamily="34" charset="-122"/>
                </a:rPr>
                <a:t>A→B→C </a:t>
              </a:r>
              <a:r>
                <a:rPr kumimoji="1" lang="zh-CN" altLang="en-US" sz="1400" b="1" dirty="0">
                  <a:latin typeface="微软雅黑" pitchFamily="34" charset="-122"/>
                  <a:ea typeface="微软雅黑" pitchFamily="34" charset="-122"/>
                </a:rPr>
                <a:t>过载 </a:t>
              </a:r>
            </a:p>
          </p:txBody>
        </p:sp>
      </p:grpSp>
      <p:pic>
        <p:nvPicPr>
          <p:cNvPr id="7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6425" y="1164214"/>
            <a:ext cx="367811" cy="36781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6425" y="1923678"/>
            <a:ext cx="367811" cy="36781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00" y="1164214"/>
            <a:ext cx="367811" cy="367811"/>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00" y="1923678"/>
            <a:ext cx="367811" cy="367811"/>
          </a:xfrm>
          <a:prstGeom prst="rect">
            <a:avLst/>
          </a:prstGeom>
          <a:noFill/>
          <a:extLst>
            <a:ext uri="{909E8E84-426E-40DD-AFC4-6F175D3DCCD1}">
              <a14:hiddenFill xmlns:a14="http://schemas.microsoft.com/office/drawing/2010/main">
                <a:solidFill>
                  <a:srgbClr val="FFFFFF"/>
                </a:solidFill>
              </a14:hiddenFill>
            </a:ext>
          </a:extLst>
        </p:spPr>
      </p:pic>
      <p:grpSp>
        <p:nvGrpSpPr>
          <p:cNvPr id="79" name="组合 78"/>
          <p:cNvGrpSpPr/>
          <p:nvPr/>
        </p:nvGrpSpPr>
        <p:grpSpPr>
          <a:xfrm>
            <a:off x="2073199" y="2603813"/>
            <a:ext cx="5004768" cy="1672143"/>
            <a:chOff x="2073199" y="2603813"/>
            <a:chExt cx="5004768" cy="1672143"/>
          </a:xfrm>
        </p:grpSpPr>
        <p:grpSp>
          <p:nvGrpSpPr>
            <p:cNvPr id="39" name="Group 36"/>
            <p:cNvGrpSpPr>
              <a:grpSpLocks/>
            </p:cNvGrpSpPr>
            <p:nvPr/>
          </p:nvGrpSpPr>
          <p:grpSpPr bwMode="auto">
            <a:xfrm>
              <a:off x="2073199" y="2603813"/>
              <a:ext cx="5004768" cy="1672143"/>
              <a:chOff x="477" y="2240"/>
              <a:chExt cx="4915" cy="1779"/>
            </a:xfrm>
          </p:grpSpPr>
          <p:sp>
            <p:nvSpPr>
              <p:cNvPr id="40" name="Line 37"/>
              <p:cNvSpPr>
                <a:spLocks noChangeShapeType="1"/>
              </p:cNvSpPr>
              <p:nvPr/>
            </p:nvSpPr>
            <p:spPr bwMode="auto">
              <a:xfrm>
                <a:off x="1000" y="2621"/>
                <a:ext cx="617" cy="347"/>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1" name="Line 38"/>
              <p:cNvSpPr>
                <a:spLocks noChangeShapeType="1"/>
              </p:cNvSpPr>
              <p:nvPr/>
            </p:nvSpPr>
            <p:spPr bwMode="auto">
              <a:xfrm flipV="1">
                <a:off x="1000" y="2993"/>
                <a:ext cx="684" cy="49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2" name="Line 39"/>
              <p:cNvSpPr>
                <a:spLocks noChangeShapeType="1"/>
              </p:cNvSpPr>
              <p:nvPr/>
            </p:nvSpPr>
            <p:spPr bwMode="auto">
              <a:xfrm flipV="1">
                <a:off x="1721" y="2630"/>
                <a:ext cx="1352" cy="338"/>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3" name="Line 40"/>
              <p:cNvSpPr>
                <a:spLocks noChangeShapeType="1"/>
              </p:cNvSpPr>
              <p:nvPr/>
            </p:nvSpPr>
            <p:spPr bwMode="auto">
              <a:xfrm>
                <a:off x="3111" y="2621"/>
                <a:ext cx="1044" cy="41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4" name="Line 41"/>
              <p:cNvSpPr>
                <a:spLocks noChangeShapeType="1"/>
              </p:cNvSpPr>
              <p:nvPr/>
            </p:nvSpPr>
            <p:spPr bwMode="auto">
              <a:xfrm>
                <a:off x="1669" y="2968"/>
                <a:ext cx="656" cy="494"/>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5" name="Line 42"/>
              <p:cNvSpPr>
                <a:spLocks noChangeShapeType="1"/>
              </p:cNvSpPr>
              <p:nvPr/>
            </p:nvSpPr>
            <p:spPr bwMode="auto">
              <a:xfrm flipV="1">
                <a:off x="2389" y="3478"/>
                <a:ext cx="1339" cy="10"/>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6" name="Line 43"/>
              <p:cNvSpPr>
                <a:spLocks noChangeShapeType="1"/>
              </p:cNvSpPr>
              <p:nvPr/>
            </p:nvSpPr>
            <p:spPr bwMode="auto">
              <a:xfrm flipV="1">
                <a:off x="3781" y="3036"/>
                <a:ext cx="423" cy="396"/>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7" name="Line 44"/>
              <p:cNvSpPr>
                <a:spLocks noChangeShapeType="1"/>
              </p:cNvSpPr>
              <p:nvPr/>
            </p:nvSpPr>
            <p:spPr bwMode="auto">
              <a:xfrm flipV="1">
                <a:off x="4246" y="2650"/>
                <a:ext cx="576" cy="37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8" name="Line 45"/>
              <p:cNvSpPr>
                <a:spLocks noChangeShapeType="1"/>
              </p:cNvSpPr>
              <p:nvPr/>
            </p:nvSpPr>
            <p:spPr bwMode="auto">
              <a:xfrm>
                <a:off x="4244" y="3056"/>
                <a:ext cx="538" cy="387"/>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3" name="Text Box 50"/>
              <p:cNvSpPr txBox="1">
                <a:spLocks noChangeArrowheads="1"/>
              </p:cNvSpPr>
              <p:nvPr/>
            </p:nvSpPr>
            <p:spPr bwMode="auto">
              <a:xfrm>
                <a:off x="4052" y="2506"/>
                <a:ext cx="2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C</a:t>
                </a:r>
              </a:p>
            </p:txBody>
          </p:sp>
          <p:sp>
            <p:nvSpPr>
              <p:cNvPr id="54" name="Text Box 51"/>
              <p:cNvSpPr txBox="1">
                <a:spLocks noChangeArrowheads="1"/>
              </p:cNvSpPr>
              <p:nvPr/>
            </p:nvSpPr>
            <p:spPr bwMode="auto">
              <a:xfrm>
                <a:off x="2683" y="2240"/>
                <a:ext cx="30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B</a:t>
                </a:r>
              </a:p>
            </p:txBody>
          </p:sp>
          <p:sp>
            <p:nvSpPr>
              <p:cNvPr id="55" name="Text Box 52"/>
              <p:cNvSpPr txBox="1">
                <a:spLocks noChangeArrowheads="1"/>
              </p:cNvSpPr>
              <p:nvPr/>
            </p:nvSpPr>
            <p:spPr bwMode="auto">
              <a:xfrm>
                <a:off x="1518" y="2461"/>
                <a:ext cx="31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A</a:t>
                </a:r>
              </a:p>
            </p:txBody>
          </p:sp>
          <p:sp>
            <p:nvSpPr>
              <p:cNvPr id="56" name="Text Box 53"/>
              <p:cNvSpPr txBox="1">
                <a:spLocks noChangeArrowheads="1"/>
              </p:cNvSpPr>
              <p:nvPr/>
            </p:nvSpPr>
            <p:spPr bwMode="auto">
              <a:xfrm>
                <a:off x="484" y="2426"/>
                <a:ext cx="3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H</a:t>
                </a:r>
                <a:r>
                  <a:rPr kumimoji="1" lang="en-US" altLang="zh-CN" sz="1400" b="1" baseline="-25000" dirty="0">
                    <a:solidFill>
                      <a:srgbClr val="000099"/>
                    </a:solidFill>
                    <a:latin typeface="微软雅黑" pitchFamily="34" charset="-122"/>
                    <a:ea typeface="微软雅黑" pitchFamily="34" charset="-122"/>
                  </a:rPr>
                  <a:t>1</a:t>
                </a:r>
              </a:p>
            </p:txBody>
          </p:sp>
          <p:sp>
            <p:nvSpPr>
              <p:cNvPr id="57" name="Text Box 54"/>
              <p:cNvSpPr txBox="1">
                <a:spLocks noChangeArrowheads="1"/>
              </p:cNvSpPr>
              <p:nvPr/>
            </p:nvSpPr>
            <p:spPr bwMode="auto">
              <a:xfrm>
                <a:off x="477" y="3180"/>
                <a:ext cx="3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H</a:t>
                </a:r>
                <a:r>
                  <a:rPr kumimoji="1" lang="en-US" altLang="zh-CN" sz="1400" b="1" baseline="-25000">
                    <a:solidFill>
                      <a:srgbClr val="000099"/>
                    </a:solidFill>
                    <a:latin typeface="微软雅黑" pitchFamily="34" charset="-122"/>
                    <a:ea typeface="微软雅黑" pitchFamily="34" charset="-122"/>
                  </a:rPr>
                  <a:t>2</a:t>
                </a:r>
              </a:p>
            </p:txBody>
          </p:sp>
          <p:sp>
            <p:nvSpPr>
              <p:cNvPr id="58" name="Text Box 55"/>
              <p:cNvSpPr txBox="1">
                <a:spLocks noChangeArrowheads="1"/>
              </p:cNvSpPr>
              <p:nvPr/>
            </p:nvSpPr>
            <p:spPr bwMode="auto">
              <a:xfrm>
                <a:off x="4993" y="2467"/>
                <a:ext cx="3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H</a:t>
                </a:r>
                <a:r>
                  <a:rPr kumimoji="1" lang="en-US" altLang="zh-CN" sz="1400" b="1" baseline="-25000">
                    <a:solidFill>
                      <a:srgbClr val="000099"/>
                    </a:solidFill>
                    <a:latin typeface="微软雅黑" pitchFamily="34" charset="-122"/>
                    <a:ea typeface="微软雅黑" pitchFamily="34" charset="-122"/>
                  </a:rPr>
                  <a:t>3</a:t>
                </a:r>
              </a:p>
            </p:txBody>
          </p:sp>
          <p:sp>
            <p:nvSpPr>
              <p:cNvPr id="59" name="Text Box 56"/>
              <p:cNvSpPr txBox="1">
                <a:spLocks noChangeArrowheads="1"/>
              </p:cNvSpPr>
              <p:nvPr/>
            </p:nvSpPr>
            <p:spPr bwMode="auto">
              <a:xfrm>
                <a:off x="4972" y="3225"/>
                <a:ext cx="3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H</a:t>
                </a:r>
                <a:r>
                  <a:rPr kumimoji="1" lang="en-US" altLang="zh-CN" sz="1400" b="1" baseline="-25000" dirty="0">
                    <a:solidFill>
                      <a:srgbClr val="000099"/>
                    </a:solidFill>
                    <a:latin typeface="微软雅黑" pitchFamily="34" charset="-122"/>
                    <a:ea typeface="微软雅黑" pitchFamily="34" charset="-122"/>
                  </a:rPr>
                  <a:t>4</a:t>
                </a:r>
              </a:p>
            </p:txBody>
          </p:sp>
          <p:sp>
            <p:nvSpPr>
              <p:cNvPr id="60" name="Text Box 57"/>
              <p:cNvSpPr txBox="1">
                <a:spLocks noChangeArrowheads="1"/>
              </p:cNvSpPr>
              <p:nvPr/>
            </p:nvSpPr>
            <p:spPr bwMode="auto">
              <a:xfrm>
                <a:off x="2196" y="2971"/>
                <a:ext cx="3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D</a:t>
                </a:r>
              </a:p>
            </p:txBody>
          </p:sp>
          <p:sp>
            <p:nvSpPr>
              <p:cNvPr id="61" name="Text Box 58"/>
              <p:cNvSpPr txBox="1">
                <a:spLocks noChangeArrowheads="1"/>
              </p:cNvSpPr>
              <p:nvPr/>
            </p:nvSpPr>
            <p:spPr bwMode="auto">
              <a:xfrm>
                <a:off x="3569" y="2893"/>
                <a:ext cx="28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E</a:t>
                </a:r>
              </a:p>
            </p:txBody>
          </p:sp>
          <p:sp>
            <p:nvSpPr>
              <p:cNvPr id="62" name="Text Box 59"/>
              <p:cNvSpPr txBox="1">
                <a:spLocks noChangeArrowheads="1"/>
              </p:cNvSpPr>
              <p:nvPr/>
            </p:nvSpPr>
            <p:spPr bwMode="auto">
              <a:xfrm>
                <a:off x="1150" y="3692"/>
                <a:ext cx="36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(b) </a:t>
                </a:r>
                <a:r>
                  <a:rPr kumimoji="1" lang="zh-CN" altLang="en-US" sz="1400" b="1" dirty="0" smtClean="0">
                    <a:latin typeface="微软雅黑" pitchFamily="34" charset="-122"/>
                    <a:ea typeface="微软雅黑" pitchFamily="34" charset="-122"/>
                  </a:rPr>
                  <a:t>设置两种 </a:t>
                </a:r>
                <a:r>
                  <a:rPr kumimoji="1" lang="en-US" altLang="zh-CN" sz="1400" b="1" dirty="0" smtClean="0">
                    <a:latin typeface="微软雅黑" pitchFamily="34" charset="-122"/>
                    <a:ea typeface="微软雅黑" pitchFamily="34" charset="-122"/>
                  </a:rPr>
                  <a:t>FEC</a:t>
                </a:r>
                <a:r>
                  <a:rPr kumimoji="1" lang="zh-CN" altLang="en-US" sz="1400" b="1" dirty="0" smtClean="0">
                    <a:latin typeface="微软雅黑" pitchFamily="34" charset="-122"/>
                    <a:ea typeface="微软雅黑" pitchFamily="34" charset="-122"/>
                  </a:rPr>
                  <a:t>，利用 </a:t>
                </a:r>
                <a:r>
                  <a:rPr kumimoji="1" lang="en-US" altLang="zh-CN" sz="1400" b="1" dirty="0">
                    <a:latin typeface="微软雅黑" pitchFamily="34" charset="-122"/>
                    <a:ea typeface="微软雅黑" pitchFamily="34" charset="-122"/>
                  </a:rPr>
                  <a:t>FEC </a:t>
                </a:r>
                <a:r>
                  <a:rPr kumimoji="1" lang="zh-CN" altLang="en-US" sz="1400" b="1" dirty="0">
                    <a:latin typeface="微软雅黑" pitchFamily="34" charset="-122"/>
                    <a:ea typeface="微软雅黑" pitchFamily="34" charset="-122"/>
                  </a:rPr>
                  <a:t>使通信量分散 </a:t>
                </a:r>
              </a:p>
            </p:txBody>
          </p:sp>
          <p:pic>
            <p:nvPicPr>
              <p:cNvPr id="63" name="Picture 6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9" y="283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5" y="329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 y="2460"/>
                <a:ext cx="259"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8" y="332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3" y="2910"/>
                <a:ext cx="259"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Freeform 65"/>
              <p:cNvSpPr>
                <a:spLocks/>
              </p:cNvSpPr>
              <p:nvPr/>
            </p:nvSpPr>
            <p:spPr bwMode="auto">
              <a:xfrm>
                <a:off x="1200" y="2545"/>
                <a:ext cx="3463" cy="393"/>
              </a:xfrm>
              <a:custGeom>
                <a:avLst/>
                <a:gdLst>
                  <a:gd name="T0" fmla="*/ 0 w 3228"/>
                  <a:gd name="T1" fmla="*/ 96 h 326"/>
                  <a:gd name="T2" fmla="*/ 288 w 3228"/>
                  <a:gd name="T3" fmla="*/ 234 h 326"/>
                  <a:gd name="T4" fmla="*/ 480 w 3228"/>
                  <a:gd name="T5" fmla="*/ 264 h 326"/>
                  <a:gd name="T6" fmla="*/ 792 w 3228"/>
                  <a:gd name="T7" fmla="*/ 210 h 326"/>
                  <a:gd name="T8" fmla="*/ 975 w 3228"/>
                  <a:gd name="T9" fmla="*/ 164 h 326"/>
                  <a:gd name="T10" fmla="*/ 1252 w 3228"/>
                  <a:gd name="T11" fmla="*/ 97 h 326"/>
                  <a:gd name="T12" fmla="*/ 1716 w 3228"/>
                  <a:gd name="T13" fmla="*/ 6 h 326"/>
                  <a:gd name="T14" fmla="*/ 1992 w 3228"/>
                  <a:gd name="T15" fmla="*/ 60 h 326"/>
                  <a:gd name="T16" fmla="*/ 2149 w 3228"/>
                  <a:gd name="T17" fmla="*/ 119 h 326"/>
                  <a:gd name="T18" fmla="*/ 2364 w 3228"/>
                  <a:gd name="T19" fmla="*/ 210 h 326"/>
                  <a:gd name="T20" fmla="*/ 2646 w 3228"/>
                  <a:gd name="T21" fmla="*/ 312 h 326"/>
                  <a:gd name="T22" fmla="*/ 2874 w 3228"/>
                  <a:gd name="T23" fmla="*/ 294 h 326"/>
                  <a:gd name="T24" fmla="*/ 3060 w 3228"/>
                  <a:gd name="T25" fmla="*/ 204 h 326"/>
                  <a:gd name="T26" fmla="*/ 3228 w 3228"/>
                  <a:gd name="T27" fmla="*/ 10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8" h="326">
                    <a:moveTo>
                      <a:pt x="0" y="96"/>
                    </a:moveTo>
                    <a:cubicBezTo>
                      <a:pt x="49" y="119"/>
                      <a:pt x="208" y="206"/>
                      <a:pt x="288" y="234"/>
                    </a:cubicBezTo>
                    <a:cubicBezTo>
                      <a:pt x="368" y="262"/>
                      <a:pt x="396" y="268"/>
                      <a:pt x="480" y="264"/>
                    </a:cubicBezTo>
                    <a:cubicBezTo>
                      <a:pt x="564" y="260"/>
                      <a:pt x="710" y="227"/>
                      <a:pt x="792" y="210"/>
                    </a:cubicBezTo>
                    <a:cubicBezTo>
                      <a:pt x="874" y="193"/>
                      <a:pt x="898" y="183"/>
                      <a:pt x="975" y="164"/>
                    </a:cubicBezTo>
                    <a:cubicBezTo>
                      <a:pt x="1052" y="145"/>
                      <a:pt x="1129" y="123"/>
                      <a:pt x="1252" y="97"/>
                    </a:cubicBezTo>
                    <a:cubicBezTo>
                      <a:pt x="1375" y="71"/>
                      <a:pt x="1593" y="12"/>
                      <a:pt x="1716" y="6"/>
                    </a:cubicBezTo>
                    <a:cubicBezTo>
                      <a:pt x="1839" y="0"/>
                      <a:pt x="1920" y="41"/>
                      <a:pt x="1992" y="60"/>
                    </a:cubicBezTo>
                    <a:cubicBezTo>
                      <a:pt x="2064" y="79"/>
                      <a:pt x="2087" y="94"/>
                      <a:pt x="2149" y="119"/>
                    </a:cubicBezTo>
                    <a:cubicBezTo>
                      <a:pt x="2211" y="144"/>
                      <a:pt x="2281" y="178"/>
                      <a:pt x="2364" y="210"/>
                    </a:cubicBezTo>
                    <a:cubicBezTo>
                      <a:pt x="2447" y="242"/>
                      <a:pt x="2561" y="298"/>
                      <a:pt x="2646" y="312"/>
                    </a:cubicBezTo>
                    <a:cubicBezTo>
                      <a:pt x="2731" y="326"/>
                      <a:pt x="2805" y="312"/>
                      <a:pt x="2874" y="294"/>
                    </a:cubicBezTo>
                    <a:cubicBezTo>
                      <a:pt x="2943" y="276"/>
                      <a:pt x="3001" y="235"/>
                      <a:pt x="3060" y="204"/>
                    </a:cubicBezTo>
                    <a:cubicBezTo>
                      <a:pt x="3119" y="173"/>
                      <a:pt x="3193" y="128"/>
                      <a:pt x="3228" y="108"/>
                    </a:cubicBezTo>
                  </a:path>
                </a:pathLst>
              </a:custGeom>
              <a:noFill/>
              <a:ln w="381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66"/>
              <p:cNvSpPr>
                <a:spLocks/>
              </p:cNvSpPr>
              <p:nvPr/>
            </p:nvSpPr>
            <p:spPr bwMode="auto">
              <a:xfrm>
                <a:off x="1155" y="3130"/>
                <a:ext cx="3522" cy="470"/>
              </a:xfrm>
              <a:custGeom>
                <a:avLst/>
                <a:gdLst>
                  <a:gd name="T0" fmla="*/ 0 w 3282"/>
                  <a:gd name="T1" fmla="*/ 259 h 391"/>
                  <a:gd name="T2" fmla="*/ 240 w 3282"/>
                  <a:gd name="T3" fmla="*/ 116 h 391"/>
                  <a:gd name="T4" fmla="*/ 498 w 3282"/>
                  <a:gd name="T5" fmla="*/ 7 h 391"/>
                  <a:gd name="T6" fmla="*/ 756 w 3282"/>
                  <a:gd name="T7" fmla="*/ 157 h 391"/>
                  <a:gd name="T8" fmla="*/ 1026 w 3282"/>
                  <a:gd name="T9" fmla="*/ 349 h 391"/>
                  <a:gd name="T10" fmla="*/ 1245 w 3282"/>
                  <a:gd name="T11" fmla="*/ 385 h 391"/>
                  <a:gd name="T12" fmla="*/ 1626 w 3282"/>
                  <a:gd name="T13" fmla="*/ 385 h 391"/>
                  <a:gd name="T14" fmla="*/ 2124 w 3282"/>
                  <a:gd name="T15" fmla="*/ 385 h 391"/>
                  <a:gd name="T16" fmla="*/ 2442 w 3282"/>
                  <a:gd name="T17" fmla="*/ 349 h 391"/>
                  <a:gd name="T18" fmla="*/ 2592 w 3282"/>
                  <a:gd name="T19" fmla="*/ 277 h 391"/>
                  <a:gd name="T20" fmla="*/ 2796 w 3282"/>
                  <a:gd name="T21" fmla="*/ 91 h 391"/>
                  <a:gd name="T22" fmla="*/ 2946 w 3282"/>
                  <a:gd name="T23" fmla="*/ 67 h 391"/>
                  <a:gd name="T24" fmla="*/ 3101 w 3282"/>
                  <a:gd name="T25" fmla="*/ 160 h 391"/>
                  <a:gd name="T26" fmla="*/ 3282 w 3282"/>
                  <a:gd name="T27" fmla="*/ 27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82" h="391">
                    <a:moveTo>
                      <a:pt x="0" y="259"/>
                    </a:moveTo>
                    <a:cubicBezTo>
                      <a:pt x="39" y="235"/>
                      <a:pt x="157" y="158"/>
                      <a:pt x="240" y="116"/>
                    </a:cubicBezTo>
                    <a:cubicBezTo>
                      <a:pt x="323" y="74"/>
                      <a:pt x="412" y="0"/>
                      <a:pt x="498" y="7"/>
                    </a:cubicBezTo>
                    <a:cubicBezTo>
                      <a:pt x="584" y="14"/>
                      <a:pt x="668" y="100"/>
                      <a:pt x="756" y="157"/>
                    </a:cubicBezTo>
                    <a:cubicBezTo>
                      <a:pt x="844" y="214"/>
                      <a:pt x="945" y="311"/>
                      <a:pt x="1026" y="349"/>
                    </a:cubicBezTo>
                    <a:cubicBezTo>
                      <a:pt x="1107" y="387"/>
                      <a:pt x="1145" y="379"/>
                      <a:pt x="1245" y="385"/>
                    </a:cubicBezTo>
                    <a:cubicBezTo>
                      <a:pt x="1345" y="391"/>
                      <a:pt x="1480" y="385"/>
                      <a:pt x="1626" y="385"/>
                    </a:cubicBezTo>
                    <a:cubicBezTo>
                      <a:pt x="1772" y="385"/>
                      <a:pt x="1988" y="391"/>
                      <a:pt x="2124" y="385"/>
                    </a:cubicBezTo>
                    <a:cubicBezTo>
                      <a:pt x="2260" y="379"/>
                      <a:pt x="2364" y="367"/>
                      <a:pt x="2442" y="349"/>
                    </a:cubicBezTo>
                    <a:cubicBezTo>
                      <a:pt x="2520" y="331"/>
                      <a:pt x="2533" y="320"/>
                      <a:pt x="2592" y="277"/>
                    </a:cubicBezTo>
                    <a:cubicBezTo>
                      <a:pt x="2651" y="234"/>
                      <a:pt x="2737" y="126"/>
                      <a:pt x="2796" y="91"/>
                    </a:cubicBezTo>
                    <a:cubicBezTo>
                      <a:pt x="2855" y="56"/>
                      <a:pt x="2895" y="55"/>
                      <a:pt x="2946" y="67"/>
                    </a:cubicBezTo>
                    <a:cubicBezTo>
                      <a:pt x="2997" y="79"/>
                      <a:pt x="3045" y="126"/>
                      <a:pt x="3101" y="160"/>
                    </a:cubicBezTo>
                    <a:cubicBezTo>
                      <a:pt x="3157" y="194"/>
                      <a:pt x="3244" y="248"/>
                      <a:pt x="3282" y="271"/>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pic>
          <p:nvPicPr>
            <p:cNvPr id="7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6425" y="2802814"/>
              <a:ext cx="367811" cy="36781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6425" y="3562278"/>
              <a:ext cx="367811" cy="36781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00" y="2802814"/>
              <a:ext cx="367811" cy="36781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00" y="3562278"/>
              <a:ext cx="367811" cy="36781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2912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478038"/>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419270"/>
            <a:ext cx="1210588" cy="400110"/>
          </a:xfrm>
          <a:prstGeom prst="rect">
            <a:avLst/>
          </a:prstGeom>
        </p:spPr>
        <p:txBody>
          <a:bodyPr wrap="none">
            <a:spAutoFit/>
          </a:bodyPr>
          <a:lstStyle/>
          <a:p>
            <a:r>
              <a:rPr lang="zh-CN" altLang="en-US" sz="2000" b="1" dirty="0">
                <a:latin typeface="微软雅黑" pitchFamily="34" charset="-122"/>
                <a:ea typeface="微软雅黑" pitchFamily="34" charset="-122"/>
              </a:rPr>
              <a:t>流量工程</a:t>
            </a:r>
          </a:p>
        </p:txBody>
      </p:sp>
      <p:sp>
        <p:nvSpPr>
          <p:cNvPr id="4" name="矩形 3"/>
          <p:cNvSpPr/>
          <p:nvPr/>
        </p:nvSpPr>
        <p:spPr>
          <a:xfrm>
            <a:off x="545144" y="1811598"/>
            <a:ext cx="8028487" cy="1361911"/>
          </a:xfrm>
          <a:prstGeom prst="rect">
            <a:avLst/>
          </a:prstGeom>
        </p:spPr>
        <p:txBody>
          <a:bodyPr wrap="square">
            <a:spAutoFit/>
          </a:bodyPr>
          <a:lstStyle/>
          <a:p>
            <a:pPr>
              <a:lnSpc>
                <a:spcPts val="3300"/>
              </a:lnSpc>
              <a:buClr>
                <a:srgbClr val="0070C0"/>
              </a:buClr>
            </a:pPr>
            <a:r>
              <a:rPr lang="en-US" altLang="zh-CN" sz="2000" b="1" dirty="0">
                <a:solidFill>
                  <a:srgbClr val="0000FF"/>
                </a:solidFill>
                <a:latin typeface="微软雅黑" pitchFamily="34" charset="-122"/>
                <a:ea typeface="微软雅黑" pitchFamily="34" charset="-122"/>
              </a:rPr>
              <a:t>(1</a:t>
            </a:r>
            <a:r>
              <a:rPr lang="en-US" altLang="zh-CN" sz="2000" b="1" dirty="0" smtClean="0">
                <a:solidFill>
                  <a:srgbClr val="0000FF"/>
                </a:solidFill>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网络管理</a:t>
            </a:r>
            <a:r>
              <a:rPr lang="zh-CN" altLang="en-US" sz="2000" b="1" dirty="0">
                <a:latin typeface="微软雅黑" pitchFamily="34" charset="-122"/>
                <a:ea typeface="微软雅黑" pitchFamily="34" charset="-122"/>
              </a:rPr>
              <a:t>员采用自定义的 </a:t>
            </a:r>
            <a:r>
              <a:rPr lang="en-US" altLang="zh-CN" sz="2000" b="1" dirty="0">
                <a:latin typeface="微软雅黑" pitchFamily="34" charset="-122"/>
                <a:ea typeface="微软雅黑" pitchFamily="34" charset="-122"/>
              </a:rPr>
              <a:t>FEC </a:t>
            </a:r>
            <a:r>
              <a:rPr lang="zh-CN" altLang="en-US" sz="2000" b="1" dirty="0">
                <a:latin typeface="微软雅黑" pitchFamily="34" charset="-122"/>
                <a:ea typeface="微软雅黑" pitchFamily="34" charset="-122"/>
              </a:rPr>
              <a:t>就可以更好地管理网络的资源。</a:t>
            </a:r>
          </a:p>
          <a:p>
            <a:pPr>
              <a:lnSpc>
                <a:spcPts val="3300"/>
              </a:lnSpc>
              <a:buClr>
                <a:srgbClr val="0070C0"/>
              </a:buClr>
            </a:pPr>
            <a:r>
              <a:rPr lang="en-US" altLang="zh-CN" sz="2000" b="1" dirty="0" smtClean="0">
                <a:solidFill>
                  <a:srgbClr val="0000FF"/>
                </a:solidFill>
                <a:latin typeface="微软雅黑" pitchFamily="34" charset="-122"/>
                <a:ea typeface="微软雅黑" pitchFamily="34" charset="-122"/>
              </a:rPr>
              <a:t>(2) </a:t>
            </a:r>
            <a:r>
              <a:rPr lang="zh-CN" altLang="en-US" sz="2000" b="1" dirty="0" smtClean="0">
                <a:latin typeface="微软雅黑" pitchFamily="34" charset="-122"/>
                <a:ea typeface="微软雅黑" pitchFamily="34" charset="-122"/>
              </a:rPr>
              <a:t>这种</a:t>
            </a:r>
            <a:r>
              <a:rPr lang="zh-CN" altLang="en-US" sz="2000" b="1" dirty="0">
                <a:latin typeface="微软雅黑" pitchFamily="34" charset="-122"/>
                <a:ea typeface="微软雅黑" pitchFamily="34" charset="-122"/>
              </a:rPr>
              <a:t>均衡网络负载的做法也称为</a:t>
            </a:r>
            <a:r>
              <a:rPr lang="zh-CN" altLang="en-US" sz="2000" b="1" dirty="0">
                <a:solidFill>
                  <a:srgbClr val="0000FF"/>
                </a:solidFill>
                <a:latin typeface="微软雅黑" pitchFamily="34" charset="-122"/>
                <a:ea typeface="微软雅黑" pitchFamily="34" charset="-122"/>
              </a:rPr>
              <a:t>流量工程 </a:t>
            </a:r>
            <a:r>
              <a:rPr lang="en-US" altLang="zh-CN" sz="2000" b="1" dirty="0">
                <a:solidFill>
                  <a:srgbClr val="0000FF"/>
                </a:solidFill>
                <a:latin typeface="微软雅黑" pitchFamily="34" charset="-122"/>
                <a:ea typeface="微软雅黑" pitchFamily="34" charset="-122"/>
              </a:rPr>
              <a:t>TE </a:t>
            </a:r>
            <a:r>
              <a:rPr lang="en-US" altLang="zh-CN" sz="2000" b="1" dirty="0">
                <a:latin typeface="微软雅黑" pitchFamily="34" charset="-122"/>
                <a:ea typeface="微软雅黑" pitchFamily="34" charset="-122"/>
              </a:rPr>
              <a:t>(Traffic Engineering) </a:t>
            </a:r>
            <a:r>
              <a:rPr lang="zh-CN" altLang="en-US" sz="2000" b="1" dirty="0">
                <a:latin typeface="微软雅黑" pitchFamily="34" charset="-122"/>
                <a:ea typeface="微软雅黑" pitchFamily="34" charset="-122"/>
              </a:rPr>
              <a:t>或通信量工程。</a:t>
            </a:r>
          </a:p>
        </p:txBody>
      </p:sp>
    </p:spTree>
    <p:extLst>
      <p:ext uri="{BB962C8B-B14F-4D97-AF65-F5344CB8AC3E}">
        <p14:creationId xmlns:p14="http://schemas.microsoft.com/office/powerpoint/2010/main" val="29547626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圆角矩形 19"/>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矩形 84"/>
          <p:cNvSpPr/>
          <p:nvPr/>
        </p:nvSpPr>
        <p:spPr>
          <a:xfrm>
            <a:off x="616085" y="574698"/>
            <a:ext cx="2492990" cy="400110"/>
          </a:xfrm>
          <a:prstGeom prst="rect">
            <a:avLst/>
          </a:prstGeom>
        </p:spPr>
        <p:txBody>
          <a:bodyPr wrap="none">
            <a:spAutoFit/>
          </a:bodyPr>
          <a:lstStyle/>
          <a:p>
            <a:r>
              <a:rPr lang="zh-CN" altLang="en-US" sz="2000" b="1" dirty="0">
                <a:latin typeface="微软雅黑" pitchFamily="34" charset="-122"/>
                <a:ea typeface="微软雅黑" pitchFamily="34" charset="-122"/>
              </a:rPr>
              <a:t>点分十进制记法举例</a:t>
            </a:r>
          </a:p>
        </p:txBody>
      </p:sp>
      <p:grpSp>
        <p:nvGrpSpPr>
          <p:cNvPr id="100" name="组合 99"/>
          <p:cNvGrpSpPr/>
          <p:nvPr/>
        </p:nvGrpSpPr>
        <p:grpSpPr>
          <a:xfrm>
            <a:off x="1125767" y="1244616"/>
            <a:ext cx="6262082" cy="2842408"/>
            <a:chOff x="-56968" y="1101725"/>
            <a:chExt cx="10243382" cy="4649550"/>
          </a:xfrm>
        </p:grpSpPr>
        <p:sp>
          <p:nvSpPr>
            <p:cNvPr id="87" name="Text Box 3"/>
            <p:cNvSpPr txBox="1">
              <a:spLocks noChangeArrowheads="1"/>
            </p:cNvSpPr>
            <p:nvPr/>
          </p:nvSpPr>
          <p:spPr bwMode="auto">
            <a:xfrm>
              <a:off x="2638248" y="1531940"/>
              <a:ext cx="2494197" cy="55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600" b="1" dirty="0" smtClean="0">
                  <a:solidFill>
                    <a:srgbClr val="0000FF"/>
                  </a:solidFill>
                  <a:latin typeface="微软雅黑" pitchFamily="34" charset="-122"/>
                  <a:ea typeface="微软雅黑" pitchFamily="34" charset="-122"/>
                </a:rPr>
                <a:t>32 </a:t>
              </a:r>
              <a:r>
                <a:rPr kumimoji="0" lang="zh-CN" altLang="en-US" sz="1600" b="1" dirty="0" smtClean="0">
                  <a:solidFill>
                    <a:srgbClr val="0000FF"/>
                  </a:solidFill>
                  <a:latin typeface="微软雅黑" pitchFamily="34" charset="-122"/>
                  <a:ea typeface="微软雅黑" pitchFamily="34" charset="-122"/>
                </a:rPr>
                <a:t>位</a:t>
              </a:r>
              <a:r>
                <a:rPr kumimoji="0" lang="zh-CN" altLang="en-US" sz="1600" b="1" dirty="0">
                  <a:solidFill>
                    <a:srgbClr val="0000FF"/>
                  </a:solidFill>
                  <a:latin typeface="微软雅黑" pitchFamily="34" charset="-122"/>
                  <a:ea typeface="微软雅黑" pitchFamily="34" charset="-122"/>
                </a:rPr>
                <a:t>二进制数</a:t>
              </a:r>
            </a:p>
          </p:txBody>
        </p:sp>
        <p:sp>
          <p:nvSpPr>
            <p:cNvPr id="88" name="Text Box 4"/>
            <p:cNvSpPr txBox="1">
              <a:spLocks noChangeArrowheads="1"/>
            </p:cNvSpPr>
            <p:nvPr/>
          </p:nvSpPr>
          <p:spPr bwMode="auto">
            <a:xfrm>
              <a:off x="7490207" y="1101725"/>
              <a:ext cx="2315890" cy="95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0" lang="zh-CN" altLang="en-US" sz="1600" b="1" dirty="0">
                  <a:solidFill>
                    <a:srgbClr val="0000FF"/>
                  </a:solidFill>
                  <a:latin typeface="微软雅黑" pitchFamily="34" charset="-122"/>
                  <a:ea typeface="微软雅黑" pitchFamily="34" charset="-122"/>
                </a:rPr>
                <a:t>等价的</a:t>
              </a:r>
            </a:p>
            <a:p>
              <a:pPr algn="ctr" eaLnBrk="0" hangingPunct="0"/>
              <a:r>
                <a:rPr kumimoji="0" lang="zh-CN" altLang="en-US" sz="1600" b="1" dirty="0">
                  <a:solidFill>
                    <a:srgbClr val="0000FF"/>
                  </a:solidFill>
                  <a:latin typeface="微软雅黑" pitchFamily="34" charset="-122"/>
                  <a:ea typeface="微软雅黑" pitchFamily="34" charset="-122"/>
                </a:rPr>
                <a:t>点分十进制数</a:t>
              </a:r>
            </a:p>
          </p:txBody>
        </p:sp>
        <p:sp>
          <p:nvSpPr>
            <p:cNvPr id="89" name="Line 5"/>
            <p:cNvSpPr>
              <a:spLocks noChangeShapeType="1"/>
            </p:cNvSpPr>
            <p:nvPr/>
          </p:nvSpPr>
          <p:spPr bwMode="auto">
            <a:xfrm>
              <a:off x="87710" y="2159001"/>
              <a:ext cx="999467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90" name="Text Box 6"/>
            <p:cNvSpPr txBox="1">
              <a:spLocks noChangeArrowheads="1"/>
            </p:cNvSpPr>
            <p:nvPr/>
          </p:nvSpPr>
          <p:spPr bwMode="auto">
            <a:xfrm>
              <a:off x="-56968" y="2246314"/>
              <a:ext cx="7528742" cy="55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600" b="1" dirty="0" smtClean="0">
                  <a:solidFill>
                    <a:srgbClr val="0000CC"/>
                  </a:solidFill>
                  <a:latin typeface="微软雅黑" pitchFamily="34" charset="-122"/>
                  <a:ea typeface="微软雅黑" pitchFamily="34" charset="-122"/>
                </a:rPr>
                <a:t>10000001  </a:t>
              </a:r>
              <a:r>
                <a:rPr kumimoji="0" lang="en-US" altLang="zh-CN" sz="1600" b="1" dirty="0">
                  <a:solidFill>
                    <a:srgbClr val="0000CC"/>
                  </a:solidFill>
                  <a:latin typeface="微软雅黑" pitchFamily="34" charset="-122"/>
                  <a:ea typeface="微软雅黑" pitchFamily="34" charset="-122"/>
                </a:rPr>
                <a:t>00110100 </a:t>
              </a:r>
              <a:r>
                <a:rPr kumimoji="0" lang="en-US" altLang="zh-CN" sz="1600" b="1" dirty="0" smtClean="0">
                  <a:solidFill>
                    <a:srgbClr val="0000CC"/>
                  </a:solidFill>
                  <a:latin typeface="微软雅黑" pitchFamily="34" charset="-122"/>
                  <a:ea typeface="微软雅黑" pitchFamily="34" charset="-122"/>
                </a:rPr>
                <a:t> 00000110  00000000</a:t>
              </a:r>
              <a:endParaRPr kumimoji="0" lang="en-US" altLang="zh-CN" sz="1600" b="1" dirty="0">
                <a:solidFill>
                  <a:srgbClr val="0000CC"/>
                </a:solidFill>
                <a:latin typeface="微软雅黑" pitchFamily="34" charset="-122"/>
                <a:ea typeface="微软雅黑" pitchFamily="34" charset="-122"/>
              </a:endParaRPr>
            </a:p>
          </p:txBody>
        </p:sp>
        <p:sp>
          <p:nvSpPr>
            <p:cNvPr id="91" name="Text Box 7"/>
            <p:cNvSpPr txBox="1">
              <a:spLocks noChangeArrowheads="1"/>
            </p:cNvSpPr>
            <p:nvPr/>
          </p:nvSpPr>
          <p:spPr bwMode="auto">
            <a:xfrm>
              <a:off x="7521776" y="2228852"/>
              <a:ext cx="2043186" cy="55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600" b="1" dirty="0">
                  <a:latin typeface="微软雅黑" pitchFamily="34" charset="-122"/>
                  <a:ea typeface="微软雅黑" pitchFamily="34" charset="-122"/>
                </a:rPr>
                <a:t>129.52.6.0</a:t>
              </a:r>
            </a:p>
          </p:txBody>
        </p:sp>
        <p:sp>
          <p:nvSpPr>
            <p:cNvPr id="92" name="Text Box 8"/>
            <p:cNvSpPr txBox="1">
              <a:spLocks noChangeArrowheads="1"/>
            </p:cNvSpPr>
            <p:nvPr/>
          </p:nvSpPr>
          <p:spPr bwMode="auto">
            <a:xfrm>
              <a:off x="-56968" y="2968626"/>
              <a:ext cx="7528742" cy="55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600" b="1" dirty="0" smtClean="0">
                  <a:solidFill>
                    <a:srgbClr val="0000CC"/>
                  </a:solidFill>
                  <a:latin typeface="微软雅黑" pitchFamily="34" charset="-122"/>
                  <a:ea typeface="微软雅黑" pitchFamily="34" charset="-122"/>
                </a:rPr>
                <a:t>11000000  </a:t>
              </a:r>
              <a:r>
                <a:rPr kumimoji="0" lang="en-US" altLang="zh-CN" sz="1600" b="1" dirty="0">
                  <a:solidFill>
                    <a:srgbClr val="0000CC"/>
                  </a:solidFill>
                  <a:latin typeface="微软雅黑" pitchFamily="34" charset="-122"/>
                  <a:ea typeface="微软雅黑" pitchFamily="34" charset="-122"/>
                </a:rPr>
                <a:t>00000101 </a:t>
              </a:r>
              <a:r>
                <a:rPr kumimoji="0" lang="en-US" altLang="zh-CN" sz="1600" b="1" dirty="0" smtClean="0">
                  <a:solidFill>
                    <a:srgbClr val="0000CC"/>
                  </a:solidFill>
                  <a:latin typeface="微软雅黑" pitchFamily="34" charset="-122"/>
                  <a:ea typeface="微软雅黑" pitchFamily="34" charset="-122"/>
                </a:rPr>
                <a:t> 00110000  </a:t>
              </a:r>
              <a:r>
                <a:rPr kumimoji="0" lang="en-US" altLang="zh-CN" sz="1600" b="1" dirty="0">
                  <a:solidFill>
                    <a:srgbClr val="0000CC"/>
                  </a:solidFill>
                  <a:latin typeface="微软雅黑" pitchFamily="34" charset="-122"/>
                  <a:ea typeface="微软雅黑" pitchFamily="34" charset="-122"/>
                </a:rPr>
                <a:t>00000011</a:t>
              </a:r>
            </a:p>
          </p:txBody>
        </p:sp>
        <p:sp>
          <p:nvSpPr>
            <p:cNvPr id="93" name="Text Box 9"/>
            <p:cNvSpPr txBox="1">
              <a:spLocks noChangeArrowheads="1"/>
            </p:cNvSpPr>
            <p:nvPr/>
          </p:nvSpPr>
          <p:spPr bwMode="auto">
            <a:xfrm>
              <a:off x="7521776" y="2951162"/>
              <a:ext cx="2043186" cy="55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600" b="1" dirty="0">
                  <a:latin typeface="微软雅黑" pitchFamily="34" charset="-122"/>
                  <a:ea typeface="微软雅黑" pitchFamily="34" charset="-122"/>
                </a:rPr>
                <a:t>192.5.48.3</a:t>
              </a:r>
            </a:p>
          </p:txBody>
        </p:sp>
        <p:sp>
          <p:nvSpPr>
            <p:cNvPr id="94" name="Text Box 10"/>
            <p:cNvSpPr txBox="1">
              <a:spLocks noChangeArrowheads="1"/>
            </p:cNvSpPr>
            <p:nvPr/>
          </p:nvSpPr>
          <p:spPr bwMode="auto">
            <a:xfrm>
              <a:off x="-56968" y="3743326"/>
              <a:ext cx="7528742" cy="55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600" b="1" dirty="0">
                  <a:solidFill>
                    <a:srgbClr val="0000CC"/>
                  </a:solidFill>
                  <a:latin typeface="微软雅黑" pitchFamily="34" charset="-122"/>
                  <a:ea typeface="微软雅黑" pitchFamily="34" charset="-122"/>
                </a:rPr>
                <a:t>00001010 </a:t>
              </a:r>
              <a:r>
                <a:rPr kumimoji="0" lang="en-US" altLang="zh-CN" sz="1600" b="1" dirty="0" smtClean="0">
                  <a:solidFill>
                    <a:srgbClr val="0000CC"/>
                  </a:solidFill>
                  <a:latin typeface="微软雅黑" pitchFamily="34" charset="-122"/>
                  <a:ea typeface="微软雅黑" pitchFamily="34" charset="-122"/>
                </a:rPr>
                <a:t> 00000010  00000000  </a:t>
              </a:r>
              <a:r>
                <a:rPr kumimoji="0" lang="en-US" altLang="zh-CN" sz="1600" b="1" dirty="0">
                  <a:solidFill>
                    <a:srgbClr val="0000CC"/>
                  </a:solidFill>
                  <a:latin typeface="微软雅黑" pitchFamily="34" charset="-122"/>
                  <a:ea typeface="微软雅黑" pitchFamily="34" charset="-122"/>
                </a:rPr>
                <a:t>00100101</a:t>
              </a:r>
            </a:p>
          </p:txBody>
        </p:sp>
        <p:sp>
          <p:nvSpPr>
            <p:cNvPr id="95" name="Text Box 11"/>
            <p:cNvSpPr txBox="1">
              <a:spLocks noChangeArrowheads="1"/>
            </p:cNvSpPr>
            <p:nvPr/>
          </p:nvSpPr>
          <p:spPr bwMode="auto">
            <a:xfrm>
              <a:off x="7521776" y="3725862"/>
              <a:ext cx="1836036" cy="55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600" b="1">
                  <a:latin typeface="微软雅黑" pitchFamily="34" charset="-122"/>
                  <a:ea typeface="微软雅黑" pitchFamily="34" charset="-122"/>
                </a:rPr>
                <a:t>10.2.0.37</a:t>
              </a:r>
            </a:p>
          </p:txBody>
        </p:sp>
        <p:sp>
          <p:nvSpPr>
            <p:cNvPr id="96" name="Text Box 12"/>
            <p:cNvSpPr txBox="1">
              <a:spLocks noChangeArrowheads="1"/>
            </p:cNvSpPr>
            <p:nvPr/>
          </p:nvSpPr>
          <p:spPr bwMode="auto">
            <a:xfrm>
              <a:off x="-56968" y="4476752"/>
              <a:ext cx="7528742" cy="55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600" b="1" dirty="0" smtClean="0">
                  <a:solidFill>
                    <a:srgbClr val="0000CC"/>
                  </a:solidFill>
                  <a:latin typeface="微软雅黑" pitchFamily="34" charset="-122"/>
                  <a:ea typeface="微软雅黑" pitchFamily="34" charset="-122"/>
                </a:rPr>
                <a:t>10000000  </a:t>
              </a:r>
              <a:r>
                <a:rPr kumimoji="0" lang="en-US" altLang="zh-CN" sz="1600" b="1" dirty="0">
                  <a:solidFill>
                    <a:srgbClr val="0000CC"/>
                  </a:solidFill>
                  <a:latin typeface="微软雅黑" pitchFamily="34" charset="-122"/>
                  <a:ea typeface="微软雅黑" pitchFamily="34" charset="-122"/>
                </a:rPr>
                <a:t>00001010 </a:t>
              </a:r>
              <a:r>
                <a:rPr kumimoji="0" lang="en-US" altLang="zh-CN" sz="1600" b="1" dirty="0" smtClean="0">
                  <a:solidFill>
                    <a:srgbClr val="0000CC"/>
                  </a:solidFill>
                  <a:latin typeface="微软雅黑" pitchFamily="34" charset="-122"/>
                  <a:ea typeface="微软雅黑" pitchFamily="34" charset="-122"/>
                </a:rPr>
                <a:t> 00000010  00000011</a:t>
              </a:r>
              <a:endParaRPr kumimoji="0" lang="en-US" altLang="zh-CN" sz="1600" b="1" dirty="0">
                <a:solidFill>
                  <a:srgbClr val="0000CC"/>
                </a:solidFill>
                <a:latin typeface="微软雅黑" pitchFamily="34" charset="-122"/>
                <a:ea typeface="微软雅黑" pitchFamily="34" charset="-122"/>
              </a:endParaRPr>
            </a:p>
          </p:txBody>
        </p:sp>
        <p:sp>
          <p:nvSpPr>
            <p:cNvPr id="97" name="Text Box 13"/>
            <p:cNvSpPr txBox="1">
              <a:spLocks noChangeArrowheads="1"/>
            </p:cNvSpPr>
            <p:nvPr/>
          </p:nvSpPr>
          <p:spPr bwMode="auto">
            <a:xfrm>
              <a:off x="7521776" y="4459288"/>
              <a:ext cx="2043186" cy="55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600" b="1">
                  <a:latin typeface="微软雅黑" pitchFamily="34" charset="-122"/>
                  <a:ea typeface="微软雅黑" pitchFamily="34" charset="-122"/>
                </a:rPr>
                <a:t>128.10.2.3</a:t>
              </a:r>
            </a:p>
          </p:txBody>
        </p:sp>
        <p:sp>
          <p:nvSpPr>
            <p:cNvPr id="98" name="Text Box 14"/>
            <p:cNvSpPr txBox="1">
              <a:spLocks noChangeArrowheads="1"/>
            </p:cNvSpPr>
            <p:nvPr/>
          </p:nvSpPr>
          <p:spPr bwMode="auto">
            <a:xfrm>
              <a:off x="-56968" y="5197476"/>
              <a:ext cx="7528742" cy="55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600" b="1" dirty="0">
                  <a:solidFill>
                    <a:srgbClr val="0000CC"/>
                  </a:solidFill>
                  <a:latin typeface="微软雅黑" pitchFamily="34" charset="-122"/>
                  <a:ea typeface="微软雅黑" pitchFamily="34" charset="-122"/>
                </a:rPr>
                <a:t>10000000 </a:t>
              </a:r>
              <a:r>
                <a:rPr kumimoji="0" lang="en-US" altLang="zh-CN" sz="1600" b="1" dirty="0" smtClean="0">
                  <a:solidFill>
                    <a:srgbClr val="0000CC"/>
                  </a:solidFill>
                  <a:latin typeface="微软雅黑" pitchFamily="34" charset="-122"/>
                  <a:ea typeface="微软雅黑" pitchFamily="34" charset="-122"/>
                </a:rPr>
                <a:t> 10000000  11111111  00000000</a:t>
              </a:r>
              <a:endParaRPr kumimoji="0" lang="en-US" altLang="zh-CN" sz="1600" b="1" dirty="0">
                <a:solidFill>
                  <a:srgbClr val="0000CC"/>
                </a:solidFill>
                <a:latin typeface="微软雅黑" pitchFamily="34" charset="-122"/>
                <a:ea typeface="微软雅黑" pitchFamily="34" charset="-122"/>
              </a:endParaRPr>
            </a:p>
          </p:txBody>
        </p:sp>
        <p:sp>
          <p:nvSpPr>
            <p:cNvPr id="99" name="Text Box 15"/>
            <p:cNvSpPr txBox="1">
              <a:spLocks noChangeArrowheads="1"/>
            </p:cNvSpPr>
            <p:nvPr/>
          </p:nvSpPr>
          <p:spPr bwMode="auto">
            <a:xfrm>
              <a:off x="7521776" y="5180012"/>
              <a:ext cx="2664638" cy="55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600" b="1">
                  <a:latin typeface="微软雅黑" pitchFamily="34" charset="-122"/>
                  <a:ea typeface="微软雅黑" pitchFamily="34" charset="-122"/>
                </a:rPr>
                <a:t>128.128.255.0</a:t>
              </a:r>
            </a:p>
          </p:txBody>
        </p:sp>
      </p:grpSp>
    </p:spTree>
    <p:extLst>
      <p:ext uri="{BB962C8B-B14F-4D97-AF65-F5344CB8AC3E}">
        <p14:creationId xmlns:p14="http://schemas.microsoft.com/office/powerpoint/2010/main" val="2597807039"/>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17509"/>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303592" y="576646"/>
            <a:ext cx="45368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4.9.2  MPLS </a:t>
            </a:r>
            <a:r>
              <a:rPr lang="zh-CN" altLang="en-US" sz="2400" b="1" dirty="0">
                <a:solidFill>
                  <a:schemeClr val="bg1"/>
                </a:solidFill>
                <a:latin typeface="微软雅黑" pitchFamily="34" charset="-122"/>
                <a:ea typeface="微软雅黑" pitchFamily="34" charset="-122"/>
              </a:rPr>
              <a:t>首部的位置与格式</a:t>
            </a:r>
          </a:p>
        </p:txBody>
      </p:sp>
      <p:sp>
        <p:nvSpPr>
          <p:cNvPr id="4" name="Rectangle 8"/>
          <p:cNvSpPr>
            <a:spLocks noChangeArrowheads="1"/>
          </p:cNvSpPr>
          <p:nvPr/>
        </p:nvSpPr>
        <p:spPr bwMode="auto">
          <a:xfrm>
            <a:off x="545144" y="1000360"/>
            <a:ext cx="8053712"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MPLS </a:t>
            </a:r>
            <a:r>
              <a:rPr lang="zh-CN" altLang="en-US" b="1" dirty="0">
                <a:latin typeface="微软雅黑" pitchFamily="34" charset="-122"/>
                <a:ea typeface="微软雅黑" pitchFamily="34" charset="-122"/>
              </a:rPr>
              <a:t>并不要求下层的网络都使用面向连接的技术。</a:t>
            </a: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下层的网络并不提供打标记的手段，而 </a:t>
            </a:r>
            <a:r>
              <a:rPr lang="en-US" altLang="zh-CN" b="1" dirty="0">
                <a:latin typeface="微软雅黑" pitchFamily="34" charset="-122"/>
                <a:ea typeface="微软雅黑" pitchFamily="34" charset="-122"/>
              </a:rPr>
              <a:t>IPv4 </a:t>
            </a:r>
            <a:r>
              <a:rPr lang="zh-CN" altLang="en-US" b="1" dirty="0">
                <a:latin typeface="微软雅黑" pitchFamily="34" charset="-122"/>
                <a:ea typeface="微软雅黑" pitchFamily="34" charset="-122"/>
              </a:rPr>
              <a:t>数据报首部也没有多余的位置存放 </a:t>
            </a:r>
            <a:r>
              <a:rPr lang="en-US" altLang="zh-CN" b="1" dirty="0">
                <a:latin typeface="微软雅黑" pitchFamily="34" charset="-122"/>
                <a:ea typeface="微软雅黑" pitchFamily="34" charset="-122"/>
              </a:rPr>
              <a:t>MPLS </a:t>
            </a:r>
            <a:r>
              <a:rPr lang="zh-CN" altLang="en-US" b="1" dirty="0">
                <a:latin typeface="微软雅黑" pitchFamily="34" charset="-122"/>
                <a:ea typeface="微软雅黑" pitchFamily="34" charset="-122"/>
              </a:rPr>
              <a:t>标记。</a:t>
            </a: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这就需要使用一种</a:t>
            </a:r>
            <a:r>
              <a:rPr lang="zh-CN" altLang="en-US" b="1" dirty="0">
                <a:solidFill>
                  <a:srgbClr val="0000FF"/>
                </a:solidFill>
                <a:latin typeface="微软雅黑" pitchFamily="34" charset="-122"/>
                <a:ea typeface="微软雅黑" pitchFamily="34" charset="-122"/>
              </a:rPr>
              <a:t>封装技术</a:t>
            </a:r>
            <a:r>
              <a:rPr lang="zh-CN" altLang="en-US" b="1" dirty="0">
                <a:latin typeface="微软雅黑" pitchFamily="34" charset="-122"/>
                <a:ea typeface="微软雅黑" pitchFamily="34" charset="-122"/>
              </a:rPr>
              <a:t>：在把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数据报封装成以太网帧之前，先要插入一个 </a:t>
            </a:r>
            <a:r>
              <a:rPr lang="en-US" altLang="zh-CN" b="1" dirty="0">
                <a:latin typeface="微软雅黑" pitchFamily="34" charset="-122"/>
                <a:ea typeface="微软雅黑" pitchFamily="34" charset="-122"/>
              </a:rPr>
              <a:t>MPLS </a:t>
            </a:r>
            <a:r>
              <a:rPr lang="zh-CN" altLang="en-US" b="1" dirty="0">
                <a:latin typeface="微软雅黑" pitchFamily="34" charset="-122"/>
                <a:ea typeface="微软雅黑" pitchFamily="34" charset="-122"/>
              </a:rPr>
              <a:t>首部。</a:t>
            </a:r>
          </a:p>
          <a:p>
            <a:pPr marL="285750" indent="-285750">
              <a:lnSpc>
                <a:spcPts val="27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从层次的角度看，</a:t>
            </a:r>
            <a:r>
              <a:rPr lang="en-US" altLang="zh-CN" b="1" dirty="0">
                <a:solidFill>
                  <a:srgbClr val="0000FF"/>
                </a:solidFill>
                <a:latin typeface="微软雅黑" pitchFamily="34" charset="-122"/>
                <a:ea typeface="微软雅黑" pitchFamily="34" charset="-122"/>
              </a:rPr>
              <a:t>MPLS </a:t>
            </a:r>
            <a:r>
              <a:rPr lang="zh-CN" altLang="en-US" b="1" dirty="0">
                <a:solidFill>
                  <a:srgbClr val="0000FF"/>
                </a:solidFill>
                <a:latin typeface="微软雅黑" pitchFamily="34" charset="-122"/>
                <a:ea typeface="微软雅黑" pitchFamily="34" charset="-122"/>
              </a:rPr>
              <a:t>首部就处在第二层和第三层之间。</a:t>
            </a:r>
          </a:p>
        </p:txBody>
      </p:sp>
      <p:grpSp>
        <p:nvGrpSpPr>
          <p:cNvPr id="5" name="组合 4"/>
          <p:cNvGrpSpPr/>
          <p:nvPr/>
        </p:nvGrpSpPr>
        <p:grpSpPr>
          <a:xfrm>
            <a:off x="3631242" y="3170185"/>
            <a:ext cx="2623354" cy="995552"/>
            <a:chOff x="3728864" y="4437112"/>
            <a:chExt cx="3454938" cy="1311134"/>
          </a:xfrm>
        </p:grpSpPr>
        <p:sp>
          <p:nvSpPr>
            <p:cNvPr id="6" name="矩形 5"/>
            <p:cNvSpPr/>
            <p:nvPr/>
          </p:nvSpPr>
          <p:spPr bwMode="auto">
            <a:xfrm>
              <a:off x="3728864" y="4437112"/>
              <a:ext cx="2160240" cy="447038"/>
            </a:xfrm>
            <a:prstGeom prst="rect">
              <a:avLst/>
            </a:prstGeom>
            <a:solidFill>
              <a:srgbClr val="00FF99"/>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rPr>
                <a:t>网络层</a:t>
              </a:r>
            </a:p>
          </p:txBody>
        </p:sp>
        <p:sp>
          <p:nvSpPr>
            <p:cNvPr id="7" name="矩形 6"/>
            <p:cNvSpPr/>
            <p:nvPr/>
          </p:nvSpPr>
          <p:spPr bwMode="auto">
            <a:xfrm>
              <a:off x="3728864" y="4884150"/>
              <a:ext cx="2160240" cy="432048"/>
            </a:xfrm>
            <a:prstGeom prst="rect">
              <a:avLst/>
            </a:prstGeom>
            <a:solidFill>
              <a:srgbClr val="66FFFF"/>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rPr>
                <a:t>MPLS </a:t>
              </a:r>
              <a:r>
                <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rPr>
                <a:t>首部</a:t>
              </a:r>
            </a:p>
          </p:txBody>
        </p:sp>
        <p:sp>
          <p:nvSpPr>
            <p:cNvPr id="8" name="矩形 7"/>
            <p:cNvSpPr/>
            <p:nvPr/>
          </p:nvSpPr>
          <p:spPr bwMode="auto">
            <a:xfrm>
              <a:off x="3728864" y="5316198"/>
              <a:ext cx="2160240" cy="432048"/>
            </a:xfrm>
            <a:prstGeom prst="rect">
              <a:avLst/>
            </a:prstGeom>
            <a:solidFill>
              <a:srgbClr val="00FF99"/>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1400" b="1" dirty="0" smtClean="0">
                  <a:latin typeface="微软雅黑" pitchFamily="34" charset="-122"/>
                  <a:ea typeface="微软雅黑" pitchFamily="34" charset="-122"/>
                </a:rPr>
                <a:t>数据链路</a:t>
              </a:r>
              <a:r>
                <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rPr>
                <a:t>层</a:t>
              </a:r>
            </a:p>
          </p:txBody>
        </p:sp>
        <p:sp>
          <p:nvSpPr>
            <p:cNvPr id="9" name="左箭头 8"/>
            <p:cNvSpPr/>
            <p:nvPr/>
          </p:nvSpPr>
          <p:spPr bwMode="auto">
            <a:xfrm>
              <a:off x="5961112" y="5013176"/>
              <a:ext cx="504056" cy="216024"/>
            </a:xfrm>
            <a:prstGeom prst="left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0" name="TextBox 9"/>
            <p:cNvSpPr txBox="1"/>
            <p:nvPr/>
          </p:nvSpPr>
          <p:spPr>
            <a:xfrm>
              <a:off x="6467702" y="4915476"/>
              <a:ext cx="716100" cy="405340"/>
            </a:xfrm>
            <a:prstGeom prst="rect">
              <a:avLst/>
            </a:prstGeom>
            <a:noFill/>
          </p:spPr>
          <p:txBody>
            <a:bodyPr wrap="none" rtlCol="0">
              <a:spAutoFit/>
            </a:bodyPr>
            <a:lstStyle/>
            <a:p>
              <a:r>
                <a:rPr lang="zh-CN" altLang="en-US" sz="1400" b="1" dirty="0" smtClean="0">
                  <a:latin typeface="微软雅黑" pitchFamily="34" charset="-122"/>
                  <a:ea typeface="微软雅黑" pitchFamily="34" charset="-122"/>
                </a:rPr>
                <a:t>插入</a:t>
              </a:r>
              <a:endParaRPr lang="zh-CN" altLang="en-US" sz="14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2150887711"/>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99038"/>
            <a:ext cx="8053711"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 name="AutoShape 5"/>
          <p:cNvSpPr>
            <a:spLocks noChangeArrowheads="1"/>
          </p:cNvSpPr>
          <p:nvPr/>
        </p:nvSpPr>
        <p:spPr bwMode="auto">
          <a:xfrm>
            <a:off x="545144" y="641303"/>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MPLS </a:t>
            </a:r>
            <a:r>
              <a:rPr lang="zh-CN" altLang="en-US" sz="2000" b="1" dirty="0">
                <a:solidFill>
                  <a:schemeClr val="bg1"/>
                </a:solidFill>
                <a:latin typeface="微软雅黑" pitchFamily="34" charset="-122"/>
                <a:ea typeface="微软雅黑" pitchFamily="34" charset="-122"/>
              </a:rPr>
              <a:t>首部的格式</a:t>
            </a:r>
          </a:p>
        </p:txBody>
      </p:sp>
      <p:grpSp>
        <p:nvGrpSpPr>
          <p:cNvPr id="31" name="组合 30"/>
          <p:cNvGrpSpPr/>
          <p:nvPr/>
        </p:nvGrpSpPr>
        <p:grpSpPr>
          <a:xfrm>
            <a:off x="1150083" y="1169910"/>
            <a:ext cx="6692134" cy="2202496"/>
            <a:chOff x="445521" y="1337046"/>
            <a:chExt cx="8662793" cy="2851073"/>
          </a:xfrm>
        </p:grpSpPr>
        <p:sp>
          <p:nvSpPr>
            <p:cNvPr id="5" name="Freeform 41"/>
            <p:cNvSpPr>
              <a:spLocks/>
            </p:cNvSpPr>
            <p:nvPr/>
          </p:nvSpPr>
          <p:spPr bwMode="auto">
            <a:xfrm>
              <a:off x="1066567" y="2200621"/>
              <a:ext cx="8027988" cy="628650"/>
            </a:xfrm>
            <a:custGeom>
              <a:avLst/>
              <a:gdLst>
                <a:gd name="T0" fmla="*/ 0 w 4668"/>
                <a:gd name="T1" fmla="*/ 0 h 396"/>
                <a:gd name="T2" fmla="*/ 4668 w 4668"/>
                <a:gd name="T3" fmla="*/ 6 h 396"/>
                <a:gd name="T4" fmla="*/ 1680 w 4668"/>
                <a:gd name="T5" fmla="*/ 396 h 396"/>
                <a:gd name="T6" fmla="*/ 876 w 4668"/>
                <a:gd name="T7" fmla="*/ 390 h 396"/>
                <a:gd name="T8" fmla="*/ 0 w 4668"/>
                <a:gd name="T9" fmla="*/ 0 h 396"/>
              </a:gdLst>
              <a:ahLst/>
              <a:cxnLst>
                <a:cxn ang="0">
                  <a:pos x="T0" y="T1"/>
                </a:cxn>
                <a:cxn ang="0">
                  <a:pos x="T2" y="T3"/>
                </a:cxn>
                <a:cxn ang="0">
                  <a:pos x="T4" y="T5"/>
                </a:cxn>
                <a:cxn ang="0">
                  <a:pos x="T6" y="T7"/>
                </a:cxn>
                <a:cxn ang="0">
                  <a:pos x="T8" y="T9"/>
                </a:cxn>
              </a:cxnLst>
              <a:rect l="0" t="0" r="r" b="b"/>
              <a:pathLst>
                <a:path w="4668" h="396">
                  <a:moveTo>
                    <a:pt x="0" y="0"/>
                  </a:moveTo>
                  <a:lnTo>
                    <a:pt x="4668" y="6"/>
                  </a:lnTo>
                  <a:lnTo>
                    <a:pt x="1680" y="396"/>
                  </a:lnTo>
                  <a:lnTo>
                    <a:pt x="876" y="390"/>
                  </a:lnTo>
                  <a:lnTo>
                    <a:pt x="0" y="0"/>
                  </a:lnTo>
                  <a:close/>
                </a:path>
              </a:pathLst>
            </a:custGeom>
            <a:gradFill rotWithShape="1">
              <a:gsLst>
                <a:gs pos="0">
                  <a:srgbClr val="00B050"/>
                </a:gs>
                <a:gs pos="100000">
                  <a:srgbClr val="00FFFF"/>
                </a:gs>
              </a:gsLst>
              <a:lin ang="5400000" scaled="1"/>
            </a:gradFill>
            <a:ln>
              <a:noFill/>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6" name="Line 2"/>
            <p:cNvSpPr>
              <a:spLocks noChangeShapeType="1"/>
            </p:cNvSpPr>
            <p:nvPr/>
          </p:nvSpPr>
          <p:spPr bwMode="auto">
            <a:xfrm flipV="1">
              <a:off x="3969576" y="2227609"/>
              <a:ext cx="5138738" cy="6032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 name="Text Box 3"/>
            <p:cNvSpPr txBox="1">
              <a:spLocks noChangeArrowheads="1"/>
            </p:cNvSpPr>
            <p:nvPr/>
          </p:nvSpPr>
          <p:spPr bwMode="auto">
            <a:xfrm>
              <a:off x="5101200" y="2454621"/>
              <a:ext cx="703856" cy="3984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栈底</a:t>
              </a:r>
            </a:p>
          </p:txBody>
        </p:sp>
        <p:sp>
          <p:nvSpPr>
            <p:cNvPr id="8" name="Text Box 6"/>
            <p:cNvSpPr txBox="1">
              <a:spLocks noChangeArrowheads="1"/>
            </p:cNvSpPr>
            <p:nvPr/>
          </p:nvSpPr>
          <p:spPr bwMode="auto">
            <a:xfrm>
              <a:off x="2935072" y="2421284"/>
              <a:ext cx="703856" cy="398409"/>
            </a:xfrm>
            <a:prstGeom prst="rect">
              <a:avLst/>
            </a:prstGeom>
            <a:noFill/>
            <a:ln>
              <a:noFill/>
            </a:ln>
            <a:effectLst/>
            <a:extLst>
              <a:ext uri="{909E8E84-426E-40DD-AFC4-6F175D3DCCD1}">
                <a14:hiddenFill xmlns:a14="http://schemas.microsoft.com/office/drawing/2010/main">
                  <a:solidFill>
                    <a:srgbClr val="FFFFFF">
                      <a:alpha val="41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栈顶</a:t>
              </a:r>
            </a:p>
          </p:txBody>
        </p:sp>
        <p:sp>
          <p:nvSpPr>
            <p:cNvPr id="9" name="Rectangle 8"/>
            <p:cNvSpPr>
              <a:spLocks noChangeArrowheads="1"/>
            </p:cNvSpPr>
            <p:nvPr/>
          </p:nvSpPr>
          <p:spPr bwMode="auto">
            <a:xfrm>
              <a:off x="1580786" y="2830859"/>
              <a:ext cx="982000" cy="482600"/>
            </a:xfrm>
            <a:prstGeom prst="rect">
              <a:avLst/>
            </a:prstGeom>
            <a:solidFill>
              <a:srgbClr val="0070C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kumimoji="1" lang="zh-CN" altLang="en-US" sz="1400" b="1" dirty="0">
                  <a:solidFill>
                    <a:schemeClr val="bg1"/>
                  </a:solidFill>
                  <a:latin typeface="微软雅黑" pitchFamily="34" charset="-122"/>
                  <a:ea typeface="微软雅黑" pitchFamily="34" charset="-122"/>
                </a:rPr>
                <a:t>帧首部 </a:t>
              </a:r>
              <a:r>
                <a:rPr kumimoji="1" lang="zh-CN" altLang="en-US" sz="1400" b="1" dirty="0" smtClean="0">
                  <a:solidFill>
                    <a:schemeClr val="bg1"/>
                  </a:solidFill>
                  <a:latin typeface="微软雅黑" pitchFamily="34" charset="-122"/>
                  <a:ea typeface="微软雅黑" pitchFamily="34" charset="-122"/>
                </a:rPr>
                <a:t> </a:t>
              </a:r>
              <a:endParaRPr kumimoji="1" lang="zh-CN" altLang="en-US" sz="1400" b="1" dirty="0">
                <a:solidFill>
                  <a:schemeClr val="bg1"/>
                </a:solidFill>
                <a:latin typeface="微软雅黑" pitchFamily="34" charset="-122"/>
                <a:ea typeface="微软雅黑" pitchFamily="34" charset="-122"/>
              </a:endParaRPr>
            </a:p>
          </p:txBody>
        </p:sp>
        <p:sp>
          <p:nvSpPr>
            <p:cNvPr id="10" name="Rectangle 9"/>
            <p:cNvSpPr>
              <a:spLocks noChangeArrowheads="1"/>
            </p:cNvSpPr>
            <p:nvPr/>
          </p:nvSpPr>
          <p:spPr bwMode="auto">
            <a:xfrm>
              <a:off x="1056249" y="1675159"/>
              <a:ext cx="8038306" cy="525462"/>
            </a:xfrm>
            <a:prstGeom prst="rect">
              <a:avLst/>
            </a:prstGeom>
            <a:solidFill>
              <a:srgbClr val="99FFCC"/>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 name="Line 10"/>
            <p:cNvSpPr>
              <a:spLocks noChangeShapeType="1"/>
            </p:cNvSpPr>
            <p:nvPr/>
          </p:nvSpPr>
          <p:spPr bwMode="auto">
            <a:xfrm>
              <a:off x="6079761" y="1675159"/>
              <a:ext cx="0" cy="525462"/>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 name="Line 11"/>
            <p:cNvSpPr>
              <a:spLocks noChangeShapeType="1"/>
            </p:cNvSpPr>
            <p:nvPr/>
          </p:nvSpPr>
          <p:spPr bwMode="auto">
            <a:xfrm>
              <a:off x="6846788" y="1675159"/>
              <a:ext cx="6879" cy="525462"/>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 name="Line 12"/>
            <p:cNvSpPr>
              <a:spLocks noChangeShapeType="1"/>
            </p:cNvSpPr>
            <p:nvPr/>
          </p:nvSpPr>
          <p:spPr bwMode="auto">
            <a:xfrm>
              <a:off x="7085838" y="1675159"/>
              <a:ext cx="0" cy="525462"/>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 name="Text Box 13"/>
            <p:cNvSpPr txBox="1">
              <a:spLocks noChangeArrowheads="1"/>
            </p:cNvSpPr>
            <p:nvPr/>
          </p:nvSpPr>
          <p:spPr bwMode="auto">
            <a:xfrm>
              <a:off x="2935323" y="1729647"/>
              <a:ext cx="1347120" cy="398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标   记   值</a:t>
              </a:r>
            </a:p>
          </p:txBody>
        </p:sp>
        <p:sp>
          <p:nvSpPr>
            <p:cNvPr id="15" name="Text Box 14"/>
            <p:cNvSpPr txBox="1">
              <a:spLocks noChangeArrowheads="1"/>
            </p:cNvSpPr>
            <p:nvPr/>
          </p:nvSpPr>
          <p:spPr bwMode="auto">
            <a:xfrm>
              <a:off x="7298742" y="1729647"/>
              <a:ext cx="1659125" cy="398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生存时间 </a:t>
              </a:r>
              <a:r>
                <a:rPr kumimoji="1" lang="en-US" altLang="zh-CN" sz="1400" b="1" dirty="0">
                  <a:latin typeface="微软雅黑" pitchFamily="34" charset="-122"/>
                  <a:ea typeface="微软雅黑" pitchFamily="34" charset="-122"/>
                </a:rPr>
                <a:t>TTL</a:t>
              </a:r>
            </a:p>
          </p:txBody>
        </p:sp>
        <p:sp>
          <p:nvSpPr>
            <p:cNvPr id="16" name="Text Box 15"/>
            <p:cNvSpPr txBox="1">
              <a:spLocks noChangeArrowheads="1"/>
            </p:cNvSpPr>
            <p:nvPr/>
          </p:nvSpPr>
          <p:spPr bwMode="auto">
            <a:xfrm>
              <a:off x="6075411" y="1729647"/>
              <a:ext cx="772332" cy="398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试 验</a:t>
              </a:r>
            </a:p>
          </p:txBody>
        </p:sp>
        <p:sp>
          <p:nvSpPr>
            <p:cNvPr id="17" name="Text Box 16"/>
            <p:cNvSpPr txBox="1">
              <a:spLocks noChangeArrowheads="1"/>
            </p:cNvSpPr>
            <p:nvPr/>
          </p:nvSpPr>
          <p:spPr bwMode="auto">
            <a:xfrm>
              <a:off x="6781436" y="1729647"/>
              <a:ext cx="378074" cy="398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S</a:t>
              </a:r>
            </a:p>
          </p:txBody>
        </p:sp>
        <p:sp>
          <p:nvSpPr>
            <p:cNvPr id="18" name="Text Box 17"/>
            <p:cNvSpPr txBox="1">
              <a:spLocks noChangeArrowheads="1"/>
            </p:cNvSpPr>
            <p:nvPr/>
          </p:nvSpPr>
          <p:spPr bwMode="auto">
            <a:xfrm>
              <a:off x="704530" y="1337046"/>
              <a:ext cx="8390027" cy="398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400" b="1" dirty="0">
                  <a:solidFill>
                    <a:srgbClr val="000099"/>
                  </a:solidFill>
                  <a:latin typeface="微软雅黑" pitchFamily="34" charset="-122"/>
                  <a:ea typeface="微软雅黑" pitchFamily="34" charset="-122"/>
                </a:rPr>
                <a:t>位                            </a:t>
              </a:r>
              <a:r>
                <a:rPr kumimoji="1" lang="zh-CN" altLang="en-US" sz="1400" b="1" dirty="0" smtClean="0">
                  <a:solidFill>
                    <a:srgbClr val="000099"/>
                  </a:solidFill>
                  <a:latin typeface="微软雅黑" pitchFamily="34" charset="-122"/>
                  <a:ea typeface="微软雅黑" pitchFamily="34" charset="-122"/>
                </a:rPr>
                <a:t>  </a:t>
              </a:r>
              <a:r>
                <a:rPr kumimoji="1" lang="en-US" altLang="zh-CN" sz="1400" b="1" dirty="0" smtClean="0">
                  <a:solidFill>
                    <a:srgbClr val="000099"/>
                  </a:solidFill>
                  <a:latin typeface="微软雅黑" pitchFamily="34" charset="-122"/>
                  <a:ea typeface="微软雅黑" pitchFamily="34" charset="-122"/>
                </a:rPr>
                <a:t>20                                            3      </a:t>
              </a:r>
              <a:r>
                <a:rPr kumimoji="1" lang="en-US" altLang="zh-CN" sz="1400" b="1" dirty="0">
                  <a:solidFill>
                    <a:srgbClr val="000099"/>
                  </a:solidFill>
                  <a:latin typeface="微软雅黑" pitchFamily="34" charset="-122"/>
                  <a:ea typeface="微软雅黑" pitchFamily="34" charset="-122"/>
                </a:rPr>
                <a:t>1             8</a:t>
              </a:r>
            </a:p>
          </p:txBody>
        </p:sp>
        <p:sp>
          <p:nvSpPr>
            <p:cNvPr id="19" name="Line 19"/>
            <p:cNvSpPr>
              <a:spLocks noChangeShapeType="1"/>
            </p:cNvSpPr>
            <p:nvPr/>
          </p:nvSpPr>
          <p:spPr bwMode="auto">
            <a:xfrm>
              <a:off x="3970436" y="3353087"/>
              <a:ext cx="0" cy="482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 name="Line 21"/>
            <p:cNvSpPr>
              <a:spLocks noChangeShapeType="1"/>
            </p:cNvSpPr>
            <p:nvPr/>
          </p:nvSpPr>
          <p:spPr bwMode="auto">
            <a:xfrm>
              <a:off x="1056249" y="2214909"/>
              <a:ext cx="1520296" cy="6159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 name="Line 22"/>
            <p:cNvSpPr>
              <a:spLocks noChangeShapeType="1"/>
            </p:cNvSpPr>
            <p:nvPr/>
          </p:nvSpPr>
          <p:spPr bwMode="auto">
            <a:xfrm>
              <a:off x="7722460" y="3370138"/>
              <a:ext cx="0" cy="482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 name="Line 33"/>
            <p:cNvSpPr>
              <a:spLocks noChangeShapeType="1"/>
            </p:cNvSpPr>
            <p:nvPr/>
          </p:nvSpPr>
          <p:spPr bwMode="auto">
            <a:xfrm>
              <a:off x="3967361" y="3695887"/>
              <a:ext cx="3755099" cy="0"/>
            </a:xfrm>
            <a:prstGeom prst="line">
              <a:avLst/>
            </a:prstGeom>
            <a:noFill/>
            <a:ln w="1905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3" name="Text Box 34"/>
            <p:cNvSpPr txBox="1">
              <a:spLocks noChangeArrowheads="1"/>
            </p:cNvSpPr>
            <p:nvPr/>
          </p:nvSpPr>
          <p:spPr bwMode="auto">
            <a:xfrm>
              <a:off x="5198284" y="3460937"/>
              <a:ext cx="1237143" cy="39840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IP </a:t>
              </a:r>
              <a:r>
                <a:rPr kumimoji="1" lang="zh-CN" altLang="en-US" sz="1400" b="1" dirty="0">
                  <a:solidFill>
                    <a:srgbClr val="000099"/>
                  </a:solidFill>
                  <a:latin typeface="微软雅黑" pitchFamily="34" charset="-122"/>
                  <a:ea typeface="微软雅黑" pitchFamily="34" charset="-122"/>
                </a:rPr>
                <a:t>数据报</a:t>
              </a:r>
            </a:p>
          </p:txBody>
        </p:sp>
        <p:sp>
          <p:nvSpPr>
            <p:cNvPr id="24" name="Text Box 35"/>
            <p:cNvSpPr txBox="1">
              <a:spLocks noChangeArrowheads="1"/>
            </p:cNvSpPr>
            <p:nvPr/>
          </p:nvSpPr>
          <p:spPr bwMode="auto">
            <a:xfrm>
              <a:off x="445521" y="2865786"/>
              <a:ext cx="1168665" cy="398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99"/>
                  </a:solidFill>
                  <a:latin typeface="微软雅黑" pitchFamily="34" charset="-122"/>
                  <a:ea typeface="微软雅黑" pitchFamily="34" charset="-122"/>
                </a:rPr>
                <a:t>以太网帧</a:t>
              </a:r>
            </a:p>
          </p:txBody>
        </p:sp>
        <p:sp>
          <p:nvSpPr>
            <p:cNvPr id="25" name="Text Box 37"/>
            <p:cNvSpPr txBox="1">
              <a:spLocks noChangeArrowheads="1"/>
            </p:cNvSpPr>
            <p:nvPr/>
          </p:nvSpPr>
          <p:spPr bwMode="auto">
            <a:xfrm>
              <a:off x="879110" y="3789710"/>
              <a:ext cx="1168665" cy="398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000099"/>
                  </a:solidFill>
                  <a:latin typeface="微软雅黑" pitchFamily="34" charset="-122"/>
                  <a:ea typeface="微软雅黑" pitchFamily="34" charset="-122"/>
                </a:rPr>
                <a:t>发送在前</a:t>
              </a:r>
            </a:p>
          </p:txBody>
        </p:sp>
        <p:sp>
          <p:nvSpPr>
            <p:cNvPr id="26" name="Line 38"/>
            <p:cNvSpPr>
              <a:spLocks noChangeShapeType="1"/>
            </p:cNvSpPr>
            <p:nvPr/>
          </p:nvSpPr>
          <p:spPr bwMode="auto">
            <a:xfrm flipV="1">
              <a:off x="1580786" y="3357910"/>
              <a:ext cx="0" cy="503237"/>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 name="Rectangle 8"/>
            <p:cNvSpPr>
              <a:spLocks noChangeArrowheads="1"/>
            </p:cNvSpPr>
            <p:nvPr/>
          </p:nvSpPr>
          <p:spPr bwMode="auto">
            <a:xfrm>
              <a:off x="2562786" y="2830860"/>
              <a:ext cx="1406790" cy="482600"/>
            </a:xfrm>
            <a:prstGeom prst="rect">
              <a:avLst/>
            </a:prstGeom>
            <a:solidFill>
              <a:srgbClr val="99FFCC"/>
            </a:solidFill>
            <a:ln w="19050">
              <a:solidFill>
                <a:schemeClr val="tx1"/>
              </a:solidFill>
              <a:miter lim="800000"/>
              <a:headEnd/>
              <a:tailEnd/>
            </a:ln>
            <a:effectLst/>
          </p:spPr>
          <p:txBody>
            <a:bodyPr wrap="none" anchor="ctr"/>
            <a:lstStyle/>
            <a:p>
              <a:pPr lvl="0" algn="just"/>
              <a:r>
                <a:rPr kumimoji="1" lang="en-US" altLang="zh-CN" sz="1400" b="1" dirty="0">
                  <a:latin typeface="微软雅黑" pitchFamily="34" charset="-122"/>
                  <a:ea typeface="微软雅黑" pitchFamily="34" charset="-122"/>
                </a:rPr>
                <a:t>MPLS</a:t>
              </a:r>
              <a:r>
                <a:rPr kumimoji="1" lang="zh-CN" altLang="en-US" sz="1400" b="1" dirty="0">
                  <a:latin typeface="微软雅黑" pitchFamily="34" charset="-122"/>
                  <a:ea typeface="微软雅黑" pitchFamily="34" charset="-122"/>
                </a:rPr>
                <a:t>标记</a:t>
              </a:r>
            </a:p>
          </p:txBody>
        </p:sp>
        <p:sp>
          <p:nvSpPr>
            <p:cNvPr id="28" name="Rectangle 8"/>
            <p:cNvSpPr>
              <a:spLocks noChangeArrowheads="1"/>
            </p:cNvSpPr>
            <p:nvPr/>
          </p:nvSpPr>
          <p:spPr bwMode="auto">
            <a:xfrm>
              <a:off x="3970436" y="2830859"/>
              <a:ext cx="910556" cy="482600"/>
            </a:xfrm>
            <a:prstGeom prst="rect">
              <a:avLst/>
            </a:prstGeom>
            <a:solidFill>
              <a:srgbClr val="0070C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lgn="just"/>
              <a:r>
                <a:rPr kumimoji="1" lang="en-US" altLang="zh-CN" sz="1400" b="1" dirty="0" smtClean="0">
                  <a:solidFill>
                    <a:schemeClr val="bg1"/>
                  </a:solidFill>
                  <a:latin typeface="微软雅黑" pitchFamily="34" charset="-122"/>
                  <a:ea typeface="微软雅黑" pitchFamily="34" charset="-122"/>
                </a:rPr>
                <a:t>IP</a:t>
              </a:r>
              <a:r>
                <a:rPr kumimoji="1" lang="zh-CN" altLang="en-US" sz="1400" b="1" dirty="0" smtClean="0">
                  <a:solidFill>
                    <a:schemeClr val="bg1"/>
                  </a:solidFill>
                  <a:latin typeface="微软雅黑" pitchFamily="34" charset="-122"/>
                  <a:ea typeface="微软雅黑" pitchFamily="34" charset="-122"/>
                </a:rPr>
                <a:t>首部</a:t>
              </a:r>
              <a:endParaRPr kumimoji="1" lang="zh-CN" altLang="en-US" sz="1400" b="1" dirty="0">
                <a:solidFill>
                  <a:schemeClr val="bg1"/>
                </a:solidFill>
                <a:latin typeface="微软雅黑" pitchFamily="34" charset="-122"/>
                <a:ea typeface="微软雅黑" pitchFamily="34" charset="-122"/>
              </a:endParaRPr>
            </a:p>
          </p:txBody>
        </p:sp>
        <p:sp>
          <p:nvSpPr>
            <p:cNvPr id="29" name="Rectangle 8"/>
            <p:cNvSpPr>
              <a:spLocks noChangeArrowheads="1"/>
            </p:cNvSpPr>
            <p:nvPr/>
          </p:nvSpPr>
          <p:spPr bwMode="auto">
            <a:xfrm>
              <a:off x="4880992" y="2830859"/>
              <a:ext cx="2841468" cy="482600"/>
            </a:xfrm>
            <a:prstGeom prst="rect">
              <a:avLst/>
            </a:prstGeom>
            <a:solidFill>
              <a:srgbClr val="0070C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lgn="just"/>
              <a:r>
                <a:rPr kumimoji="1" lang="zh-CN" altLang="en-US" sz="1400" b="1" dirty="0" smtClean="0">
                  <a:solidFill>
                    <a:schemeClr val="bg1"/>
                  </a:solidFill>
                  <a:latin typeface="微软雅黑" pitchFamily="34" charset="-122"/>
                  <a:ea typeface="微软雅黑" pitchFamily="34" charset="-122"/>
                </a:rPr>
                <a:t>         </a:t>
              </a:r>
              <a:r>
                <a:rPr kumimoji="1" lang="en-US" altLang="zh-CN" sz="1400" b="1" dirty="0" smtClean="0">
                  <a:solidFill>
                    <a:schemeClr val="bg1"/>
                  </a:solidFill>
                  <a:latin typeface="微软雅黑" pitchFamily="34" charset="-122"/>
                  <a:ea typeface="微软雅黑" pitchFamily="34" charset="-122"/>
                </a:rPr>
                <a:t>IP  </a:t>
              </a:r>
              <a:r>
                <a:rPr kumimoji="1" lang="zh-CN" altLang="en-US" sz="1400" b="1" dirty="0" smtClean="0">
                  <a:solidFill>
                    <a:schemeClr val="bg1"/>
                  </a:solidFill>
                  <a:latin typeface="微软雅黑" pitchFamily="34" charset="-122"/>
                  <a:ea typeface="微软雅黑" pitchFamily="34" charset="-122"/>
                </a:rPr>
                <a:t>数  据  部  分</a:t>
              </a:r>
              <a:endParaRPr kumimoji="1" lang="zh-CN" altLang="en-US" sz="1400" b="1" dirty="0">
                <a:solidFill>
                  <a:schemeClr val="bg1"/>
                </a:solidFill>
                <a:latin typeface="微软雅黑" pitchFamily="34" charset="-122"/>
                <a:ea typeface="微软雅黑" pitchFamily="34" charset="-122"/>
              </a:endParaRPr>
            </a:p>
          </p:txBody>
        </p:sp>
        <p:sp>
          <p:nvSpPr>
            <p:cNvPr id="30" name="Rectangle 8"/>
            <p:cNvSpPr>
              <a:spLocks noChangeArrowheads="1"/>
            </p:cNvSpPr>
            <p:nvPr/>
          </p:nvSpPr>
          <p:spPr bwMode="auto">
            <a:xfrm>
              <a:off x="7722460" y="2830859"/>
              <a:ext cx="982000" cy="482600"/>
            </a:xfrm>
            <a:prstGeom prst="rect">
              <a:avLst/>
            </a:prstGeom>
            <a:solidFill>
              <a:srgbClr val="0070C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kumimoji="1" lang="zh-CN" altLang="en-US" sz="1400" b="1" dirty="0" smtClean="0">
                  <a:solidFill>
                    <a:schemeClr val="bg1"/>
                  </a:solidFill>
                  <a:latin typeface="微软雅黑" pitchFamily="34" charset="-122"/>
                  <a:ea typeface="微软雅黑" pitchFamily="34" charset="-122"/>
                </a:rPr>
                <a:t>帧尾部  </a:t>
              </a:r>
              <a:endParaRPr kumimoji="1" lang="zh-CN" altLang="en-US" sz="1400" b="1" dirty="0">
                <a:solidFill>
                  <a:schemeClr val="bg1"/>
                </a:solidFill>
                <a:latin typeface="微软雅黑" pitchFamily="34" charset="-122"/>
                <a:ea typeface="微软雅黑" pitchFamily="34" charset="-122"/>
              </a:endParaRPr>
            </a:p>
          </p:txBody>
        </p:sp>
      </p:grpSp>
      <p:sp>
        <p:nvSpPr>
          <p:cNvPr id="32" name="对角圆角矩形 31"/>
          <p:cNvSpPr/>
          <p:nvPr/>
        </p:nvSpPr>
        <p:spPr>
          <a:xfrm>
            <a:off x="545145" y="3420208"/>
            <a:ext cx="8053710" cy="923374"/>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027814" y="3519018"/>
            <a:ext cx="7208708" cy="733534"/>
          </a:xfrm>
          <a:prstGeom prst="rect">
            <a:avLst/>
          </a:prstGeom>
        </p:spPr>
        <p:txBody>
          <a:bodyPr wrap="square">
            <a:spAutoFit/>
          </a:bodyPr>
          <a:lstStyle/>
          <a:p>
            <a:pPr>
              <a:lnSpc>
                <a:spcPts val="2500"/>
              </a:lnSpc>
            </a:pPr>
            <a:r>
              <a:rPr lang="zh-CN" altLang="en-US" b="1" dirty="0">
                <a:solidFill>
                  <a:schemeClr val="bg1"/>
                </a:solidFill>
                <a:latin typeface="微软雅黑" pitchFamily="34" charset="-122"/>
                <a:ea typeface="微软雅黑" pitchFamily="34" charset="-122"/>
              </a:rPr>
              <a:t>“给 </a:t>
            </a:r>
            <a:r>
              <a:rPr lang="en-US" altLang="zh-CN" b="1" dirty="0">
                <a:solidFill>
                  <a:schemeClr val="bg1"/>
                </a:solidFill>
                <a:latin typeface="微软雅黑" pitchFamily="34" charset="-122"/>
                <a:ea typeface="微软雅黑" pitchFamily="34" charset="-122"/>
              </a:rPr>
              <a:t>IP </a:t>
            </a:r>
            <a:r>
              <a:rPr lang="zh-CN" altLang="en-US" b="1" dirty="0">
                <a:solidFill>
                  <a:schemeClr val="bg1"/>
                </a:solidFill>
                <a:latin typeface="微软雅黑" pitchFamily="34" charset="-122"/>
                <a:ea typeface="微软雅黑" pitchFamily="34" charset="-122"/>
              </a:rPr>
              <a:t>数据报打上标记”其实就是在以太网的帧首部和  </a:t>
            </a:r>
            <a:r>
              <a:rPr lang="en-US" altLang="zh-CN" b="1" dirty="0">
                <a:solidFill>
                  <a:schemeClr val="bg1"/>
                </a:solidFill>
                <a:latin typeface="微软雅黑" pitchFamily="34" charset="-122"/>
                <a:ea typeface="微软雅黑" pitchFamily="34" charset="-122"/>
              </a:rPr>
              <a:t>IP </a:t>
            </a:r>
            <a:r>
              <a:rPr lang="zh-CN" altLang="en-US" b="1" dirty="0">
                <a:solidFill>
                  <a:schemeClr val="bg1"/>
                </a:solidFill>
                <a:latin typeface="微软雅黑" pitchFamily="34" charset="-122"/>
                <a:ea typeface="微软雅黑" pitchFamily="34" charset="-122"/>
              </a:rPr>
              <a:t>数据报的首部之间插入一个 </a:t>
            </a:r>
            <a:r>
              <a:rPr lang="en-US" altLang="zh-CN" b="1" dirty="0">
                <a:solidFill>
                  <a:schemeClr val="bg1"/>
                </a:solidFill>
                <a:latin typeface="微软雅黑" pitchFamily="34" charset="-122"/>
                <a:ea typeface="微软雅黑" pitchFamily="34" charset="-122"/>
              </a:rPr>
              <a:t>4 </a:t>
            </a:r>
            <a:r>
              <a:rPr lang="zh-CN" altLang="en-US" b="1" dirty="0">
                <a:solidFill>
                  <a:schemeClr val="bg1"/>
                </a:solidFill>
                <a:latin typeface="微软雅黑" pitchFamily="34" charset="-122"/>
                <a:ea typeface="微软雅黑" pitchFamily="34" charset="-122"/>
              </a:rPr>
              <a:t>字节的 </a:t>
            </a:r>
            <a:r>
              <a:rPr lang="en-US" altLang="zh-CN" b="1" dirty="0">
                <a:solidFill>
                  <a:schemeClr val="bg1"/>
                </a:solidFill>
                <a:latin typeface="微软雅黑" pitchFamily="34" charset="-122"/>
                <a:ea typeface="微软雅黑" pitchFamily="34" charset="-122"/>
              </a:rPr>
              <a:t>MPLS </a:t>
            </a:r>
            <a:r>
              <a:rPr lang="zh-CN" altLang="en-US" b="1" dirty="0">
                <a:solidFill>
                  <a:schemeClr val="bg1"/>
                </a:solidFill>
                <a:latin typeface="微软雅黑" pitchFamily="34" charset="-122"/>
                <a:ea typeface="微软雅黑" pitchFamily="34" charset="-122"/>
              </a:rPr>
              <a:t>首部。</a:t>
            </a:r>
          </a:p>
        </p:txBody>
      </p:sp>
    </p:spTree>
    <p:extLst>
      <p:ext uri="{BB962C8B-B14F-4D97-AF65-F5344CB8AC3E}">
        <p14:creationId xmlns:p14="http://schemas.microsoft.com/office/powerpoint/2010/main" val="3426238834"/>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972433"/>
            <a:ext cx="805371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首部共包括以下</a:t>
            </a:r>
            <a:r>
              <a:rPr lang="zh-CN" altLang="en-US" sz="2000" b="1" dirty="0">
                <a:solidFill>
                  <a:srgbClr val="0000FF"/>
                </a:solidFill>
                <a:latin typeface="微软雅黑" pitchFamily="34" charset="-122"/>
                <a:ea typeface="微软雅黑" pitchFamily="34" charset="-122"/>
              </a:rPr>
              <a:t>四个字段</a:t>
            </a:r>
            <a:r>
              <a:rPr lang="zh-CN" altLang="en-US" sz="2000" b="1" dirty="0">
                <a:latin typeface="微软雅黑" pitchFamily="34" charset="-122"/>
                <a:ea typeface="微软雅黑" pitchFamily="34" charset="-122"/>
              </a:rPr>
              <a:t>：</a:t>
            </a:r>
          </a:p>
          <a:p>
            <a:pPr marL="280988">
              <a:lnSpc>
                <a:spcPts val="3300"/>
              </a:lnSpc>
              <a:buClr>
                <a:srgbClr val="7030A0"/>
              </a:buClr>
            </a:pPr>
            <a:r>
              <a:rPr lang="en-US" altLang="zh-CN" sz="2000" b="1" dirty="0">
                <a:solidFill>
                  <a:srgbClr val="0000FF"/>
                </a:solidFill>
                <a:latin typeface="微软雅黑" pitchFamily="34" charset="-122"/>
                <a:ea typeface="微软雅黑" pitchFamily="34" charset="-122"/>
              </a:rPr>
              <a:t>(1</a:t>
            </a:r>
            <a:r>
              <a:rPr lang="en-US" altLang="zh-CN" sz="2000" b="1" dirty="0" smtClean="0">
                <a:solidFill>
                  <a:srgbClr val="0000FF"/>
                </a:solidFill>
                <a:latin typeface="微软雅黑" pitchFamily="34" charset="-122"/>
                <a:ea typeface="微软雅黑" pitchFamily="34" charset="-122"/>
              </a:rPr>
              <a:t>) </a:t>
            </a:r>
            <a:r>
              <a:rPr lang="zh-CN" altLang="en-US" sz="2000" b="1" dirty="0" smtClean="0">
                <a:solidFill>
                  <a:srgbClr val="0000FF"/>
                </a:solidFill>
                <a:latin typeface="微软雅黑" pitchFamily="34" charset="-122"/>
                <a:ea typeface="微软雅黑" pitchFamily="34" charset="-122"/>
              </a:rPr>
              <a:t>标记</a:t>
            </a:r>
            <a:r>
              <a:rPr lang="zh-CN" altLang="en-US" sz="2000" b="1" dirty="0">
                <a:solidFill>
                  <a:srgbClr val="0000FF"/>
                </a:solidFill>
                <a:latin typeface="微软雅黑" pitchFamily="34" charset="-122"/>
                <a:ea typeface="微软雅黑" pitchFamily="34" charset="-122"/>
              </a:rPr>
              <a:t>值</a:t>
            </a:r>
            <a:r>
              <a:rPr lang="zh-CN" altLang="en-US" sz="2000" b="1" dirty="0">
                <a:latin typeface="微软雅黑" pitchFamily="34" charset="-122"/>
                <a:ea typeface="微软雅黑" pitchFamily="34" charset="-122"/>
              </a:rPr>
              <a:t>（占 </a:t>
            </a:r>
            <a:r>
              <a:rPr lang="en-US" altLang="zh-CN" sz="2000" b="1" dirty="0">
                <a:latin typeface="微软雅黑" pitchFamily="34" charset="-122"/>
                <a:ea typeface="微软雅黑" pitchFamily="34" charset="-122"/>
              </a:rPr>
              <a:t>20 </a:t>
            </a:r>
            <a:r>
              <a:rPr lang="zh-CN" altLang="en-US" sz="2000" b="1" dirty="0">
                <a:latin typeface="微软雅黑" pitchFamily="34" charset="-122"/>
                <a:ea typeface="微软雅黑" pitchFamily="34" charset="-122"/>
              </a:rPr>
              <a:t>位）。可以同时容纳高达 </a:t>
            </a:r>
            <a:r>
              <a:rPr lang="en-US" altLang="zh-CN" sz="2000" b="1" dirty="0">
                <a:latin typeface="微软雅黑" pitchFamily="34" charset="-122"/>
                <a:ea typeface="微软雅黑" pitchFamily="34" charset="-122"/>
              </a:rPr>
              <a:t>2</a:t>
            </a:r>
            <a:r>
              <a:rPr lang="en-US" altLang="zh-CN" sz="2000" b="1" baseline="30000" dirty="0">
                <a:latin typeface="微软雅黑" pitchFamily="34" charset="-122"/>
                <a:ea typeface="微软雅黑" pitchFamily="34" charset="-122"/>
              </a:rPr>
              <a:t>20</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个流（即 </a:t>
            </a:r>
            <a:r>
              <a:rPr lang="en-US" altLang="zh-CN" sz="2000" b="1" dirty="0">
                <a:latin typeface="微软雅黑" pitchFamily="34" charset="-122"/>
                <a:ea typeface="微软雅黑" pitchFamily="34" charset="-122"/>
              </a:rPr>
              <a:t>1048576 </a:t>
            </a:r>
            <a:r>
              <a:rPr lang="zh-CN" altLang="en-US" sz="2000" b="1" dirty="0">
                <a:latin typeface="微软雅黑" pitchFamily="34" charset="-122"/>
                <a:ea typeface="微软雅黑" pitchFamily="34" charset="-122"/>
              </a:rPr>
              <a:t>个流）。实际上几乎没有哪个 </a:t>
            </a: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实例会使用</a:t>
            </a:r>
            <a:r>
              <a:rPr lang="zh-CN" altLang="en-US" sz="2000" b="1" dirty="0" smtClean="0">
                <a:latin typeface="微软雅黑" pitchFamily="34" charset="-122"/>
                <a:ea typeface="微软雅黑" pitchFamily="34" charset="-122"/>
              </a:rPr>
              <a:t>很大数目</a:t>
            </a:r>
            <a:r>
              <a:rPr lang="zh-CN" altLang="en-US" sz="2000" b="1" dirty="0">
                <a:latin typeface="微软雅黑" pitchFamily="34" charset="-122"/>
                <a:ea typeface="微软雅黑" pitchFamily="34" charset="-122"/>
              </a:rPr>
              <a:t>的流，因为通常需要管理员人工管理和设置每条交换路径。</a:t>
            </a:r>
          </a:p>
          <a:p>
            <a:pPr marL="280988">
              <a:lnSpc>
                <a:spcPts val="3300"/>
              </a:lnSpc>
              <a:buClr>
                <a:srgbClr val="7030A0"/>
              </a:buClr>
            </a:pPr>
            <a:r>
              <a:rPr lang="en-US" altLang="zh-CN" sz="2000" b="1" dirty="0" smtClean="0">
                <a:solidFill>
                  <a:srgbClr val="0000FF"/>
                </a:solidFill>
                <a:latin typeface="微软雅黑" pitchFamily="34" charset="-122"/>
                <a:ea typeface="微软雅黑" pitchFamily="34" charset="-122"/>
              </a:rPr>
              <a:t>(2) </a:t>
            </a:r>
            <a:r>
              <a:rPr lang="zh-CN" altLang="en-US" sz="2000" b="1" dirty="0" smtClean="0">
                <a:solidFill>
                  <a:srgbClr val="0000FF"/>
                </a:solidFill>
                <a:latin typeface="微软雅黑" pitchFamily="34" charset="-122"/>
                <a:ea typeface="微软雅黑" pitchFamily="34" charset="-122"/>
              </a:rPr>
              <a:t>试验</a:t>
            </a:r>
            <a:r>
              <a:rPr lang="zh-CN" altLang="en-US" sz="2000" b="1" dirty="0">
                <a:latin typeface="微软雅黑" pitchFamily="34" charset="-122"/>
                <a:ea typeface="微软雅黑" pitchFamily="34" charset="-122"/>
              </a:rPr>
              <a:t>（占 </a:t>
            </a:r>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位）。目前保留用作试验。</a:t>
            </a:r>
          </a:p>
          <a:p>
            <a:pPr marL="280988">
              <a:lnSpc>
                <a:spcPts val="3300"/>
              </a:lnSpc>
              <a:buClr>
                <a:srgbClr val="7030A0"/>
              </a:buClr>
            </a:pPr>
            <a:r>
              <a:rPr lang="en-US" altLang="zh-CN" sz="2000" b="1" dirty="0" smtClean="0">
                <a:solidFill>
                  <a:srgbClr val="0000FF"/>
                </a:solidFill>
                <a:latin typeface="微软雅黑" pitchFamily="34" charset="-122"/>
                <a:ea typeface="微软雅黑" pitchFamily="34" charset="-122"/>
              </a:rPr>
              <a:t>(3) </a:t>
            </a:r>
            <a:r>
              <a:rPr lang="zh-CN" altLang="en-US" sz="2000" b="1" dirty="0" smtClean="0">
                <a:solidFill>
                  <a:srgbClr val="0000FF"/>
                </a:solidFill>
                <a:latin typeface="微软雅黑" pitchFamily="34" charset="-122"/>
                <a:ea typeface="微软雅黑" pitchFamily="34" charset="-122"/>
              </a:rPr>
              <a:t>栈</a:t>
            </a:r>
            <a:r>
              <a:rPr lang="en-US" altLang="zh-CN" sz="2000" b="1" dirty="0">
                <a:solidFill>
                  <a:srgbClr val="0000FF"/>
                </a:solidFill>
                <a:latin typeface="微软雅黑" pitchFamily="34" charset="-122"/>
                <a:ea typeface="微软雅黑" pitchFamily="34" charset="-122"/>
              </a:rPr>
              <a:t>S</a:t>
            </a:r>
            <a:r>
              <a:rPr lang="zh-CN" altLang="en-US" sz="2000" b="1" dirty="0">
                <a:latin typeface="微软雅黑" pitchFamily="34" charset="-122"/>
                <a:ea typeface="微软雅黑" pitchFamily="34" charset="-122"/>
              </a:rPr>
              <a:t>（占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位）。在有“标记栈”时使用。</a:t>
            </a:r>
          </a:p>
          <a:p>
            <a:pPr marL="280988">
              <a:lnSpc>
                <a:spcPts val="3300"/>
              </a:lnSpc>
              <a:buClr>
                <a:srgbClr val="7030A0"/>
              </a:buClr>
            </a:pPr>
            <a:r>
              <a:rPr lang="en-US" altLang="zh-CN" sz="2000" b="1" dirty="0" smtClean="0">
                <a:solidFill>
                  <a:srgbClr val="0000FF"/>
                </a:solidFill>
                <a:latin typeface="微软雅黑" pitchFamily="34" charset="-122"/>
                <a:ea typeface="微软雅黑" pitchFamily="34" charset="-122"/>
              </a:rPr>
              <a:t>(4) </a:t>
            </a:r>
            <a:r>
              <a:rPr lang="zh-CN" altLang="en-US" sz="2000" b="1" dirty="0" smtClean="0">
                <a:solidFill>
                  <a:srgbClr val="0000FF"/>
                </a:solidFill>
                <a:latin typeface="微软雅黑" pitchFamily="34" charset="-122"/>
                <a:ea typeface="微软雅黑" pitchFamily="34" charset="-122"/>
              </a:rPr>
              <a:t>生存时</a:t>
            </a:r>
            <a:r>
              <a:rPr lang="zh-CN" altLang="en-US" sz="2000" b="1" dirty="0">
                <a:solidFill>
                  <a:srgbClr val="0000FF"/>
                </a:solidFill>
                <a:latin typeface="微软雅黑" pitchFamily="34" charset="-122"/>
                <a:ea typeface="微软雅黑" pitchFamily="34" charset="-122"/>
              </a:rPr>
              <a:t>间</a:t>
            </a:r>
            <a:r>
              <a:rPr lang="en-US" altLang="zh-CN" sz="2000" b="1" dirty="0">
                <a:solidFill>
                  <a:srgbClr val="0000FF"/>
                </a:solidFill>
                <a:latin typeface="微软雅黑" pitchFamily="34" charset="-122"/>
                <a:ea typeface="微软雅黑" pitchFamily="34" charset="-122"/>
              </a:rPr>
              <a:t>TTL</a:t>
            </a:r>
            <a:r>
              <a:rPr lang="zh-CN" altLang="en-US" sz="2000" b="1" dirty="0">
                <a:latin typeface="微软雅黑" pitchFamily="34" charset="-122"/>
                <a:ea typeface="微软雅黑" pitchFamily="34" charset="-122"/>
              </a:rPr>
              <a:t>（占 </a:t>
            </a:r>
            <a:r>
              <a:rPr lang="en-US" altLang="zh-CN" sz="2000" b="1" dirty="0">
                <a:latin typeface="微软雅黑" pitchFamily="34" charset="-122"/>
                <a:ea typeface="微软雅黑" pitchFamily="34" charset="-122"/>
              </a:rPr>
              <a:t>8 </a:t>
            </a:r>
            <a:r>
              <a:rPr lang="zh-CN" altLang="en-US" sz="2000" b="1" dirty="0">
                <a:latin typeface="微软雅黑" pitchFamily="34" charset="-122"/>
                <a:ea typeface="微软雅黑" pitchFamily="34" charset="-122"/>
              </a:rPr>
              <a:t>位）。用来防止 </a:t>
            </a: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分组在 </a:t>
            </a: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域中兜圈子</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3" name="AutoShape 5"/>
          <p:cNvSpPr>
            <a:spLocks noChangeArrowheads="1"/>
          </p:cNvSpPr>
          <p:nvPr/>
        </p:nvSpPr>
        <p:spPr bwMode="auto">
          <a:xfrm>
            <a:off x="545144" y="646952"/>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1941968" y="613741"/>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MPLS </a:t>
            </a:r>
            <a:r>
              <a:rPr lang="zh-CN" altLang="en-US" sz="2000" b="1" dirty="0">
                <a:solidFill>
                  <a:schemeClr val="bg1"/>
                </a:solidFill>
                <a:latin typeface="微软雅黑" pitchFamily="34" charset="-122"/>
                <a:ea typeface="微软雅黑" pitchFamily="34" charset="-122"/>
              </a:rPr>
              <a:t>首部的格式</a:t>
            </a:r>
          </a:p>
        </p:txBody>
      </p:sp>
    </p:spTree>
    <p:extLst>
      <p:ext uri="{BB962C8B-B14F-4D97-AF65-F5344CB8AC3E}">
        <p14:creationId xmlns:p14="http://schemas.microsoft.com/office/powerpoint/2010/main" val="2219529565"/>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04148" y="1957717"/>
            <a:ext cx="2441694" cy="769441"/>
          </a:xfrm>
          <a:prstGeom prst="rect">
            <a:avLst/>
          </a:prstGeom>
          <a:noFill/>
        </p:spPr>
        <p:txBody>
          <a:bodyPr wrap="none" rtlCol="0">
            <a:spAutoFit/>
          </a:bodyPr>
          <a:lstStyle/>
          <a:p>
            <a:r>
              <a:rPr lang="zh-CN" altLang="en-US" sz="4400" dirty="0" smtClean="0">
                <a:solidFill>
                  <a:srgbClr val="33CCFF"/>
                </a:solidFill>
                <a:latin typeface="微软雅黑" panose="020B0503020204020204" pitchFamily="34" charset="-122"/>
                <a:ea typeface="微软雅黑" panose="020B0503020204020204" pitchFamily="34" charset="-122"/>
              </a:rPr>
              <a:t>本章结束</a:t>
            </a:r>
            <a:endParaRPr lang="zh-CN" altLang="en-US" sz="4400" dirty="0">
              <a:solidFill>
                <a:srgbClr val="33CC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41213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16356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809070" y="1130349"/>
            <a:ext cx="35445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常用的三种类别的 </a:t>
            </a:r>
            <a:r>
              <a:rPr lang="en-US" altLang="zh-CN" sz="2000" b="1" dirty="0">
                <a:solidFill>
                  <a:schemeClr val="bg1"/>
                </a:solidFill>
                <a:latin typeface="微软雅黑" pitchFamily="34" charset="-122"/>
                <a:ea typeface="微软雅黑" pitchFamily="34" charset="-122"/>
              </a:rPr>
              <a:t>IP </a:t>
            </a:r>
            <a:r>
              <a:rPr lang="zh-CN" altLang="en-US" sz="2000" b="1" dirty="0">
                <a:solidFill>
                  <a:schemeClr val="bg1"/>
                </a:solidFill>
                <a:latin typeface="微软雅黑" pitchFamily="34" charset="-122"/>
                <a:ea typeface="微软雅黑" pitchFamily="34" charset="-122"/>
              </a:rPr>
              <a:t>地址 </a:t>
            </a:r>
          </a:p>
        </p:txBody>
      </p:sp>
      <p:sp>
        <p:nvSpPr>
          <p:cNvPr id="10" name="矩形 9"/>
          <p:cNvSpPr/>
          <p:nvPr/>
        </p:nvSpPr>
        <p:spPr>
          <a:xfrm>
            <a:off x="3598816" y="1659307"/>
            <a:ext cx="1946366" cy="338554"/>
          </a:xfrm>
          <a:prstGeom prst="rect">
            <a:avLst/>
          </a:prstGeom>
        </p:spPr>
        <p:txBody>
          <a:bodyPr wrap="none">
            <a:spAutoFit/>
          </a:bodyPr>
          <a:lstStyle/>
          <a:p>
            <a:pPr algn="ct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地址的指派范围 </a:t>
            </a:r>
          </a:p>
        </p:txBody>
      </p:sp>
      <p:graphicFrame>
        <p:nvGraphicFramePr>
          <p:cNvPr id="11" name="表格 10"/>
          <p:cNvGraphicFramePr>
            <a:graphicFrameLocks noGrp="1"/>
          </p:cNvGraphicFramePr>
          <p:nvPr>
            <p:extLst>
              <p:ext uri="{D42A27DB-BD31-4B8C-83A1-F6EECF244321}">
                <p14:modId xmlns:p14="http://schemas.microsoft.com/office/powerpoint/2010/main" val="1888873992"/>
              </p:ext>
            </p:extLst>
          </p:nvPr>
        </p:nvGraphicFramePr>
        <p:xfrm>
          <a:off x="556963" y="2006914"/>
          <a:ext cx="8048776" cy="1684215"/>
        </p:xfrm>
        <a:graphic>
          <a:graphicData uri="http://schemas.openxmlformats.org/drawingml/2006/table">
            <a:tbl>
              <a:tblPr>
                <a:tableStyleId>{5C22544A-7EE6-4342-B048-85BDC9FD1C3A}</a:tableStyleId>
              </a:tblPr>
              <a:tblGrid>
                <a:gridCol w="688696"/>
                <a:gridCol w="2530814"/>
                <a:gridCol w="1424014"/>
                <a:gridCol w="1671669"/>
                <a:gridCol w="1733583"/>
              </a:tblGrid>
              <a:tr h="627618">
                <a:tc>
                  <a:txBody>
                    <a:bodyPr/>
                    <a:lstStyle/>
                    <a:p>
                      <a:pPr algn="ctr">
                        <a:lnSpc>
                          <a:spcPct val="100000"/>
                        </a:lnSpc>
                        <a:spcAft>
                          <a:spcPts val="0"/>
                        </a:spcAft>
                      </a:pPr>
                      <a:r>
                        <a:rPr lang="zh-CN" sz="1400" b="1" dirty="0">
                          <a:solidFill>
                            <a:schemeClr val="bg1"/>
                          </a:solidFill>
                          <a:effectLst/>
                          <a:latin typeface="微软雅黑" pitchFamily="34" charset="-122"/>
                          <a:ea typeface="微软雅黑" pitchFamily="34" charset="-122"/>
                        </a:rPr>
                        <a:t>网络</a:t>
                      </a:r>
                    </a:p>
                    <a:p>
                      <a:pPr algn="ctr">
                        <a:lnSpc>
                          <a:spcPct val="100000"/>
                        </a:lnSpc>
                        <a:spcAft>
                          <a:spcPts val="0"/>
                        </a:spcAft>
                      </a:pPr>
                      <a:r>
                        <a:rPr lang="zh-CN" sz="1400" b="1" dirty="0">
                          <a:solidFill>
                            <a:schemeClr val="bg1"/>
                          </a:solidFill>
                          <a:effectLst/>
                          <a:latin typeface="微软雅黑" pitchFamily="34" charset="-122"/>
                          <a:ea typeface="微软雅黑" pitchFamily="34" charset="-122"/>
                        </a:rPr>
                        <a:t>类别</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zh-CN" sz="1400" b="1" dirty="0">
                          <a:solidFill>
                            <a:schemeClr val="bg1"/>
                          </a:solidFill>
                          <a:effectLst/>
                          <a:latin typeface="微软雅黑" pitchFamily="34" charset="-122"/>
                          <a:ea typeface="微软雅黑" pitchFamily="34" charset="-122"/>
                        </a:rPr>
                        <a:t>最大可</a:t>
                      </a:r>
                      <a:r>
                        <a:rPr lang="zh-CN" sz="1400" b="1" dirty="0" smtClean="0">
                          <a:solidFill>
                            <a:schemeClr val="bg1"/>
                          </a:solidFill>
                          <a:effectLst/>
                          <a:latin typeface="微软雅黑" pitchFamily="34" charset="-122"/>
                          <a:ea typeface="微软雅黑" pitchFamily="34" charset="-122"/>
                        </a:rPr>
                        <a:t>指派</a:t>
                      </a:r>
                      <a:endParaRPr lang="en-US" altLang="zh-CN" sz="1400" b="1" dirty="0" smtClean="0">
                        <a:solidFill>
                          <a:schemeClr val="bg1"/>
                        </a:solidFill>
                        <a:effectLst/>
                        <a:latin typeface="微软雅黑" pitchFamily="34" charset="-122"/>
                        <a:ea typeface="微软雅黑" pitchFamily="34" charset="-122"/>
                      </a:endParaRPr>
                    </a:p>
                    <a:p>
                      <a:pPr algn="ctr">
                        <a:lnSpc>
                          <a:spcPct val="100000"/>
                        </a:lnSpc>
                        <a:spcAft>
                          <a:spcPts val="0"/>
                        </a:spcAft>
                      </a:pPr>
                      <a:r>
                        <a:rPr lang="zh-CN" sz="1400" b="1" dirty="0" smtClean="0">
                          <a:solidFill>
                            <a:schemeClr val="bg1"/>
                          </a:solidFill>
                          <a:effectLst/>
                          <a:latin typeface="微软雅黑" pitchFamily="34" charset="-122"/>
                          <a:ea typeface="微软雅黑" pitchFamily="34" charset="-122"/>
                        </a:rPr>
                        <a:t>的网络</a:t>
                      </a:r>
                      <a:r>
                        <a:rPr lang="zh-CN" sz="1400" b="1" dirty="0">
                          <a:solidFill>
                            <a:schemeClr val="bg1"/>
                          </a:solidFill>
                          <a:effectLst/>
                          <a:latin typeface="微软雅黑" pitchFamily="34" charset="-122"/>
                          <a:ea typeface="微软雅黑" pitchFamily="34" charset="-122"/>
                        </a:rPr>
                        <a:t>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zh-CN" sz="1400" b="1" dirty="0">
                          <a:solidFill>
                            <a:schemeClr val="bg1"/>
                          </a:solidFill>
                          <a:effectLst/>
                          <a:latin typeface="微软雅黑" pitchFamily="34" charset="-122"/>
                          <a:ea typeface="微软雅黑" pitchFamily="34" charset="-122"/>
                        </a:rPr>
                        <a:t>第一个可指派</a:t>
                      </a:r>
                      <a:r>
                        <a:rPr lang="zh-CN" sz="1400" b="1" dirty="0" smtClean="0">
                          <a:solidFill>
                            <a:schemeClr val="bg1"/>
                          </a:solidFill>
                          <a:effectLst/>
                          <a:latin typeface="微软雅黑" pitchFamily="34" charset="-122"/>
                          <a:ea typeface="微软雅黑" pitchFamily="34" charset="-122"/>
                        </a:rPr>
                        <a:t>的</a:t>
                      </a:r>
                      <a:endParaRPr lang="en-US" altLang="zh-CN" sz="1400" b="1" dirty="0" smtClean="0">
                        <a:solidFill>
                          <a:schemeClr val="bg1"/>
                        </a:solidFill>
                        <a:effectLst/>
                        <a:latin typeface="微软雅黑" pitchFamily="34" charset="-122"/>
                        <a:ea typeface="微软雅黑" pitchFamily="34" charset="-122"/>
                      </a:endParaRPr>
                    </a:p>
                    <a:p>
                      <a:pPr algn="ctr">
                        <a:lnSpc>
                          <a:spcPct val="100000"/>
                        </a:lnSpc>
                        <a:spcAft>
                          <a:spcPts val="0"/>
                        </a:spcAft>
                      </a:pPr>
                      <a:r>
                        <a:rPr lang="zh-CN" sz="1400" b="1" dirty="0" smtClean="0">
                          <a:solidFill>
                            <a:schemeClr val="bg1"/>
                          </a:solidFill>
                          <a:effectLst/>
                          <a:latin typeface="微软雅黑" pitchFamily="34" charset="-122"/>
                          <a:ea typeface="微软雅黑" pitchFamily="34" charset="-122"/>
                        </a:rPr>
                        <a:t>网络</a:t>
                      </a:r>
                      <a:r>
                        <a:rPr lang="zh-CN" sz="1400" b="1" dirty="0">
                          <a:solidFill>
                            <a:schemeClr val="bg1"/>
                          </a:solidFill>
                          <a:effectLst/>
                          <a:latin typeface="微软雅黑" pitchFamily="34" charset="-122"/>
                          <a:ea typeface="微软雅黑" pitchFamily="34" charset="-122"/>
                        </a:rPr>
                        <a:t>号</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zh-CN" sz="1400" b="1" dirty="0">
                          <a:solidFill>
                            <a:schemeClr val="bg1"/>
                          </a:solidFill>
                          <a:effectLst/>
                          <a:latin typeface="微软雅黑" pitchFamily="34" charset="-122"/>
                          <a:ea typeface="微软雅黑" pitchFamily="34" charset="-122"/>
                        </a:rPr>
                        <a:t>最后一个可</a:t>
                      </a:r>
                      <a:r>
                        <a:rPr lang="zh-CN" sz="1400" b="1" dirty="0" smtClean="0">
                          <a:solidFill>
                            <a:schemeClr val="bg1"/>
                          </a:solidFill>
                          <a:effectLst/>
                          <a:latin typeface="微软雅黑" pitchFamily="34" charset="-122"/>
                          <a:ea typeface="微软雅黑" pitchFamily="34" charset="-122"/>
                        </a:rPr>
                        <a:t>指派的</a:t>
                      </a:r>
                      <a:endParaRPr lang="en-US" altLang="zh-CN" sz="1400" b="1" dirty="0" smtClean="0">
                        <a:solidFill>
                          <a:schemeClr val="bg1"/>
                        </a:solidFill>
                        <a:effectLst/>
                        <a:latin typeface="微软雅黑" pitchFamily="34" charset="-122"/>
                        <a:ea typeface="微软雅黑" pitchFamily="34" charset="-122"/>
                      </a:endParaRPr>
                    </a:p>
                    <a:p>
                      <a:pPr algn="ctr">
                        <a:lnSpc>
                          <a:spcPct val="100000"/>
                        </a:lnSpc>
                        <a:spcAft>
                          <a:spcPts val="0"/>
                        </a:spcAft>
                      </a:pPr>
                      <a:r>
                        <a:rPr lang="zh-CN" sz="1400" b="1" dirty="0" smtClean="0">
                          <a:solidFill>
                            <a:schemeClr val="bg1"/>
                          </a:solidFill>
                          <a:effectLst/>
                          <a:latin typeface="微软雅黑" pitchFamily="34" charset="-122"/>
                          <a:ea typeface="微软雅黑" pitchFamily="34" charset="-122"/>
                        </a:rPr>
                        <a:t>网络</a:t>
                      </a:r>
                      <a:r>
                        <a:rPr lang="zh-CN" sz="1400" b="1" dirty="0">
                          <a:solidFill>
                            <a:schemeClr val="bg1"/>
                          </a:solidFill>
                          <a:effectLst/>
                          <a:latin typeface="微软雅黑" pitchFamily="34" charset="-122"/>
                          <a:ea typeface="微软雅黑" pitchFamily="34" charset="-122"/>
                        </a:rPr>
                        <a:t>号</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zh-CN" sz="1400" b="1" dirty="0">
                          <a:solidFill>
                            <a:schemeClr val="bg1"/>
                          </a:solidFill>
                          <a:effectLst/>
                          <a:latin typeface="微软雅黑" pitchFamily="34" charset="-122"/>
                          <a:ea typeface="微软雅黑" pitchFamily="34" charset="-122"/>
                        </a:rPr>
                        <a:t>每个网络</a:t>
                      </a:r>
                      <a:r>
                        <a:rPr lang="zh-CN" sz="1400" b="1" dirty="0" smtClean="0">
                          <a:solidFill>
                            <a:schemeClr val="bg1"/>
                          </a:solidFill>
                          <a:effectLst/>
                          <a:latin typeface="微软雅黑" pitchFamily="34" charset="-122"/>
                          <a:ea typeface="微软雅黑" pitchFamily="34" charset="-122"/>
                        </a:rPr>
                        <a:t>中</a:t>
                      </a:r>
                      <a:endParaRPr lang="en-US" altLang="zh-CN" sz="1400" b="1" dirty="0" smtClean="0">
                        <a:solidFill>
                          <a:schemeClr val="bg1"/>
                        </a:solidFill>
                        <a:effectLst/>
                        <a:latin typeface="微软雅黑" pitchFamily="34" charset="-122"/>
                        <a:ea typeface="微软雅黑" pitchFamily="34" charset="-122"/>
                      </a:endParaRPr>
                    </a:p>
                    <a:p>
                      <a:pPr algn="ctr">
                        <a:lnSpc>
                          <a:spcPct val="100000"/>
                        </a:lnSpc>
                        <a:spcAft>
                          <a:spcPts val="0"/>
                        </a:spcAft>
                      </a:pPr>
                      <a:r>
                        <a:rPr lang="zh-CN" sz="1400" b="1" dirty="0" smtClean="0">
                          <a:solidFill>
                            <a:schemeClr val="bg1"/>
                          </a:solidFill>
                          <a:effectLst/>
                          <a:latin typeface="微软雅黑" pitchFamily="34" charset="-122"/>
                          <a:ea typeface="微软雅黑" pitchFamily="34" charset="-122"/>
                        </a:rPr>
                        <a:t>最大</a:t>
                      </a:r>
                      <a:r>
                        <a:rPr lang="zh-CN" sz="1400" b="1" dirty="0">
                          <a:solidFill>
                            <a:schemeClr val="bg1"/>
                          </a:solidFill>
                          <a:effectLst/>
                          <a:latin typeface="微软雅黑" pitchFamily="34" charset="-122"/>
                          <a:ea typeface="微软雅黑" pitchFamily="34" charset="-122"/>
                        </a:rPr>
                        <a:t>主机数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r>
              <a:tr h="352199">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A</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126 (2</a:t>
                      </a:r>
                      <a:r>
                        <a:rPr lang="en-US" sz="1400" b="1" baseline="30000" dirty="0">
                          <a:solidFill>
                            <a:schemeClr val="tx1"/>
                          </a:solidFill>
                          <a:effectLst/>
                          <a:latin typeface="微软雅黑" pitchFamily="34" charset="-122"/>
                          <a:ea typeface="微软雅黑" pitchFamily="34" charset="-122"/>
                        </a:rPr>
                        <a:t>7</a:t>
                      </a:r>
                      <a:r>
                        <a:rPr lang="en-US" sz="1400" b="1" dirty="0">
                          <a:solidFill>
                            <a:schemeClr val="tx1"/>
                          </a:solidFill>
                          <a:effectLst/>
                          <a:latin typeface="微软雅黑" pitchFamily="34" charset="-122"/>
                          <a:ea typeface="微软雅黑" pitchFamily="34" charset="-122"/>
                        </a:rPr>
                        <a:t> – 2)</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1</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126</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16777214</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2199">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B</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16383 (2</a:t>
                      </a:r>
                      <a:r>
                        <a:rPr lang="en-US" sz="1400" b="1" baseline="30000" dirty="0">
                          <a:solidFill>
                            <a:schemeClr val="tx1"/>
                          </a:solidFill>
                          <a:effectLst/>
                          <a:latin typeface="微软雅黑" pitchFamily="34" charset="-122"/>
                          <a:ea typeface="微软雅黑" pitchFamily="34" charset="-122"/>
                        </a:rPr>
                        <a:t>14</a:t>
                      </a:r>
                      <a:r>
                        <a:rPr lang="en-US" sz="1400" b="1" dirty="0">
                          <a:solidFill>
                            <a:schemeClr val="tx1"/>
                          </a:solidFill>
                          <a:effectLst/>
                          <a:latin typeface="微软雅黑" pitchFamily="34" charset="-122"/>
                          <a:ea typeface="微软雅黑" pitchFamily="34" charset="-122"/>
                        </a:rPr>
                        <a:t> – 1)</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128.1</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191.255</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65534</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352199">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C</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2097151 (2</a:t>
                      </a:r>
                      <a:r>
                        <a:rPr lang="en-US" sz="1400" b="1" baseline="30000" dirty="0">
                          <a:solidFill>
                            <a:schemeClr val="tx1"/>
                          </a:solidFill>
                          <a:effectLst/>
                          <a:latin typeface="微软雅黑" pitchFamily="34" charset="-122"/>
                          <a:ea typeface="微软雅黑" pitchFamily="34" charset="-122"/>
                        </a:rPr>
                        <a:t>21</a:t>
                      </a:r>
                      <a:r>
                        <a:rPr lang="en-US" sz="1400" b="1" dirty="0">
                          <a:solidFill>
                            <a:schemeClr val="tx1"/>
                          </a:solidFill>
                          <a:effectLst/>
                          <a:latin typeface="微软雅黑" pitchFamily="34" charset="-122"/>
                          <a:ea typeface="微软雅黑" pitchFamily="34" charset="-122"/>
                        </a:rPr>
                        <a:t> – 1)</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192.0.1</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223.255.255</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254</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661929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2835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655182" y="895145"/>
            <a:ext cx="38523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一种观点：让网络负责可靠</a:t>
            </a:r>
            <a:r>
              <a:rPr lang="zh-CN" altLang="en-US" sz="2000" b="1" dirty="0" smtClean="0">
                <a:solidFill>
                  <a:schemeClr val="bg1"/>
                </a:solidFill>
                <a:latin typeface="微软雅黑" pitchFamily="34" charset="-122"/>
                <a:ea typeface="微软雅黑" pitchFamily="34" charset="-122"/>
              </a:rPr>
              <a:t>交付</a:t>
            </a:r>
            <a:endParaRPr lang="zh-CN" altLang="en-US" sz="2000"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556963" y="1401183"/>
            <a:ext cx="8184960"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这种观点认为，应借助于电信网的成功经验，让网络负责可靠交付，计算机网络应模仿电信网络，使用</a:t>
            </a:r>
            <a:r>
              <a:rPr lang="zh-CN" altLang="en-US" sz="2000" b="1" dirty="0">
                <a:solidFill>
                  <a:srgbClr val="0000FF"/>
                </a:solidFill>
                <a:latin typeface="微软雅黑" pitchFamily="34" charset="-122"/>
                <a:ea typeface="微软雅黑" pitchFamily="34" charset="-122"/>
              </a:rPr>
              <a:t>面向连接</a:t>
            </a:r>
            <a:r>
              <a:rPr lang="zh-CN" altLang="en-US" sz="2000" b="1" dirty="0">
                <a:latin typeface="微软雅黑" pitchFamily="34" charset="-122"/>
                <a:ea typeface="微软雅黑" pitchFamily="34" charset="-122"/>
              </a:rPr>
              <a:t>的通信方式。</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通信之前先建立</a:t>
            </a:r>
            <a:r>
              <a:rPr lang="zh-CN" altLang="en-US" sz="2000" b="1" dirty="0">
                <a:solidFill>
                  <a:srgbClr val="0000FF"/>
                </a:solidFill>
                <a:latin typeface="微软雅黑" pitchFamily="34" charset="-122"/>
                <a:ea typeface="微软雅黑" pitchFamily="34" charset="-122"/>
              </a:rPr>
              <a:t>虚电路</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(Virtual Circuit)</a:t>
            </a:r>
            <a:r>
              <a:rPr lang="zh-CN" altLang="en-US" sz="2000" b="1" dirty="0">
                <a:latin typeface="微软雅黑" pitchFamily="34" charset="-122"/>
                <a:ea typeface="微软雅黑" pitchFamily="34" charset="-122"/>
              </a:rPr>
              <a:t>，以保证双方通信所需的一切网络资源。 </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如果再使用可靠传输的网络协议，就可使所发送的分组无差错按序到达终点，不丢失、不重复。</a:t>
            </a:r>
          </a:p>
        </p:txBody>
      </p:sp>
    </p:spTree>
    <p:extLst>
      <p:ext uri="{BB962C8B-B14F-4D97-AF65-F5344CB8AC3E}">
        <p14:creationId xmlns:p14="http://schemas.microsoft.com/office/powerpoint/2010/main" val="26169022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45144" y="852112"/>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矩形 8"/>
          <p:cNvSpPr/>
          <p:nvPr/>
        </p:nvSpPr>
        <p:spPr>
          <a:xfrm>
            <a:off x="616085" y="810928"/>
            <a:ext cx="3414717" cy="400110"/>
          </a:xfrm>
          <a:prstGeom prst="rect">
            <a:avLst/>
          </a:prstGeom>
        </p:spPr>
        <p:txBody>
          <a:bodyPr wrap="none">
            <a:spAutoFit/>
          </a:bodyPr>
          <a:lstStyle/>
          <a:p>
            <a:r>
              <a:rPr lang="zh-CN" altLang="en-US" sz="2000" b="1" dirty="0">
                <a:latin typeface="微软雅黑" pitchFamily="34" charset="-122"/>
                <a:ea typeface="微软雅黑" pitchFamily="34" charset="-122"/>
              </a:rPr>
              <a:t>一般不使用的特殊的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p:txBody>
      </p:sp>
      <p:graphicFrame>
        <p:nvGraphicFramePr>
          <p:cNvPr id="11" name="内容占位符 2"/>
          <p:cNvGraphicFramePr>
            <a:graphicFrameLocks/>
          </p:cNvGraphicFramePr>
          <p:nvPr>
            <p:extLst>
              <p:ext uri="{D42A27DB-BD31-4B8C-83A1-F6EECF244321}">
                <p14:modId xmlns:p14="http://schemas.microsoft.com/office/powerpoint/2010/main" val="2720804070"/>
              </p:ext>
            </p:extLst>
          </p:nvPr>
        </p:nvGraphicFramePr>
        <p:xfrm>
          <a:off x="545144" y="1348959"/>
          <a:ext cx="8053712" cy="2842634"/>
        </p:xfrm>
        <a:graphic>
          <a:graphicData uri="http://schemas.openxmlformats.org/drawingml/2006/table">
            <a:tbl>
              <a:tblPr>
                <a:tableStyleId>{5C22544A-7EE6-4342-B048-85BDC9FD1C3A}</a:tableStyleId>
              </a:tblPr>
              <a:tblGrid>
                <a:gridCol w="951227"/>
                <a:gridCol w="1521961"/>
                <a:gridCol w="1141470"/>
                <a:gridCol w="1268301"/>
                <a:gridCol w="3170753"/>
              </a:tblGrid>
              <a:tr h="642798">
                <a:tc>
                  <a:txBody>
                    <a:bodyPr/>
                    <a:lstStyle/>
                    <a:p>
                      <a:pPr marL="0" algn="ctr" defTabSz="914400" rtl="0" eaLnBrk="1" latinLnBrk="0" hangingPunct="1">
                        <a:lnSpc>
                          <a:spcPct val="100000"/>
                        </a:lnSpc>
                        <a:spcAft>
                          <a:spcPts val="0"/>
                        </a:spcAft>
                      </a:pPr>
                      <a:r>
                        <a:rPr lang="zh-CN" sz="1400" b="1" kern="1200" dirty="0">
                          <a:solidFill>
                            <a:schemeClr val="bg1"/>
                          </a:solidFill>
                          <a:effectLst/>
                          <a:latin typeface="微软雅黑" pitchFamily="34" charset="-122"/>
                          <a:ea typeface="微软雅黑" pitchFamily="34" charset="-122"/>
                          <a:cs typeface="+mn-cs"/>
                        </a:rPr>
                        <a:t>网络号</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marL="0" algn="ctr" defTabSz="914400" rtl="0" eaLnBrk="1" latinLnBrk="0" hangingPunct="1">
                        <a:lnSpc>
                          <a:spcPct val="100000"/>
                        </a:lnSpc>
                        <a:spcAft>
                          <a:spcPts val="0"/>
                        </a:spcAft>
                      </a:pPr>
                      <a:r>
                        <a:rPr lang="zh-CN" sz="1400" b="1" kern="1200" dirty="0">
                          <a:solidFill>
                            <a:schemeClr val="bg1"/>
                          </a:solidFill>
                          <a:effectLst/>
                          <a:latin typeface="微软雅黑" pitchFamily="34" charset="-122"/>
                          <a:ea typeface="微软雅黑" pitchFamily="34" charset="-122"/>
                          <a:cs typeface="+mn-cs"/>
                        </a:rPr>
                        <a:t>主机号</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marL="0" algn="ctr" defTabSz="914400" rtl="0" eaLnBrk="1" latinLnBrk="0" hangingPunct="1">
                        <a:lnSpc>
                          <a:spcPct val="100000"/>
                        </a:lnSpc>
                        <a:spcAft>
                          <a:spcPts val="0"/>
                        </a:spcAft>
                      </a:pPr>
                      <a:r>
                        <a:rPr lang="zh-CN" sz="1400" b="1" kern="1200" dirty="0" smtClean="0">
                          <a:solidFill>
                            <a:schemeClr val="bg1"/>
                          </a:solidFill>
                          <a:effectLst/>
                          <a:latin typeface="微软雅黑" pitchFamily="34" charset="-122"/>
                          <a:ea typeface="微软雅黑" pitchFamily="34" charset="-122"/>
                          <a:cs typeface="+mn-cs"/>
                        </a:rPr>
                        <a:t>源地址</a:t>
                      </a:r>
                      <a:endParaRPr lang="en-US" altLang="zh-CN" sz="1400" b="1" kern="1200" dirty="0" smtClean="0">
                        <a:solidFill>
                          <a:schemeClr val="bg1"/>
                        </a:solidFill>
                        <a:effectLst/>
                        <a:latin typeface="微软雅黑" pitchFamily="34" charset="-122"/>
                        <a:ea typeface="微软雅黑" pitchFamily="34" charset="-122"/>
                        <a:cs typeface="+mn-cs"/>
                      </a:endParaRPr>
                    </a:p>
                    <a:p>
                      <a:pPr marL="0" algn="ctr" defTabSz="914400" rtl="0" eaLnBrk="1" latinLnBrk="0" hangingPunct="1">
                        <a:lnSpc>
                          <a:spcPct val="100000"/>
                        </a:lnSpc>
                        <a:spcAft>
                          <a:spcPts val="0"/>
                        </a:spcAft>
                      </a:pPr>
                      <a:r>
                        <a:rPr lang="zh-CN" sz="1400" b="1" kern="1200" dirty="0" smtClean="0">
                          <a:solidFill>
                            <a:schemeClr val="bg1"/>
                          </a:solidFill>
                          <a:effectLst/>
                          <a:latin typeface="微软雅黑" pitchFamily="34" charset="-122"/>
                          <a:ea typeface="微软雅黑" pitchFamily="34" charset="-122"/>
                          <a:cs typeface="+mn-cs"/>
                        </a:rPr>
                        <a:t>使用</a:t>
                      </a:r>
                      <a:endParaRPr lang="zh-CN" sz="1400" b="1" kern="1200" dirty="0">
                        <a:solidFill>
                          <a:schemeClr val="bg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marL="0" algn="ctr" defTabSz="914400" rtl="0" eaLnBrk="1" latinLnBrk="0" hangingPunct="1">
                        <a:lnSpc>
                          <a:spcPct val="100000"/>
                        </a:lnSpc>
                        <a:spcAft>
                          <a:spcPts val="0"/>
                        </a:spcAft>
                      </a:pPr>
                      <a:r>
                        <a:rPr lang="zh-CN" sz="1400" b="1" kern="1200" dirty="0" smtClean="0">
                          <a:solidFill>
                            <a:schemeClr val="bg1"/>
                          </a:solidFill>
                          <a:effectLst/>
                          <a:latin typeface="微软雅黑" pitchFamily="34" charset="-122"/>
                          <a:ea typeface="微软雅黑" pitchFamily="34" charset="-122"/>
                          <a:cs typeface="+mn-cs"/>
                        </a:rPr>
                        <a:t>目的地址</a:t>
                      </a:r>
                      <a:endParaRPr lang="en-US" altLang="zh-CN" sz="1400" b="1" kern="1200" dirty="0" smtClean="0">
                        <a:solidFill>
                          <a:schemeClr val="bg1"/>
                        </a:solidFill>
                        <a:effectLst/>
                        <a:latin typeface="微软雅黑" pitchFamily="34" charset="-122"/>
                        <a:ea typeface="微软雅黑" pitchFamily="34" charset="-122"/>
                        <a:cs typeface="+mn-cs"/>
                      </a:endParaRPr>
                    </a:p>
                    <a:p>
                      <a:pPr marL="0" algn="ctr" defTabSz="914400" rtl="0" eaLnBrk="1" latinLnBrk="0" hangingPunct="1">
                        <a:lnSpc>
                          <a:spcPct val="100000"/>
                        </a:lnSpc>
                        <a:spcAft>
                          <a:spcPts val="0"/>
                        </a:spcAft>
                      </a:pPr>
                      <a:r>
                        <a:rPr lang="zh-CN" sz="1400" b="1" kern="1200" dirty="0" smtClean="0">
                          <a:solidFill>
                            <a:schemeClr val="bg1"/>
                          </a:solidFill>
                          <a:effectLst/>
                          <a:latin typeface="微软雅黑" pitchFamily="34" charset="-122"/>
                          <a:ea typeface="微软雅黑" pitchFamily="34" charset="-122"/>
                          <a:cs typeface="+mn-cs"/>
                        </a:rPr>
                        <a:t>使用</a:t>
                      </a:r>
                      <a:endParaRPr lang="zh-CN" sz="1400" b="1" kern="1200" dirty="0">
                        <a:solidFill>
                          <a:schemeClr val="bg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marL="0" algn="ctr" defTabSz="914400" rtl="0" eaLnBrk="1" latinLnBrk="0" hangingPunct="1">
                        <a:lnSpc>
                          <a:spcPct val="100000"/>
                        </a:lnSpc>
                        <a:spcAft>
                          <a:spcPts val="0"/>
                        </a:spcAft>
                        <a:tabLst>
                          <a:tab pos="2637155" algn="ctr"/>
                          <a:tab pos="5274310" algn="r"/>
                          <a:tab pos="266700" algn="l"/>
                        </a:tabLst>
                      </a:pPr>
                      <a:r>
                        <a:rPr lang="zh-CN" sz="1400" b="1" kern="1200" dirty="0">
                          <a:solidFill>
                            <a:schemeClr val="bg1"/>
                          </a:solidFill>
                          <a:effectLst/>
                          <a:latin typeface="微软雅黑" pitchFamily="34" charset="-122"/>
                          <a:ea typeface="微软雅黑" pitchFamily="34" charset="-122"/>
                          <a:cs typeface="+mn-cs"/>
                        </a:rPr>
                        <a:t>代表的意思</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r>
              <a:tr h="479990">
                <a:tc>
                  <a:txBody>
                    <a:bodyPr/>
                    <a:lstStyle/>
                    <a:p>
                      <a:pPr marL="0" algn="ctr" defTabSz="914400" rtl="0" eaLnBrk="1" latinLnBrk="0" hangingPunct="1">
                        <a:lnSpc>
                          <a:spcPct val="100000"/>
                        </a:lnSpc>
                        <a:spcAft>
                          <a:spcPts val="0"/>
                        </a:spcAft>
                      </a:pPr>
                      <a:r>
                        <a:rPr lang="en-US" sz="1400" b="1" kern="1200" dirty="0">
                          <a:solidFill>
                            <a:schemeClr val="tx1"/>
                          </a:solidFill>
                          <a:effectLst/>
                          <a:latin typeface="微软雅黑" pitchFamily="34" charset="-122"/>
                          <a:ea typeface="微软雅黑" pitchFamily="34" charset="-122"/>
                          <a:cs typeface="+mn-cs"/>
                        </a:rPr>
                        <a:t>0</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en-US" sz="1400" b="1" kern="1200" dirty="0">
                          <a:solidFill>
                            <a:schemeClr val="tx1"/>
                          </a:solidFill>
                          <a:effectLst/>
                          <a:latin typeface="微软雅黑" pitchFamily="34" charset="-122"/>
                          <a:ea typeface="微软雅黑" pitchFamily="34" charset="-122"/>
                          <a:cs typeface="+mn-cs"/>
                        </a:rPr>
                        <a:t>0</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1400" b="1" kern="1200">
                          <a:solidFill>
                            <a:schemeClr val="tx1"/>
                          </a:solidFill>
                          <a:effectLst/>
                          <a:latin typeface="微软雅黑" pitchFamily="34" charset="-122"/>
                          <a:ea typeface="微软雅黑" pitchFamily="34" charset="-122"/>
                          <a:cs typeface="+mn-cs"/>
                        </a:rPr>
                        <a:t>不可</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在本网络上的本主机（</a:t>
                      </a:r>
                      <a:r>
                        <a:rPr lang="zh-CN" sz="1400" b="1" kern="1200" dirty="0" smtClean="0">
                          <a:solidFill>
                            <a:schemeClr val="tx1"/>
                          </a:solidFill>
                          <a:effectLst/>
                          <a:latin typeface="微软雅黑" pitchFamily="34" charset="-122"/>
                          <a:ea typeface="微软雅黑" pitchFamily="34" charset="-122"/>
                          <a:cs typeface="+mn-cs"/>
                        </a:rPr>
                        <a:t>见</a:t>
                      </a:r>
                      <a:r>
                        <a:rPr lang="en-US" altLang="zh-CN" sz="1400" b="1" kern="1200" dirty="0" smtClean="0">
                          <a:solidFill>
                            <a:schemeClr val="tx1"/>
                          </a:solidFill>
                          <a:effectLst/>
                          <a:latin typeface="微软雅黑" pitchFamily="34" charset="-122"/>
                          <a:ea typeface="微软雅黑" pitchFamily="34" charset="-122"/>
                          <a:cs typeface="+mn-cs"/>
                        </a:rPr>
                        <a:t> </a:t>
                      </a:r>
                      <a:r>
                        <a:rPr lang="en-US" sz="1400" b="1" kern="1200" dirty="0" smtClean="0">
                          <a:solidFill>
                            <a:schemeClr val="tx1"/>
                          </a:solidFill>
                          <a:effectLst/>
                          <a:latin typeface="微软雅黑" pitchFamily="34" charset="-122"/>
                          <a:ea typeface="微软雅黑" pitchFamily="34" charset="-122"/>
                          <a:cs typeface="+mn-cs"/>
                        </a:rPr>
                        <a:t>6.6 </a:t>
                      </a:r>
                      <a:r>
                        <a:rPr lang="zh-CN" sz="1400" b="1" kern="1200" dirty="0" smtClean="0">
                          <a:solidFill>
                            <a:schemeClr val="tx1"/>
                          </a:solidFill>
                          <a:effectLst/>
                          <a:latin typeface="微软雅黑" pitchFamily="34" charset="-122"/>
                          <a:ea typeface="微软雅黑" pitchFamily="34" charset="-122"/>
                          <a:cs typeface="+mn-cs"/>
                        </a:rPr>
                        <a:t>节</a:t>
                      </a:r>
                      <a:r>
                        <a:rPr lang="en-US" altLang="zh-CN" sz="1400" b="1" kern="1200" dirty="0" smtClean="0">
                          <a:solidFill>
                            <a:schemeClr val="tx1"/>
                          </a:solidFill>
                          <a:effectLst/>
                          <a:latin typeface="微软雅黑" pitchFamily="34" charset="-122"/>
                          <a:ea typeface="微软雅黑" pitchFamily="34" charset="-122"/>
                          <a:cs typeface="+mn-cs"/>
                        </a:rPr>
                        <a:t> </a:t>
                      </a:r>
                      <a:r>
                        <a:rPr lang="en-US" sz="1400" b="1" kern="1200" dirty="0" smtClean="0">
                          <a:solidFill>
                            <a:schemeClr val="tx1"/>
                          </a:solidFill>
                          <a:effectLst/>
                          <a:latin typeface="微软雅黑" pitchFamily="34" charset="-122"/>
                          <a:ea typeface="微软雅黑" pitchFamily="34" charset="-122"/>
                          <a:cs typeface="+mn-cs"/>
                        </a:rPr>
                        <a:t>DHCP </a:t>
                      </a:r>
                      <a:r>
                        <a:rPr lang="zh-CN" sz="1400" b="1" kern="1200" dirty="0" smtClean="0">
                          <a:solidFill>
                            <a:schemeClr val="tx1"/>
                          </a:solidFill>
                          <a:effectLst/>
                          <a:latin typeface="微软雅黑" pitchFamily="34" charset="-122"/>
                          <a:ea typeface="微软雅黑" pitchFamily="34" charset="-122"/>
                          <a:cs typeface="+mn-cs"/>
                        </a:rPr>
                        <a:t>协议</a:t>
                      </a:r>
                      <a:r>
                        <a:rPr lang="zh-CN" sz="1400" b="1" kern="1200" dirty="0">
                          <a:solidFill>
                            <a:schemeClr val="tx1"/>
                          </a:solidFill>
                          <a:effectLst/>
                          <a:latin typeface="微软雅黑" pitchFamily="34" charset="-122"/>
                          <a:ea typeface="微软雅黑" pitchFamily="34" charset="-122"/>
                          <a:cs typeface="+mn-cs"/>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9933">
                <a:tc>
                  <a:txBody>
                    <a:bodyPr/>
                    <a:lstStyle/>
                    <a:p>
                      <a:pPr marL="0" algn="ctr" defTabSz="914400" rtl="0" eaLnBrk="1" latinLnBrk="0" hangingPunct="1">
                        <a:lnSpc>
                          <a:spcPct val="100000"/>
                        </a:lnSpc>
                        <a:spcAft>
                          <a:spcPts val="0"/>
                        </a:spcAft>
                      </a:pPr>
                      <a:r>
                        <a:rPr lang="en-US" sz="1400" b="1" kern="1200">
                          <a:solidFill>
                            <a:schemeClr val="tx1"/>
                          </a:solidFill>
                          <a:effectLst/>
                          <a:latin typeface="微软雅黑" pitchFamily="34" charset="-122"/>
                          <a:ea typeface="微软雅黑" pitchFamily="34" charset="-122"/>
                          <a:cs typeface="+mn-cs"/>
                        </a:rPr>
                        <a:t>0</a:t>
                      </a:r>
                      <a:endParaRPr lang="zh-CN" sz="1400" b="1" kern="120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0" algn="ctr" defTabSz="914400" rtl="0" eaLnBrk="1" latinLnBrk="0" hangingPunct="1">
                        <a:lnSpc>
                          <a:spcPct val="100000"/>
                        </a:lnSpc>
                        <a:spcAft>
                          <a:spcPts val="0"/>
                        </a:spcAft>
                      </a:pPr>
                      <a:r>
                        <a:rPr lang="en-US" sz="1400" b="1" kern="1200" dirty="0">
                          <a:solidFill>
                            <a:schemeClr val="tx1"/>
                          </a:solidFill>
                          <a:effectLst/>
                          <a:latin typeface="微软雅黑" pitchFamily="34" charset="-122"/>
                          <a:ea typeface="微软雅黑" pitchFamily="34" charset="-122"/>
                          <a:cs typeface="+mn-cs"/>
                        </a:rPr>
                        <a:t>host-id</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0" algn="ctr"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0" algn="ctr"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不可</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0" algn="l"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在本网络上的某台</a:t>
                      </a:r>
                      <a:r>
                        <a:rPr lang="zh-CN" sz="1400" b="1" kern="1200" dirty="0" smtClean="0">
                          <a:solidFill>
                            <a:schemeClr val="tx1"/>
                          </a:solidFill>
                          <a:effectLst/>
                          <a:latin typeface="微软雅黑" pitchFamily="34" charset="-122"/>
                          <a:ea typeface="微软雅黑" pitchFamily="34" charset="-122"/>
                          <a:cs typeface="+mn-cs"/>
                        </a:rPr>
                        <a:t>主机</a:t>
                      </a:r>
                      <a:r>
                        <a:rPr lang="en-US" altLang="zh-CN" sz="1400" b="1" kern="1200" dirty="0" smtClean="0">
                          <a:solidFill>
                            <a:schemeClr val="tx1"/>
                          </a:solidFill>
                          <a:effectLst/>
                          <a:latin typeface="微软雅黑" pitchFamily="34" charset="-122"/>
                          <a:ea typeface="微软雅黑" pitchFamily="34" charset="-122"/>
                          <a:cs typeface="+mn-cs"/>
                        </a:rPr>
                        <a:t> </a:t>
                      </a:r>
                      <a:r>
                        <a:rPr lang="en-US" sz="1400" b="1" kern="1200" dirty="0" smtClean="0">
                          <a:solidFill>
                            <a:schemeClr val="tx1"/>
                          </a:solidFill>
                          <a:effectLst/>
                          <a:latin typeface="微软雅黑" pitchFamily="34" charset="-122"/>
                          <a:ea typeface="微软雅黑" pitchFamily="34" charset="-122"/>
                          <a:cs typeface="+mn-cs"/>
                        </a:rPr>
                        <a:t>host-id</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479990">
                <a:tc>
                  <a:txBody>
                    <a:bodyPr/>
                    <a:lstStyle/>
                    <a:p>
                      <a:pPr marL="0" algn="ctr" defTabSz="914400" rtl="0" eaLnBrk="1" latinLnBrk="0" hangingPunct="1">
                        <a:lnSpc>
                          <a:spcPct val="100000"/>
                        </a:lnSpc>
                        <a:spcAft>
                          <a:spcPts val="0"/>
                        </a:spcAft>
                      </a:pPr>
                      <a:r>
                        <a:rPr lang="zh-CN" sz="1400" b="1" kern="1200" dirty="0" smtClean="0">
                          <a:solidFill>
                            <a:schemeClr val="tx1"/>
                          </a:solidFill>
                          <a:effectLst/>
                          <a:latin typeface="微软雅黑" pitchFamily="34" charset="-122"/>
                          <a:ea typeface="微软雅黑" pitchFamily="34" charset="-122"/>
                          <a:cs typeface="+mn-cs"/>
                        </a:rPr>
                        <a:t>全</a:t>
                      </a:r>
                      <a:r>
                        <a:rPr lang="en-US" altLang="zh-CN" sz="1400" b="1" kern="1200" dirty="0" smtClean="0">
                          <a:solidFill>
                            <a:schemeClr val="tx1"/>
                          </a:solidFill>
                          <a:effectLst/>
                          <a:latin typeface="微软雅黑" pitchFamily="34" charset="-122"/>
                          <a:ea typeface="微软雅黑" pitchFamily="34" charset="-122"/>
                          <a:cs typeface="+mn-cs"/>
                        </a:rPr>
                        <a:t> </a:t>
                      </a:r>
                      <a:r>
                        <a:rPr lang="en-US" sz="1400" b="1" kern="1200" dirty="0" smtClean="0">
                          <a:solidFill>
                            <a:schemeClr val="tx1"/>
                          </a:solidFill>
                          <a:effectLst/>
                          <a:latin typeface="微软雅黑" pitchFamily="34" charset="-122"/>
                          <a:ea typeface="微软雅黑" pitchFamily="34" charset="-122"/>
                          <a:cs typeface="+mn-cs"/>
                        </a:rPr>
                        <a:t>1</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1400" b="1" kern="1200" dirty="0" smtClean="0">
                          <a:solidFill>
                            <a:schemeClr val="tx1"/>
                          </a:solidFill>
                          <a:effectLst/>
                          <a:latin typeface="微软雅黑" pitchFamily="34" charset="-122"/>
                          <a:ea typeface="微软雅黑" pitchFamily="34" charset="-122"/>
                          <a:cs typeface="+mn-cs"/>
                        </a:rPr>
                        <a:t>全</a:t>
                      </a:r>
                      <a:r>
                        <a:rPr lang="en-US" altLang="zh-CN" sz="1400" b="1" kern="1200" dirty="0" smtClean="0">
                          <a:solidFill>
                            <a:schemeClr val="tx1"/>
                          </a:solidFill>
                          <a:effectLst/>
                          <a:latin typeface="微软雅黑" pitchFamily="34" charset="-122"/>
                          <a:ea typeface="微软雅黑" pitchFamily="34" charset="-122"/>
                          <a:cs typeface="+mn-cs"/>
                        </a:rPr>
                        <a:t> </a:t>
                      </a:r>
                      <a:r>
                        <a:rPr lang="en-US" sz="1400" b="1" kern="1200" dirty="0" smtClean="0">
                          <a:solidFill>
                            <a:schemeClr val="tx1"/>
                          </a:solidFill>
                          <a:effectLst/>
                          <a:latin typeface="微软雅黑" pitchFamily="34" charset="-122"/>
                          <a:ea typeface="微软雅黑" pitchFamily="34" charset="-122"/>
                          <a:cs typeface="+mn-cs"/>
                        </a:rPr>
                        <a:t>1</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不可</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只在本网络上进行广播（各路由器均不转发）</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9933">
                <a:tc>
                  <a:txBody>
                    <a:bodyPr/>
                    <a:lstStyle/>
                    <a:p>
                      <a:pPr marL="0" algn="ctr" defTabSz="914400" rtl="0" eaLnBrk="1" latinLnBrk="0" hangingPunct="1">
                        <a:lnSpc>
                          <a:spcPct val="100000"/>
                        </a:lnSpc>
                        <a:spcAft>
                          <a:spcPts val="0"/>
                        </a:spcAft>
                      </a:pPr>
                      <a:r>
                        <a:rPr lang="en-US" sz="1400" b="1" kern="1200" dirty="0">
                          <a:solidFill>
                            <a:schemeClr val="tx1"/>
                          </a:solidFill>
                          <a:effectLst/>
                          <a:latin typeface="微软雅黑" pitchFamily="34" charset="-122"/>
                          <a:ea typeface="微软雅黑" pitchFamily="34" charset="-122"/>
                          <a:cs typeface="+mn-cs"/>
                        </a:rPr>
                        <a:t>net-id</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0" algn="ctr" defTabSz="914400" rtl="0" eaLnBrk="1" latinLnBrk="0" hangingPunct="1">
                        <a:lnSpc>
                          <a:spcPct val="100000"/>
                        </a:lnSpc>
                        <a:spcAft>
                          <a:spcPts val="0"/>
                        </a:spcAft>
                      </a:pPr>
                      <a:r>
                        <a:rPr lang="zh-CN" sz="1400" b="1" kern="1200" dirty="0" smtClean="0">
                          <a:solidFill>
                            <a:schemeClr val="tx1"/>
                          </a:solidFill>
                          <a:effectLst/>
                          <a:latin typeface="微软雅黑" pitchFamily="34" charset="-122"/>
                          <a:ea typeface="微软雅黑" pitchFamily="34" charset="-122"/>
                          <a:cs typeface="+mn-cs"/>
                        </a:rPr>
                        <a:t>全</a:t>
                      </a:r>
                      <a:r>
                        <a:rPr lang="en-US" altLang="zh-CN" sz="1400" b="1" kern="1200" dirty="0" smtClean="0">
                          <a:solidFill>
                            <a:schemeClr val="tx1"/>
                          </a:solidFill>
                          <a:effectLst/>
                          <a:latin typeface="微软雅黑" pitchFamily="34" charset="-122"/>
                          <a:ea typeface="微软雅黑" pitchFamily="34" charset="-122"/>
                          <a:cs typeface="+mn-cs"/>
                        </a:rPr>
                        <a:t> </a:t>
                      </a:r>
                      <a:r>
                        <a:rPr lang="en-US" sz="1400" b="1" kern="1200" dirty="0" smtClean="0">
                          <a:solidFill>
                            <a:schemeClr val="tx1"/>
                          </a:solidFill>
                          <a:effectLst/>
                          <a:latin typeface="微软雅黑" pitchFamily="34" charset="-122"/>
                          <a:ea typeface="微软雅黑" pitchFamily="34" charset="-122"/>
                          <a:cs typeface="+mn-cs"/>
                        </a:rPr>
                        <a:t>1</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0" algn="ctr" defTabSz="914400" rtl="0" eaLnBrk="1" latinLnBrk="0" hangingPunct="1">
                        <a:lnSpc>
                          <a:spcPct val="100000"/>
                        </a:lnSpc>
                        <a:spcAft>
                          <a:spcPts val="0"/>
                        </a:spcAft>
                      </a:pPr>
                      <a:r>
                        <a:rPr lang="zh-CN" sz="1400" b="1" kern="1200">
                          <a:solidFill>
                            <a:schemeClr val="tx1"/>
                          </a:solidFill>
                          <a:effectLst/>
                          <a:latin typeface="微软雅黑" pitchFamily="34" charset="-122"/>
                          <a:ea typeface="微软雅黑" pitchFamily="34" charset="-122"/>
                          <a:cs typeface="+mn-cs"/>
                        </a:rPr>
                        <a:t>不可</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0" algn="ctr"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0" algn="l" defTabSz="914400" rtl="0" eaLnBrk="1" latinLnBrk="0" hangingPunct="1">
                        <a:lnSpc>
                          <a:spcPct val="100000"/>
                        </a:lnSpc>
                        <a:spcAft>
                          <a:spcPts val="0"/>
                        </a:spcAft>
                      </a:pPr>
                      <a:r>
                        <a:rPr lang="zh-CN" sz="1400" b="1" kern="1200" dirty="0" smtClean="0">
                          <a:solidFill>
                            <a:schemeClr val="tx1"/>
                          </a:solidFill>
                          <a:effectLst/>
                          <a:latin typeface="微软雅黑" pitchFamily="34" charset="-122"/>
                          <a:ea typeface="微软雅黑" pitchFamily="34" charset="-122"/>
                          <a:cs typeface="+mn-cs"/>
                        </a:rPr>
                        <a:t>对</a:t>
                      </a:r>
                      <a:r>
                        <a:rPr lang="en-US" altLang="zh-CN" sz="1400" b="1" kern="1200" dirty="0" smtClean="0">
                          <a:solidFill>
                            <a:schemeClr val="tx1"/>
                          </a:solidFill>
                          <a:effectLst/>
                          <a:latin typeface="微软雅黑" pitchFamily="34" charset="-122"/>
                          <a:ea typeface="微软雅黑" pitchFamily="34" charset="-122"/>
                          <a:cs typeface="+mn-cs"/>
                        </a:rPr>
                        <a:t> </a:t>
                      </a:r>
                      <a:r>
                        <a:rPr lang="en-US" sz="1400" b="1" kern="1200" dirty="0" smtClean="0">
                          <a:solidFill>
                            <a:schemeClr val="tx1"/>
                          </a:solidFill>
                          <a:effectLst/>
                          <a:latin typeface="微软雅黑" pitchFamily="34" charset="-122"/>
                          <a:ea typeface="微软雅黑" pitchFamily="34" charset="-122"/>
                          <a:cs typeface="+mn-cs"/>
                        </a:rPr>
                        <a:t>net-id </a:t>
                      </a:r>
                      <a:r>
                        <a:rPr lang="zh-CN" sz="1400" b="1" kern="1200" dirty="0" smtClean="0">
                          <a:solidFill>
                            <a:schemeClr val="tx1"/>
                          </a:solidFill>
                          <a:effectLst/>
                          <a:latin typeface="微软雅黑" pitchFamily="34" charset="-122"/>
                          <a:ea typeface="微软雅黑" pitchFamily="34" charset="-122"/>
                          <a:cs typeface="+mn-cs"/>
                        </a:rPr>
                        <a:t>上</a:t>
                      </a:r>
                      <a:r>
                        <a:rPr lang="zh-CN" sz="1400" b="1" kern="1200" dirty="0">
                          <a:solidFill>
                            <a:schemeClr val="tx1"/>
                          </a:solidFill>
                          <a:effectLst/>
                          <a:latin typeface="微软雅黑" pitchFamily="34" charset="-122"/>
                          <a:ea typeface="微软雅黑" pitchFamily="34" charset="-122"/>
                          <a:cs typeface="+mn-cs"/>
                        </a:rPr>
                        <a:t>的所有主机进行广播</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479990">
                <a:tc>
                  <a:txBody>
                    <a:bodyPr/>
                    <a:lstStyle/>
                    <a:p>
                      <a:pPr marL="0" algn="ctr" defTabSz="914400" rtl="0" eaLnBrk="1" latinLnBrk="0" hangingPunct="1">
                        <a:lnSpc>
                          <a:spcPct val="100000"/>
                        </a:lnSpc>
                        <a:spcAft>
                          <a:spcPts val="0"/>
                        </a:spcAft>
                      </a:pPr>
                      <a:r>
                        <a:rPr lang="en-US" sz="1400" b="1" kern="1200">
                          <a:solidFill>
                            <a:schemeClr val="tx1"/>
                          </a:solidFill>
                          <a:effectLst/>
                          <a:latin typeface="微软雅黑" pitchFamily="34" charset="-122"/>
                          <a:ea typeface="微软雅黑" pitchFamily="34" charset="-122"/>
                          <a:cs typeface="+mn-cs"/>
                        </a:rPr>
                        <a:t>127</a:t>
                      </a:r>
                      <a:endParaRPr lang="zh-CN" sz="1400" b="1" kern="120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非</a:t>
                      </a:r>
                      <a:r>
                        <a:rPr lang="zh-CN" sz="1400" b="1" kern="1200" dirty="0" smtClean="0">
                          <a:solidFill>
                            <a:schemeClr val="tx1"/>
                          </a:solidFill>
                          <a:effectLst/>
                          <a:latin typeface="微软雅黑" pitchFamily="34" charset="-122"/>
                          <a:ea typeface="微软雅黑" pitchFamily="34" charset="-122"/>
                          <a:cs typeface="+mn-cs"/>
                        </a:rPr>
                        <a:t>全</a:t>
                      </a:r>
                      <a:r>
                        <a:rPr lang="en-US" altLang="zh-CN" sz="1400" b="1" kern="1200" dirty="0" smtClean="0">
                          <a:solidFill>
                            <a:schemeClr val="tx1"/>
                          </a:solidFill>
                          <a:effectLst/>
                          <a:latin typeface="微软雅黑" pitchFamily="34" charset="-122"/>
                          <a:ea typeface="微软雅黑" pitchFamily="34" charset="-122"/>
                          <a:cs typeface="+mn-cs"/>
                        </a:rPr>
                        <a:t> </a:t>
                      </a:r>
                      <a:r>
                        <a:rPr lang="en-US" sz="1400" b="1" kern="1200" dirty="0" smtClean="0">
                          <a:solidFill>
                            <a:schemeClr val="tx1"/>
                          </a:solidFill>
                          <a:effectLst/>
                          <a:latin typeface="微软雅黑" pitchFamily="34" charset="-122"/>
                          <a:ea typeface="微软雅黑" pitchFamily="34" charset="-122"/>
                          <a:cs typeface="+mn-cs"/>
                        </a:rPr>
                        <a:t>0 </a:t>
                      </a:r>
                      <a:r>
                        <a:rPr lang="zh-CN" sz="1400" b="1" kern="1200" dirty="0" smtClean="0">
                          <a:solidFill>
                            <a:schemeClr val="tx1"/>
                          </a:solidFill>
                          <a:effectLst/>
                          <a:latin typeface="微软雅黑" pitchFamily="34" charset="-122"/>
                          <a:ea typeface="微软雅黑" pitchFamily="34" charset="-122"/>
                          <a:cs typeface="+mn-cs"/>
                        </a:rPr>
                        <a:t>或全</a:t>
                      </a:r>
                      <a:r>
                        <a:rPr lang="en-US" altLang="zh-CN" sz="1400" b="1" kern="1200" dirty="0" smtClean="0">
                          <a:solidFill>
                            <a:schemeClr val="tx1"/>
                          </a:solidFill>
                          <a:effectLst/>
                          <a:latin typeface="微软雅黑" pitchFamily="34" charset="-122"/>
                          <a:ea typeface="微软雅黑" pitchFamily="34" charset="-122"/>
                          <a:cs typeface="+mn-cs"/>
                        </a:rPr>
                        <a:t> </a:t>
                      </a:r>
                      <a:r>
                        <a:rPr lang="en-US" sz="1400" b="1" kern="1200" dirty="0" smtClean="0">
                          <a:solidFill>
                            <a:schemeClr val="tx1"/>
                          </a:solidFill>
                          <a:effectLst/>
                          <a:latin typeface="微软雅黑" pitchFamily="34" charset="-122"/>
                          <a:ea typeface="微软雅黑" pitchFamily="34" charset="-122"/>
                          <a:cs typeface="+mn-cs"/>
                        </a:rPr>
                        <a:t>1 </a:t>
                      </a:r>
                      <a:r>
                        <a:rPr lang="zh-CN" sz="1400" b="1" kern="1200" dirty="0" smtClean="0">
                          <a:solidFill>
                            <a:schemeClr val="tx1"/>
                          </a:solidFill>
                          <a:effectLst/>
                          <a:latin typeface="微软雅黑" pitchFamily="34" charset="-122"/>
                          <a:ea typeface="微软雅黑" pitchFamily="34" charset="-122"/>
                          <a:cs typeface="+mn-cs"/>
                        </a:rPr>
                        <a:t>的</a:t>
                      </a:r>
                      <a:r>
                        <a:rPr lang="zh-CN" sz="1400" b="1" kern="1200" dirty="0">
                          <a:solidFill>
                            <a:schemeClr val="tx1"/>
                          </a:solidFill>
                          <a:effectLst/>
                          <a:latin typeface="微软雅黑" pitchFamily="34" charset="-122"/>
                          <a:ea typeface="微软雅黑" pitchFamily="34" charset="-122"/>
                          <a:cs typeface="+mn-cs"/>
                        </a:rPr>
                        <a:t>任何数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1400" b="1" kern="1200">
                          <a:solidFill>
                            <a:schemeClr val="tx1"/>
                          </a:solidFill>
                          <a:effectLst/>
                          <a:latin typeface="微软雅黑" pitchFamily="34" charset="-122"/>
                          <a:ea typeface="微软雅黑" pitchFamily="34"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altLang="zh-CN" sz="1400" b="1" kern="1200" dirty="0" smtClean="0">
                          <a:solidFill>
                            <a:schemeClr val="tx1"/>
                          </a:solidFill>
                          <a:effectLst/>
                          <a:latin typeface="微软雅黑" pitchFamily="34" charset="-122"/>
                          <a:ea typeface="微软雅黑" pitchFamily="34" charset="-122"/>
                          <a:cs typeface="+mn-cs"/>
                        </a:rPr>
                        <a:t>用于本地软件环回测试</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9433642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45144" y="89774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矩形 9"/>
          <p:cNvSpPr/>
          <p:nvPr/>
        </p:nvSpPr>
        <p:spPr>
          <a:xfrm>
            <a:off x="616085" y="847768"/>
            <a:ext cx="2824812" cy="400110"/>
          </a:xfrm>
          <a:prstGeom prst="rect">
            <a:avLst/>
          </a:prstGeom>
        </p:spPr>
        <p:txBody>
          <a:bodyPr wrap="none">
            <a:spAutoFit/>
          </a:bodyPr>
          <a:lstStyle/>
          <a:p>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地址的一些重要</a:t>
            </a:r>
            <a:r>
              <a:rPr lang="zh-CN" altLang="en-US" sz="2000" b="1" dirty="0" smtClean="0">
                <a:latin typeface="微软雅黑" pitchFamily="34" charset="-122"/>
                <a:ea typeface="微软雅黑" pitchFamily="34" charset="-122"/>
              </a:rPr>
              <a:t>特点</a:t>
            </a:r>
            <a:endParaRPr lang="zh-CN" altLang="en-US" sz="2000" b="1" dirty="0">
              <a:latin typeface="微软雅黑" pitchFamily="34" charset="-122"/>
              <a:ea typeface="微软雅黑" pitchFamily="34" charset="-122"/>
            </a:endParaRPr>
          </a:p>
        </p:txBody>
      </p:sp>
      <p:sp>
        <p:nvSpPr>
          <p:cNvPr id="11" name="矩形 10"/>
          <p:cNvSpPr/>
          <p:nvPr/>
        </p:nvSpPr>
        <p:spPr>
          <a:xfrm>
            <a:off x="545144" y="1294153"/>
            <a:ext cx="8053712" cy="3054682"/>
          </a:xfrm>
          <a:prstGeom prst="rect">
            <a:avLst/>
          </a:prstGeom>
        </p:spPr>
        <p:txBody>
          <a:bodyPr wrap="square">
            <a:spAutoFit/>
          </a:bodyPr>
          <a:lstStyle/>
          <a:p>
            <a:pPr>
              <a:lnSpc>
                <a:spcPts val="3300"/>
              </a:lnSpc>
              <a:buClr>
                <a:srgbClr val="0070C0"/>
              </a:buClr>
            </a:pPr>
            <a:r>
              <a:rPr lang="en-US" altLang="zh-CN" sz="2000" b="1" dirty="0">
                <a:solidFill>
                  <a:srgbClr val="0000FF"/>
                </a:solidFill>
                <a:latin typeface="微软雅黑" pitchFamily="34" charset="-122"/>
                <a:ea typeface="微软雅黑" pitchFamily="34" charset="-122"/>
              </a:rPr>
              <a:t>(1) IP </a:t>
            </a:r>
            <a:r>
              <a:rPr lang="zh-CN" altLang="en-US" sz="2000" b="1" dirty="0">
                <a:solidFill>
                  <a:srgbClr val="0000FF"/>
                </a:solidFill>
                <a:latin typeface="微软雅黑" pitchFamily="34" charset="-122"/>
                <a:ea typeface="微软雅黑" pitchFamily="34" charset="-122"/>
              </a:rPr>
              <a:t>地址是一种分等级的地址结构</a:t>
            </a:r>
            <a:r>
              <a:rPr lang="zh-CN" altLang="en-US" sz="2000" b="1" dirty="0">
                <a:latin typeface="微软雅黑" pitchFamily="34" charset="-122"/>
                <a:ea typeface="微软雅黑" pitchFamily="34" charset="-122"/>
              </a:rPr>
              <a:t>。分两个等级的好处是：</a:t>
            </a:r>
          </a:p>
          <a:p>
            <a:pPr marL="623888" indent="-342900">
              <a:lnSpc>
                <a:spcPts val="3300"/>
              </a:lnSpc>
              <a:buClr>
                <a:srgbClr val="3399FF"/>
              </a:buClr>
              <a:buFont typeface="Wingdings" pitchFamily="2" charset="2"/>
              <a:buChar char="l"/>
            </a:pPr>
            <a:r>
              <a:rPr lang="zh-CN" altLang="en-US" sz="2000" b="1" dirty="0">
                <a:solidFill>
                  <a:srgbClr val="0000FF"/>
                </a:solidFill>
                <a:latin typeface="微软雅黑" pitchFamily="34" charset="-122"/>
                <a:ea typeface="微软雅黑" pitchFamily="34" charset="-122"/>
              </a:rPr>
              <a:t>第一，</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地址管理机构在分配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地址时只分配网络号，而剩下的主机号则由得到该网络号的单位自行分配。这样就方便了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a:t>
            </a:r>
            <a:r>
              <a:rPr lang="zh-CN" altLang="en-US" sz="2000" b="1" dirty="0" smtClean="0">
                <a:latin typeface="微软雅黑" pitchFamily="34" charset="-122"/>
                <a:ea typeface="微软雅黑" pitchFamily="34" charset="-122"/>
              </a:rPr>
              <a:t>管理</a:t>
            </a:r>
            <a:r>
              <a:rPr lang="zh-CN" altLang="en-US" sz="2000" b="1" dirty="0">
                <a:latin typeface="微软雅黑" pitchFamily="34" charset="-122"/>
                <a:ea typeface="微软雅黑" pitchFamily="34" charset="-122"/>
              </a:rPr>
              <a:t>。</a:t>
            </a:r>
          </a:p>
          <a:p>
            <a:pPr marL="623888" indent="-342900">
              <a:lnSpc>
                <a:spcPts val="3300"/>
              </a:lnSpc>
              <a:buClr>
                <a:srgbClr val="3399FF"/>
              </a:buClr>
              <a:buFont typeface="Wingdings" pitchFamily="2" charset="2"/>
              <a:buChar char="l"/>
            </a:pPr>
            <a:r>
              <a:rPr lang="zh-CN" altLang="en-US" sz="2000" b="1" dirty="0">
                <a:solidFill>
                  <a:srgbClr val="0000FF"/>
                </a:solidFill>
                <a:latin typeface="微软雅黑" pitchFamily="34" charset="-122"/>
                <a:ea typeface="微软雅黑" pitchFamily="34" charset="-122"/>
              </a:rPr>
              <a:t>第二，</a:t>
            </a:r>
            <a:r>
              <a:rPr lang="zh-CN" altLang="en-US" sz="2000" b="1" dirty="0">
                <a:latin typeface="微软雅黑" pitchFamily="34" charset="-122"/>
                <a:ea typeface="微软雅黑" pitchFamily="34" charset="-122"/>
              </a:rPr>
              <a:t>路由器仅根据目的主机所连接的网络号来转发分组（而不考虑目的主机号），这样就可以使路由表中的项目数大幅度减少，从而减小了路由表所占的存储空间。 </a:t>
            </a:r>
          </a:p>
        </p:txBody>
      </p:sp>
    </p:spTree>
    <p:extLst>
      <p:ext uri="{BB962C8B-B14F-4D97-AF65-F5344CB8AC3E}">
        <p14:creationId xmlns:p14="http://schemas.microsoft.com/office/powerpoint/2010/main" val="42789788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45144" y="877289"/>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矩形 8"/>
          <p:cNvSpPr/>
          <p:nvPr/>
        </p:nvSpPr>
        <p:spPr>
          <a:xfrm>
            <a:off x="616085" y="827313"/>
            <a:ext cx="2824812" cy="400110"/>
          </a:xfrm>
          <a:prstGeom prst="rect">
            <a:avLst/>
          </a:prstGeom>
        </p:spPr>
        <p:txBody>
          <a:bodyPr wrap="none">
            <a:spAutoFit/>
          </a:bodyPr>
          <a:lstStyle/>
          <a:p>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地址的一些重要</a:t>
            </a:r>
            <a:r>
              <a:rPr lang="zh-CN" altLang="en-US" sz="2000" b="1" dirty="0" smtClean="0">
                <a:latin typeface="微软雅黑" pitchFamily="34" charset="-122"/>
                <a:ea typeface="微软雅黑" pitchFamily="34" charset="-122"/>
              </a:rPr>
              <a:t>特点</a:t>
            </a:r>
            <a:endParaRPr lang="zh-CN" altLang="en-US" sz="2000" b="1" dirty="0">
              <a:latin typeface="微软雅黑" pitchFamily="34" charset="-122"/>
              <a:ea typeface="微软雅黑" pitchFamily="34" charset="-122"/>
            </a:endParaRPr>
          </a:p>
        </p:txBody>
      </p:sp>
      <p:sp>
        <p:nvSpPr>
          <p:cNvPr id="10" name="矩形 9"/>
          <p:cNvSpPr/>
          <p:nvPr/>
        </p:nvSpPr>
        <p:spPr>
          <a:xfrm>
            <a:off x="545144" y="1273698"/>
            <a:ext cx="8028487" cy="3054682"/>
          </a:xfrm>
          <a:prstGeom prst="rect">
            <a:avLst/>
          </a:prstGeom>
        </p:spPr>
        <p:txBody>
          <a:bodyPr wrap="square">
            <a:spAutoFit/>
          </a:bodyPr>
          <a:lstStyle/>
          <a:p>
            <a:pPr>
              <a:lnSpc>
                <a:spcPts val="3300"/>
              </a:lnSpc>
              <a:buClr>
                <a:srgbClr val="0070C0"/>
              </a:buClr>
            </a:pPr>
            <a:r>
              <a:rPr lang="en-US" altLang="zh-CN" sz="2000" b="1" dirty="0">
                <a:solidFill>
                  <a:srgbClr val="0000FF"/>
                </a:solidFill>
                <a:latin typeface="微软雅黑" pitchFamily="34" charset="-122"/>
                <a:ea typeface="微软雅黑" pitchFamily="34" charset="-122"/>
              </a:rPr>
              <a:t>(2) </a:t>
            </a:r>
            <a:r>
              <a:rPr lang="zh-CN" altLang="en-US" sz="2000" b="1" dirty="0">
                <a:solidFill>
                  <a:srgbClr val="0000FF"/>
                </a:solidFill>
                <a:latin typeface="微软雅黑" pitchFamily="34" charset="-122"/>
                <a:ea typeface="微软雅黑" pitchFamily="34" charset="-122"/>
              </a:rPr>
              <a:t>实际上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地址是标志一个主机（或路由器）和一条链路的接口。</a:t>
            </a:r>
          </a:p>
          <a:p>
            <a:pPr marL="623888" indent="-342900">
              <a:lnSpc>
                <a:spcPts val="3300"/>
              </a:lnSpc>
              <a:buClr>
                <a:srgbClr val="3399FF"/>
              </a:buClr>
              <a:buFont typeface="Wingdings" pitchFamily="2" charset="2"/>
              <a:buChar char="l"/>
            </a:pPr>
            <a:r>
              <a:rPr lang="zh-CN" altLang="en-US" sz="2000" b="1" dirty="0">
                <a:latin typeface="微软雅黑" pitchFamily="34" charset="-122"/>
                <a:ea typeface="微软雅黑" pitchFamily="34" charset="-122"/>
              </a:rPr>
              <a:t>当一个主机同时连接到两个网络上时，该主机就必须同时具有两个相应的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地址，其网络号 </a:t>
            </a:r>
            <a:r>
              <a:rPr lang="en-US" altLang="zh-CN" sz="2000" b="1" dirty="0">
                <a:latin typeface="微软雅黑" pitchFamily="34" charset="-122"/>
                <a:ea typeface="微软雅黑" pitchFamily="34" charset="-122"/>
              </a:rPr>
              <a:t>net-id </a:t>
            </a:r>
            <a:r>
              <a:rPr lang="zh-CN" altLang="en-US" sz="2000" b="1" dirty="0">
                <a:latin typeface="微软雅黑" pitchFamily="34" charset="-122"/>
                <a:ea typeface="微软雅黑" pitchFamily="34" charset="-122"/>
              </a:rPr>
              <a:t>必须是不同的。这种主机称为</a:t>
            </a:r>
            <a:r>
              <a:rPr lang="zh-CN" altLang="en-US" sz="2000" b="1" dirty="0">
                <a:solidFill>
                  <a:srgbClr val="0000FF"/>
                </a:solidFill>
                <a:latin typeface="微软雅黑" pitchFamily="34" charset="-122"/>
                <a:ea typeface="微软雅黑" pitchFamily="34" charset="-122"/>
              </a:rPr>
              <a:t>多归属主机 </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multihomed</a:t>
            </a:r>
            <a:r>
              <a:rPr lang="en-US" altLang="zh-CN" sz="2000" b="1" dirty="0">
                <a:latin typeface="微软雅黑" pitchFamily="34" charset="-122"/>
                <a:ea typeface="微软雅黑" pitchFamily="34" charset="-122"/>
              </a:rPr>
              <a:t> host)</a:t>
            </a:r>
            <a:r>
              <a:rPr lang="zh-CN" altLang="en-US" sz="2000" b="1" dirty="0">
                <a:latin typeface="微软雅黑" pitchFamily="34" charset="-122"/>
                <a:ea typeface="微软雅黑" pitchFamily="34" charset="-122"/>
              </a:rPr>
              <a:t>。</a:t>
            </a:r>
          </a:p>
          <a:p>
            <a:pPr marL="623888" indent="-342900">
              <a:lnSpc>
                <a:spcPts val="3300"/>
              </a:lnSpc>
              <a:buClr>
                <a:srgbClr val="3399FF"/>
              </a:buClr>
              <a:buFont typeface="Wingdings" pitchFamily="2" charset="2"/>
              <a:buChar char="l"/>
            </a:pPr>
            <a:r>
              <a:rPr lang="zh-CN" altLang="en-US" sz="2000" b="1" dirty="0">
                <a:latin typeface="微软雅黑" pitchFamily="34" charset="-122"/>
                <a:ea typeface="微软雅黑" pitchFamily="34" charset="-122"/>
              </a:rPr>
              <a:t>由于一个路由器至少应当连接到两个网络（这样它才能将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数据报从一个网络转发到另一个网络），因此</a:t>
            </a:r>
            <a:r>
              <a:rPr lang="zh-CN" altLang="en-US" sz="2000" b="1" dirty="0">
                <a:solidFill>
                  <a:srgbClr val="0000FF"/>
                </a:solidFill>
                <a:latin typeface="微软雅黑" pitchFamily="34" charset="-122"/>
                <a:ea typeface="微软雅黑" pitchFamily="34" charset="-122"/>
              </a:rPr>
              <a:t>一个路由器至少应当有两个不同的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 </a:t>
            </a:r>
          </a:p>
        </p:txBody>
      </p:sp>
    </p:spTree>
    <p:extLst>
      <p:ext uri="{BB962C8B-B14F-4D97-AF65-F5344CB8AC3E}">
        <p14:creationId xmlns:p14="http://schemas.microsoft.com/office/powerpoint/2010/main" val="24009695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45144" y="1404369"/>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矩形 45"/>
          <p:cNvSpPr/>
          <p:nvPr/>
        </p:nvSpPr>
        <p:spPr>
          <a:xfrm>
            <a:off x="616085" y="1354393"/>
            <a:ext cx="2824812" cy="400110"/>
          </a:xfrm>
          <a:prstGeom prst="rect">
            <a:avLst/>
          </a:prstGeom>
        </p:spPr>
        <p:txBody>
          <a:bodyPr wrap="none">
            <a:spAutoFit/>
          </a:bodyPr>
          <a:lstStyle/>
          <a:p>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地址的一些重要</a:t>
            </a:r>
            <a:r>
              <a:rPr lang="zh-CN" altLang="en-US" sz="2000" b="1" dirty="0" smtClean="0">
                <a:latin typeface="微软雅黑" pitchFamily="34" charset="-122"/>
                <a:ea typeface="微软雅黑" pitchFamily="34" charset="-122"/>
              </a:rPr>
              <a:t>特点</a:t>
            </a:r>
            <a:endParaRPr lang="zh-CN" altLang="en-US" sz="2000" b="1" dirty="0">
              <a:latin typeface="微软雅黑" pitchFamily="34" charset="-122"/>
              <a:ea typeface="微软雅黑" pitchFamily="34" charset="-122"/>
            </a:endParaRPr>
          </a:p>
        </p:txBody>
      </p:sp>
      <p:sp>
        <p:nvSpPr>
          <p:cNvPr id="47" name="矩形 46"/>
          <p:cNvSpPr/>
          <p:nvPr/>
        </p:nvSpPr>
        <p:spPr>
          <a:xfrm>
            <a:off x="545144" y="1800778"/>
            <a:ext cx="8028487" cy="1785104"/>
          </a:xfrm>
          <a:prstGeom prst="rect">
            <a:avLst/>
          </a:prstGeom>
        </p:spPr>
        <p:txBody>
          <a:bodyPr wrap="square">
            <a:spAutoFit/>
          </a:bodyPr>
          <a:lstStyle/>
          <a:p>
            <a:pPr>
              <a:lnSpc>
                <a:spcPts val="3300"/>
              </a:lnSpc>
              <a:buClr>
                <a:srgbClr val="0070C0"/>
              </a:buClr>
            </a:pPr>
            <a:r>
              <a:rPr lang="en-US" altLang="zh-CN" sz="2000" b="1" dirty="0">
                <a:solidFill>
                  <a:srgbClr val="0000FF"/>
                </a:solidFill>
                <a:latin typeface="微软雅黑" pitchFamily="34" charset="-122"/>
                <a:ea typeface="微软雅黑" pitchFamily="34" charset="-122"/>
              </a:rPr>
              <a:t>(3) </a:t>
            </a:r>
            <a:r>
              <a:rPr lang="zh-CN" altLang="en-US" sz="2000" b="1" dirty="0">
                <a:solidFill>
                  <a:srgbClr val="0000FF"/>
                </a:solidFill>
                <a:latin typeface="微软雅黑" pitchFamily="34" charset="-122"/>
                <a:ea typeface="微软雅黑" pitchFamily="34" charset="-122"/>
              </a:rPr>
              <a:t>用转发器或网桥连接起来的若干个局域网</a:t>
            </a:r>
            <a:r>
              <a:rPr lang="zh-CN" altLang="en-US" sz="2000" b="1" dirty="0">
                <a:solidFill>
                  <a:srgbClr val="CC00CC"/>
                </a:solidFill>
                <a:latin typeface="微软雅黑" pitchFamily="34" charset="-122"/>
                <a:ea typeface="微软雅黑" pitchFamily="34" charset="-122"/>
              </a:rPr>
              <a:t>仍为一个网络，因此这些局域网都具有同样的网络号 </a:t>
            </a:r>
            <a:r>
              <a:rPr lang="en-US" altLang="zh-CN" sz="2000" b="1" dirty="0">
                <a:solidFill>
                  <a:srgbClr val="CC00CC"/>
                </a:solidFill>
                <a:latin typeface="微软雅黑" pitchFamily="34" charset="-122"/>
                <a:ea typeface="微软雅黑" pitchFamily="34" charset="-122"/>
              </a:rPr>
              <a:t>net-id</a:t>
            </a:r>
            <a:r>
              <a:rPr lang="zh-CN" altLang="en-US" sz="2000" b="1" dirty="0">
                <a:solidFill>
                  <a:srgbClr val="CC00CC"/>
                </a:solidFill>
                <a:latin typeface="微软雅黑" pitchFamily="34" charset="-122"/>
                <a:ea typeface="微软雅黑" pitchFamily="34" charset="-122"/>
              </a:rPr>
              <a:t>。</a:t>
            </a:r>
          </a:p>
          <a:p>
            <a:pPr>
              <a:lnSpc>
                <a:spcPts val="3300"/>
              </a:lnSpc>
              <a:buClr>
                <a:srgbClr val="0070C0"/>
              </a:buClr>
            </a:pPr>
            <a:r>
              <a:rPr lang="en-US" altLang="zh-CN" sz="2000" b="1" dirty="0">
                <a:solidFill>
                  <a:srgbClr val="0000FF"/>
                </a:solidFill>
                <a:latin typeface="微软雅黑" pitchFamily="34" charset="-122"/>
                <a:ea typeface="微软雅黑" pitchFamily="34" charset="-122"/>
              </a:rPr>
              <a:t>(4) </a:t>
            </a:r>
            <a:r>
              <a:rPr lang="zh-CN" altLang="en-US" sz="2000" b="1" dirty="0">
                <a:solidFill>
                  <a:srgbClr val="0000FF"/>
                </a:solidFill>
                <a:latin typeface="微软雅黑" pitchFamily="34" charset="-122"/>
                <a:ea typeface="微软雅黑" pitchFamily="34" charset="-122"/>
              </a:rPr>
              <a:t>所有分配到网络号 </a:t>
            </a:r>
            <a:r>
              <a:rPr lang="en-US" altLang="zh-CN" sz="2000" b="1" dirty="0">
                <a:solidFill>
                  <a:srgbClr val="0000FF"/>
                </a:solidFill>
                <a:latin typeface="微软雅黑" pitchFamily="34" charset="-122"/>
                <a:ea typeface="微软雅黑" pitchFamily="34" charset="-122"/>
              </a:rPr>
              <a:t>net-id </a:t>
            </a:r>
            <a:r>
              <a:rPr lang="zh-CN" altLang="en-US" sz="2000" b="1" dirty="0">
                <a:solidFill>
                  <a:srgbClr val="0000FF"/>
                </a:solidFill>
                <a:latin typeface="微软雅黑" pitchFamily="34" charset="-122"/>
                <a:ea typeface="微软雅黑" pitchFamily="34" charset="-122"/>
              </a:rPr>
              <a:t>的网络，无论是范围很小的局域网，还是可能覆盖很大地理范围的广域网，都是平等的。</a:t>
            </a:r>
          </a:p>
        </p:txBody>
      </p:sp>
    </p:spTree>
    <p:extLst>
      <p:ext uri="{BB962C8B-B14F-4D97-AF65-F5344CB8AC3E}">
        <p14:creationId xmlns:p14="http://schemas.microsoft.com/office/powerpoint/2010/main" val="3967746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圆角矩形 6"/>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2" name="AutoShape 2"/>
          <p:cNvSpPr>
            <a:spLocks noChangeArrowheads="1"/>
          </p:cNvSpPr>
          <p:nvPr/>
        </p:nvSpPr>
        <p:spPr bwMode="auto">
          <a:xfrm>
            <a:off x="3502536" y="1567325"/>
            <a:ext cx="4083510" cy="2242356"/>
          </a:xfrm>
          <a:prstGeom prst="roundRect">
            <a:avLst>
              <a:gd name="adj" fmla="val 24787"/>
            </a:avLst>
          </a:prstGeom>
          <a:solidFill>
            <a:srgbClr val="99FFCC"/>
          </a:solidFill>
          <a:ln w="9525">
            <a:solidFill>
              <a:schemeClr val="tx1"/>
            </a:solidFill>
            <a:prstDash val="dash"/>
            <a:round/>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453" name="Freeform 4"/>
          <p:cNvSpPr>
            <a:spLocks/>
          </p:cNvSpPr>
          <p:nvPr/>
        </p:nvSpPr>
        <p:spPr bwMode="auto">
          <a:xfrm>
            <a:off x="4604208" y="2017726"/>
            <a:ext cx="2888954" cy="1751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454" name="Line 5"/>
          <p:cNvSpPr>
            <a:spLocks noChangeShapeType="1"/>
          </p:cNvSpPr>
          <p:nvPr/>
        </p:nvSpPr>
        <p:spPr bwMode="auto">
          <a:xfrm>
            <a:off x="5703485" y="3613206"/>
            <a:ext cx="0" cy="4727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55" name="Line 6"/>
          <p:cNvSpPr>
            <a:spLocks noChangeShapeType="1"/>
          </p:cNvSpPr>
          <p:nvPr/>
        </p:nvSpPr>
        <p:spPr bwMode="auto">
          <a:xfrm>
            <a:off x="4876125" y="3600926"/>
            <a:ext cx="0" cy="4710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56" name="Freeform 7"/>
          <p:cNvSpPr>
            <a:spLocks/>
          </p:cNvSpPr>
          <p:nvPr/>
        </p:nvSpPr>
        <p:spPr bwMode="auto">
          <a:xfrm>
            <a:off x="5896913" y="3484270"/>
            <a:ext cx="1494749" cy="11665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57" name="Freeform 8"/>
          <p:cNvSpPr>
            <a:spLocks/>
          </p:cNvSpPr>
          <p:nvPr/>
        </p:nvSpPr>
        <p:spPr bwMode="auto">
          <a:xfrm>
            <a:off x="4699006" y="3109739"/>
            <a:ext cx="1013097" cy="141216"/>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458" name="Line 9"/>
          <p:cNvSpPr>
            <a:spLocks noChangeShapeType="1"/>
          </p:cNvSpPr>
          <p:nvPr/>
        </p:nvSpPr>
        <p:spPr bwMode="auto">
          <a:xfrm>
            <a:off x="4443338" y="3172891"/>
            <a:ext cx="145357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59" name="Freeform 10"/>
          <p:cNvSpPr>
            <a:spLocks/>
          </p:cNvSpPr>
          <p:nvPr/>
        </p:nvSpPr>
        <p:spPr bwMode="auto">
          <a:xfrm>
            <a:off x="3584408" y="1972115"/>
            <a:ext cx="560172" cy="1307785"/>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460" name="Freeform 11"/>
          <p:cNvSpPr>
            <a:spLocks/>
          </p:cNvSpPr>
          <p:nvPr/>
        </p:nvSpPr>
        <p:spPr bwMode="auto">
          <a:xfrm>
            <a:off x="4422272" y="2320332"/>
            <a:ext cx="658801" cy="602581"/>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461" name="Freeform 12"/>
          <p:cNvSpPr>
            <a:spLocks/>
          </p:cNvSpPr>
          <p:nvPr/>
        </p:nvSpPr>
        <p:spPr bwMode="auto">
          <a:xfrm>
            <a:off x="5389406" y="2317701"/>
            <a:ext cx="586026" cy="674504"/>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462" name="Rectangle 13"/>
          <p:cNvSpPr>
            <a:spLocks noChangeArrowheads="1"/>
          </p:cNvSpPr>
          <p:nvPr/>
        </p:nvSpPr>
        <p:spPr bwMode="auto">
          <a:xfrm>
            <a:off x="3673461" y="3140439"/>
            <a:ext cx="622413"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63" name="Freeform 14"/>
          <p:cNvSpPr>
            <a:spLocks/>
          </p:cNvSpPr>
          <p:nvPr/>
        </p:nvSpPr>
        <p:spPr bwMode="auto">
          <a:xfrm>
            <a:off x="3331612" y="2843972"/>
            <a:ext cx="341849" cy="16665"/>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64" name="Rectangle 15"/>
          <p:cNvSpPr>
            <a:spLocks noChangeArrowheads="1"/>
          </p:cNvSpPr>
          <p:nvPr/>
        </p:nvSpPr>
        <p:spPr bwMode="auto">
          <a:xfrm>
            <a:off x="3331612" y="2234374"/>
            <a:ext cx="341849"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65" name="Freeform 16"/>
          <p:cNvSpPr>
            <a:spLocks/>
          </p:cNvSpPr>
          <p:nvPr/>
        </p:nvSpPr>
        <p:spPr bwMode="auto">
          <a:xfrm>
            <a:off x="4248953" y="2187887"/>
            <a:ext cx="954686" cy="906064"/>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headEnd/>
            <a:tailEnd/>
          </a:ln>
        </p:spPr>
        <p:txBody>
          <a:bodyPr/>
          <a:lstStyle/>
          <a:p>
            <a:endParaRPr lang="zh-CN" altLang="en-US" sz="1200" b="1">
              <a:latin typeface="微软雅黑" pitchFamily="34" charset="-122"/>
              <a:ea typeface="微软雅黑" pitchFamily="34" charset="-122"/>
            </a:endParaRPr>
          </a:p>
        </p:txBody>
      </p:sp>
      <p:sp>
        <p:nvSpPr>
          <p:cNvPr id="466" name="Freeform 17"/>
          <p:cNvSpPr>
            <a:spLocks/>
          </p:cNvSpPr>
          <p:nvPr/>
        </p:nvSpPr>
        <p:spPr bwMode="auto">
          <a:xfrm>
            <a:off x="4067017" y="1594955"/>
            <a:ext cx="3029716" cy="488555"/>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467" name="Freeform 18"/>
          <p:cNvSpPr>
            <a:spLocks/>
          </p:cNvSpPr>
          <p:nvPr/>
        </p:nvSpPr>
        <p:spPr bwMode="auto">
          <a:xfrm>
            <a:off x="5308971" y="2178238"/>
            <a:ext cx="715296" cy="877997"/>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68" name="Rectangle 19"/>
          <p:cNvSpPr>
            <a:spLocks noChangeArrowheads="1"/>
          </p:cNvSpPr>
          <p:nvPr/>
        </p:nvSpPr>
        <p:spPr bwMode="auto">
          <a:xfrm>
            <a:off x="7389747" y="2878179"/>
            <a:ext cx="378236"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69" name="Rectangle 20"/>
          <p:cNvSpPr>
            <a:spLocks noChangeArrowheads="1"/>
          </p:cNvSpPr>
          <p:nvPr/>
        </p:nvSpPr>
        <p:spPr bwMode="auto">
          <a:xfrm>
            <a:off x="7397407" y="2273845"/>
            <a:ext cx="377278"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70" name="Rectangle 21"/>
          <p:cNvSpPr>
            <a:spLocks noChangeArrowheads="1"/>
          </p:cNvSpPr>
          <p:nvPr/>
        </p:nvSpPr>
        <p:spPr bwMode="auto">
          <a:xfrm>
            <a:off x="6700304" y="3250956"/>
            <a:ext cx="1057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B</a:t>
            </a:r>
          </a:p>
        </p:txBody>
      </p:sp>
      <p:sp>
        <p:nvSpPr>
          <p:cNvPr id="471" name="Oval 22"/>
          <p:cNvSpPr>
            <a:spLocks noChangeArrowheads="1"/>
          </p:cNvSpPr>
          <p:nvPr/>
        </p:nvSpPr>
        <p:spPr bwMode="auto">
          <a:xfrm>
            <a:off x="4842610" y="3721091"/>
            <a:ext cx="70860"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472" name="Rectangle 185"/>
          <p:cNvSpPr>
            <a:spLocks noChangeArrowheads="1"/>
          </p:cNvSpPr>
          <p:nvPr/>
        </p:nvSpPr>
        <p:spPr bwMode="auto">
          <a:xfrm>
            <a:off x="3907106" y="1676526"/>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73" name="Rectangle 186"/>
          <p:cNvSpPr>
            <a:spLocks noChangeArrowheads="1"/>
          </p:cNvSpPr>
          <p:nvPr/>
        </p:nvSpPr>
        <p:spPr bwMode="auto">
          <a:xfrm>
            <a:off x="4151561" y="1840945"/>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222.1.1.0</a:t>
            </a:r>
            <a:endParaRPr lang="en-US" altLang="zh-CN" sz="1050" b="1" dirty="0">
              <a:solidFill>
                <a:srgbClr val="0000FF"/>
              </a:solidFill>
              <a:latin typeface="微软雅黑" pitchFamily="34" charset="-122"/>
              <a:ea typeface="微软雅黑" pitchFamily="34" charset="-122"/>
            </a:endParaRPr>
          </a:p>
        </p:txBody>
      </p:sp>
      <p:sp>
        <p:nvSpPr>
          <p:cNvPr id="474" name="Rectangle 187"/>
          <p:cNvSpPr>
            <a:spLocks noChangeArrowheads="1"/>
          </p:cNvSpPr>
          <p:nvPr/>
        </p:nvSpPr>
        <p:spPr bwMode="auto">
          <a:xfrm>
            <a:off x="4913499" y="1434441"/>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75" name="Rectangle 188"/>
          <p:cNvSpPr>
            <a:spLocks noChangeArrowheads="1"/>
          </p:cNvSpPr>
          <p:nvPr/>
        </p:nvSpPr>
        <p:spPr bwMode="auto">
          <a:xfrm>
            <a:off x="4862749"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222.1.1.1</a:t>
            </a:r>
          </a:p>
        </p:txBody>
      </p:sp>
      <p:sp>
        <p:nvSpPr>
          <p:cNvPr id="476" name="Rectangle 189"/>
          <p:cNvSpPr>
            <a:spLocks noChangeArrowheads="1"/>
          </p:cNvSpPr>
          <p:nvPr/>
        </p:nvSpPr>
        <p:spPr bwMode="auto">
          <a:xfrm>
            <a:off x="584520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77" name="Rectangle 190"/>
          <p:cNvSpPr>
            <a:spLocks noChangeArrowheads="1"/>
          </p:cNvSpPr>
          <p:nvPr/>
        </p:nvSpPr>
        <p:spPr bwMode="auto">
          <a:xfrm>
            <a:off x="5781048"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222.1.1.2</a:t>
            </a:r>
          </a:p>
        </p:txBody>
      </p:sp>
      <p:sp>
        <p:nvSpPr>
          <p:cNvPr id="478" name="Rectangle 191"/>
          <p:cNvSpPr>
            <a:spLocks noChangeArrowheads="1"/>
          </p:cNvSpPr>
          <p:nvPr/>
        </p:nvSpPr>
        <p:spPr bwMode="auto">
          <a:xfrm>
            <a:off x="680659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79" name="Rectangle 192"/>
          <p:cNvSpPr>
            <a:spLocks noChangeArrowheads="1"/>
          </p:cNvSpPr>
          <p:nvPr/>
        </p:nvSpPr>
        <p:spPr bwMode="auto">
          <a:xfrm>
            <a:off x="6714668" y="1382200"/>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222.1.1.3</a:t>
            </a:r>
          </a:p>
        </p:txBody>
      </p:sp>
      <p:sp>
        <p:nvSpPr>
          <p:cNvPr id="480" name="Rectangle 193"/>
          <p:cNvSpPr>
            <a:spLocks noChangeArrowheads="1"/>
          </p:cNvSpPr>
          <p:nvPr/>
        </p:nvSpPr>
        <p:spPr bwMode="auto">
          <a:xfrm>
            <a:off x="5275456" y="1796691"/>
            <a:ext cx="16279" cy="297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481" name="Group 194"/>
          <p:cNvGrpSpPr>
            <a:grpSpLocks/>
          </p:cNvGrpSpPr>
          <p:nvPr/>
        </p:nvGrpSpPr>
        <p:grpSpPr bwMode="auto">
          <a:xfrm>
            <a:off x="5066708" y="2068598"/>
            <a:ext cx="390684" cy="213140"/>
            <a:chOff x="2299" y="1622"/>
            <a:chExt cx="439" cy="262"/>
          </a:xfrm>
        </p:grpSpPr>
        <p:sp>
          <p:nvSpPr>
            <p:cNvPr id="482" name="Oval 195"/>
            <p:cNvSpPr>
              <a:spLocks noChangeArrowheads="1"/>
            </p:cNvSpPr>
            <p:nvPr/>
          </p:nvSpPr>
          <p:spPr bwMode="auto">
            <a:xfrm>
              <a:off x="2300" y="1731"/>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48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8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85" name="Oval 198"/>
            <p:cNvSpPr>
              <a:spLocks noChangeArrowheads="1"/>
            </p:cNvSpPr>
            <p:nvPr/>
          </p:nvSpPr>
          <p:spPr bwMode="auto">
            <a:xfrm>
              <a:off x="2300" y="1622"/>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486" name="Group 199"/>
            <p:cNvGrpSpPr>
              <a:grpSpLocks/>
            </p:cNvGrpSpPr>
            <p:nvPr/>
          </p:nvGrpSpPr>
          <p:grpSpPr bwMode="auto">
            <a:xfrm>
              <a:off x="2365" y="1640"/>
              <a:ext cx="304" cy="117"/>
              <a:chOff x="2365" y="1640"/>
              <a:chExt cx="304" cy="117"/>
            </a:xfrm>
          </p:grpSpPr>
          <p:grpSp>
            <p:nvGrpSpPr>
              <p:cNvPr id="489" name="Group 200"/>
              <p:cNvGrpSpPr>
                <a:grpSpLocks/>
              </p:cNvGrpSpPr>
              <p:nvPr/>
            </p:nvGrpSpPr>
            <p:grpSpPr bwMode="auto">
              <a:xfrm>
                <a:off x="2365" y="1640"/>
                <a:ext cx="302" cy="115"/>
                <a:chOff x="2365" y="1640"/>
                <a:chExt cx="302" cy="115"/>
              </a:xfrm>
            </p:grpSpPr>
            <p:sp>
              <p:nvSpPr>
                <p:cNvPr id="499" name="Freeform 201"/>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00" name="Freeform 202"/>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01" name="Freeform 203"/>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02" name="Freeform 204"/>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03" name="Freeform 205"/>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04" name="Freeform 206"/>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05" name="Freeform 207"/>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06" name="Freeform 208"/>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490" name="Group 209"/>
              <p:cNvGrpSpPr>
                <a:grpSpLocks/>
              </p:cNvGrpSpPr>
              <p:nvPr/>
            </p:nvGrpSpPr>
            <p:grpSpPr bwMode="auto">
              <a:xfrm>
                <a:off x="2368" y="1643"/>
                <a:ext cx="301" cy="114"/>
                <a:chOff x="2368" y="1643"/>
                <a:chExt cx="301" cy="114"/>
              </a:xfrm>
            </p:grpSpPr>
            <p:sp>
              <p:nvSpPr>
                <p:cNvPr id="491" name="Freeform 210"/>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92" name="Freeform 211"/>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93" name="Freeform 212"/>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94" name="Freeform 213"/>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95" name="Freeform 214"/>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96" name="Freeform 215"/>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97" name="Freeform 216"/>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98" name="Freeform 217"/>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487" name="Line 218"/>
            <p:cNvSpPr>
              <a:spLocks noChangeShapeType="1"/>
            </p:cNvSpPr>
            <p:nvPr/>
          </p:nvSpPr>
          <p:spPr bwMode="auto">
            <a:xfrm>
              <a:off x="2299"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88" name="Line 219"/>
            <p:cNvSpPr>
              <a:spLocks noChangeShapeType="1"/>
            </p:cNvSpPr>
            <p:nvPr/>
          </p:nvSpPr>
          <p:spPr bwMode="auto">
            <a:xfrm>
              <a:off x="2736"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507" name="Rectangle 220"/>
          <p:cNvSpPr>
            <a:spLocks noChangeArrowheads="1"/>
          </p:cNvSpPr>
          <p:nvPr/>
        </p:nvSpPr>
        <p:spPr bwMode="auto">
          <a:xfrm>
            <a:off x="5341528" y="1925628"/>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08" name="Rectangle 221"/>
          <p:cNvSpPr>
            <a:spLocks noChangeArrowheads="1"/>
          </p:cNvSpPr>
          <p:nvPr/>
        </p:nvSpPr>
        <p:spPr bwMode="auto">
          <a:xfrm>
            <a:off x="5444096" y="193089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222.1.1.4</a:t>
            </a:r>
          </a:p>
        </p:txBody>
      </p:sp>
      <p:sp>
        <p:nvSpPr>
          <p:cNvPr id="509" name="Rectangle 222"/>
          <p:cNvSpPr>
            <a:spLocks noChangeArrowheads="1"/>
          </p:cNvSpPr>
          <p:nvPr/>
        </p:nvSpPr>
        <p:spPr bwMode="auto">
          <a:xfrm>
            <a:off x="4839767" y="2007201"/>
            <a:ext cx="248965" cy="19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10" name="Rectangle 223"/>
          <p:cNvSpPr>
            <a:spLocks noChangeArrowheads="1"/>
          </p:cNvSpPr>
          <p:nvPr/>
        </p:nvSpPr>
        <p:spPr bwMode="auto">
          <a:xfrm>
            <a:off x="4902009" y="2001937"/>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1</a:t>
            </a:r>
          </a:p>
        </p:txBody>
      </p:sp>
      <p:sp>
        <p:nvSpPr>
          <p:cNvPr id="511" name="Oval 224"/>
          <p:cNvSpPr>
            <a:spLocks noChangeArrowheads="1"/>
          </p:cNvSpPr>
          <p:nvPr/>
        </p:nvSpPr>
        <p:spPr bwMode="auto">
          <a:xfrm>
            <a:off x="5251518" y="195369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512" name="Rectangle 225"/>
          <p:cNvSpPr>
            <a:spLocks noChangeArrowheads="1"/>
          </p:cNvSpPr>
          <p:nvPr/>
        </p:nvSpPr>
        <p:spPr bwMode="auto">
          <a:xfrm>
            <a:off x="3952111" y="1508119"/>
            <a:ext cx="434731"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13" name="Oval 226"/>
          <p:cNvSpPr>
            <a:spLocks noChangeArrowheads="1"/>
          </p:cNvSpPr>
          <p:nvPr/>
        </p:nvSpPr>
        <p:spPr bwMode="auto">
          <a:xfrm>
            <a:off x="7457733" y="286239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514" name="Oval 227"/>
          <p:cNvSpPr>
            <a:spLocks noChangeArrowheads="1"/>
          </p:cNvSpPr>
          <p:nvPr/>
        </p:nvSpPr>
        <p:spPr bwMode="auto">
          <a:xfrm>
            <a:off x="7460606" y="2251040"/>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515" name="Rectangle 228"/>
          <p:cNvSpPr>
            <a:spLocks noChangeArrowheads="1"/>
          </p:cNvSpPr>
          <p:nvPr/>
        </p:nvSpPr>
        <p:spPr bwMode="auto">
          <a:xfrm>
            <a:off x="6584439" y="2651883"/>
            <a:ext cx="609008"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16" name="Rectangle 229"/>
          <p:cNvSpPr>
            <a:spLocks noChangeArrowheads="1"/>
          </p:cNvSpPr>
          <p:nvPr/>
        </p:nvSpPr>
        <p:spPr bwMode="auto">
          <a:xfrm>
            <a:off x="6315474" y="293694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222.1.2.5</a:t>
            </a:r>
          </a:p>
        </p:txBody>
      </p:sp>
      <p:sp>
        <p:nvSpPr>
          <p:cNvPr id="517" name="Rectangle 230"/>
          <p:cNvSpPr>
            <a:spLocks noChangeArrowheads="1"/>
          </p:cNvSpPr>
          <p:nvPr/>
        </p:nvSpPr>
        <p:spPr bwMode="auto">
          <a:xfrm>
            <a:off x="7516144" y="2934315"/>
            <a:ext cx="608050"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18" name="Rectangle 231"/>
          <p:cNvSpPr>
            <a:spLocks noChangeArrowheads="1"/>
          </p:cNvSpPr>
          <p:nvPr/>
        </p:nvSpPr>
        <p:spPr bwMode="auto">
          <a:xfrm>
            <a:off x="7646746" y="309200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222.1.2.2</a:t>
            </a:r>
          </a:p>
        </p:txBody>
      </p:sp>
      <p:sp>
        <p:nvSpPr>
          <p:cNvPr id="519" name="Rectangle 232"/>
          <p:cNvSpPr>
            <a:spLocks noChangeArrowheads="1"/>
          </p:cNvSpPr>
          <p:nvPr/>
        </p:nvSpPr>
        <p:spPr bwMode="auto">
          <a:xfrm>
            <a:off x="7516144" y="2320331"/>
            <a:ext cx="60805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20" name="Rectangle 233"/>
          <p:cNvSpPr>
            <a:spLocks noChangeArrowheads="1"/>
          </p:cNvSpPr>
          <p:nvPr/>
        </p:nvSpPr>
        <p:spPr bwMode="auto">
          <a:xfrm>
            <a:off x="7646746" y="2478894"/>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222.1.2.1</a:t>
            </a:r>
          </a:p>
        </p:txBody>
      </p:sp>
      <p:sp>
        <p:nvSpPr>
          <p:cNvPr id="521" name="Rectangle 235"/>
          <p:cNvSpPr>
            <a:spLocks noChangeArrowheads="1"/>
          </p:cNvSpPr>
          <p:nvPr/>
        </p:nvSpPr>
        <p:spPr bwMode="auto">
          <a:xfrm>
            <a:off x="5776261"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222.1.2.3</a:t>
            </a:r>
          </a:p>
        </p:txBody>
      </p:sp>
      <p:sp>
        <p:nvSpPr>
          <p:cNvPr id="522" name="Rectangle 236"/>
          <p:cNvSpPr>
            <a:spLocks noChangeArrowheads="1"/>
          </p:cNvSpPr>
          <p:nvPr/>
        </p:nvSpPr>
        <p:spPr bwMode="auto">
          <a:xfrm>
            <a:off x="4974783" y="3712321"/>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23" name="Rectangle 237"/>
          <p:cNvSpPr>
            <a:spLocks noChangeArrowheads="1"/>
          </p:cNvSpPr>
          <p:nvPr/>
        </p:nvSpPr>
        <p:spPr bwMode="auto">
          <a:xfrm>
            <a:off x="4917000"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222.1.2.4</a:t>
            </a:r>
          </a:p>
        </p:txBody>
      </p:sp>
      <p:sp>
        <p:nvSpPr>
          <p:cNvPr id="524" name="Oval 238"/>
          <p:cNvSpPr>
            <a:spLocks noChangeArrowheads="1"/>
          </p:cNvSpPr>
          <p:nvPr/>
        </p:nvSpPr>
        <p:spPr bwMode="auto">
          <a:xfrm>
            <a:off x="5677631" y="3728108"/>
            <a:ext cx="55538"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525" name="Rectangle 239"/>
          <p:cNvSpPr>
            <a:spLocks noChangeArrowheads="1"/>
          </p:cNvSpPr>
          <p:nvPr/>
        </p:nvSpPr>
        <p:spPr bwMode="auto">
          <a:xfrm>
            <a:off x="6873622" y="2248408"/>
            <a:ext cx="540063"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26" name="Rectangle 240"/>
          <p:cNvSpPr>
            <a:spLocks noChangeArrowheads="1"/>
          </p:cNvSpPr>
          <p:nvPr/>
        </p:nvSpPr>
        <p:spPr bwMode="auto">
          <a:xfrm>
            <a:off x="6820084" y="2598379"/>
            <a:ext cx="67153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222.1.2.0</a:t>
            </a:r>
            <a:endParaRPr lang="en-US" altLang="zh-CN" sz="1050" b="1" dirty="0">
              <a:solidFill>
                <a:srgbClr val="0000FF"/>
              </a:solidFill>
              <a:latin typeface="微软雅黑" pitchFamily="34" charset="-122"/>
              <a:ea typeface="微软雅黑" pitchFamily="34" charset="-122"/>
            </a:endParaRPr>
          </a:p>
        </p:txBody>
      </p:sp>
      <p:sp>
        <p:nvSpPr>
          <p:cNvPr id="527" name="Rectangle 241"/>
          <p:cNvSpPr>
            <a:spLocks noChangeArrowheads="1"/>
          </p:cNvSpPr>
          <p:nvPr/>
        </p:nvSpPr>
        <p:spPr bwMode="auto">
          <a:xfrm>
            <a:off x="6916713" y="2087018"/>
            <a:ext cx="434731"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528" name="Group 242"/>
          <p:cNvGrpSpPr>
            <a:grpSpLocks/>
          </p:cNvGrpSpPr>
          <p:nvPr/>
        </p:nvGrpSpPr>
        <p:grpSpPr bwMode="auto">
          <a:xfrm>
            <a:off x="4101490" y="3038693"/>
            <a:ext cx="391642" cy="212263"/>
            <a:chOff x="1304" y="2569"/>
            <a:chExt cx="439" cy="262"/>
          </a:xfrm>
        </p:grpSpPr>
        <p:sp>
          <p:nvSpPr>
            <p:cNvPr id="529" name="Oval 243"/>
            <p:cNvSpPr>
              <a:spLocks noChangeArrowheads="1"/>
            </p:cNvSpPr>
            <p:nvPr/>
          </p:nvSpPr>
          <p:spPr bwMode="auto">
            <a:xfrm>
              <a:off x="1305"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530"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31"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32" name="Oval 246"/>
            <p:cNvSpPr>
              <a:spLocks noChangeArrowheads="1"/>
            </p:cNvSpPr>
            <p:nvPr/>
          </p:nvSpPr>
          <p:spPr bwMode="auto">
            <a:xfrm>
              <a:off x="1305"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533" name="Group 247"/>
            <p:cNvGrpSpPr>
              <a:grpSpLocks/>
            </p:cNvGrpSpPr>
            <p:nvPr/>
          </p:nvGrpSpPr>
          <p:grpSpPr bwMode="auto">
            <a:xfrm>
              <a:off x="1371" y="2587"/>
              <a:ext cx="304" cy="117"/>
              <a:chOff x="1371" y="2587"/>
              <a:chExt cx="304" cy="117"/>
            </a:xfrm>
          </p:grpSpPr>
          <p:grpSp>
            <p:nvGrpSpPr>
              <p:cNvPr id="536" name="Group 248"/>
              <p:cNvGrpSpPr>
                <a:grpSpLocks/>
              </p:cNvGrpSpPr>
              <p:nvPr/>
            </p:nvGrpSpPr>
            <p:grpSpPr bwMode="auto">
              <a:xfrm>
                <a:off x="1371" y="2587"/>
                <a:ext cx="301" cy="115"/>
                <a:chOff x="1371" y="2587"/>
                <a:chExt cx="301" cy="115"/>
              </a:xfrm>
            </p:grpSpPr>
            <p:sp>
              <p:nvSpPr>
                <p:cNvPr id="546" name="Freeform 249"/>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7" name="Freeform 250"/>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8" name="Freeform 251"/>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9" name="Freeform 252"/>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50" name="Freeform 253"/>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51" name="Freeform 254"/>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52" name="Freeform 255"/>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53" name="Freeform 256"/>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537" name="Group 257"/>
              <p:cNvGrpSpPr>
                <a:grpSpLocks/>
              </p:cNvGrpSpPr>
              <p:nvPr/>
            </p:nvGrpSpPr>
            <p:grpSpPr bwMode="auto">
              <a:xfrm>
                <a:off x="1373" y="2590"/>
                <a:ext cx="302" cy="114"/>
                <a:chOff x="1373" y="2590"/>
                <a:chExt cx="302" cy="114"/>
              </a:xfrm>
            </p:grpSpPr>
            <p:sp>
              <p:nvSpPr>
                <p:cNvPr id="538" name="Freeform 258"/>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39" name="Freeform 259"/>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0" name="Freeform 260"/>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1" name="Freeform 261"/>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2" name="Freeform 262"/>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3" name="Freeform 263"/>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4" name="Freeform 264"/>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5" name="Freeform 265"/>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534" name="Line 266"/>
            <p:cNvSpPr>
              <a:spLocks noChangeShapeType="1"/>
            </p:cNvSpPr>
            <p:nvPr/>
          </p:nvSpPr>
          <p:spPr bwMode="auto">
            <a:xfrm>
              <a:off x="1304"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535" name="Line 267"/>
            <p:cNvSpPr>
              <a:spLocks noChangeShapeType="1"/>
            </p:cNvSpPr>
            <p:nvPr/>
          </p:nvSpPr>
          <p:spPr bwMode="auto">
            <a:xfrm>
              <a:off x="1741"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grpSp>
        <p:nvGrpSpPr>
          <p:cNvPr id="554" name="Group 268"/>
          <p:cNvGrpSpPr>
            <a:grpSpLocks/>
          </p:cNvGrpSpPr>
          <p:nvPr/>
        </p:nvGrpSpPr>
        <p:grpSpPr bwMode="auto">
          <a:xfrm>
            <a:off x="5852865" y="3038693"/>
            <a:ext cx="391641" cy="212263"/>
            <a:chOff x="3488" y="2569"/>
            <a:chExt cx="439" cy="262"/>
          </a:xfrm>
        </p:grpSpPr>
        <p:sp>
          <p:nvSpPr>
            <p:cNvPr id="555" name="Oval 269"/>
            <p:cNvSpPr>
              <a:spLocks noChangeArrowheads="1"/>
            </p:cNvSpPr>
            <p:nvPr/>
          </p:nvSpPr>
          <p:spPr bwMode="auto">
            <a:xfrm>
              <a:off x="3489"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556"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57"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58" name="Oval 272"/>
            <p:cNvSpPr>
              <a:spLocks noChangeArrowheads="1"/>
            </p:cNvSpPr>
            <p:nvPr/>
          </p:nvSpPr>
          <p:spPr bwMode="auto">
            <a:xfrm>
              <a:off x="3489"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559" name="Group 273"/>
            <p:cNvGrpSpPr>
              <a:grpSpLocks/>
            </p:cNvGrpSpPr>
            <p:nvPr/>
          </p:nvGrpSpPr>
          <p:grpSpPr bwMode="auto">
            <a:xfrm>
              <a:off x="3555" y="2587"/>
              <a:ext cx="304" cy="117"/>
              <a:chOff x="3555" y="2587"/>
              <a:chExt cx="304" cy="117"/>
            </a:xfrm>
          </p:grpSpPr>
          <p:grpSp>
            <p:nvGrpSpPr>
              <p:cNvPr id="562" name="Group 274"/>
              <p:cNvGrpSpPr>
                <a:grpSpLocks/>
              </p:cNvGrpSpPr>
              <p:nvPr/>
            </p:nvGrpSpPr>
            <p:grpSpPr bwMode="auto">
              <a:xfrm>
                <a:off x="3555" y="2587"/>
                <a:ext cx="301" cy="115"/>
                <a:chOff x="3555" y="2587"/>
                <a:chExt cx="301" cy="115"/>
              </a:xfrm>
            </p:grpSpPr>
            <p:sp>
              <p:nvSpPr>
                <p:cNvPr id="572" name="Freeform 275"/>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73" name="Freeform 276"/>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74" name="Freeform 277"/>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75" name="Freeform 278"/>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76" name="Freeform 279"/>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77" name="Freeform 280"/>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78" name="Freeform 281"/>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79" name="Freeform 282"/>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563" name="Group 283"/>
              <p:cNvGrpSpPr>
                <a:grpSpLocks/>
              </p:cNvGrpSpPr>
              <p:nvPr/>
            </p:nvGrpSpPr>
            <p:grpSpPr bwMode="auto">
              <a:xfrm>
                <a:off x="3557" y="2590"/>
                <a:ext cx="302" cy="114"/>
                <a:chOff x="3557" y="2590"/>
                <a:chExt cx="302" cy="114"/>
              </a:xfrm>
            </p:grpSpPr>
            <p:sp>
              <p:nvSpPr>
                <p:cNvPr id="564" name="Freeform 284"/>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65" name="Freeform 285"/>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66" name="Freeform 286"/>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67" name="Freeform 287"/>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68" name="Freeform 288"/>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69" name="Freeform 289"/>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70" name="Freeform 290"/>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71" name="Freeform 291"/>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560" name="Line 292"/>
            <p:cNvSpPr>
              <a:spLocks noChangeShapeType="1"/>
            </p:cNvSpPr>
            <p:nvPr/>
          </p:nvSpPr>
          <p:spPr bwMode="auto">
            <a:xfrm>
              <a:off x="3488"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561" name="Line 293"/>
            <p:cNvSpPr>
              <a:spLocks noChangeShapeType="1"/>
            </p:cNvSpPr>
            <p:nvPr/>
          </p:nvSpPr>
          <p:spPr bwMode="auto">
            <a:xfrm>
              <a:off x="3925"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580" name="Oval 294"/>
          <p:cNvSpPr>
            <a:spLocks noChangeArrowheads="1"/>
          </p:cNvSpPr>
          <p:nvPr/>
        </p:nvSpPr>
        <p:spPr bwMode="auto">
          <a:xfrm>
            <a:off x="4678897" y="3150964"/>
            <a:ext cx="56496"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581" name="Oval 295"/>
          <p:cNvSpPr>
            <a:spLocks noChangeArrowheads="1"/>
          </p:cNvSpPr>
          <p:nvPr/>
        </p:nvSpPr>
        <p:spPr bwMode="auto">
          <a:xfrm>
            <a:off x="5683377" y="3147456"/>
            <a:ext cx="55538"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582" name="Oval 296"/>
          <p:cNvSpPr>
            <a:spLocks noChangeArrowheads="1"/>
          </p:cNvSpPr>
          <p:nvPr/>
        </p:nvSpPr>
        <p:spPr bwMode="auto">
          <a:xfrm>
            <a:off x="5931385" y="2950981"/>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583" name="Oval 297"/>
          <p:cNvSpPr>
            <a:spLocks noChangeArrowheads="1"/>
          </p:cNvSpPr>
          <p:nvPr/>
        </p:nvSpPr>
        <p:spPr bwMode="auto">
          <a:xfrm>
            <a:off x="5400897" y="230366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584" name="Oval 298"/>
          <p:cNvSpPr>
            <a:spLocks noChangeArrowheads="1"/>
          </p:cNvSpPr>
          <p:nvPr/>
        </p:nvSpPr>
        <p:spPr bwMode="auto">
          <a:xfrm>
            <a:off x="4400248" y="288870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585" name="Oval 299"/>
          <p:cNvSpPr>
            <a:spLocks noChangeArrowheads="1"/>
          </p:cNvSpPr>
          <p:nvPr/>
        </p:nvSpPr>
        <p:spPr bwMode="auto">
          <a:xfrm>
            <a:off x="4997764" y="2316823"/>
            <a:ext cx="54581"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586" name="Rectangle 300"/>
          <p:cNvSpPr>
            <a:spLocks noChangeArrowheads="1"/>
          </p:cNvSpPr>
          <p:nvPr/>
        </p:nvSpPr>
        <p:spPr bwMode="auto">
          <a:xfrm>
            <a:off x="5504313" y="2120349"/>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87" name="Rectangle 301"/>
          <p:cNvSpPr>
            <a:spLocks noChangeArrowheads="1"/>
          </p:cNvSpPr>
          <p:nvPr/>
        </p:nvSpPr>
        <p:spPr bwMode="auto">
          <a:xfrm>
            <a:off x="5517719" y="220981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222.1.6.1</a:t>
            </a:r>
          </a:p>
        </p:txBody>
      </p:sp>
      <p:sp>
        <p:nvSpPr>
          <p:cNvPr id="588" name="Rectangle 302"/>
          <p:cNvSpPr>
            <a:spLocks noChangeArrowheads="1"/>
          </p:cNvSpPr>
          <p:nvPr/>
        </p:nvSpPr>
        <p:spPr bwMode="auto">
          <a:xfrm>
            <a:off x="4351413" y="2200166"/>
            <a:ext cx="607092"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89" name="Rectangle 303"/>
          <p:cNvSpPr>
            <a:spLocks noChangeArrowheads="1"/>
          </p:cNvSpPr>
          <p:nvPr/>
        </p:nvSpPr>
        <p:spPr bwMode="auto">
          <a:xfrm>
            <a:off x="4481749" y="21931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222.1.5.1</a:t>
            </a:r>
          </a:p>
        </p:txBody>
      </p:sp>
      <p:sp>
        <p:nvSpPr>
          <p:cNvPr id="590" name="Rectangle 304"/>
          <p:cNvSpPr>
            <a:spLocks noChangeArrowheads="1"/>
          </p:cNvSpPr>
          <p:nvPr/>
        </p:nvSpPr>
        <p:spPr bwMode="auto">
          <a:xfrm>
            <a:off x="3907105" y="2563294"/>
            <a:ext cx="609008"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91" name="Rectangle 305"/>
          <p:cNvSpPr>
            <a:spLocks noChangeArrowheads="1"/>
          </p:cNvSpPr>
          <p:nvPr/>
        </p:nvSpPr>
        <p:spPr bwMode="auto">
          <a:xfrm>
            <a:off x="3865051" y="269456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222.1.5.2</a:t>
            </a:r>
          </a:p>
        </p:txBody>
      </p:sp>
      <p:sp>
        <p:nvSpPr>
          <p:cNvPr id="592" name="Rectangle 306"/>
          <p:cNvSpPr>
            <a:spLocks noChangeArrowheads="1"/>
          </p:cNvSpPr>
          <p:nvPr/>
        </p:nvSpPr>
        <p:spPr bwMode="auto">
          <a:xfrm>
            <a:off x="5918936" y="2490493"/>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93" name="Rectangle 307"/>
          <p:cNvSpPr>
            <a:spLocks noChangeArrowheads="1"/>
          </p:cNvSpPr>
          <p:nvPr/>
        </p:nvSpPr>
        <p:spPr bwMode="auto">
          <a:xfrm>
            <a:off x="5988947" y="277029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222.1.6.2</a:t>
            </a:r>
          </a:p>
        </p:txBody>
      </p:sp>
      <p:sp>
        <p:nvSpPr>
          <p:cNvPr id="594" name="Rectangle 308"/>
          <p:cNvSpPr>
            <a:spLocks noChangeArrowheads="1"/>
          </p:cNvSpPr>
          <p:nvPr/>
        </p:nvSpPr>
        <p:spPr bwMode="auto">
          <a:xfrm>
            <a:off x="5589535" y="2979048"/>
            <a:ext cx="60900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95" name="Rectangle 309"/>
          <p:cNvSpPr>
            <a:spLocks noChangeArrowheads="1"/>
          </p:cNvSpPr>
          <p:nvPr/>
        </p:nvSpPr>
        <p:spPr bwMode="auto">
          <a:xfrm>
            <a:off x="5559961" y="322902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222.1.4.1</a:t>
            </a:r>
          </a:p>
        </p:txBody>
      </p:sp>
      <p:sp>
        <p:nvSpPr>
          <p:cNvPr id="596" name="Rectangle 310"/>
          <p:cNvSpPr>
            <a:spLocks noChangeArrowheads="1"/>
          </p:cNvSpPr>
          <p:nvPr/>
        </p:nvSpPr>
        <p:spPr bwMode="auto">
          <a:xfrm>
            <a:off x="4518028" y="2979048"/>
            <a:ext cx="60709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97" name="Rectangle 311"/>
          <p:cNvSpPr>
            <a:spLocks noChangeArrowheads="1"/>
          </p:cNvSpPr>
          <p:nvPr/>
        </p:nvSpPr>
        <p:spPr bwMode="auto">
          <a:xfrm>
            <a:off x="4629213" y="321938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222.1.4.2</a:t>
            </a:r>
          </a:p>
        </p:txBody>
      </p:sp>
      <p:sp>
        <p:nvSpPr>
          <p:cNvPr id="598" name="Rectangle 312"/>
          <p:cNvSpPr>
            <a:spLocks noChangeArrowheads="1"/>
          </p:cNvSpPr>
          <p:nvPr/>
        </p:nvSpPr>
        <p:spPr bwMode="auto">
          <a:xfrm>
            <a:off x="2990722" y="2279984"/>
            <a:ext cx="608050" cy="19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99" name="Rectangle 313"/>
          <p:cNvSpPr>
            <a:spLocks noChangeArrowheads="1"/>
          </p:cNvSpPr>
          <p:nvPr/>
        </p:nvSpPr>
        <p:spPr bwMode="auto">
          <a:xfrm>
            <a:off x="2751689" y="2475122"/>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222.1.3.3</a:t>
            </a:r>
          </a:p>
        </p:txBody>
      </p:sp>
      <p:sp>
        <p:nvSpPr>
          <p:cNvPr id="600" name="Rectangle 314"/>
          <p:cNvSpPr>
            <a:spLocks noChangeArrowheads="1"/>
          </p:cNvSpPr>
          <p:nvPr/>
        </p:nvSpPr>
        <p:spPr bwMode="auto">
          <a:xfrm>
            <a:off x="3641862" y="3014133"/>
            <a:ext cx="608050"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01" name="Rectangle 315"/>
          <p:cNvSpPr>
            <a:spLocks noChangeArrowheads="1"/>
          </p:cNvSpPr>
          <p:nvPr/>
        </p:nvSpPr>
        <p:spPr bwMode="auto">
          <a:xfrm>
            <a:off x="3774114" y="3245693"/>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222.1.3.2</a:t>
            </a:r>
          </a:p>
        </p:txBody>
      </p:sp>
      <p:sp>
        <p:nvSpPr>
          <p:cNvPr id="602" name="Rectangle 316"/>
          <p:cNvSpPr>
            <a:spLocks noChangeArrowheads="1"/>
          </p:cNvSpPr>
          <p:nvPr/>
        </p:nvSpPr>
        <p:spPr bwMode="auto">
          <a:xfrm>
            <a:off x="2990722" y="2892214"/>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03" name="Rectangle 317"/>
          <p:cNvSpPr>
            <a:spLocks noChangeArrowheads="1"/>
          </p:cNvSpPr>
          <p:nvPr/>
        </p:nvSpPr>
        <p:spPr bwMode="auto">
          <a:xfrm>
            <a:off x="2751689" y="308735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222.1.3.1</a:t>
            </a:r>
          </a:p>
        </p:txBody>
      </p:sp>
      <p:sp>
        <p:nvSpPr>
          <p:cNvPr id="604" name="Oval 318"/>
          <p:cNvSpPr>
            <a:spLocks noChangeArrowheads="1"/>
          </p:cNvSpPr>
          <p:nvPr/>
        </p:nvSpPr>
        <p:spPr bwMode="auto">
          <a:xfrm>
            <a:off x="3555681" y="282467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605" name="Oval 319"/>
          <p:cNvSpPr>
            <a:spLocks noChangeArrowheads="1"/>
          </p:cNvSpPr>
          <p:nvPr/>
        </p:nvSpPr>
        <p:spPr bwMode="auto">
          <a:xfrm>
            <a:off x="3550894" y="221244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606" name="Oval 320"/>
          <p:cNvSpPr>
            <a:spLocks noChangeArrowheads="1"/>
          </p:cNvSpPr>
          <p:nvPr/>
        </p:nvSpPr>
        <p:spPr bwMode="auto">
          <a:xfrm>
            <a:off x="3974135" y="3122019"/>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607" name="Rectangle 321"/>
          <p:cNvSpPr>
            <a:spLocks noChangeArrowheads="1"/>
          </p:cNvSpPr>
          <p:nvPr/>
        </p:nvSpPr>
        <p:spPr bwMode="auto">
          <a:xfrm>
            <a:off x="4290129" y="3045709"/>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08" name="Rectangle 322"/>
          <p:cNvSpPr>
            <a:spLocks noChangeArrowheads="1"/>
          </p:cNvSpPr>
          <p:nvPr/>
        </p:nvSpPr>
        <p:spPr bwMode="auto">
          <a:xfrm>
            <a:off x="4482598" y="292291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3</a:t>
            </a:r>
          </a:p>
        </p:txBody>
      </p:sp>
      <p:sp>
        <p:nvSpPr>
          <p:cNvPr id="609" name="Rectangle 323"/>
          <p:cNvSpPr>
            <a:spLocks noChangeArrowheads="1"/>
          </p:cNvSpPr>
          <p:nvPr/>
        </p:nvSpPr>
        <p:spPr bwMode="auto">
          <a:xfrm>
            <a:off x="6262700" y="3013256"/>
            <a:ext cx="249922"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10" name="Rectangle 324"/>
          <p:cNvSpPr>
            <a:spLocks noChangeArrowheads="1"/>
          </p:cNvSpPr>
          <p:nvPr/>
        </p:nvSpPr>
        <p:spPr bwMode="auto">
          <a:xfrm>
            <a:off x="5700613" y="292203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2</a:t>
            </a:r>
          </a:p>
        </p:txBody>
      </p:sp>
      <p:sp>
        <p:nvSpPr>
          <p:cNvPr id="611" name="Rectangle 325"/>
          <p:cNvSpPr>
            <a:spLocks noChangeArrowheads="1"/>
          </p:cNvSpPr>
          <p:nvPr/>
        </p:nvSpPr>
        <p:spPr bwMode="auto">
          <a:xfrm>
            <a:off x="3666758" y="2285247"/>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12" name="Rectangle 326"/>
          <p:cNvSpPr>
            <a:spLocks noChangeArrowheads="1"/>
          </p:cNvSpPr>
          <p:nvPr/>
        </p:nvSpPr>
        <p:spPr bwMode="auto">
          <a:xfrm>
            <a:off x="3773005" y="2275954"/>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222.1.3.0</a:t>
            </a:r>
            <a:endParaRPr lang="en-US" altLang="zh-CN" sz="1050" b="1" dirty="0">
              <a:solidFill>
                <a:srgbClr val="0000FF"/>
              </a:solidFill>
              <a:latin typeface="微软雅黑" pitchFamily="34" charset="-122"/>
              <a:ea typeface="微软雅黑" pitchFamily="34" charset="-122"/>
            </a:endParaRPr>
          </a:p>
        </p:txBody>
      </p:sp>
      <p:sp>
        <p:nvSpPr>
          <p:cNvPr id="613" name="Rectangle 327"/>
          <p:cNvSpPr>
            <a:spLocks noChangeArrowheads="1"/>
          </p:cNvSpPr>
          <p:nvPr/>
        </p:nvSpPr>
        <p:spPr bwMode="auto">
          <a:xfrm>
            <a:off x="3686867" y="2121226"/>
            <a:ext cx="432817"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14" name="Rectangle 328"/>
          <p:cNvSpPr>
            <a:spLocks noChangeArrowheads="1"/>
          </p:cNvSpPr>
          <p:nvPr/>
        </p:nvSpPr>
        <p:spPr bwMode="auto">
          <a:xfrm>
            <a:off x="3759362" y="2097303"/>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3</a:t>
            </a:r>
          </a:p>
        </p:txBody>
      </p:sp>
      <p:sp>
        <p:nvSpPr>
          <p:cNvPr id="615" name="Rectangle 329"/>
          <p:cNvSpPr>
            <a:spLocks noChangeArrowheads="1"/>
          </p:cNvSpPr>
          <p:nvPr/>
        </p:nvSpPr>
        <p:spPr bwMode="auto">
          <a:xfrm>
            <a:off x="5149059" y="2723806"/>
            <a:ext cx="25088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16" name="Rectangle 330"/>
          <p:cNvSpPr>
            <a:spLocks noChangeArrowheads="1"/>
          </p:cNvSpPr>
          <p:nvPr/>
        </p:nvSpPr>
        <p:spPr bwMode="auto">
          <a:xfrm>
            <a:off x="5784987" y="2320331"/>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b="1">
              <a:latin typeface="微软雅黑" pitchFamily="34" charset="-122"/>
              <a:ea typeface="微软雅黑" pitchFamily="34" charset="-122"/>
            </a:endParaRPr>
          </a:p>
        </p:txBody>
      </p:sp>
      <p:sp>
        <p:nvSpPr>
          <p:cNvPr id="617" name="Rectangle 331"/>
          <p:cNvSpPr>
            <a:spLocks noChangeArrowheads="1"/>
          </p:cNvSpPr>
          <p:nvPr/>
        </p:nvSpPr>
        <p:spPr bwMode="auto">
          <a:xfrm>
            <a:off x="5725509" y="243435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3</a:t>
            </a:r>
          </a:p>
        </p:txBody>
      </p:sp>
      <p:sp>
        <p:nvSpPr>
          <p:cNvPr id="618" name="Rectangle 332"/>
          <p:cNvSpPr>
            <a:spLocks noChangeArrowheads="1"/>
          </p:cNvSpPr>
          <p:nvPr/>
        </p:nvSpPr>
        <p:spPr bwMode="auto">
          <a:xfrm>
            <a:off x="4750714" y="2522069"/>
            <a:ext cx="248965"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19" name="Rectangle 333"/>
          <p:cNvSpPr>
            <a:spLocks noChangeArrowheads="1"/>
          </p:cNvSpPr>
          <p:nvPr/>
        </p:nvSpPr>
        <p:spPr bwMode="auto">
          <a:xfrm>
            <a:off x="4699964" y="2629146"/>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solidFill>
                  <a:srgbClr val="CC00CC"/>
                </a:solidFill>
                <a:latin typeface="微软雅黑" pitchFamily="34" charset="-122"/>
                <a:ea typeface="微软雅黑" pitchFamily="34" charset="-122"/>
              </a:rPr>
              <a:t>N</a:t>
            </a:r>
            <a:r>
              <a:rPr lang="en-US" altLang="zh-CN" sz="1200" b="1" baseline="-25000" dirty="0">
                <a:solidFill>
                  <a:srgbClr val="CC00CC"/>
                </a:solidFill>
                <a:latin typeface="微软雅黑" pitchFamily="34" charset="-122"/>
                <a:ea typeface="微软雅黑" pitchFamily="34" charset="-122"/>
              </a:rPr>
              <a:t>2</a:t>
            </a:r>
          </a:p>
        </p:txBody>
      </p:sp>
      <p:sp>
        <p:nvSpPr>
          <p:cNvPr id="620" name="Rectangle 334"/>
          <p:cNvSpPr>
            <a:spLocks noChangeArrowheads="1"/>
          </p:cNvSpPr>
          <p:nvPr/>
        </p:nvSpPr>
        <p:spPr bwMode="auto">
          <a:xfrm>
            <a:off x="5130974" y="29483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222.1.4.0</a:t>
            </a:r>
            <a:endParaRPr lang="en-US" altLang="zh-CN" sz="1050" b="1" dirty="0">
              <a:solidFill>
                <a:srgbClr val="CC00CC"/>
              </a:solidFill>
              <a:latin typeface="微软雅黑" pitchFamily="34" charset="-122"/>
              <a:ea typeface="微软雅黑" pitchFamily="34" charset="-122"/>
            </a:endParaRPr>
          </a:p>
        </p:txBody>
      </p:sp>
      <p:sp>
        <p:nvSpPr>
          <p:cNvPr id="621" name="Rectangle 335"/>
          <p:cNvSpPr>
            <a:spLocks noChangeArrowheads="1"/>
          </p:cNvSpPr>
          <p:nvPr/>
        </p:nvSpPr>
        <p:spPr bwMode="auto">
          <a:xfrm>
            <a:off x="4927863" y="2522069"/>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22" name="Rectangle 336"/>
          <p:cNvSpPr>
            <a:spLocks noChangeArrowheads="1"/>
          </p:cNvSpPr>
          <p:nvPr/>
        </p:nvSpPr>
        <p:spPr bwMode="auto">
          <a:xfrm>
            <a:off x="4959571" y="2629146"/>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222.1.5.0</a:t>
            </a:r>
            <a:endParaRPr lang="en-US" altLang="zh-CN" sz="1050" b="1" dirty="0">
              <a:solidFill>
                <a:srgbClr val="CC00CC"/>
              </a:solidFill>
              <a:latin typeface="微软雅黑" pitchFamily="34" charset="-122"/>
              <a:ea typeface="微软雅黑" pitchFamily="34" charset="-122"/>
            </a:endParaRPr>
          </a:p>
        </p:txBody>
      </p:sp>
      <p:sp>
        <p:nvSpPr>
          <p:cNvPr id="623" name="Rectangle 337"/>
          <p:cNvSpPr>
            <a:spLocks noChangeArrowheads="1"/>
          </p:cNvSpPr>
          <p:nvPr/>
        </p:nvSpPr>
        <p:spPr bwMode="auto">
          <a:xfrm>
            <a:off x="5903615" y="2329103"/>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24" name="Rectangle 338"/>
          <p:cNvSpPr>
            <a:spLocks noChangeArrowheads="1"/>
          </p:cNvSpPr>
          <p:nvPr/>
        </p:nvSpPr>
        <p:spPr bwMode="auto">
          <a:xfrm>
            <a:off x="5982244" y="2443128"/>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222.1.6.0</a:t>
            </a:r>
            <a:endParaRPr lang="en-US" altLang="zh-CN" sz="1050" b="1" dirty="0">
              <a:solidFill>
                <a:srgbClr val="CC00CC"/>
              </a:solidFill>
              <a:latin typeface="微软雅黑" pitchFamily="34" charset="-122"/>
              <a:ea typeface="微软雅黑" pitchFamily="34" charset="-122"/>
            </a:endParaRPr>
          </a:p>
        </p:txBody>
      </p:sp>
      <p:sp>
        <p:nvSpPr>
          <p:cNvPr id="625" name="Line 339"/>
          <p:cNvSpPr>
            <a:spLocks noChangeShapeType="1"/>
          </p:cNvSpPr>
          <p:nvPr/>
        </p:nvSpPr>
        <p:spPr bwMode="auto">
          <a:xfrm>
            <a:off x="3673461" y="2046670"/>
            <a:ext cx="0" cy="12042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26" name="Rectangle 340"/>
          <p:cNvSpPr>
            <a:spLocks noChangeArrowheads="1"/>
          </p:cNvSpPr>
          <p:nvPr/>
        </p:nvSpPr>
        <p:spPr bwMode="auto">
          <a:xfrm>
            <a:off x="4871367" y="293957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1</a:t>
            </a:r>
          </a:p>
        </p:txBody>
      </p:sp>
      <p:pic>
        <p:nvPicPr>
          <p:cNvPr id="627"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1034" y="3343053"/>
            <a:ext cx="350467" cy="21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28" name="Line 342"/>
          <p:cNvSpPr>
            <a:spLocks noChangeShapeType="1"/>
          </p:cNvSpPr>
          <p:nvPr/>
        </p:nvSpPr>
        <p:spPr bwMode="auto">
          <a:xfrm>
            <a:off x="7391662" y="2086141"/>
            <a:ext cx="0" cy="1476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29" name="Line 343"/>
          <p:cNvSpPr>
            <a:spLocks noChangeShapeType="1"/>
          </p:cNvSpPr>
          <p:nvPr/>
        </p:nvSpPr>
        <p:spPr bwMode="auto">
          <a:xfrm rot="16200000">
            <a:off x="5340571" y="2917229"/>
            <a:ext cx="0" cy="13673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30" name="Line 344"/>
          <p:cNvSpPr>
            <a:spLocks noChangeShapeType="1"/>
          </p:cNvSpPr>
          <p:nvPr/>
        </p:nvSpPr>
        <p:spPr bwMode="auto">
          <a:xfrm>
            <a:off x="6195671" y="3134298"/>
            <a:ext cx="11959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31" name="Oval 345"/>
          <p:cNvSpPr>
            <a:spLocks noChangeArrowheads="1"/>
          </p:cNvSpPr>
          <p:nvPr/>
        </p:nvSpPr>
        <p:spPr bwMode="auto">
          <a:xfrm>
            <a:off x="6323983" y="3095706"/>
            <a:ext cx="71817"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632" name="Rectangle 346"/>
          <p:cNvSpPr>
            <a:spLocks noChangeArrowheads="1"/>
          </p:cNvSpPr>
          <p:nvPr/>
        </p:nvSpPr>
        <p:spPr bwMode="auto">
          <a:xfrm>
            <a:off x="6828922" y="2419727"/>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2</a:t>
            </a:r>
          </a:p>
        </p:txBody>
      </p:sp>
      <p:sp>
        <p:nvSpPr>
          <p:cNvPr id="633" name="Rectangle 347"/>
          <p:cNvSpPr>
            <a:spLocks noChangeArrowheads="1"/>
          </p:cNvSpPr>
          <p:nvPr/>
        </p:nvSpPr>
        <p:spPr bwMode="auto">
          <a:xfrm>
            <a:off x="4164731" y="1674292"/>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1</a:t>
            </a:r>
          </a:p>
        </p:txBody>
      </p:sp>
      <p:sp>
        <p:nvSpPr>
          <p:cNvPr id="634" name="Line 348"/>
          <p:cNvSpPr>
            <a:spLocks noChangeShapeType="1"/>
          </p:cNvSpPr>
          <p:nvPr/>
        </p:nvSpPr>
        <p:spPr bwMode="auto">
          <a:xfrm rot="16200000">
            <a:off x="5811211" y="593205"/>
            <a:ext cx="0" cy="23929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35" name="Rectangle 349"/>
          <p:cNvSpPr>
            <a:spLocks noChangeArrowheads="1"/>
          </p:cNvSpPr>
          <p:nvPr/>
        </p:nvSpPr>
        <p:spPr bwMode="auto">
          <a:xfrm>
            <a:off x="3354594" y="391054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dirty="0">
                <a:solidFill>
                  <a:srgbClr val="0000FF"/>
                </a:solidFill>
                <a:latin typeface="微软雅黑" pitchFamily="34" charset="-122"/>
                <a:ea typeface="微软雅黑" pitchFamily="34" charset="-122"/>
              </a:rPr>
              <a:t>互联网</a:t>
            </a:r>
          </a:p>
        </p:txBody>
      </p:sp>
      <p:sp>
        <p:nvSpPr>
          <p:cNvPr id="636" name="Line 350"/>
          <p:cNvSpPr>
            <a:spLocks noChangeShapeType="1"/>
          </p:cNvSpPr>
          <p:nvPr/>
        </p:nvSpPr>
        <p:spPr bwMode="auto">
          <a:xfrm flipV="1">
            <a:off x="3589196" y="3677236"/>
            <a:ext cx="255668" cy="233314"/>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37" name="Line 351"/>
          <p:cNvSpPr>
            <a:spLocks noChangeShapeType="1"/>
          </p:cNvSpPr>
          <p:nvPr/>
        </p:nvSpPr>
        <p:spPr bwMode="auto">
          <a:xfrm>
            <a:off x="4798592"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38" name="Oval 352"/>
          <p:cNvSpPr>
            <a:spLocks noChangeArrowheads="1"/>
          </p:cNvSpPr>
          <p:nvPr/>
        </p:nvSpPr>
        <p:spPr bwMode="auto">
          <a:xfrm>
            <a:off x="4765078" y="157127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639" name="Line 380"/>
          <p:cNvSpPr>
            <a:spLocks noChangeShapeType="1"/>
          </p:cNvSpPr>
          <p:nvPr/>
        </p:nvSpPr>
        <p:spPr bwMode="auto">
          <a:xfrm>
            <a:off x="6662001"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40" name="Line 381"/>
          <p:cNvSpPr>
            <a:spLocks noChangeShapeType="1"/>
          </p:cNvSpPr>
          <p:nvPr/>
        </p:nvSpPr>
        <p:spPr bwMode="auto">
          <a:xfrm>
            <a:off x="5730297" y="1351992"/>
            <a:ext cx="0" cy="43066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41" name="Oval 382"/>
          <p:cNvSpPr>
            <a:spLocks noChangeArrowheads="1"/>
          </p:cNvSpPr>
          <p:nvPr/>
        </p:nvSpPr>
        <p:spPr bwMode="auto">
          <a:xfrm>
            <a:off x="5703486" y="1579166"/>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642" name="Oval 410"/>
          <p:cNvSpPr>
            <a:spLocks noChangeArrowheads="1"/>
          </p:cNvSpPr>
          <p:nvPr/>
        </p:nvSpPr>
        <p:spPr bwMode="auto">
          <a:xfrm>
            <a:off x="6635190" y="157916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pic>
        <p:nvPicPr>
          <p:cNvPr id="64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6153"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64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531"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64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4320"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64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64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64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64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65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50" y="3975335"/>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65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271" y="3975335"/>
            <a:ext cx="323655" cy="323655"/>
          </a:xfrm>
          <a:prstGeom prst="rect">
            <a:avLst/>
          </a:prstGeom>
          <a:noFill/>
          <a:extLst>
            <a:ext uri="{909E8E84-426E-40DD-AFC4-6F175D3DCCD1}">
              <a14:hiddenFill xmlns:a14="http://schemas.microsoft.com/office/drawing/2010/main">
                <a:solidFill>
                  <a:srgbClr val="FFFFFF"/>
                </a:solidFill>
              </a14:hiddenFill>
            </a:ext>
          </a:extLst>
        </p:spPr>
      </p:pic>
      <p:sp>
        <p:nvSpPr>
          <p:cNvPr id="206" name="矩形 205"/>
          <p:cNvSpPr/>
          <p:nvPr/>
        </p:nvSpPr>
        <p:spPr>
          <a:xfrm>
            <a:off x="616085" y="574698"/>
            <a:ext cx="2388795" cy="400110"/>
          </a:xfrm>
          <a:prstGeom prst="rect">
            <a:avLst/>
          </a:prstGeom>
        </p:spPr>
        <p:txBody>
          <a:bodyPr wrap="none">
            <a:spAutoFit/>
          </a:bodyPr>
          <a:lstStyle/>
          <a:p>
            <a:r>
              <a:rPr lang="zh-CN" altLang="en-US" sz="2000" b="1" dirty="0">
                <a:latin typeface="微软雅黑" pitchFamily="34" charset="-122"/>
                <a:ea typeface="微软雅黑" pitchFamily="34" charset="-122"/>
              </a:rPr>
              <a:t>互联网中的 </a:t>
            </a:r>
            <a:r>
              <a:rPr lang="en-US" altLang="zh-CN" sz="2000" b="1" dirty="0">
                <a:latin typeface="微软雅黑" pitchFamily="34" charset="-122"/>
                <a:ea typeface="微软雅黑" pitchFamily="34" charset="-122"/>
              </a:rPr>
              <a:t>IP </a:t>
            </a:r>
            <a:r>
              <a:rPr lang="zh-CN" altLang="en-US" sz="2000" b="1" dirty="0" smtClean="0">
                <a:latin typeface="微软雅黑" pitchFamily="34" charset="-122"/>
                <a:ea typeface="微软雅黑" pitchFamily="34" charset="-122"/>
              </a:rPr>
              <a:t>地址</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3714490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 name="圆角矩形 219"/>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AutoShape 2"/>
          <p:cNvSpPr>
            <a:spLocks noChangeArrowheads="1"/>
          </p:cNvSpPr>
          <p:nvPr/>
        </p:nvSpPr>
        <p:spPr bwMode="auto">
          <a:xfrm>
            <a:off x="3502536" y="1567325"/>
            <a:ext cx="4083510" cy="2242356"/>
          </a:xfrm>
          <a:prstGeom prst="roundRect">
            <a:avLst>
              <a:gd name="adj" fmla="val 24787"/>
            </a:avLst>
          </a:prstGeom>
          <a:solidFill>
            <a:srgbClr val="99FFCC"/>
          </a:solidFill>
          <a:ln w="9525">
            <a:solidFill>
              <a:schemeClr val="tx1"/>
            </a:solidFill>
            <a:prstDash val="dash"/>
            <a:round/>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11" name="Freeform 4"/>
          <p:cNvSpPr>
            <a:spLocks/>
          </p:cNvSpPr>
          <p:nvPr/>
        </p:nvSpPr>
        <p:spPr bwMode="auto">
          <a:xfrm>
            <a:off x="4604208" y="2017726"/>
            <a:ext cx="2888954" cy="1751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12" name="Line 5"/>
          <p:cNvSpPr>
            <a:spLocks noChangeShapeType="1"/>
          </p:cNvSpPr>
          <p:nvPr/>
        </p:nvSpPr>
        <p:spPr bwMode="auto">
          <a:xfrm>
            <a:off x="5703485" y="3613206"/>
            <a:ext cx="0" cy="4727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3" name="Line 6"/>
          <p:cNvSpPr>
            <a:spLocks noChangeShapeType="1"/>
          </p:cNvSpPr>
          <p:nvPr/>
        </p:nvSpPr>
        <p:spPr bwMode="auto">
          <a:xfrm>
            <a:off x="4876125" y="3600926"/>
            <a:ext cx="0" cy="4710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4" name="Freeform 7"/>
          <p:cNvSpPr>
            <a:spLocks/>
          </p:cNvSpPr>
          <p:nvPr/>
        </p:nvSpPr>
        <p:spPr bwMode="auto">
          <a:xfrm>
            <a:off x="5896913" y="3484270"/>
            <a:ext cx="1494749" cy="11665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 name="Freeform 8"/>
          <p:cNvSpPr>
            <a:spLocks/>
          </p:cNvSpPr>
          <p:nvPr/>
        </p:nvSpPr>
        <p:spPr bwMode="auto">
          <a:xfrm>
            <a:off x="4699006" y="3109739"/>
            <a:ext cx="1013097" cy="141216"/>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16" name="Line 9"/>
          <p:cNvSpPr>
            <a:spLocks noChangeShapeType="1"/>
          </p:cNvSpPr>
          <p:nvPr/>
        </p:nvSpPr>
        <p:spPr bwMode="auto">
          <a:xfrm>
            <a:off x="4443338" y="3172891"/>
            <a:ext cx="145357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7" name="Freeform 10"/>
          <p:cNvSpPr>
            <a:spLocks/>
          </p:cNvSpPr>
          <p:nvPr/>
        </p:nvSpPr>
        <p:spPr bwMode="auto">
          <a:xfrm>
            <a:off x="3584408" y="1972115"/>
            <a:ext cx="560172" cy="1307785"/>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18" name="Freeform 11"/>
          <p:cNvSpPr>
            <a:spLocks/>
          </p:cNvSpPr>
          <p:nvPr/>
        </p:nvSpPr>
        <p:spPr bwMode="auto">
          <a:xfrm>
            <a:off x="4422272" y="2320332"/>
            <a:ext cx="658801" cy="602581"/>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19" name="Freeform 12"/>
          <p:cNvSpPr>
            <a:spLocks/>
          </p:cNvSpPr>
          <p:nvPr/>
        </p:nvSpPr>
        <p:spPr bwMode="auto">
          <a:xfrm>
            <a:off x="5389406" y="2317701"/>
            <a:ext cx="586026" cy="674504"/>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20" name="Rectangle 13"/>
          <p:cNvSpPr>
            <a:spLocks noChangeArrowheads="1"/>
          </p:cNvSpPr>
          <p:nvPr/>
        </p:nvSpPr>
        <p:spPr bwMode="auto">
          <a:xfrm>
            <a:off x="3673461" y="3140439"/>
            <a:ext cx="622413"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1" name="Freeform 14"/>
          <p:cNvSpPr>
            <a:spLocks/>
          </p:cNvSpPr>
          <p:nvPr/>
        </p:nvSpPr>
        <p:spPr bwMode="auto">
          <a:xfrm>
            <a:off x="3331612" y="2843972"/>
            <a:ext cx="341849" cy="16665"/>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2" name="Rectangle 15"/>
          <p:cNvSpPr>
            <a:spLocks noChangeArrowheads="1"/>
          </p:cNvSpPr>
          <p:nvPr/>
        </p:nvSpPr>
        <p:spPr bwMode="auto">
          <a:xfrm>
            <a:off x="3331612" y="2234374"/>
            <a:ext cx="341849"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3" name="Freeform 16"/>
          <p:cNvSpPr>
            <a:spLocks/>
          </p:cNvSpPr>
          <p:nvPr/>
        </p:nvSpPr>
        <p:spPr bwMode="auto">
          <a:xfrm>
            <a:off x="4248953" y="2187887"/>
            <a:ext cx="954686" cy="906064"/>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headEnd/>
            <a:tailEnd/>
          </a:ln>
        </p:spPr>
        <p:txBody>
          <a:bodyPr/>
          <a:lstStyle/>
          <a:p>
            <a:endParaRPr lang="zh-CN" altLang="en-US" sz="1200" b="1">
              <a:latin typeface="微软雅黑" pitchFamily="34" charset="-122"/>
              <a:ea typeface="微软雅黑" pitchFamily="34" charset="-122"/>
            </a:endParaRPr>
          </a:p>
        </p:txBody>
      </p:sp>
      <p:sp>
        <p:nvSpPr>
          <p:cNvPr id="24" name="Freeform 17"/>
          <p:cNvSpPr>
            <a:spLocks/>
          </p:cNvSpPr>
          <p:nvPr/>
        </p:nvSpPr>
        <p:spPr bwMode="auto">
          <a:xfrm>
            <a:off x="4067017" y="1594955"/>
            <a:ext cx="3029716" cy="488555"/>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25" name="Freeform 18"/>
          <p:cNvSpPr>
            <a:spLocks/>
          </p:cNvSpPr>
          <p:nvPr/>
        </p:nvSpPr>
        <p:spPr bwMode="auto">
          <a:xfrm>
            <a:off x="5308971" y="2178238"/>
            <a:ext cx="715296" cy="877997"/>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6" name="Rectangle 19"/>
          <p:cNvSpPr>
            <a:spLocks noChangeArrowheads="1"/>
          </p:cNvSpPr>
          <p:nvPr/>
        </p:nvSpPr>
        <p:spPr bwMode="auto">
          <a:xfrm>
            <a:off x="7389747" y="2878179"/>
            <a:ext cx="378236"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7" name="Rectangle 20"/>
          <p:cNvSpPr>
            <a:spLocks noChangeArrowheads="1"/>
          </p:cNvSpPr>
          <p:nvPr/>
        </p:nvSpPr>
        <p:spPr bwMode="auto">
          <a:xfrm>
            <a:off x="7397407" y="2273845"/>
            <a:ext cx="377278"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8" name="Rectangle 21"/>
          <p:cNvSpPr>
            <a:spLocks noChangeArrowheads="1"/>
          </p:cNvSpPr>
          <p:nvPr/>
        </p:nvSpPr>
        <p:spPr bwMode="auto">
          <a:xfrm>
            <a:off x="6700304" y="3250956"/>
            <a:ext cx="1057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B</a:t>
            </a:r>
          </a:p>
        </p:txBody>
      </p:sp>
      <p:sp>
        <p:nvSpPr>
          <p:cNvPr id="29" name="Oval 22"/>
          <p:cNvSpPr>
            <a:spLocks noChangeArrowheads="1"/>
          </p:cNvSpPr>
          <p:nvPr/>
        </p:nvSpPr>
        <p:spPr bwMode="auto">
          <a:xfrm>
            <a:off x="4842610" y="3721091"/>
            <a:ext cx="70860"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30" name="Rectangle 185"/>
          <p:cNvSpPr>
            <a:spLocks noChangeArrowheads="1"/>
          </p:cNvSpPr>
          <p:nvPr/>
        </p:nvSpPr>
        <p:spPr bwMode="auto">
          <a:xfrm>
            <a:off x="3907106" y="1676526"/>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1" name="Rectangle 186"/>
          <p:cNvSpPr>
            <a:spLocks noChangeArrowheads="1"/>
          </p:cNvSpPr>
          <p:nvPr/>
        </p:nvSpPr>
        <p:spPr bwMode="auto">
          <a:xfrm>
            <a:off x="4151561" y="1840945"/>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222.1.1.0</a:t>
            </a:r>
            <a:endParaRPr lang="en-US" altLang="zh-CN" sz="1050" b="1" dirty="0">
              <a:solidFill>
                <a:srgbClr val="0000FF"/>
              </a:solidFill>
              <a:latin typeface="微软雅黑" pitchFamily="34" charset="-122"/>
              <a:ea typeface="微软雅黑" pitchFamily="34" charset="-122"/>
            </a:endParaRPr>
          </a:p>
        </p:txBody>
      </p:sp>
      <p:sp>
        <p:nvSpPr>
          <p:cNvPr id="32" name="Rectangle 187"/>
          <p:cNvSpPr>
            <a:spLocks noChangeArrowheads="1"/>
          </p:cNvSpPr>
          <p:nvPr/>
        </p:nvSpPr>
        <p:spPr bwMode="auto">
          <a:xfrm>
            <a:off x="4913499" y="1434441"/>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3" name="Rectangle 188"/>
          <p:cNvSpPr>
            <a:spLocks noChangeArrowheads="1"/>
          </p:cNvSpPr>
          <p:nvPr/>
        </p:nvSpPr>
        <p:spPr bwMode="auto">
          <a:xfrm>
            <a:off x="4862749"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222.1.1.1</a:t>
            </a:r>
          </a:p>
        </p:txBody>
      </p:sp>
      <p:sp>
        <p:nvSpPr>
          <p:cNvPr id="34" name="Rectangle 189"/>
          <p:cNvSpPr>
            <a:spLocks noChangeArrowheads="1"/>
          </p:cNvSpPr>
          <p:nvPr/>
        </p:nvSpPr>
        <p:spPr bwMode="auto">
          <a:xfrm>
            <a:off x="584520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5" name="Rectangle 190"/>
          <p:cNvSpPr>
            <a:spLocks noChangeArrowheads="1"/>
          </p:cNvSpPr>
          <p:nvPr/>
        </p:nvSpPr>
        <p:spPr bwMode="auto">
          <a:xfrm>
            <a:off x="5781048"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222.1.1.2</a:t>
            </a:r>
          </a:p>
        </p:txBody>
      </p:sp>
      <p:sp>
        <p:nvSpPr>
          <p:cNvPr id="36" name="Rectangle 191"/>
          <p:cNvSpPr>
            <a:spLocks noChangeArrowheads="1"/>
          </p:cNvSpPr>
          <p:nvPr/>
        </p:nvSpPr>
        <p:spPr bwMode="auto">
          <a:xfrm>
            <a:off x="680659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7" name="Rectangle 192"/>
          <p:cNvSpPr>
            <a:spLocks noChangeArrowheads="1"/>
          </p:cNvSpPr>
          <p:nvPr/>
        </p:nvSpPr>
        <p:spPr bwMode="auto">
          <a:xfrm>
            <a:off x="6714668" y="1382200"/>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222.1.1.3</a:t>
            </a:r>
          </a:p>
        </p:txBody>
      </p:sp>
      <p:sp>
        <p:nvSpPr>
          <p:cNvPr id="38" name="Rectangle 193"/>
          <p:cNvSpPr>
            <a:spLocks noChangeArrowheads="1"/>
          </p:cNvSpPr>
          <p:nvPr/>
        </p:nvSpPr>
        <p:spPr bwMode="auto">
          <a:xfrm>
            <a:off x="5275456" y="1796691"/>
            <a:ext cx="16279" cy="297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39" name="Group 194"/>
          <p:cNvGrpSpPr>
            <a:grpSpLocks/>
          </p:cNvGrpSpPr>
          <p:nvPr/>
        </p:nvGrpSpPr>
        <p:grpSpPr bwMode="auto">
          <a:xfrm>
            <a:off x="5066708" y="2068598"/>
            <a:ext cx="390684" cy="213140"/>
            <a:chOff x="2299" y="1622"/>
            <a:chExt cx="439" cy="262"/>
          </a:xfrm>
        </p:grpSpPr>
        <p:sp>
          <p:nvSpPr>
            <p:cNvPr id="40" name="Oval 195"/>
            <p:cNvSpPr>
              <a:spLocks noChangeArrowheads="1"/>
            </p:cNvSpPr>
            <p:nvPr/>
          </p:nvSpPr>
          <p:spPr bwMode="auto">
            <a:xfrm>
              <a:off x="2300" y="1731"/>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41"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2"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3" name="Oval 198"/>
            <p:cNvSpPr>
              <a:spLocks noChangeArrowheads="1"/>
            </p:cNvSpPr>
            <p:nvPr/>
          </p:nvSpPr>
          <p:spPr bwMode="auto">
            <a:xfrm>
              <a:off x="2300" y="1622"/>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44" name="Group 199"/>
            <p:cNvGrpSpPr>
              <a:grpSpLocks/>
            </p:cNvGrpSpPr>
            <p:nvPr/>
          </p:nvGrpSpPr>
          <p:grpSpPr bwMode="auto">
            <a:xfrm>
              <a:off x="2365" y="1640"/>
              <a:ext cx="304" cy="117"/>
              <a:chOff x="2365" y="1640"/>
              <a:chExt cx="304" cy="117"/>
            </a:xfrm>
          </p:grpSpPr>
          <p:grpSp>
            <p:nvGrpSpPr>
              <p:cNvPr id="47" name="Group 200"/>
              <p:cNvGrpSpPr>
                <a:grpSpLocks/>
              </p:cNvGrpSpPr>
              <p:nvPr/>
            </p:nvGrpSpPr>
            <p:grpSpPr bwMode="auto">
              <a:xfrm>
                <a:off x="2365" y="1640"/>
                <a:ext cx="302" cy="115"/>
                <a:chOff x="2365" y="1640"/>
                <a:chExt cx="302" cy="115"/>
              </a:xfrm>
            </p:grpSpPr>
            <p:sp>
              <p:nvSpPr>
                <p:cNvPr id="57" name="Freeform 201"/>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8" name="Freeform 202"/>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9" name="Freeform 203"/>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0" name="Freeform 204"/>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1" name="Freeform 205"/>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2" name="Freeform 206"/>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3" name="Freeform 207"/>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4" name="Freeform 208"/>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48" name="Group 209"/>
              <p:cNvGrpSpPr>
                <a:grpSpLocks/>
              </p:cNvGrpSpPr>
              <p:nvPr/>
            </p:nvGrpSpPr>
            <p:grpSpPr bwMode="auto">
              <a:xfrm>
                <a:off x="2368" y="1643"/>
                <a:ext cx="301" cy="114"/>
                <a:chOff x="2368" y="1643"/>
                <a:chExt cx="301" cy="114"/>
              </a:xfrm>
            </p:grpSpPr>
            <p:sp>
              <p:nvSpPr>
                <p:cNvPr id="49" name="Freeform 210"/>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0" name="Freeform 211"/>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1" name="Freeform 212"/>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2" name="Freeform 213"/>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3" name="Freeform 214"/>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 name="Freeform 215"/>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5" name="Freeform 216"/>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6" name="Freeform 217"/>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45" name="Line 218"/>
            <p:cNvSpPr>
              <a:spLocks noChangeShapeType="1"/>
            </p:cNvSpPr>
            <p:nvPr/>
          </p:nvSpPr>
          <p:spPr bwMode="auto">
            <a:xfrm>
              <a:off x="2299"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6" name="Line 219"/>
            <p:cNvSpPr>
              <a:spLocks noChangeShapeType="1"/>
            </p:cNvSpPr>
            <p:nvPr/>
          </p:nvSpPr>
          <p:spPr bwMode="auto">
            <a:xfrm>
              <a:off x="2736"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65" name="Rectangle 220"/>
          <p:cNvSpPr>
            <a:spLocks noChangeArrowheads="1"/>
          </p:cNvSpPr>
          <p:nvPr/>
        </p:nvSpPr>
        <p:spPr bwMode="auto">
          <a:xfrm>
            <a:off x="5341528" y="1925628"/>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6" name="Rectangle 221"/>
          <p:cNvSpPr>
            <a:spLocks noChangeArrowheads="1"/>
          </p:cNvSpPr>
          <p:nvPr/>
        </p:nvSpPr>
        <p:spPr bwMode="auto">
          <a:xfrm>
            <a:off x="5444096" y="193089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222.1.1.4</a:t>
            </a:r>
          </a:p>
        </p:txBody>
      </p:sp>
      <p:sp>
        <p:nvSpPr>
          <p:cNvPr id="67" name="Rectangle 222"/>
          <p:cNvSpPr>
            <a:spLocks noChangeArrowheads="1"/>
          </p:cNvSpPr>
          <p:nvPr/>
        </p:nvSpPr>
        <p:spPr bwMode="auto">
          <a:xfrm>
            <a:off x="4839767" y="2007201"/>
            <a:ext cx="248965" cy="19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8" name="Rectangle 223"/>
          <p:cNvSpPr>
            <a:spLocks noChangeArrowheads="1"/>
          </p:cNvSpPr>
          <p:nvPr/>
        </p:nvSpPr>
        <p:spPr bwMode="auto">
          <a:xfrm>
            <a:off x="4902009" y="2001937"/>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1</a:t>
            </a:r>
          </a:p>
        </p:txBody>
      </p:sp>
      <p:sp>
        <p:nvSpPr>
          <p:cNvPr id="69" name="Oval 224"/>
          <p:cNvSpPr>
            <a:spLocks noChangeArrowheads="1"/>
          </p:cNvSpPr>
          <p:nvPr/>
        </p:nvSpPr>
        <p:spPr bwMode="auto">
          <a:xfrm>
            <a:off x="5251518" y="195369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70" name="Rectangle 225"/>
          <p:cNvSpPr>
            <a:spLocks noChangeArrowheads="1"/>
          </p:cNvSpPr>
          <p:nvPr/>
        </p:nvSpPr>
        <p:spPr bwMode="auto">
          <a:xfrm>
            <a:off x="3952111" y="1508119"/>
            <a:ext cx="434731"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1" name="Oval 226"/>
          <p:cNvSpPr>
            <a:spLocks noChangeArrowheads="1"/>
          </p:cNvSpPr>
          <p:nvPr/>
        </p:nvSpPr>
        <p:spPr bwMode="auto">
          <a:xfrm>
            <a:off x="7457733" y="286239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72" name="Oval 227"/>
          <p:cNvSpPr>
            <a:spLocks noChangeArrowheads="1"/>
          </p:cNvSpPr>
          <p:nvPr/>
        </p:nvSpPr>
        <p:spPr bwMode="auto">
          <a:xfrm>
            <a:off x="7460606" y="2251040"/>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73" name="Rectangle 228"/>
          <p:cNvSpPr>
            <a:spLocks noChangeArrowheads="1"/>
          </p:cNvSpPr>
          <p:nvPr/>
        </p:nvSpPr>
        <p:spPr bwMode="auto">
          <a:xfrm>
            <a:off x="6584439" y="2651883"/>
            <a:ext cx="609008"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4" name="Rectangle 229"/>
          <p:cNvSpPr>
            <a:spLocks noChangeArrowheads="1"/>
          </p:cNvSpPr>
          <p:nvPr/>
        </p:nvSpPr>
        <p:spPr bwMode="auto">
          <a:xfrm>
            <a:off x="6315474" y="293694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222.1.2.5</a:t>
            </a:r>
          </a:p>
        </p:txBody>
      </p:sp>
      <p:sp>
        <p:nvSpPr>
          <p:cNvPr id="75" name="Rectangle 230"/>
          <p:cNvSpPr>
            <a:spLocks noChangeArrowheads="1"/>
          </p:cNvSpPr>
          <p:nvPr/>
        </p:nvSpPr>
        <p:spPr bwMode="auto">
          <a:xfrm>
            <a:off x="7516144" y="2934315"/>
            <a:ext cx="608050"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6" name="Rectangle 231"/>
          <p:cNvSpPr>
            <a:spLocks noChangeArrowheads="1"/>
          </p:cNvSpPr>
          <p:nvPr/>
        </p:nvSpPr>
        <p:spPr bwMode="auto">
          <a:xfrm>
            <a:off x="7646746" y="309200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222.1.2.2</a:t>
            </a:r>
          </a:p>
        </p:txBody>
      </p:sp>
      <p:sp>
        <p:nvSpPr>
          <p:cNvPr id="77" name="Rectangle 232"/>
          <p:cNvSpPr>
            <a:spLocks noChangeArrowheads="1"/>
          </p:cNvSpPr>
          <p:nvPr/>
        </p:nvSpPr>
        <p:spPr bwMode="auto">
          <a:xfrm>
            <a:off x="7516144" y="2320331"/>
            <a:ext cx="60805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8" name="Rectangle 233"/>
          <p:cNvSpPr>
            <a:spLocks noChangeArrowheads="1"/>
          </p:cNvSpPr>
          <p:nvPr/>
        </p:nvSpPr>
        <p:spPr bwMode="auto">
          <a:xfrm>
            <a:off x="7646746" y="2478894"/>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222.1.2.1</a:t>
            </a:r>
          </a:p>
        </p:txBody>
      </p:sp>
      <p:sp>
        <p:nvSpPr>
          <p:cNvPr id="79" name="Rectangle 235"/>
          <p:cNvSpPr>
            <a:spLocks noChangeArrowheads="1"/>
          </p:cNvSpPr>
          <p:nvPr/>
        </p:nvSpPr>
        <p:spPr bwMode="auto">
          <a:xfrm>
            <a:off x="5776261"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222.1.2.3</a:t>
            </a:r>
          </a:p>
        </p:txBody>
      </p:sp>
      <p:sp>
        <p:nvSpPr>
          <p:cNvPr id="80" name="Rectangle 236"/>
          <p:cNvSpPr>
            <a:spLocks noChangeArrowheads="1"/>
          </p:cNvSpPr>
          <p:nvPr/>
        </p:nvSpPr>
        <p:spPr bwMode="auto">
          <a:xfrm>
            <a:off x="4974783" y="3712321"/>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1" name="Rectangle 237"/>
          <p:cNvSpPr>
            <a:spLocks noChangeArrowheads="1"/>
          </p:cNvSpPr>
          <p:nvPr/>
        </p:nvSpPr>
        <p:spPr bwMode="auto">
          <a:xfrm>
            <a:off x="4917000"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222.1.2.4</a:t>
            </a:r>
          </a:p>
        </p:txBody>
      </p:sp>
      <p:sp>
        <p:nvSpPr>
          <p:cNvPr id="82" name="Oval 238"/>
          <p:cNvSpPr>
            <a:spLocks noChangeArrowheads="1"/>
          </p:cNvSpPr>
          <p:nvPr/>
        </p:nvSpPr>
        <p:spPr bwMode="auto">
          <a:xfrm>
            <a:off x="5677631" y="3728108"/>
            <a:ext cx="55538"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83" name="Rectangle 239"/>
          <p:cNvSpPr>
            <a:spLocks noChangeArrowheads="1"/>
          </p:cNvSpPr>
          <p:nvPr/>
        </p:nvSpPr>
        <p:spPr bwMode="auto">
          <a:xfrm>
            <a:off x="6873622" y="2248408"/>
            <a:ext cx="540063"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4" name="Rectangle 240"/>
          <p:cNvSpPr>
            <a:spLocks noChangeArrowheads="1"/>
          </p:cNvSpPr>
          <p:nvPr/>
        </p:nvSpPr>
        <p:spPr bwMode="auto">
          <a:xfrm>
            <a:off x="6820084" y="2598379"/>
            <a:ext cx="67153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222.1.2.0</a:t>
            </a:r>
            <a:endParaRPr lang="en-US" altLang="zh-CN" sz="1050" b="1" dirty="0">
              <a:solidFill>
                <a:srgbClr val="0000FF"/>
              </a:solidFill>
              <a:latin typeface="微软雅黑" pitchFamily="34" charset="-122"/>
              <a:ea typeface="微软雅黑" pitchFamily="34" charset="-122"/>
            </a:endParaRPr>
          </a:p>
        </p:txBody>
      </p:sp>
      <p:sp>
        <p:nvSpPr>
          <p:cNvPr id="85" name="Rectangle 241"/>
          <p:cNvSpPr>
            <a:spLocks noChangeArrowheads="1"/>
          </p:cNvSpPr>
          <p:nvPr/>
        </p:nvSpPr>
        <p:spPr bwMode="auto">
          <a:xfrm>
            <a:off x="6916713" y="2087018"/>
            <a:ext cx="434731"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86" name="Group 242"/>
          <p:cNvGrpSpPr>
            <a:grpSpLocks/>
          </p:cNvGrpSpPr>
          <p:nvPr/>
        </p:nvGrpSpPr>
        <p:grpSpPr bwMode="auto">
          <a:xfrm>
            <a:off x="4101490" y="3038693"/>
            <a:ext cx="391642" cy="212263"/>
            <a:chOff x="1304" y="2569"/>
            <a:chExt cx="439" cy="262"/>
          </a:xfrm>
        </p:grpSpPr>
        <p:sp>
          <p:nvSpPr>
            <p:cNvPr id="87" name="Oval 243"/>
            <p:cNvSpPr>
              <a:spLocks noChangeArrowheads="1"/>
            </p:cNvSpPr>
            <p:nvPr/>
          </p:nvSpPr>
          <p:spPr bwMode="auto">
            <a:xfrm>
              <a:off x="1305"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8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0" name="Oval 246"/>
            <p:cNvSpPr>
              <a:spLocks noChangeArrowheads="1"/>
            </p:cNvSpPr>
            <p:nvPr/>
          </p:nvSpPr>
          <p:spPr bwMode="auto">
            <a:xfrm>
              <a:off x="1305"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91" name="Group 247"/>
            <p:cNvGrpSpPr>
              <a:grpSpLocks/>
            </p:cNvGrpSpPr>
            <p:nvPr/>
          </p:nvGrpSpPr>
          <p:grpSpPr bwMode="auto">
            <a:xfrm>
              <a:off x="1371" y="2587"/>
              <a:ext cx="304" cy="117"/>
              <a:chOff x="1371" y="2587"/>
              <a:chExt cx="304" cy="117"/>
            </a:xfrm>
          </p:grpSpPr>
          <p:grpSp>
            <p:nvGrpSpPr>
              <p:cNvPr id="94" name="Group 248"/>
              <p:cNvGrpSpPr>
                <a:grpSpLocks/>
              </p:cNvGrpSpPr>
              <p:nvPr/>
            </p:nvGrpSpPr>
            <p:grpSpPr bwMode="auto">
              <a:xfrm>
                <a:off x="1371" y="2587"/>
                <a:ext cx="301" cy="115"/>
                <a:chOff x="1371" y="2587"/>
                <a:chExt cx="301" cy="115"/>
              </a:xfrm>
            </p:grpSpPr>
            <p:sp>
              <p:nvSpPr>
                <p:cNvPr id="104" name="Freeform 249"/>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5" name="Freeform 250"/>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6" name="Freeform 251"/>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7" name="Freeform 252"/>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8" name="Freeform 253"/>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9" name="Freeform 254"/>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0" name="Freeform 255"/>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1" name="Freeform 256"/>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95" name="Group 257"/>
              <p:cNvGrpSpPr>
                <a:grpSpLocks/>
              </p:cNvGrpSpPr>
              <p:nvPr/>
            </p:nvGrpSpPr>
            <p:grpSpPr bwMode="auto">
              <a:xfrm>
                <a:off x="1373" y="2590"/>
                <a:ext cx="302" cy="114"/>
                <a:chOff x="1373" y="2590"/>
                <a:chExt cx="302" cy="114"/>
              </a:xfrm>
            </p:grpSpPr>
            <p:sp>
              <p:nvSpPr>
                <p:cNvPr id="96" name="Freeform 258"/>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7" name="Freeform 259"/>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8" name="Freeform 260"/>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9" name="Freeform 261"/>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0" name="Freeform 262"/>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1" name="Freeform 263"/>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2" name="Freeform 264"/>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3" name="Freeform 265"/>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92" name="Line 266"/>
            <p:cNvSpPr>
              <a:spLocks noChangeShapeType="1"/>
            </p:cNvSpPr>
            <p:nvPr/>
          </p:nvSpPr>
          <p:spPr bwMode="auto">
            <a:xfrm>
              <a:off x="1304"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93" name="Line 267"/>
            <p:cNvSpPr>
              <a:spLocks noChangeShapeType="1"/>
            </p:cNvSpPr>
            <p:nvPr/>
          </p:nvSpPr>
          <p:spPr bwMode="auto">
            <a:xfrm>
              <a:off x="1741"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grpSp>
        <p:nvGrpSpPr>
          <p:cNvPr id="112" name="Group 268"/>
          <p:cNvGrpSpPr>
            <a:grpSpLocks/>
          </p:cNvGrpSpPr>
          <p:nvPr/>
        </p:nvGrpSpPr>
        <p:grpSpPr bwMode="auto">
          <a:xfrm>
            <a:off x="5852865" y="3038693"/>
            <a:ext cx="391641" cy="212263"/>
            <a:chOff x="3488" y="2569"/>
            <a:chExt cx="439" cy="262"/>
          </a:xfrm>
        </p:grpSpPr>
        <p:sp>
          <p:nvSpPr>
            <p:cNvPr id="113" name="Oval 269"/>
            <p:cNvSpPr>
              <a:spLocks noChangeArrowheads="1"/>
            </p:cNvSpPr>
            <p:nvPr/>
          </p:nvSpPr>
          <p:spPr bwMode="auto">
            <a:xfrm>
              <a:off x="3489"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114"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5"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6" name="Oval 272"/>
            <p:cNvSpPr>
              <a:spLocks noChangeArrowheads="1"/>
            </p:cNvSpPr>
            <p:nvPr/>
          </p:nvSpPr>
          <p:spPr bwMode="auto">
            <a:xfrm>
              <a:off x="3489"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17" name="Group 273"/>
            <p:cNvGrpSpPr>
              <a:grpSpLocks/>
            </p:cNvGrpSpPr>
            <p:nvPr/>
          </p:nvGrpSpPr>
          <p:grpSpPr bwMode="auto">
            <a:xfrm>
              <a:off x="3555" y="2587"/>
              <a:ext cx="304" cy="117"/>
              <a:chOff x="3555" y="2587"/>
              <a:chExt cx="304" cy="117"/>
            </a:xfrm>
          </p:grpSpPr>
          <p:grpSp>
            <p:nvGrpSpPr>
              <p:cNvPr id="120" name="Group 274"/>
              <p:cNvGrpSpPr>
                <a:grpSpLocks/>
              </p:cNvGrpSpPr>
              <p:nvPr/>
            </p:nvGrpSpPr>
            <p:grpSpPr bwMode="auto">
              <a:xfrm>
                <a:off x="3555" y="2587"/>
                <a:ext cx="301" cy="115"/>
                <a:chOff x="3555" y="2587"/>
                <a:chExt cx="301" cy="115"/>
              </a:xfrm>
            </p:grpSpPr>
            <p:sp>
              <p:nvSpPr>
                <p:cNvPr id="130" name="Freeform 275"/>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1" name="Freeform 276"/>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2" name="Freeform 277"/>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3" name="Freeform 278"/>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4" name="Freeform 279"/>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5" name="Freeform 280"/>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6" name="Freeform 281"/>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7" name="Freeform 282"/>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21" name="Group 283"/>
              <p:cNvGrpSpPr>
                <a:grpSpLocks/>
              </p:cNvGrpSpPr>
              <p:nvPr/>
            </p:nvGrpSpPr>
            <p:grpSpPr bwMode="auto">
              <a:xfrm>
                <a:off x="3557" y="2590"/>
                <a:ext cx="302" cy="114"/>
                <a:chOff x="3557" y="2590"/>
                <a:chExt cx="302" cy="114"/>
              </a:xfrm>
            </p:grpSpPr>
            <p:sp>
              <p:nvSpPr>
                <p:cNvPr id="122" name="Freeform 284"/>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3" name="Freeform 285"/>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4" name="Freeform 286"/>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5" name="Freeform 287"/>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6" name="Freeform 288"/>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7" name="Freeform 289"/>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8" name="Freeform 290"/>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9" name="Freeform 291"/>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18" name="Line 292"/>
            <p:cNvSpPr>
              <a:spLocks noChangeShapeType="1"/>
            </p:cNvSpPr>
            <p:nvPr/>
          </p:nvSpPr>
          <p:spPr bwMode="auto">
            <a:xfrm>
              <a:off x="3488"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9" name="Line 293"/>
            <p:cNvSpPr>
              <a:spLocks noChangeShapeType="1"/>
            </p:cNvSpPr>
            <p:nvPr/>
          </p:nvSpPr>
          <p:spPr bwMode="auto">
            <a:xfrm>
              <a:off x="3925"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38" name="Oval 294"/>
          <p:cNvSpPr>
            <a:spLocks noChangeArrowheads="1"/>
          </p:cNvSpPr>
          <p:nvPr/>
        </p:nvSpPr>
        <p:spPr bwMode="auto">
          <a:xfrm>
            <a:off x="4678897" y="3150964"/>
            <a:ext cx="56496"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39" name="Oval 295"/>
          <p:cNvSpPr>
            <a:spLocks noChangeArrowheads="1"/>
          </p:cNvSpPr>
          <p:nvPr/>
        </p:nvSpPr>
        <p:spPr bwMode="auto">
          <a:xfrm>
            <a:off x="5683377" y="3147456"/>
            <a:ext cx="55538"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0" name="Oval 296"/>
          <p:cNvSpPr>
            <a:spLocks noChangeArrowheads="1"/>
          </p:cNvSpPr>
          <p:nvPr/>
        </p:nvSpPr>
        <p:spPr bwMode="auto">
          <a:xfrm>
            <a:off x="5931385" y="2950981"/>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1" name="Oval 297"/>
          <p:cNvSpPr>
            <a:spLocks noChangeArrowheads="1"/>
          </p:cNvSpPr>
          <p:nvPr/>
        </p:nvSpPr>
        <p:spPr bwMode="auto">
          <a:xfrm>
            <a:off x="5400897" y="230366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2" name="Oval 298"/>
          <p:cNvSpPr>
            <a:spLocks noChangeArrowheads="1"/>
          </p:cNvSpPr>
          <p:nvPr/>
        </p:nvSpPr>
        <p:spPr bwMode="auto">
          <a:xfrm>
            <a:off x="4400248" y="288870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3" name="Oval 299"/>
          <p:cNvSpPr>
            <a:spLocks noChangeArrowheads="1"/>
          </p:cNvSpPr>
          <p:nvPr/>
        </p:nvSpPr>
        <p:spPr bwMode="auto">
          <a:xfrm>
            <a:off x="4997764" y="2316823"/>
            <a:ext cx="54581"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4" name="Rectangle 300"/>
          <p:cNvSpPr>
            <a:spLocks noChangeArrowheads="1"/>
          </p:cNvSpPr>
          <p:nvPr/>
        </p:nvSpPr>
        <p:spPr bwMode="auto">
          <a:xfrm>
            <a:off x="5504313" y="2120349"/>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5" name="Rectangle 301"/>
          <p:cNvSpPr>
            <a:spLocks noChangeArrowheads="1"/>
          </p:cNvSpPr>
          <p:nvPr/>
        </p:nvSpPr>
        <p:spPr bwMode="auto">
          <a:xfrm>
            <a:off x="5517719" y="220981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222.1.6.1</a:t>
            </a:r>
          </a:p>
        </p:txBody>
      </p:sp>
      <p:sp>
        <p:nvSpPr>
          <p:cNvPr id="146" name="Rectangle 302"/>
          <p:cNvSpPr>
            <a:spLocks noChangeArrowheads="1"/>
          </p:cNvSpPr>
          <p:nvPr/>
        </p:nvSpPr>
        <p:spPr bwMode="auto">
          <a:xfrm>
            <a:off x="4351413" y="2200166"/>
            <a:ext cx="607092"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7" name="Rectangle 303"/>
          <p:cNvSpPr>
            <a:spLocks noChangeArrowheads="1"/>
          </p:cNvSpPr>
          <p:nvPr/>
        </p:nvSpPr>
        <p:spPr bwMode="auto">
          <a:xfrm>
            <a:off x="4481749" y="21931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222.1.5.1</a:t>
            </a:r>
          </a:p>
        </p:txBody>
      </p:sp>
      <p:sp>
        <p:nvSpPr>
          <p:cNvPr id="148" name="Rectangle 304"/>
          <p:cNvSpPr>
            <a:spLocks noChangeArrowheads="1"/>
          </p:cNvSpPr>
          <p:nvPr/>
        </p:nvSpPr>
        <p:spPr bwMode="auto">
          <a:xfrm>
            <a:off x="3907105" y="2563294"/>
            <a:ext cx="609008"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9" name="Rectangle 305"/>
          <p:cNvSpPr>
            <a:spLocks noChangeArrowheads="1"/>
          </p:cNvSpPr>
          <p:nvPr/>
        </p:nvSpPr>
        <p:spPr bwMode="auto">
          <a:xfrm>
            <a:off x="3865051" y="269456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222.1.5.2</a:t>
            </a:r>
          </a:p>
        </p:txBody>
      </p:sp>
      <p:sp>
        <p:nvSpPr>
          <p:cNvPr id="150" name="Rectangle 306"/>
          <p:cNvSpPr>
            <a:spLocks noChangeArrowheads="1"/>
          </p:cNvSpPr>
          <p:nvPr/>
        </p:nvSpPr>
        <p:spPr bwMode="auto">
          <a:xfrm>
            <a:off x="5918936" y="2490493"/>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1" name="Rectangle 307"/>
          <p:cNvSpPr>
            <a:spLocks noChangeArrowheads="1"/>
          </p:cNvSpPr>
          <p:nvPr/>
        </p:nvSpPr>
        <p:spPr bwMode="auto">
          <a:xfrm>
            <a:off x="5988947" y="277029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222.1.6.2</a:t>
            </a:r>
          </a:p>
        </p:txBody>
      </p:sp>
      <p:sp>
        <p:nvSpPr>
          <p:cNvPr id="152" name="Rectangle 308"/>
          <p:cNvSpPr>
            <a:spLocks noChangeArrowheads="1"/>
          </p:cNvSpPr>
          <p:nvPr/>
        </p:nvSpPr>
        <p:spPr bwMode="auto">
          <a:xfrm>
            <a:off x="5589535" y="2979048"/>
            <a:ext cx="60900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3" name="Rectangle 309"/>
          <p:cNvSpPr>
            <a:spLocks noChangeArrowheads="1"/>
          </p:cNvSpPr>
          <p:nvPr/>
        </p:nvSpPr>
        <p:spPr bwMode="auto">
          <a:xfrm>
            <a:off x="5559961" y="322902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222.1.4.1</a:t>
            </a:r>
          </a:p>
        </p:txBody>
      </p:sp>
      <p:sp>
        <p:nvSpPr>
          <p:cNvPr id="154" name="Rectangle 310"/>
          <p:cNvSpPr>
            <a:spLocks noChangeArrowheads="1"/>
          </p:cNvSpPr>
          <p:nvPr/>
        </p:nvSpPr>
        <p:spPr bwMode="auto">
          <a:xfrm>
            <a:off x="4518028" y="2979048"/>
            <a:ext cx="60709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5" name="Rectangle 311"/>
          <p:cNvSpPr>
            <a:spLocks noChangeArrowheads="1"/>
          </p:cNvSpPr>
          <p:nvPr/>
        </p:nvSpPr>
        <p:spPr bwMode="auto">
          <a:xfrm>
            <a:off x="4629213" y="321938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222.1.4.2</a:t>
            </a:r>
          </a:p>
        </p:txBody>
      </p:sp>
      <p:sp>
        <p:nvSpPr>
          <p:cNvPr id="156" name="Rectangle 312"/>
          <p:cNvSpPr>
            <a:spLocks noChangeArrowheads="1"/>
          </p:cNvSpPr>
          <p:nvPr/>
        </p:nvSpPr>
        <p:spPr bwMode="auto">
          <a:xfrm>
            <a:off x="2990722" y="2279984"/>
            <a:ext cx="608050" cy="19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7" name="Rectangle 313"/>
          <p:cNvSpPr>
            <a:spLocks noChangeArrowheads="1"/>
          </p:cNvSpPr>
          <p:nvPr/>
        </p:nvSpPr>
        <p:spPr bwMode="auto">
          <a:xfrm>
            <a:off x="2751689" y="2475122"/>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222.1.3.3</a:t>
            </a:r>
          </a:p>
        </p:txBody>
      </p:sp>
      <p:sp>
        <p:nvSpPr>
          <p:cNvPr id="158" name="Rectangle 314"/>
          <p:cNvSpPr>
            <a:spLocks noChangeArrowheads="1"/>
          </p:cNvSpPr>
          <p:nvPr/>
        </p:nvSpPr>
        <p:spPr bwMode="auto">
          <a:xfrm>
            <a:off x="3641862" y="3014133"/>
            <a:ext cx="608050"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9" name="Rectangle 315"/>
          <p:cNvSpPr>
            <a:spLocks noChangeArrowheads="1"/>
          </p:cNvSpPr>
          <p:nvPr/>
        </p:nvSpPr>
        <p:spPr bwMode="auto">
          <a:xfrm>
            <a:off x="3774114" y="3245693"/>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222.1.3.2</a:t>
            </a:r>
          </a:p>
        </p:txBody>
      </p:sp>
      <p:sp>
        <p:nvSpPr>
          <p:cNvPr id="160" name="Rectangle 316"/>
          <p:cNvSpPr>
            <a:spLocks noChangeArrowheads="1"/>
          </p:cNvSpPr>
          <p:nvPr/>
        </p:nvSpPr>
        <p:spPr bwMode="auto">
          <a:xfrm>
            <a:off x="2990722" y="2892214"/>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1" name="Rectangle 317"/>
          <p:cNvSpPr>
            <a:spLocks noChangeArrowheads="1"/>
          </p:cNvSpPr>
          <p:nvPr/>
        </p:nvSpPr>
        <p:spPr bwMode="auto">
          <a:xfrm>
            <a:off x="2751689" y="308735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222.1.3.1</a:t>
            </a:r>
          </a:p>
        </p:txBody>
      </p:sp>
      <p:sp>
        <p:nvSpPr>
          <p:cNvPr id="162" name="Oval 318"/>
          <p:cNvSpPr>
            <a:spLocks noChangeArrowheads="1"/>
          </p:cNvSpPr>
          <p:nvPr/>
        </p:nvSpPr>
        <p:spPr bwMode="auto">
          <a:xfrm>
            <a:off x="3555681" y="282467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3" name="Oval 319"/>
          <p:cNvSpPr>
            <a:spLocks noChangeArrowheads="1"/>
          </p:cNvSpPr>
          <p:nvPr/>
        </p:nvSpPr>
        <p:spPr bwMode="auto">
          <a:xfrm>
            <a:off x="3550894" y="221244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4" name="Oval 320"/>
          <p:cNvSpPr>
            <a:spLocks noChangeArrowheads="1"/>
          </p:cNvSpPr>
          <p:nvPr/>
        </p:nvSpPr>
        <p:spPr bwMode="auto">
          <a:xfrm>
            <a:off x="3974135" y="3122019"/>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5" name="Rectangle 321"/>
          <p:cNvSpPr>
            <a:spLocks noChangeArrowheads="1"/>
          </p:cNvSpPr>
          <p:nvPr/>
        </p:nvSpPr>
        <p:spPr bwMode="auto">
          <a:xfrm>
            <a:off x="4290129" y="3045709"/>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6" name="Rectangle 322"/>
          <p:cNvSpPr>
            <a:spLocks noChangeArrowheads="1"/>
          </p:cNvSpPr>
          <p:nvPr/>
        </p:nvSpPr>
        <p:spPr bwMode="auto">
          <a:xfrm>
            <a:off x="4482598" y="292291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3</a:t>
            </a:r>
          </a:p>
        </p:txBody>
      </p:sp>
      <p:sp>
        <p:nvSpPr>
          <p:cNvPr id="167" name="Rectangle 323"/>
          <p:cNvSpPr>
            <a:spLocks noChangeArrowheads="1"/>
          </p:cNvSpPr>
          <p:nvPr/>
        </p:nvSpPr>
        <p:spPr bwMode="auto">
          <a:xfrm>
            <a:off x="6262700" y="3013256"/>
            <a:ext cx="249922"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8" name="Rectangle 324"/>
          <p:cNvSpPr>
            <a:spLocks noChangeArrowheads="1"/>
          </p:cNvSpPr>
          <p:nvPr/>
        </p:nvSpPr>
        <p:spPr bwMode="auto">
          <a:xfrm>
            <a:off x="5700613" y="292203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2</a:t>
            </a:r>
          </a:p>
        </p:txBody>
      </p:sp>
      <p:sp>
        <p:nvSpPr>
          <p:cNvPr id="169" name="Rectangle 325"/>
          <p:cNvSpPr>
            <a:spLocks noChangeArrowheads="1"/>
          </p:cNvSpPr>
          <p:nvPr/>
        </p:nvSpPr>
        <p:spPr bwMode="auto">
          <a:xfrm>
            <a:off x="3666758" y="2285247"/>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0" name="Rectangle 326"/>
          <p:cNvSpPr>
            <a:spLocks noChangeArrowheads="1"/>
          </p:cNvSpPr>
          <p:nvPr/>
        </p:nvSpPr>
        <p:spPr bwMode="auto">
          <a:xfrm>
            <a:off x="3773005" y="2275954"/>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222.1.3.0</a:t>
            </a:r>
            <a:endParaRPr lang="en-US" altLang="zh-CN" sz="1050" b="1" dirty="0">
              <a:solidFill>
                <a:srgbClr val="0000FF"/>
              </a:solidFill>
              <a:latin typeface="微软雅黑" pitchFamily="34" charset="-122"/>
              <a:ea typeface="微软雅黑" pitchFamily="34" charset="-122"/>
            </a:endParaRPr>
          </a:p>
        </p:txBody>
      </p:sp>
      <p:sp>
        <p:nvSpPr>
          <p:cNvPr id="171" name="Rectangle 327"/>
          <p:cNvSpPr>
            <a:spLocks noChangeArrowheads="1"/>
          </p:cNvSpPr>
          <p:nvPr/>
        </p:nvSpPr>
        <p:spPr bwMode="auto">
          <a:xfrm>
            <a:off x="3686867" y="2121226"/>
            <a:ext cx="432817"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2" name="Rectangle 328"/>
          <p:cNvSpPr>
            <a:spLocks noChangeArrowheads="1"/>
          </p:cNvSpPr>
          <p:nvPr/>
        </p:nvSpPr>
        <p:spPr bwMode="auto">
          <a:xfrm>
            <a:off x="3759362" y="2097303"/>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3</a:t>
            </a:r>
          </a:p>
        </p:txBody>
      </p:sp>
      <p:sp>
        <p:nvSpPr>
          <p:cNvPr id="173" name="Rectangle 329"/>
          <p:cNvSpPr>
            <a:spLocks noChangeArrowheads="1"/>
          </p:cNvSpPr>
          <p:nvPr/>
        </p:nvSpPr>
        <p:spPr bwMode="auto">
          <a:xfrm>
            <a:off x="5149059" y="2723806"/>
            <a:ext cx="25088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4" name="Rectangle 330"/>
          <p:cNvSpPr>
            <a:spLocks noChangeArrowheads="1"/>
          </p:cNvSpPr>
          <p:nvPr/>
        </p:nvSpPr>
        <p:spPr bwMode="auto">
          <a:xfrm>
            <a:off x="5784987" y="2320331"/>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b="1">
              <a:latin typeface="微软雅黑" pitchFamily="34" charset="-122"/>
              <a:ea typeface="微软雅黑" pitchFamily="34" charset="-122"/>
            </a:endParaRPr>
          </a:p>
        </p:txBody>
      </p:sp>
      <p:sp>
        <p:nvSpPr>
          <p:cNvPr id="175" name="Rectangle 331"/>
          <p:cNvSpPr>
            <a:spLocks noChangeArrowheads="1"/>
          </p:cNvSpPr>
          <p:nvPr/>
        </p:nvSpPr>
        <p:spPr bwMode="auto">
          <a:xfrm>
            <a:off x="5759629" y="243435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3</a:t>
            </a:r>
          </a:p>
        </p:txBody>
      </p:sp>
      <p:sp>
        <p:nvSpPr>
          <p:cNvPr id="176" name="Rectangle 332"/>
          <p:cNvSpPr>
            <a:spLocks noChangeArrowheads="1"/>
          </p:cNvSpPr>
          <p:nvPr/>
        </p:nvSpPr>
        <p:spPr bwMode="auto">
          <a:xfrm>
            <a:off x="4750714" y="2522069"/>
            <a:ext cx="248965"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7" name="Rectangle 333"/>
          <p:cNvSpPr>
            <a:spLocks noChangeArrowheads="1"/>
          </p:cNvSpPr>
          <p:nvPr/>
        </p:nvSpPr>
        <p:spPr bwMode="auto">
          <a:xfrm>
            <a:off x="4727260" y="2629146"/>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solidFill>
                  <a:srgbClr val="CC00CC"/>
                </a:solidFill>
                <a:latin typeface="微软雅黑" pitchFamily="34" charset="-122"/>
                <a:ea typeface="微软雅黑" pitchFamily="34" charset="-122"/>
              </a:rPr>
              <a:t>N</a:t>
            </a:r>
            <a:r>
              <a:rPr lang="en-US" altLang="zh-CN" sz="1200" b="1" baseline="-25000" dirty="0">
                <a:solidFill>
                  <a:srgbClr val="CC00CC"/>
                </a:solidFill>
                <a:latin typeface="微软雅黑" pitchFamily="34" charset="-122"/>
                <a:ea typeface="微软雅黑" pitchFamily="34" charset="-122"/>
              </a:rPr>
              <a:t>2</a:t>
            </a:r>
          </a:p>
        </p:txBody>
      </p:sp>
      <p:sp>
        <p:nvSpPr>
          <p:cNvPr id="178" name="Rectangle 334"/>
          <p:cNvSpPr>
            <a:spLocks noChangeArrowheads="1"/>
          </p:cNvSpPr>
          <p:nvPr/>
        </p:nvSpPr>
        <p:spPr bwMode="auto">
          <a:xfrm>
            <a:off x="5130974" y="29483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222.1.4.0</a:t>
            </a:r>
            <a:endParaRPr lang="en-US" altLang="zh-CN" sz="1050" b="1" dirty="0">
              <a:solidFill>
                <a:srgbClr val="CC00CC"/>
              </a:solidFill>
              <a:latin typeface="微软雅黑" pitchFamily="34" charset="-122"/>
              <a:ea typeface="微软雅黑" pitchFamily="34" charset="-122"/>
            </a:endParaRPr>
          </a:p>
        </p:txBody>
      </p:sp>
      <p:sp>
        <p:nvSpPr>
          <p:cNvPr id="179" name="Rectangle 335"/>
          <p:cNvSpPr>
            <a:spLocks noChangeArrowheads="1"/>
          </p:cNvSpPr>
          <p:nvPr/>
        </p:nvSpPr>
        <p:spPr bwMode="auto">
          <a:xfrm>
            <a:off x="4927863" y="2522069"/>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0" name="Rectangle 336"/>
          <p:cNvSpPr>
            <a:spLocks noChangeArrowheads="1"/>
          </p:cNvSpPr>
          <p:nvPr/>
        </p:nvSpPr>
        <p:spPr bwMode="auto">
          <a:xfrm>
            <a:off x="4986867" y="2629146"/>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222.1.5.0</a:t>
            </a:r>
            <a:endParaRPr lang="en-US" altLang="zh-CN" sz="1050" b="1" dirty="0">
              <a:solidFill>
                <a:srgbClr val="CC00CC"/>
              </a:solidFill>
              <a:latin typeface="微软雅黑" pitchFamily="34" charset="-122"/>
              <a:ea typeface="微软雅黑" pitchFamily="34" charset="-122"/>
            </a:endParaRPr>
          </a:p>
        </p:txBody>
      </p:sp>
      <p:sp>
        <p:nvSpPr>
          <p:cNvPr id="181" name="Rectangle 337"/>
          <p:cNvSpPr>
            <a:spLocks noChangeArrowheads="1"/>
          </p:cNvSpPr>
          <p:nvPr/>
        </p:nvSpPr>
        <p:spPr bwMode="auto">
          <a:xfrm>
            <a:off x="5903615" y="2329103"/>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2" name="Rectangle 338"/>
          <p:cNvSpPr>
            <a:spLocks noChangeArrowheads="1"/>
          </p:cNvSpPr>
          <p:nvPr/>
        </p:nvSpPr>
        <p:spPr bwMode="auto">
          <a:xfrm>
            <a:off x="6016364" y="2443128"/>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222.1.6.0</a:t>
            </a:r>
            <a:endParaRPr lang="en-US" altLang="zh-CN" sz="1050" b="1" dirty="0">
              <a:solidFill>
                <a:srgbClr val="CC00CC"/>
              </a:solidFill>
              <a:latin typeface="微软雅黑" pitchFamily="34" charset="-122"/>
              <a:ea typeface="微软雅黑" pitchFamily="34" charset="-122"/>
            </a:endParaRPr>
          </a:p>
        </p:txBody>
      </p:sp>
      <p:sp>
        <p:nvSpPr>
          <p:cNvPr id="183" name="Line 339"/>
          <p:cNvSpPr>
            <a:spLocks noChangeShapeType="1"/>
          </p:cNvSpPr>
          <p:nvPr/>
        </p:nvSpPr>
        <p:spPr bwMode="auto">
          <a:xfrm>
            <a:off x="3673461" y="2046670"/>
            <a:ext cx="0" cy="12042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4" name="Rectangle 340"/>
          <p:cNvSpPr>
            <a:spLocks noChangeArrowheads="1"/>
          </p:cNvSpPr>
          <p:nvPr/>
        </p:nvSpPr>
        <p:spPr bwMode="auto">
          <a:xfrm>
            <a:off x="4871367" y="293957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1</a:t>
            </a:r>
          </a:p>
        </p:txBody>
      </p:sp>
      <p:pic>
        <p:nvPicPr>
          <p:cNvPr id="185"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1034" y="3343053"/>
            <a:ext cx="350467" cy="21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6" name="Line 342"/>
          <p:cNvSpPr>
            <a:spLocks noChangeShapeType="1"/>
          </p:cNvSpPr>
          <p:nvPr/>
        </p:nvSpPr>
        <p:spPr bwMode="auto">
          <a:xfrm>
            <a:off x="7391662" y="2086141"/>
            <a:ext cx="0" cy="1476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7" name="Line 343"/>
          <p:cNvSpPr>
            <a:spLocks noChangeShapeType="1"/>
          </p:cNvSpPr>
          <p:nvPr/>
        </p:nvSpPr>
        <p:spPr bwMode="auto">
          <a:xfrm rot="16200000">
            <a:off x="5340571" y="2917229"/>
            <a:ext cx="0" cy="13673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8" name="Line 344"/>
          <p:cNvSpPr>
            <a:spLocks noChangeShapeType="1"/>
          </p:cNvSpPr>
          <p:nvPr/>
        </p:nvSpPr>
        <p:spPr bwMode="auto">
          <a:xfrm>
            <a:off x="6195671" y="3134298"/>
            <a:ext cx="11959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9" name="Oval 345"/>
          <p:cNvSpPr>
            <a:spLocks noChangeArrowheads="1"/>
          </p:cNvSpPr>
          <p:nvPr/>
        </p:nvSpPr>
        <p:spPr bwMode="auto">
          <a:xfrm>
            <a:off x="6323983" y="3095706"/>
            <a:ext cx="71817"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0" name="Rectangle 346"/>
          <p:cNvSpPr>
            <a:spLocks noChangeArrowheads="1"/>
          </p:cNvSpPr>
          <p:nvPr/>
        </p:nvSpPr>
        <p:spPr bwMode="auto">
          <a:xfrm>
            <a:off x="6828922" y="2419727"/>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2</a:t>
            </a:r>
          </a:p>
        </p:txBody>
      </p:sp>
      <p:sp>
        <p:nvSpPr>
          <p:cNvPr id="191" name="Rectangle 347"/>
          <p:cNvSpPr>
            <a:spLocks noChangeArrowheads="1"/>
          </p:cNvSpPr>
          <p:nvPr/>
        </p:nvSpPr>
        <p:spPr bwMode="auto">
          <a:xfrm>
            <a:off x="4164731" y="1674292"/>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1</a:t>
            </a:r>
          </a:p>
        </p:txBody>
      </p:sp>
      <p:sp>
        <p:nvSpPr>
          <p:cNvPr id="192" name="Line 348"/>
          <p:cNvSpPr>
            <a:spLocks noChangeShapeType="1"/>
          </p:cNvSpPr>
          <p:nvPr/>
        </p:nvSpPr>
        <p:spPr bwMode="auto">
          <a:xfrm rot="16200000">
            <a:off x="5811211" y="593205"/>
            <a:ext cx="0" cy="23929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3" name="Rectangle 349"/>
          <p:cNvSpPr>
            <a:spLocks noChangeArrowheads="1"/>
          </p:cNvSpPr>
          <p:nvPr/>
        </p:nvSpPr>
        <p:spPr bwMode="auto">
          <a:xfrm>
            <a:off x="3354594" y="391054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dirty="0">
                <a:solidFill>
                  <a:srgbClr val="0000FF"/>
                </a:solidFill>
                <a:latin typeface="微软雅黑" pitchFamily="34" charset="-122"/>
                <a:ea typeface="微软雅黑" pitchFamily="34" charset="-122"/>
              </a:rPr>
              <a:t>互联网</a:t>
            </a:r>
          </a:p>
        </p:txBody>
      </p:sp>
      <p:sp>
        <p:nvSpPr>
          <p:cNvPr id="194" name="Line 350"/>
          <p:cNvSpPr>
            <a:spLocks noChangeShapeType="1"/>
          </p:cNvSpPr>
          <p:nvPr/>
        </p:nvSpPr>
        <p:spPr bwMode="auto">
          <a:xfrm flipV="1">
            <a:off x="3589196" y="3677236"/>
            <a:ext cx="255668" cy="233314"/>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5" name="Line 351"/>
          <p:cNvSpPr>
            <a:spLocks noChangeShapeType="1"/>
          </p:cNvSpPr>
          <p:nvPr/>
        </p:nvSpPr>
        <p:spPr bwMode="auto">
          <a:xfrm>
            <a:off x="4798592"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6" name="Oval 352"/>
          <p:cNvSpPr>
            <a:spLocks noChangeArrowheads="1"/>
          </p:cNvSpPr>
          <p:nvPr/>
        </p:nvSpPr>
        <p:spPr bwMode="auto">
          <a:xfrm>
            <a:off x="4765078" y="157127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7" name="Line 380"/>
          <p:cNvSpPr>
            <a:spLocks noChangeShapeType="1"/>
          </p:cNvSpPr>
          <p:nvPr/>
        </p:nvSpPr>
        <p:spPr bwMode="auto">
          <a:xfrm>
            <a:off x="6662001"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8" name="Line 381"/>
          <p:cNvSpPr>
            <a:spLocks noChangeShapeType="1"/>
          </p:cNvSpPr>
          <p:nvPr/>
        </p:nvSpPr>
        <p:spPr bwMode="auto">
          <a:xfrm>
            <a:off x="5730297" y="1351992"/>
            <a:ext cx="0" cy="43066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9" name="Oval 382"/>
          <p:cNvSpPr>
            <a:spLocks noChangeArrowheads="1"/>
          </p:cNvSpPr>
          <p:nvPr/>
        </p:nvSpPr>
        <p:spPr bwMode="auto">
          <a:xfrm>
            <a:off x="5703486" y="1579166"/>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00" name="Oval 410"/>
          <p:cNvSpPr>
            <a:spLocks noChangeArrowheads="1"/>
          </p:cNvSpPr>
          <p:nvPr/>
        </p:nvSpPr>
        <p:spPr bwMode="auto">
          <a:xfrm>
            <a:off x="6635190" y="157916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pic>
        <p:nvPicPr>
          <p:cNvPr id="20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6153"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531"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4320"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50" y="3975335"/>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271" y="3975335"/>
            <a:ext cx="323655" cy="323655"/>
          </a:xfrm>
          <a:prstGeom prst="rect">
            <a:avLst/>
          </a:prstGeom>
          <a:noFill/>
          <a:extLst>
            <a:ext uri="{909E8E84-426E-40DD-AFC4-6F175D3DCCD1}">
              <a14:hiddenFill xmlns:a14="http://schemas.microsoft.com/office/drawing/2010/main">
                <a:solidFill>
                  <a:srgbClr val="FFFFFF"/>
                </a:solidFill>
              </a14:hiddenFill>
            </a:ext>
          </a:extLst>
        </p:spPr>
      </p:pic>
      <p:sp>
        <p:nvSpPr>
          <p:cNvPr id="210" name="Text Box 438"/>
          <p:cNvSpPr txBox="1">
            <a:spLocks noChangeArrowheads="1"/>
          </p:cNvSpPr>
          <p:nvPr/>
        </p:nvSpPr>
        <p:spPr bwMode="auto">
          <a:xfrm>
            <a:off x="616085" y="1895813"/>
            <a:ext cx="2072794" cy="1717393"/>
          </a:xfrm>
          <a:prstGeom prst="rect">
            <a:avLst/>
          </a:prstGeom>
          <a:solidFill>
            <a:srgbClr val="00FFFF"/>
          </a:solidFill>
          <a:ln w="9525">
            <a:solidFill>
              <a:schemeClr val="tx2"/>
            </a:solidFill>
            <a:miter lim="800000"/>
            <a:headEnd/>
            <a:tailEnd/>
          </a:ln>
          <a:effectLst/>
          <a:extLst/>
        </p:spPr>
        <p:txBody>
          <a:bodyPr wrap="square">
            <a:spAutoFit/>
          </a:bodyPr>
          <a:lstStyle/>
          <a:p>
            <a:pPr algn="ctr">
              <a:lnSpc>
                <a:spcPct val="110000"/>
              </a:lnSpc>
            </a:pPr>
            <a:r>
              <a:rPr kumimoji="0" lang="zh-CN" altLang="en-US" sz="1600" b="1" dirty="0">
                <a:latin typeface="微软雅黑" pitchFamily="34" charset="-122"/>
                <a:ea typeface="微软雅黑" pitchFamily="34" charset="-122"/>
              </a:rPr>
              <a:t>在同一个局域网上的主机或路由器的</a:t>
            </a:r>
          </a:p>
          <a:p>
            <a:pPr algn="ctr">
              <a:lnSpc>
                <a:spcPct val="110000"/>
              </a:lnSpc>
            </a:pPr>
            <a:r>
              <a:rPr kumimoji="0" lang="en-US" altLang="zh-CN" sz="1600" b="1" dirty="0">
                <a:latin typeface="微软雅黑" pitchFamily="34" charset="-122"/>
                <a:ea typeface="微软雅黑" pitchFamily="34" charset="-122"/>
              </a:rPr>
              <a:t>IP </a:t>
            </a:r>
            <a:r>
              <a:rPr kumimoji="0" lang="zh-CN" altLang="en-US" sz="1600" b="1" dirty="0">
                <a:latin typeface="微软雅黑" pitchFamily="34" charset="-122"/>
                <a:ea typeface="微软雅黑" pitchFamily="34" charset="-122"/>
              </a:rPr>
              <a:t>地址中的网络号必须是一样的。</a:t>
            </a:r>
          </a:p>
          <a:p>
            <a:pPr algn="ctr">
              <a:lnSpc>
                <a:spcPct val="110000"/>
              </a:lnSpc>
            </a:pPr>
            <a:r>
              <a:rPr kumimoji="0" lang="zh-CN" altLang="en-US" sz="1600" b="1" dirty="0">
                <a:latin typeface="微软雅黑" pitchFamily="34" charset="-122"/>
                <a:ea typeface="微软雅黑" pitchFamily="34" charset="-122"/>
              </a:rPr>
              <a:t>图中的网络号就是 </a:t>
            </a:r>
            <a:r>
              <a:rPr kumimoji="0" lang="en-US" altLang="zh-CN" sz="1600" b="1" dirty="0">
                <a:latin typeface="微软雅黑" pitchFamily="34" charset="-122"/>
                <a:ea typeface="微软雅黑" pitchFamily="34" charset="-122"/>
              </a:rPr>
              <a:t>IP </a:t>
            </a:r>
            <a:r>
              <a:rPr kumimoji="0" lang="zh-CN" altLang="en-US" sz="1600" b="1" dirty="0">
                <a:latin typeface="微软雅黑" pitchFamily="34" charset="-122"/>
                <a:ea typeface="微软雅黑" pitchFamily="34" charset="-122"/>
              </a:rPr>
              <a:t>地址中的 </a:t>
            </a:r>
            <a:r>
              <a:rPr kumimoji="0" lang="en-US" altLang="zh-CN" sz="1600" b="1" dirty="0" smtClean="0">
                <a:latin typeface="微软雅黑" pitchFamily="34" charset="-122"/>
                <a:ea typeface="微软雅黑" pitchFamily="34" charset="-122"/>
              </a:rPr>
              <a:t>net-id</a:t>
            </a:r>
            <a:r>
              <a:rPr kumimoji="0" lang="zh-CN" altLang="en-US" sz="1600" b="1" dirty="0" smtClean="0">
                <a:latin typeface="微软雅黑" pitchFamily="34" charset="-122"/>
                <a:ea typeface="微软雅黑" pitchFamily="34" charset="-122"/>
              </a:rPr>
              <a:t>。</a:t>
            </a:r>
            <a:endParaRPr kumimoji="0" lang="en-US" altLang="zh-CN" sz="1600" b="1" dirty="0">
              <a:latin typeface="微软雅黑" pitchFamily="34" charset="-122"/>
              <a:ea typeface="微软雅黑" pitchFamily="34" charset="-122"/>
            </a:endParaRPr>
          </a:p>
        </p:txBody>
      </p:sp>
      <p:grpSp>
        <p:nvGrpSpPr>
          <p:cNvPr id="219" name="组合 218"/>
          <p:cNvGrpSpPr/>
          <p:nvPr/>
        </p:nvGrpSpPr>
        <p:grpSpPr>
          <a:xfrm>
            <a:off x="4914805" y="2676459"/>
            <a:ext cx="3429248" cy="1336269"/>
            <a:chOff x="4914805" y="2676459"/>
            <a:chExt cx="3429248" cy="1336269"/>
          </a:xfrm>
        </p:grpSpPr>
        <p:sp>
          <p:nvSpPr>
            <p:cNvPr id="212" name="Line 440"/>
            <p:cNvSpPr>
              <a:spLocks noChangeShapeType="1"/>
            </p:cNvSpPr>
            <p:nvPr/>
          </p:nvSpPr>
          <p:spPr bwMode="auto">
            <a:xfrm>
              <a:off x="7646747" y="2676459"/>
              <a:ext cx="69730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4" name="Line 442"/>
            <p:cNvSpPr>
              <a:spLocks noChangeShapeType="1"/>
            </p:cNvSpPr>
            <p:nvPr/>
          </p:nvSpPr>
          <p:spPr bwMode="auto">
            <a:xfrm>
              <a:off x="4914805" y="4012728"/>
              <a:ext cx="69950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 name="Line 444"/>
            <p:cNvSpPr>
              <a:spLocks noChangeShapeType="1"/>
            </p:cNvSpPr>
            <p:nvPr/>
          </p:nvSpPr>
          <p:spPr bwMode="auto">
            <a:xfrm>
              <a:off x="6310371" y="3127535"/>
              <a:ext cx="62477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7" name="Line 440"/>
            <p:cNvSpPr>
              <a:spLocks noChangeShapeType="1"/>
            </p:cNvSpPr>
            <p:nvPr/>
          </p:nvSpPr>
          <p:spPr bwMode="auto">
            <a:xfrm>
              <a:off x="7646747" y="3291830"/>
              <a:ext cx="69730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 name="Line 442"/>
            <p:cNvSpPr>
              <a:spLocks noChangeShapeType="1"/>
            </p:cNvSpPr>
            <p:nvPr/>
          </p:nvSpPr>
          <p:spPr bwMode="auto">
            <a:xfrm>
              <a:off x="5782488" y="4012728"/>
              <a:ext cx="69950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21" name="矩形 220"/>
          <p:cNvSpPr/>
          <p:nvPr/>
        </p:nvSpPr>
        <p:spPr>
          <a:xfrm>
            <a:off x="616085" y="574698"/>
            <a:ext cx="2388795" cy="400110"/>
          </a:xfrm>
          <a:prstGeom prst="rect">
            <a:avLst/>
          </a:prstGeom>
        </p:spPr>
        <p:txBody>
          <a:bodyPr wrap="none">
            <a:spAutoFit/>
          </a:bodyPr>
          <a:lstStyle/>
          <a:p>
            <a:r>
              <a:rPr lang="zh-CN" altLang="en-US" sz="2000" b="1" dirty="0">
                <a:latin typeface="微软雅黑" pitchFamily="34" charset="-122"/>
                <a:ea typeface="微软雅黑" pitchFamily="34" charset="-122"/>
              </a:rPr>
              <a:t>互联网中的 </a:t>
            </a:r>
            <a:r>
              <a:rPr lang="en-US" altLang="zh-CN" sz="2000" b="1" dirty="0">
                <a:latin typeface="微软雅黑" pitchFamily="34" charset="-122"/>
                <a:ea typeface="微软雅黑" pitchFamily="34" charset="-122"/>
              </a:rPr>
              <a:t>IP </a:t>
            </a:r>
            <a:r>
              <a:rPr lang="zh-CN" altLang="en-US" sz="2000" b="1" dirty="0" smtClean="0">
                <a:latin typeface="微软雅黑" pitchFamily="34" charset="-122"/>
                <a:ea typeface="微软雅黑" pitchFamily="34" charset="-122"/>
              </a:rPr>
              <a:t>地址</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80810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5000" fill="hold" nodeType="afterEffect">
                                  <p:stCondLst>
                                    <p:cond delay="0"/>
                                  </p:stCondLst>
                                  <p:childTnLst>
                                    <p:anim calcmode="discrete" valueType="str">
                                      <p:cBhvr>
                                        <p:cTn id="9" dur="1000" fill="hold"/>
                                        <p:tgtEl>
                                          <p:spTgt spid="21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 name="圆角矩形 211"/>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AutoShape 2"/>
          <p:cNvSpPr>
            <a:spLocks noChangeArrowheads="1"/>
          </p:cNvSpPr>
          <p:nvPr/>
        </p:nvSpPr>
        <p:spPr bwMode="auto">
          <a:xfrm>
            <a:off x="3502536" y="1567325"/>
            <a:ext cx="4083510" cy="2242356"/>
          </a:xfrm>
          <a:prstGeom prst="roundRect">
            <a:avLst>
              <a:gd name="adj" fmla="val 24787"/>
            </a:avLst>
          </a:prstGeom>
          <a:solidFill>
            <a:srgbClr val="99FFCC"/>
          </a:solidFill>
          <a:ln w="9525">
            <a:solidFill>
              <a:schemeClr val="tx1"/>
            </a:solidFill>
            <a:prstDash val="dash"/>
            <a:round/>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10" name="Freeform 4"/>
          <p:cNvSpPr>
            <a:spLocks/>
          </p:cNvSpPr>
          <p:nvPr/>
        </p:nvSpPr>
        <p:spPr bwMode="auto">
          <a:xfrm>
            <a:off x="4604208" y="2017726"/>
            <a:ext cx="2888954" cy="1751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11" name="Line 5"/>
          <p:cNvSpPr>
            <a:spLocks noChangeShapeType="1"/>
          </p:cNvSpPr>
          <p:nvPr/>
        </p:nvSpPr>
        <p:spPr bwMode="auto">
          <a:xfrm>
            <a:off x="5703485" y="3613206"/>
            <a:ext cx="0" cy="4727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 name="Line 6"/>
          <p:cNvSpPr>
            <a:spLocks noChangeShapeType="1"/>
          </p:cNvSpPr>
          <p:nvPr/>
        </p:nvSpPr>
        <p:spPr bwMode="auto">
          <a:xfrm>
            <a:off x="4876125" y="3600926"/>
            <a:ext cx="0" cy="4710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3" name="Freeform 7"/>
          <p:cNvSpPr>
            <a:spLocks/>
          </p:cNvSpPr>
          <p:nvPr/>
        </p:nvSpPr>
        <p:spPr bwMode="auto">
          <a:xfrm>
            <a:off x="5896913" y="3484270"/>
            <a:ext cx="1494749" cy="11665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4" name="Freeform 8"/>
          <p:cNvSpPr>
            <a:spLocks/>
          </p:cNvSpPr>
          <p:nvPr/>
        </p:nvSpPr>
        <p:spPr bwMode="auto">
          <a:xfrm>
            <a:off x="4699006" y="3109739"/>
            <a:ext cx="1013097" cy="141216"/>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15" name="Line 9"/>
          <p:cNvSpPr>
            <a:spLocks noChangeShapeType="1"/>
          </p:cNvSpPr>
          <p:nvPr/>
        </p:nvSpPr>
        <p:spPr bwMode="auto">
          <a:xfrm>
            <a:off x="4443338" y="3172891"/>
            <a:ext cx="145357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6" name="Freeform 10"/>
          <p:cNvSpPr>
            <a:spLocks/>
          </p:cNvSpPr>
          <p:nvPr/>
        </p:nvSpPr>
        <p:spPr bwMode="auto">
          <a:xfrm>
            <a:off x="3584408" y="1972115"/>
            <a:ext cx="560172" cy="1307785"/>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17" name="Freeform 11"/>
          <p:cNvSpPr>
            <a:spLocks/>
          </p:cNvSpPr>
          <p:nvPr/>
        </p:nvSpPr>
        <p:spPr bwMode="auto">
          <a:xfrm>
            <a:off x="4422272" y="2320332"/>
            <a:ext cx="658801" cy="602581"/>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18" name="Freeform 12"/>
          <p:cNvSpPr>
            <a:spLocks/>
          </p:cNvSpPr>
          <p:nvPr/>
        </p:nvSpPr>
        <p:spPr bwMode="auto">
          <a:xfrm>
            <a:off x="5389406" y="2317701"/>
            <a:ext cx="586026" cy="674504"/>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19" name="Rectangle 13"/>
          <p:cNvSpPr>
            <a:spLocks noChangeArrowheads="1"/>
          </p:cNvSpPr>
          <p:nvPr/>
        </p:nvSpPr>
        <p:spPr bwMode="auto">
          <a:xfrm>
            <a:off x="3673461" y="3140439"/>
            <a:ext cx="622413"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0" name="Freeform 14"/>
          <p:cNvSpPr>
            <a:spLocks/>
          </p:cNvSpPr>
          <p:nvPr/>
        </p:nvSpPr>
        <p:spPr bwMode="auto">
          <a:xfrm>
            <a:off x="3331612" y="2843972"/>
            <a:ext cx="341849" cy="16665"/>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1" name="Rectangle 15"/>
          <p:cNvSpPr>
            <a:spLocks noChangeArrowheads="1"/>
          </p:cNvSpPr>
          <p:nvPr/>
        </p:nvSpPr>
        <p:spPr bwMode="auto">
          <a:xfrm>
            <a:off x="3331612" y="2234374"/>
            <a:ext cx="341849"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2" name="Freeform 16"/>
          <p:cNvSpPr>
            <a:spLocks/>
          </p:cNvSpPr>
          <p:nvPr/>
        </p:nvSpPr>
        <p:spPr bwMode="auto">
          <a:xfrm>
            <a:off x="4248953" y="2187887"/>
            <a:ext cx="954686" cy="906064"/>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headEnd/>
            <a:tailEnd/>
          </a:ln>
        </p:spPr>
        <p:txBody>
          <a:bodyPr/>
          <a:lstStyle/>
          <a:p>
            <a:endParaRPr lang="zh-CN" altLang="en-US" sz="1200" b="1">
              <a:latin typeface="微软雅黑" pitchFamily="34" charset="-122"/>
              <a:ea typeface="微软雅黑" pitchFamily="34" charset="-122"/>
            </a:endParaRPr>
          </a:p>
        </p:txBody>
      </p:sp>
      <p:sp>
        <p:nvSpPr>
          <p:cNvPr id="23" name="Freeform 17"/>
          <p:cNvSpPr>
            <a:spLocks/>
          </p:cNvSpPr>
          <p:nvPr/>
        </p:nvSpPr>
        <p:spPr bwMode="auto">
          <a:xfrm>
            <a:off x="4067017" y="1594955"/>
            <a:ext cx="3029716" cy="488555"/>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24" name="Freeform 18"/>
          <p:cNvSpPr>
            <a:spLocks/>
          </p:cNvSpPr>
          <p:nvPr/>
        </p:nvSpPr>
        <p:spPr bwMode="auto">
          <a:xfrm>
            <a:off x="5308971" y="2178238"/>
            <a:ext cx="715296" cy="877997"/>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5" name="Rectangle 19"/>
          <p:cNvSpPr>
            <a:spLocks noChangeArrowheads="1"/>
          </p:cNvSpPr>
          <p:nvPr/>
        </p:nvSpPr>
        <p:spPr bwMode="auto">
          <a:xfrm>
            <a:off x="7389747" y="2878179"/>
            <a:ext cx="378236"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6" name="Rectangle 20"/>
          <p:cNvSpPr>
            <a:spLocks noChangeArrowheads="1"/>
          </p:cNvSpPr>
          <p:nvPr/>
        </p:nvSpPr>
        <p:spPr bwMode="auto">
          <a:xfrm>
            <a:off x="7397407" y="2273845"/>
            <a:ext cx="377278"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7" name="Rectangle 21"/>
          <p:cNvSpPr>
            <a:spLocks noChangeArrowheads="1"/>
          </p:cNvSpPr>
          <p:nvPr/>
        </p:nvSpPr>
        <p:spPr bwMode="auto">
          <a:xfrm>
            <a:off x="6700304" y="3250956"/>
            <a:ext cx="1057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B</a:t>
            </a:r>
          </a:p>
        </p:txBody>
      </p:sp>
      <p:sp>
        <p:nvSpPr>
          <p:cNvPr id="28" name="Oval 22"/>
          <p:cNvSpPr>
            <a:spLocks noChangeArrowheads="1"/>
          </p:cNvSpPr>
          <p:nvPr/>
        </p:nvSpPr>
        <p:spPr bwMode="auto">
          <a:xfrm>
            <a:off x="4842610" y="3721091"/>
            <a:ext cx="70860"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9" name="Rectangle 185"/>
          <p:cNvSpPr>
            <a:spLocks noChangeArrowheads="1"/>
          </p:cNvSpPr>
          <p:nvPr/>
        </p:nvSpPr>
        <p:spPr bwMode="auto">
          <a:xfrm>
            <a:off x="3907106" y="1676526"/>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0" name="Rectangle 186"/>
          <p:cNvSpPr>
            <a:spLocks noChangeArrowheads="1"/>
          </p:cNvSpPr>
          <p:nvPr/>
        </p:nvSpPr>
        <p:spPr bwMode="auto">
          <a:xfrm>
            <a:off x="4151561" y="1840945"/>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222.1.1.0</a:t>
            </a:r>
            <a:endParaRPr lang="en-US" altLang="zh-CN" sz="1050" b="1" dirty="0">
              <a:solidFill>
                <a:srgbClr val="0000FF"/>
              </a:solidFill>
              <a:latin typeface="微软雅黑" pitchFamily="34" charset="-122"/>
              <a:ea typeface="微软雅黑" pitchFamily="34" charset="-122"/>
            </a:endParaRPr>
          </a:p>
        </p:txBody>
      </p:sp>
      <p:sp>
        <p:nvSpPr>
          <p:cNvPr id="31" name="Rectangle 187"/>
          <p:cNvSpPr>
            <a:spLocks noChangeArrowheads="1"/>
          </p:cNvSpPr>
          <p:nvPr/>
        </p:nvSpPr>
        <p:spPr bwMode="auto">
          <a:xfrm>
            <a:off x="4913499" y="1434441"/>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2" name="Rectangle 188"/>
          <p:cNvSpPr>
            <a:spLocks noChangeArrowheads="1"/>
          </p:cNvSpPr>
          <p:nvPr/>
        </p:nvSpPr>
        <p:spPr bwMode="auto">
          <a:xfrm>
            <a:off x="4862749"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222.1.1.1</a:t>
            </a:r>
          </a:p>
        </p:txBody>
      </p:sp>
      <p:sp>
        <p:nvSpPr>
          <p:cNvPr id="33" name="Rectangle 189"/>
          <p:cNvSpPr>
            <a:spLocks noChangeArrowheads="1"/>
          </p:cNvSpPr>
          <p:nvPr/>
        </p:nvSpPr>
        <p:spPr bwMode="auto">
          <a:xfrm>
            <a:off x="584520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4" name="Rectangle 190"/>
          <p:cNvSpPr>
            <a:spLocks noChangeArrowheads="1"/>
          </p:cNvSpPr>
          <p:nvPr/>
        </p:nvSpPr>
        <p:spPr bwMode="auto">
          <a:xfrm>
            <a:off x="5781048"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222.1.1.2</a:t>
            </a:r>
          </a:p>
        </p:txBody>
      </p:sp>
      <p:sp>
        <p:nvSpPr>
          <p:cNvPr id="35" name="Rectangle 191"/>
          <p:cNvSpPr>
            <a:spLocks noChangeArrowheads="1"/>
          </p:cNvSpPr>
          <p:nvPr/>
        </p:nvSpPr>
        <p:spPr bwMode="auto">
          <a:xfrm>
            <a:off x="680659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6" name="Rectangle 192"/>
          <p:cNvSpPr>
            <a:spLocks noChangeArrowheads="1"/>
          </p:cNvSpPr>
          <p:nvPr/>
        </p:nvSpPr>
        <p:spPr bwMode="auto">
          <a:xfrm>
            <a:off x="6714668" y="1382200"/>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222.1.1.3</a:t>
            </a:r>
          </a:p>
        </p:txBody>
      </p:sp>
      <p:sp>
        <p:nvSpPr>
          <p:cNvPr id="37" name="Rectangle 193"/>
          <p:cNvSpPr>
            <a:spLocks noChangeArrowheads="1"/>
          </p:cNvSpPr>
          <p:nvPr/>
        </p:nvSpPr>
        <p:spPr bwMode="auto">
          <a:xfrm>
            <a:off x="5275456" y="1796691"/>
            <a:ext cx="16279" cy="297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38" name="Group 194"/>
          <p:cNvGrpSpPr>
            <a:grpSpLocks/>
          </p:cNvGrpSpPr>
          <p:nvPr/>
        </p:nvGrpSpPr>
        <p:grpSpPr bwMode="auto">
          <a:xfrm>
            <a:off x="5066708" y="2068598"/>
            <a:ext cx="390684" cy="213140"/>
            <a:chOff x="2299" y="1622"/>
            <a:chExt cx="439" cy="262"/>
          </a:xfrm>
        </p:grpSpPr>
        <p:sp>
          <p:nvSpPr>
            <p:cNvPr id="39" name="Oval 195"/>
            <p:cNvSpPr>
              <a:spLocks noChangeArrowheads="1"/>
            </p:cNvSpPr>
            <p:nvPr/>
          </p:nvSpPr>
          <p:spPr bwMode="auto">
            <a:xfrm>
              <a:off x="2300" y="1731"/>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40"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1"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2" name="Oval 198"/>
            <p:cNvSpPr>
              <a:spLocks noChangeArrowheads="1"/>
            </p:cNvSpPr>
            <p:nvPr/>
          </p:nvSpPr>
          <p:spPr bwMode="auto">
            <a:xfrm>
              <a:off x="2300" y="1622"/>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43" name="Group 199"/>
            <p:cNvGrpSpPr>
              <a:grpSpLocks/>
            </p:cNvGrpSpPr>
            <p:nvPr/>
          </p:nvGrpSpPr>
          <p:grpSpPr bwMode="auto">
            <a:xfrm>
              <a:off x="2365" y="1640"/>
              <a:ext cx="304" cy="117"/>
              <a:chOff x="2365" y="1640"/>
              <a:chExt cx="304" cy="117"/>
            </a:xfrm>
          </p:grpSpPr>
          <p:grpSp>
            <p:nvGrpSpPr>
              <p:cNvPr id="46" name="Group 200"/>
              <p:cNvGrpSpPr>
                <a:grpSpLocks/>
              </p:cNvGrpSpPr>
              <p:nvPr/>
            </p:nvGrpSpPr>
            <p:grpSpPr bwMode="auto">
              <a:xfrm>
                <a:off x="2365" y="1640"/>
                <a:ext cx="302" cy="115"/>
                <a:chOff x="2365" y="1640"/>
                <a:chExt cx="302" cy="115"/>
              </a:xfrm>
            </p:grpSpPr>
            <p:sp>
              <p:nvSpPr>
                <p:cNvPr id="56" name="Freeform 201"/>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7" name="Freeform 202"/>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8" name="Freeform 203"/>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9" name="Freeform 204"/>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0" name="Freeform 205"/>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1" name="Freeform 206"/>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2" name="Freeform 207"/>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3" name="Freeform 208"/>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47" name="Group 209"/>
              <p:cNvGrpSpPr>
                <a:grpSpLocks/>
              </p:cNvGrpSpPr>
              <p:nvPr/>
            </p:nvGrpSpPr>
            <p:grpSpPr bwMode="auto">
              <a:xfrm>
                <a:off x="2368" y="1643"/>
                <a:ext cx="301" cy="114"/>
                <a:chOff x="2368" y="1643"/>
                <a:chExt cx="301" cy="114"/>
              </a:xfrm>
            </p:grpSpPr>
            <p:sp>
              <p:nvSpPr>
                <p:cNvPr id="48" name="Freeform 210"/>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9" name="Freeform 211"/>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0" name="Freeform 212"/>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1" name="Freeform 213"/>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2" name="Freeform 214"/>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3" name="Freeform 215"/>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 name="Freeform 216"/>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5" name="Freeform 217"/>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44" name="Line 218"/>
            <p:cNvSpPr>
              <a:spLocks noChangeShapeType="1"/>
            </p:cNvSpPr>
            <p:nvPr/>
          </p:nvSpPr>
          <p:spPr bwMode="auto">
            <a:xfrm>
              <a:off x="2299"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5" name="Line 219"/>
            <p:cNvSpPr>
              <a:spLocks noChangeShapeType="1"/>
            </p:cNvSpPr>
            <p:nvPr/>
          </p:nvSpPr>
          <p:spPr bwMode="auto">
            <a:xfrm>
              <a:off x="2736"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64" name="Rectangle 220"/>
          <p:cNvSpPr>
            <a:spLocks noChangeArrowheads="1"/>
          </p:cNvSpPr>
          <p:nvPr/>
        </p:nvSpPr>
        <p:spPr bwMode="auto">
          <a:xfrm>
            <a:off x="5341528" y="1925628"/>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5" name="Rectangle 221"/>
          <p:cNvSpPr>
            <a:spLocks noChangeArrowheads="1"/>
          </p:cNvSpPr>
          <p:nvPr/>
        </p:nvSpPr>
        <p:spPr bwMode="auto">
          <a:xfrm>
            <a:off x="5444096" y="193089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222.1.1.4</a:t>
            </a:r>
          </a:p>
        </p:txBody>
      </p:sp>
      <p:sp>
        <p:nvSpPr>
          <p:cNvPr id="66" name="Rectangle 222"/>
          <p:cNvSpPr>
            <a:spLocks noChangeArrowheads="1"/>
          </p:cNvSpPr>
          <p:nvPr/>
        </p:nvSpPr>
        <p:spPr bwMode="auto">
          <a:xfrm>
            <a:off x="4839767" y="2007201"/>
            <a:ext cx="248965" cy="19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7" name="Rectangle 223"/>
          <p:cNvSpPr>
            <a:spLocks noChangeArrowheads="1"/>
          </p:cNvSpPr>
          <p:nvPr/>
        </p:nvSpPr>
        <p:spPr bwMode="auto">
          <a:xfrm>
            <a:off x="4902009" y="2001937"/>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1</a:t>
            </a:r>
          </a:p>
        </p:txBody>
      </p:sp>
      <p:sp>
        <p:nvSpPr>
          <p:cNvPr id="68" name="Oval 224"/>
          <p:cNvSpPr>
            <a:spLocks noChangeArrowheads="1"/>
          </p:cNvSpPr>
          <p:nvPr/>
        </p:nvSpPr>
        <p:spPr bwMode="auto">
          <a:xfrm>
            <a:off x="5251518" y="195369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69" name="Rectangle 225"/>
          <p:cNvSpPr>
            <a:spLocks noChangeArrowheads="1"/>
          </p:cNvSpPr>
          <p:nvPr/>
        </p:nvSpPr>
        <p:spPr bwMode="auto">
          <a:xfrm>
            <a:off x="3952111" y="1508119"/>
            <a:ext cx="434731"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0" name="Oval 226"/>
          <p:cNvSpPr>
            <a:spLocks noChangeArrowheads="1"/>
          </p:cNvSpPr>
          <p:nvPr/>
        </p:nvSpPr>
        <p:spPr bwMode="auto">
          <a:xfrm>
            <a:off x="7457733" y="286239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71" name="Oval 227"/>
          <p:cNvSpPr>
            <a:spLocks noChangeArrowheads="1"/>
          </p:cNvSpPr>
          <p:nvPr/>
        </p:nvSpPr>
        <p:spPr bwMode="auto">
          <a:xfrm>
            <a:off x="7460606" y="2251040"/>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72" name="Rectangle 228"/>
          <p:cNvSpPr>
            <a:spLocks noChangeArrowheads="1"/>
          </p:cNvSpPr>
          <p:nvPr/>
        </p:nvSpPr>
        <p:spPr bwMode="auto">
          <a:xfrm>
            <a:off x="6584439" y="2651883"/>
            <a:ext cx="609008"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3" name="Rectangle 229"/>
          <p:cNvSpPr>
            <a:spLocks noChangeArrowheads="1"/>
          </p:cNvSpPr>
          <p:nvPr/>
        </p:nvSpPr>
        <p:spPr bwMode="auto">
          <a:xfrm>
            <a:off x="6315474" y="293694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222.1.2.5</a:t>
            </a:r>
          </a:p>
        </p:txBody>
      </p:sp>
      <p:sp>
        <p:nvSpPr>
          <p:cNvPr id="74" name="Rectangle 230"/>
          <p:cNvSpPr>
            <a:spLocks noChangeArrowheads="1"/>
          </p:cNvSpPr>
          <p:nvPr/>
        </p:nvSpPr>
        <p:spPr bwMode="auto">
          <a:xfrm>
            <a:off x="7516144" y="2934315"/>
            <a:ext cx="608050"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5" name="Rectangle 231"/>
          <p:cNvSpPr>
            <a:spLocks noChangeArrowheads="1"/>
          </p:cNvSpPr>
          <p:nvPr/>
        </p:nvSpPr>
        <p:spPr bwMode="auto">
          <a:xfrm>
            <a:off x="7646746" y="309200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222.1.2.2</a:t>
            </a:r>
          </a:p>
        </p:txBody>
      </p:sp>
      <p:sp>
        <p:nvSpPr>
          <p:cNvPr id="76" name="Rectangle 232"/>
          <p:cNvSpPr>
            <a:spLocks noChangeArrowheads="1"/>
          </p:cNvSpPr>
          <p:nvPr/>
        </p:nvSpPr>
        <p:spPr bwMode="auto">
          <a:xfrm>
            <a:off x="7516144" y="2320331"/>
            <a:ext cx="60805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7" name="Rectangle 233"/>
          <p:cNvSpPr>
            <a:spLocks noChangeArrowheads="1"/>
          </p:cNvSpPr>
          <p:nvPr/>
        </p:nvSpPr>
        <p:spPr bwMode="auto">
          <a:xfrm>
            <a:off x="7646746" y="2478894"/>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222.1.2.1</a:t>
            </a:r>
          </a:p>
        </p:txBody>
      </p:sp>
      <p:sp>
        <p:nvSpPr>
          <p:cNvPr id="78" name="Rectangle 235"/>
          <p:cNvSpPr>
            <a:spLocks noChangeArrowheads="1"/>
          </p:cNvSpPr>
          <p:nvPr/>
        </p:nvSpPr>
        <p:spPr bwMode="auto">
          <a:xfrm>
            <a:off x="5776261"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222.1.2.3</a:t>
            </a:r>
          </a:p>
        </p:txBody>
      </p:sp>
      <p:sp>
        <p:nvSpPr>
          <p:cNvPr id="79" name="Rectangle 236"/>
          <p:cNvSpPr>
            <a:spLocks noChangeArrowheads="1"/>
          </p:cNvSpPr>
          <p:nvPr/>
        </p:nvSpPr>
        <p:spPr bwMode="auto">
          <a:xfrm>
            <a:off x="4974783" y="3712321"/>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0" name="Rectangle 237"/>
          <p:cNvSpPr>
            <a:spLocks noChangeArrowheads="1"/>
          </p:cNvSpPr>
          <p:nvPr/>
        </p:nvSpPr>
        <p:spPr bwMode="auto">
          <a:xfrm>
            <a:off x="4917000"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222.1.2.4</a:t>
            </a:r>
          </a:p>
        </p:txBody>
      </p:sp>
      <p:sp>
        <p:nvSpPr>
          <p:cNvPr id="81" name="Oval 238"/>
          <p:cNvSpPr>
            <a:spLocks noChangeArrowheads="1"/>
          </p:cNvSpPr>
          <p:nvPr/>
        </p:nvSpPr>
        <p:spPr bwMode="auto">
          <a:xfrm>
            <a:off x="5677631" y="3728108"/>
            <a:ext cx="55538"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82" name="Rectangle 239"/>
          <p:cNvSpPr>
            <a:spLocks noChangeArrowheads="1"/>
          </p:cNvSpPr>
          <p:nvPr/>
        </p:nvSpPr>
        <p:spPr bwMode="auto">
          <a:xfrm>
            <a:off x="6873622" y="2248408"/>
            <a:ext cx="540063"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3" name="Rectangle 240"/>
          <p:cNvSpPr>
            <a:spLocks noChangeArrowheads="1"/>
          </p:cNvSpPr>
          <p:nvPr/>
        </p:nvSpPr>
        <p:spPr bwMode="auto">
          <a:xfrm>
            <a:off x="6820084" y="2598379"/>
            <a:ext cx="67153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222.1.2.0</a:t>
            </a:r>
            <a:endParaRPr lang="en-US" altLang="zh-CN" sz="1050" b="1" dirty="0">
              <a:solidFill>
                <a:srgbClr val="0000FF"/>
              </a:solidFill>
              <a:latin typeface="微软雅黑" pitchFamily="34" charset="-122"/>
              <a:ea typeface="微软雅黑" pitchFamily="34" charset="-122"/>
            </a:endParaRPr>
          </a:p>
        </p:txBody>
      </p:sp>
      <p:sp>
        <p:nvSpPr>
          <p:cNvPr id="84" name="Rectangle 241"/>
          <p:cNvSpPr>
            <a:spLocks noChangeArrowheads="1"/>
          </p:cNvSpPr>
          <p:nvPr/>
        </p:nvSpPr>
        <p:spPr bwMode="auto">
          <a:xfrm>
            <a:off x="6916713" y="2087018"/>
            <a:ext cx="434731"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85" name="Group 242"/>
          <p:cNvGrpSpPr>
            <a:grpSpLocks/>
          </p:cNvGrpSpPr>
          <p:nvPr/>
        </p:nvGrpSpPr>
        <p:grpSpPr bwMode="auto">
          <a:xfrm>
            <a:off x="4101490" y="3038693"/>
            <a:ext cx="391642" cy="212263"/>
            <a:chOff x="1304" y="2569"/>
            <a:chExt cx="439" cy="262"/>
          </a:xfrm>
        </p:grpSpPr>
        <p:sp>
          <p:nvSpPr>
            <p:cNvPr id="86" name="Oval 243"/>
            <p:cNvSpPr>
              <a:spLocks noChangeArrowheads="1"/>
            </p:cNvSpPr>
            <p:nvPr/>
          </p:nvSpPr>
          <p:spPr bwMode="auto">
            <a:xfrm>
              <a:off x="1305"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87"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8"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9" name="Oval 246"/>
            <p:cNvSpPr>
              <a:spLocks noChangeArrowheads="1"/>
            </p:cNvSpPr>
            <p:nvPr/>
          </p:nvSpPr>
          <p:spPr bwMode="auto">
            <a:xfrm>
              <a:off x="1305"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90" name="Group 247"/>
            <p:cNvGrpSpPr>
              <a:grpSpLocks/>
            </p:cNvGrpSpPr>
            <p:nvPr/>
          </p:nvGrpSpPr>
          <p:grpSpPr bwMode="auto">
            <a:xfrm>
              <a:off x="1371" y="2587"/>
              <a:ext cx="304" cy="117"/>
              <a:chOff x="1371" y="2587"/>
              <a:chExt cx="304" cy="117"/>
            </a:xfrm>
          </p:grpSpPr>
          <p:grpSp>
            <p:nvGrpSpPr>
              <p:cNvPr id="93" name="Group 248"/>
              <p:cNvGrpSpPr>
                <a:grpSpLocks/>
              </p:cNvGrpSpPr>
              <p:nvPr/>
            </p:nvGrpSpPr>
            <p:grpSpPr bwMode="auto">
              <a:xfrm>
                <a:off x="1371" y="2587"/>
                <a:ext cx="301" cy="115"/>
                <a:chOff x="1371" y="2587"/>
                <a:chExt cx="301" cy="115"/>
              </a:xfrm>
            </p:grpSpPr>
            <p:sp>
              <p:nvSpPr>
                <p:cNvPr id="103" name="Freeform 249"/>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4" name="Freeform 250"/>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5" name="Freeform 251"/>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6" name="Freeform 252"/>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7" name="Freeform 253"/>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8" name="Freeform 254"/>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9" name="Freeform 255"/>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0" name="Freeform 256"/>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94" name="Group 257"/>
              <p:cNvGrpSpPr>
                <a:grpSpLocks/>
              </p:cNvGrpSpPr>
              <p:nvPr/>
            </p:nvGrpSpPr>
            <p:grpSpPr bwMode="auto">
              <a:xfrm>
                <a:off x="1373" y="2590"/>
                <a:ext cx="302" cy="114"/>
                <a:chOff x="1373" y="2590"/>
                <a:chExt cx="302" cy="114"/>
              </a:xfrm>
            </p:grpSpPr>
            <p:sp>
              <p:nvSpPr>
                <p:cNvPr id="95" name="Freeform 258"/>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6" name="Freeform 259"/>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7" name="Freeform 260"/>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8" name="Freeform 261"/>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9" name="Freeform 262"/>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0" name="Freeform 263"/>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1" name="Freeform 264"/>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2" name="Freeform 265"/>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91" name="Line 266"/>
            <p:cNvSpPr>
              <a:spLocks noChangeShapeType="1"/>
            </p:cNvSpPr>
            <p:nvPr/>
          </p:nvSpPr>
          <p:spPr bwMode="auto">
            <a:xfrm>
              <a:off x="1304"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92" name="Line 267"/>
            <p:cNvSpPr>
              <a:spLocks noChangeShapeType="1"/>
            </p:cNvSpPr>
            <p:nvPr/>
          </p:nvSpPr>
          <p:spPr bwMode="auto">
            <a:xfrm>
              <a:off x="1741"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grpSp>
        <p:nvGrpSpPr>
          <p:cNvPr id="111" name="Group 268"/>
          <p:cNvGrpSpPr>
            <a:grpSpLocks/>
          </p:cNvGrpSpPr>
          <p:nvPr/>
        </p:nvGrpSpPr>
        <p:grpSpPr bwMode="auto">
          <a:xfrm>
            <a:off x="5852865" y="3038693"/>
            <a:ext cx="391641" cy="212263"/>
            <a:chOff x="3488" y="2569"/>
            <a:chExt cx="439" cy="262"/>
          </a:xfrm>
        </p:grpSpPr>
        <p:sp>
          <p:nvSpPr>
            <p:cNvPr id="112" name="Oval 269"/>
            <p:cNvSpPr>
              <a:spLocks noChangeArrowheads="1"/>
            </p:cNvSpPr>
            <p:nvPr/>
          </p:nvSpPr>
          <p:spPr bwMode="auto">
            <a:xfrm>
              <a:off x="3489"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11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5" name="Oval 272"/>
            <p:cNvSpPr>
              <a:spLocks noChangeArrowheads="1"/>
            </p:cNvSpPr>
            <p:nvPr/>
          </p:nvSpPr>
          <p:spPr bwMode="auto">
            <a:xfrm>
              <a:off x="3489"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16" name="Group 273"/>
            <p:cNvGrpSpPr>
              <a:grpSpLocks/>
            </p:cNvGrpSpPr>
            <p:nvPr/>
          </p:nvGrpSpPr>
          <p:grpSpPr bwMode="auto">
            <a:xfrm>
              <a:off x="3555" y="2587"/>
              <a:ext cx="304" cy="117"/>
              <a:chOff x="3555" y="2587"/>
              <a:chExt cx="304" cy="117"/>
            </a:xfrm>
          </p:grpSpPr>
          <p:grpSp>
            <p:nvGrpSpPr>
              <p:cNvPr id="119" name="Group 274"/>
              <p:cNvGrpSpPr>
                <a:grpSpLocks/>
              </p:cNvGrpSpPr>
              <p:nvPr/>
            </p:nvGrpSpPr>
            <p:grpSpPr bwMode="auto">
              <a:xfrm>
                <a:off x="3555" y="2587"/>
                <a:ext cx="301" cy="115"/>
                <a:chOff x="3555" y="2587"/>
                <a:chExt cx="301" cy="115"/>
              </a:xfrm>
            </p:grpSpPr>
            <p:sp>
              <p:nvSpPr>
                <p:cNvPr id="129" name="Freeform 275"/>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0" name="Freeform 276"/>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1" name="Freeform 277"/>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2" name="Freeform 278"/>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3" name="Freeform 279"/>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4" name="Freeform 280"/>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5" name="Freeform 281"/>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6" name="Freeform 282"/>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20" name="Group 283"/>
              <p:cNvGrpSpPr>
                <a:grpSpLocks/>
              </p:cNvGrpSpPr>
              <p:nvPr/>
            </p:nvGrpSpPr>
            <p:grpSpPr bwMode="auto">
              <a:xfrm>
                <a:off x="3557" y="2590"/>
                <a:ext cx="302" cy="114"/>
                <a:chOff x="3557" y="2590"/>
                <a:chExt cx="302" cy="114"/>
              </a:xfrm>
            </p:grpSpPr>
            <p:sp>
              <p:nvSpPr>
                <p:cNvPr id="121" name="Freeform 284"/>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2" name="Freeform 285"/>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3" name="Freeform 286"/>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4" name="Freeform 287"/>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5" name="Freeform 288"/>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6" name="Freeform 289"/>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7" name="Freeform 290"/>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8" name="Freeform 291"/>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17" name="Line 292"/>
            <p:cNvSpPr>
              <a:spLocks noChangeShapeType="1"/>
            </p:cNvSpPr>
            <p:nvPr/>
          </p:nvSpPr>
          <p:spPr bwMode="auto">
            <a:xfrm>
              <a:off x="3488"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8" name="Line 293"/>
            <p:cNvSpPr>
              <a:spLocks noChangeShapeType="1"/>
            </p:cNvSpPr>
            <p:nvPr/>
          </p:nvSpPr>
          <p:spPr bwMode="auto">
            <a:xfrm>
              <a:off x="3925"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37" name="Oval 294"/>
          <p:cNvSpPr>
            <a:spLocks noChangeArrowheads="1"/>
          </p:cNvSpPr>
          <p:nvPr/>
        </p:nvSpPr>
        <p:spPr bwMode="auto">
          <a:xfrm>
            <a:off x="4678897" y="3150964"/>
            <a:ext cx="56496"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38" name="Oval 295"/>
          <p:cNvSpPr>
            <a:spLocks noChangeArrowheads="1"/>
          </p:cNvSpPr>
          <p:nvPr/>
        </p:nvSpPr>
        <p:spPr bwMode="auto">
          <a:xfrm>
            <a:off x="5683377" y="3147456"/>
            <a:ext cx="55538"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39" name="Oval 296"/>
          <p:cNvSpPr>
            <a:spLocks noChangeArrowheads="1"/>
          </p:cNvSpPr>
          <p:nvPr/>
        </p:nvSpPr>
        <p:spPr bwMode="auto">
          <a:xfrm>
            <a:off x="5931385" y="2950981"/>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0" name="Oval 297"/>
          <p:cNvSpPr>
            <a:spLocks noChangeArrowheads="1"/>
          </p:cNvSpPr>
          <p:nvPr/>
        </p:nvSpPr>
        <p:spPr bwMode="auto">
          <a:xfrm>
            <a:off x="5400897" y="230366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1" name="Oval 298"/>
          <p:cNvSpPr>
            <a:spLocks noChangeArrowheads="1"/>
          </p:cNvSpPr>
          <p:nvPr/>
        </p:nvSpPr>
        <p:spPr bwMode="auto">
          <a:xfrm>
            <a:off x="4400248" y="288870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2" name="Oval 299"/>
          <p:cNvSpPr>
            <a:spLocks noChangeArrowheads="1"/>
          </p:cNvSpPr>
          <p:nvPr/>
        </p:nvSpPr>
        <p:spPr bwMode="auto">
          <a:xfrm>
            <a:off x="4997764" y="2316823"/>
            <a:ext cx="54581"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3" name="Rectangle 300"/>
          <p:cNvSpPr>
            <a:spLocks noChangeArrowheads="1"/>
          </p:cNvSpPr>
          <p:nvPr/>
        </p:nvSpPr>
        <p:spPr bwMode="auto">
          <a:xfrm>
            <a:off x="5504313" y="2120349"/>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4" name="Rectangle 301"/>
          <p:cNvSpPr>
            <a:spLocks noChangeArrowheads="1"/>
          </p:cNvSpPr>
          <p:nvPr/>
        </p:nvSpPr>
        <p:spPr bwMode="auto">
          <a:xfrm>
            <a:off x="5517719" y="220981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222.1.6.1</a:t>
            </a:r>
          </a:p>
        </p:txBody>
      </p:sp>
      <p:sp>
        <p:nvSpPr>
          <p:cNvPr id="145" name="Rectangle 302"/>
          <p:cNvSpPr>
            <a:spLocks noChangeArrowheads="1"/>
          </p:cNvSpPr>
          <p:nvPr/>
        </p:nvSpPr>
        <p:spPr bwMode="auto">
          <a:xfrm>
            <a:off x="4351413" y="2200166"/>
            <a:ext cx="607092"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6" name="Rectangle 303"/>
          <p:cNvSpPr>
            <a:spLocks noChangeArrowheads="1"/>
          </p:cNvSpPr>
          <p:nvPr/>
        </p:nvSpPr>
        <p:spPr bwMode="auto">
          <a:xfrm>
            <a:off x="4481749" y="21931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222.1.5.1</a:t>
            </a:r>
          </a:p>
        </p:txBody>
      </p:sp>
      <p:sp>
        <p:nvSpPr>
          <p:cNvPr id="147" name="Rectangle 304"/>
          <p:cNvSpPr>
            <a:spLocks noChangeArrowheads="1"/>
          </p:cNvSpPr>
          <p:nvPr/>
        </p:nvSpPr>
        <p:spPr bwMode="auto">
          <a:xfrm>
            <a:off x="3907105" y="2563294"/>
            <a:ext cx="609008"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8" name="Rectangle 305"/>
          <p:cNvSpPr>
            <a:spLocks noChangeArrowheads="1"/>
          </p:cNvSpPr>
          <p:nvPr/>
        </p:nvSpPr>
        <p:spPr bwMode="auto">
          <a:xfrm>
            <a:off x="3865051" y="269456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222.1.5.2</a:t>
            </a:r>
          </a:p>
        </p:txBody>
      </p:sp>
      <p:sp>
        <p:nvSpPr>
          <p:cNvPr id="149" name="Rectangle 306"/>
          <p:cNvSpPr>
            <a:spLocks noChangeArrowheads="1"/>
          </p:cNvSpPr>
          <p:nvPr/>
        </p:nvSpPr>
        <p:spPr bwMode="auto">
          <a:xfrm>
            <a:off x="5918936" y="2490493"/>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0" name="Rectangle 307"/>
          <p:cNvSpPr>
            <a:spLocks noChangeArrowheads="1"/>
          </p:cNvSpPr>
          <p:nvPr/>
        </p:nvSpPr>
        <p:spPr bwMode="auto">
          <a:xfrm>
            <a:off x="5988947" y="277029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222.1.6.2</a:t>
            </a:r>
          </a:p>
        </p:txBody>
      </p:sp>
      <p:sp>
        <p:nvSpPr>
          <p:cNvPr id="151" name="Rectangle 308"/>
          <p:cNvSpPr>
            <a:spLocks noChangeArrowheads="1"/>
          </p:cNvSpPr>
          <p:nvPr/>
        </p:nvSpPr>
        <p:spPr bwMode="auto">
          <a:xfrm>
            <a:off x="5589535" y="2979048"/>
            <a:ext cx="60900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2" name="Rectangle 309"/>
          <p:cNvSpPr>
            <a:spLocks noChangeArrowheads="1"/>
          </p:cNvSpPr>
          <p:nvPr/>
        </p:nvSpPr>
        <p:spPr bwMode="auto">
          <a:xfrm>
            <a:off x="5559961" y="322902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222.1.4.1</a:t>
            </a:r>
          </a:p>
        </p:txBody>
      </p:sp>
      <p:sp>
        <p:nvSpPr>
          <p:cNvPr id="153" name="Rectangle 310"/>
          <p:cNvSpPr>
            <a:spLocks noChangeArrowheads="1"/>
          </p:cNvSpPr>
          <p:nvPr/>
        </p:nvSpPr>
        <p:spPr bwMode="auto">
          <a:xfrm>
            <a:off x="4518028" y="2979048"/>
            <a:ext cx="60709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4" name="Rectangle 311"/>
          <p:cNvSpPr>
            <a:spLocks noChangeArrowheads="1"/>
          </p:cNvSpPr>
          <p:nvPr/>
        </p:nvSpPr>
        <p:spPr bwMode="auto">
          <a:xfrm>
            <a:off x="4629213" y="321938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222.1.4.2</a:t>
            </a:r>
          </a:p>
        </p:txBody>
      </p:sp>
      <p:sp>
        <p:nvSpPr>
          <p:cNvPr id="155" name="Rectangle 312"/>
          <p:cNvSpPr>
            <a:spLocks noChangeArrowheads="1"/>
          </p:cNvSpPr>
          <p:nvPr/>
        </p:nvSpPr>
        <p:spPr bwMode="auto">
          <a:xfrm>
            <a:off x="2990722" y="2279984"/>
            <a:ext cx="608050" cy="19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6" name="Rectangle 313"/>
          <p:cNvSpPr>
            <a:spLocks noChangeArrowheads="1"/>
          </p:cNvSpPr>
          <p:nvPr/>
        </p:nvSpPr>
        <p:spPr bwMode="auto">
          <a:xfrm>
            <a:off x="2751689" y="2475122"/>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222.1.3.3</a:t>
            </a:r>
          </a:p>
        </p:txBody>
      </p:sp>
      <p:sp>
        <p:nvSpPr>
          <p:cNvPr id="157" name="Rectangle 314"/>
          <p:cNvSpPr>
            <a:spLocks noChangeArrowheads="1"/>
          </p:cNvSpPr>
          <p:nvPr/>
        </p:nvSpPr>
        <p:spPr bwMode="auto">
          <a:xfrm>
            <a:off x="3641862" y="3014133"/>
            <a:ext cx="608050"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8" name="Rectangle 315"/>
          <p:cNvSpPr>
            <a:spLocks noChangeArrowheads="1"/>
          </p:cNvSpPr>
          <p:nvPr/>
        </p:nvSpPr>
        <p:spPr bwMode="auto">
          <a:xfrm>
            <a:off x="3774114" y="3245693"/>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222.1.3.2</a:t>
            </a:r>
          </a:p>
        </p:txBody>
      </p:sp>
      <p:sp>
        <p:nvSpPr>
          <p:cNvPr id="159" name="Rectangle 316"/>
          <p:cNvSpPr>
            <a:spLocks noChangeArrowheads="1"/>
          </p:cNvSpPr>
          <p:nvPr/>
        </p:nvSpPr>
        <p:spPr bwMode="auto">
          <a:xfrm>
            <a:off x="2990722" y="2892214"/>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0" name="Rectangle 317"/>
          <p:cNvSpPr>
            <a:spLocks noChangeArrowheads="1"/>
          </p:cNvSpPr>
          <p:nvPr/>
        </p:nvSpPr>
        <p:spPr bwMode="auto">
          <a:xfrm>
            <a:off x="2751689" y="308735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222.1.3.1</a:t>
            </a:r>
          </a:p>
        </p:txBody>
      </p:sp>
      <p:sp>
        <p:nvSpPr>
          <p:cNvPr id="161" name="Oval 318"/>
          <p:cNvSpPr>
            <a:spLocks noChangeArrowheads="1"/>
          </p:cNvSpPr>
          <p:nvPr/>
        </p:nvSpPr>
        <p:spPr bwMode="auto">
          <a:xfrm>
            <a:off x="3555681" y="282467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2" name="Oval 319"/>
          <p:cNvSpPr>
            <a:spLocks noChangeArrowheads="1"/>
          </p:cNvSpPr>
          <p:nvPr/>
        </p:nvSpPr>
        <p:spPr bwMode="auto">
          <a:xfrm>
            <a:off x="3550894" y="221244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3" name="Oval 320"/>
          <p:cNvSpPr>
            <a:spLocks noChangeArrowheads="1"/>
          </p:cNvSpPr>
          <p:nvPr/>
        </p:nvSpPr>
        <p:spPr bwMode="auto">
          <a:xfrm>
            <a:off x="3974135" y="3122019"/>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4" name="Rectangle 321"/>
          <p:cNvSpPr>
            <a:spLocks noChangeArrowheads="1"/>
          </p:cNvSpPr>
          <p:nvPr/>
        </p:nvSpPr>
        <p:spPr bwMode="auto">
          <a:xfrm>
            <a:off x="4290129" y="3045709"/>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5" name="Rectangle 322"/>
          <p:cNvSpPr>
            <a:spLocks noChangeArrowheads="1"/>
          </p:cNvSpPr>
          <p:nvPr/>
        </p:nvSpPr>
        <p:spPr bwMode="auto">
          <a:xfrm>
            <a:off x="4482598" y="292291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3</a:t>
            </a:r>
          </a:p>
        </p:txBody>
      </p:sp>
      <p:sp>
        <p:nvSpPr>
          <p:cNvPr id="166" name="Rectangle 323"/>
          <p:cNvSpPr>
            <a:spLocks noChangeArrowheads="1"/>
          </p:cNvSpPr>
          <p:nvPr/>
        </p:nvSpPr>
        <p:spPr bwMode="auto">
          <a:xfrm>
            <a:off x="6262700" y="3013256"/>
            <a:ext cx="249922"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7" name="Rectangle 324"/>
          <p:cNvSpPr>
            <a:spLocks noChangeArrowheads="1"/>
          </p:cNvSpPr>
          <p:nvPr/>
        </p:nvSpPr>
        <p:spPr bwMode="auto">
          <a:xfrm>
            <a:off x="5700613" y="292203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2</a:t>
            </a:r>
          </a:p>
        </p:txBody>
      </p:sp>
      <p:sp>
        <p:nvSpPr>
          <p:cNvPr id="168" name="Rectangle 325"/>
          <p:cNvSpPr>
            <a:spLocks noChangeArrowheads="1"/>
          </p:cNvSpPr>
          <p:nvPr/>
        </p:nvSpPr>
        <p:spPr bwMode="auto">
          <a:xfrm>
            <a:off x="3666758" y="2285247"/>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9" name="Rectangle 326"/>
          <p:cNvSpPr>
            <a:spLocks noChangeArrowheads="1"/>
          </p:cNvSpPr>
          <p:nvPr/>
        </p:nvSpPr>
        <p:spPr bwMode="auto">
          <a:xfrm>
            <a:off x="3773005" y="2275954"/>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222.1.3.0</a:t>
            </a:r>
            <a:endParaRPr lang="en-US" altLang="zh-CN" sz="1050" b="1" dirty="0">
              <a:solidFill>
                <a:srgbClr val="0000FF"/>
              </a:solidFill>
              <a:latin typeface="微软雅黑" pitchFamily="34" charset="-122"/>
              <a:ea typeface="微软雅黑" pitchFamily="34" charset="-122"/>
            </a:endParaRPr>
          </a:p>
        </p:txBody>
      </p:sp>
      <p:sp>
        <p:nvSpPr>
          <p:cNvPr id="170" name="Rectangle 327"/>
          <p:cNvSpPr>
            <a:spLocks noChangeArrowheads="1"/>
          </p:cNvSpPr>
          <p:nvPr/>
        </p:nvSpPr>
        <p:spPr bwMode="auto">
          <a:xfrm>
            <a:off x="3686867" y="2121226"/>
            <a:ext cx="432817"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1" name="Rectangle 328"/>
          <p:cNvSpPr>
            <a:spLocks noChangeArrowheads="1"/>
          </p:cNvSpPr>
          <p:nvPr/>
        </p:nvSpPr>
        <p:spPr bwMode="auto">
          <a:xfrm>
            <a:off x="3759362" y="2097303"/>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3</a:t>
            </a:r>
          </a:p>
        </p:txBody>
      </p:sp>
      <p:sp>
        <p:nvSpPr>
          <p:cNvPr id="172" name="Rectangle 329"/>
          <p:cNvSpPr>
            <a:spLocks noChangeArrowheads="1"/>
          </p:cNvSpPr>
          <p:nvPr/>
        </p:nvSpPr>
        <p:spPr bwMode="auto">
          <a:xfrm>
            <a:off x="5149059" y="2723806"/>
            <a:ext cx="25088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3" name="Rectangle 330"/>
          <p:cNvSpPr>
            <a:spLocks noChangeArrowheads="1"/>
          </p:cNvSpPr>
          <p:nvPr/>
        </p:nvSpPr>
        <p:spPr bwMode="auto">
          <a:xfrm>
            <a:off x="5784987" y="2320331"/>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b="1">
              <a:latin typeface="微软雅黑" pitchFamily="34" charset="-122"/>
              <a:ea typeface="微软雅黑" pitchFamily="34" charset="-122"/>
            </a:endParaRPr>
          </a:p>
        </p:txBody>
      </p:sp>
      <p:sp>
        <p:nvSpPr>
          <p:cNvPr id="174" name="Rectangle 331"/>
          <p:cNvSpPr>
            <a:spLocks noChangeArrowheads="1"/>
          </p:cNvSpPr>
          <p:nvPr/>
        </p:nvSpPr>
        <p:spPr bwMode="auto">
          <a:xfrm>
            <a:off x="5759629" y="243435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3</a:t>
            </a:r>
          </a:p>
        </p:txBody>
      </p:sp>
      <p:sp>
        <p:nvSpPr>
          <p:cNvPr id="175" name="Rectangle 332"/>
          <p:cNvSpPr>
            <a:spLocks noChangeArrowheads="1"/>
          </p:cNvSpPr>
          <p:nvPr/>
        </p:nvSpPr>
        <p:spPr bwMode="auto">
          <a:xfrm>
            <a:off x="4750714" y="2522069"/>
            <a:ext cx="248965"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6" name="Rectangle 333"/>
          <p:cNvSpPr>
            <a:spLocks noChangeArrowheads="1"/>
          </p:cNvSpPr>
          <p:nvPr/>
        </p:nvSpPr>
        <p:spPr bwMode="auto">
          <a:xfrm>
            <a:off x="4727260" y="2629146"/>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solidFill>
                  <a:srgbClr val="CC00CC"/>
                </a:solidFill>
                <a:latin typeface="微软雅黑" pitchFamily="34" charset="-122"/>
                <a:ea typeface="微软雅黑" pitchFamily="34" charset="-122"/>
              </a:rPr>
              <a:t>N</a:t>
            </a:r>
            <a:r>
              <a:rPr lang="en-US" altLang="zh-CN" sz="1200" b="1" baseline="-25000" dirty="0">
                <a:solidFill>
                  <a:srgbClr val="CC00CC"/>
                </a:solidFill>
                <a:latin typeface="微软雅黑" pitchFamily="34" charset="-122"/>
                <a:ea typeface="微软雅黑" pitchFamily="34" charset="-122"/>
              </a:rPr>
              <a:t>2</a:t>
            </a:r>
          </a:p>
        </p:txBody>
      </p:sp>
      <p:sp>
        <p:nvSpPr>
          <p:cNvPr id="177" name="Rectangle 334"/>
          <p:cNvSpPr>
            <a:spLocks noChangeArrowheads="1"/>
          </p:cNvSpPr>
          <p:nvPr/>
        </p:nvSpPr>
        <p:spPr bwMode="auto">
          <a:xfrm>
            <a:off x="5130974" y="29483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222.1.4.0</a:t>
            </a:r>
            <a:endParaRPr lang="en-US" altLang="zh-CN" sz="1050" b="1" dirty="0">
              <a:solidFill>
                <a:srgbClr val="CC00CC"/>
              </a:solidFill>
              <a:latin typeface="微软雅黑" pitchFamily="34" charset="-122"/>
              <a:ea typeface="微软雅黑" pitchFamily="34" charset="-122"/>
            </a:endParaRPr>
          </a:p>
        </p:txBody>
      </p:sp>
      <p:sp>
        <p:nvSpPr>
          <p:cNvPr id="178" name="Rectangle 335"/>
          <p:cNvSpPr>
            <a:spLocks noChangeArrowheads="1"/>
          </p:cNvSpPr>
          <p:nvPr/>
        </p:nvSpPr>
        <p:spPr bwMode="auto">
          <a:xfrm>
            <a:off x="4927863" y="2522069"/>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9" name="Rectangle 336"/>
          <p:cNvSpPr>
            <a:spLocks noChangeArrowheads="1"/>
          </p:cNvSpPr>
          <p:nvPr/>
        </p:nvSpPr>
        <p:spPr bwMode="auto">
          <a:xfrm>
            <a:off x="4986867" y="2629146"/>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222.1.5.0</a:t>
            </a:r>
            <a:endParaRPr lang="en-US" altLang="zh-CN" sz="1050" b="1" dirty="0">
              <a:solidFill>
                <a:srgbClr val="CC00CC"/>
              </a:solidFill>
              <a:latin typeface="微软雅黑" pitchFamily="34" charset="-122"/>
              <a:ea typeface="微软雅黑" pitchFamily="34" charset="-122"/>
            </a:endParaRPr>
          </a:p>
        </p:txBody>
      </p:sp>
      <p:sp>
        <p:nvSpPr>
          <p:cNvPr id="180" name="Rectangle 337"/>
          <p:cNvSpPr>
            <a:spLocks noChangeArrowheads="1"/>
          </p:cNvSpPr>
          <p:nvPr/>
        </p:nvSpPr>
        <p:spPr bwMode="auto">
          <a:xfrm>
            <a:off x="5903615" y="2329103"/>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1" name="Rectangle 338"/>
          <p:cNvSpPr>
            <a:spLocks noChangeArrowheads="1"/>
          </p:cNvSpPr>
          <p:nvPr/>
        </p:nvSpPr>
        <p:spPr bwMode="auto">
          <a:xfrm>
            <a:off x="6016364" y="2443128"/>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222.1.6.0</a:t>
            </a:r>
            <a:endParaRPr lang="en-US" altLang="zh-CN" sz="1050" b="1" dirty="0">
              <a:solidFill>
                <a:srgbClr val="CC00CC"/>
              </a:solidFill>
              <a:latin typeface="微软雅黑" pitchFamily="34" charset="-122"/>
              <a:ea typeface="微软雅黑" pitchFamily="34" charset="-122"/>
            </a:endParaRPr>
          </a:p>
        </p:txBody>
      </p:sp>
      <p:sp>
        <p:nvSpPr>
          <p:cNvPr id="182" name="Line 339"/>
          <p:cNvSpPr>
            <a:spLocks noChangeShapeType="1"/>
          </p:cNvSpPr>
          <p:nvPr/>
        </p:nvSpPr>
        <p:spPr bwMode="auto">
          <a:xfrm>
            <a:off x="3673461" y="2046670"/>
            <a:ext cx="0" cy="12042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3" name="Rectangle 340"/>
          <p:cNvSpPr>
            <a:spLocks noChangeArrowheads="1"/>
          </p:cNvSpPr>
          <p:nvPr/>
        </p:nvSpPr>
        <p:spPr bwMode="auto">
          <a:xfrm>
            <a:off x="4871367" y="293957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1</a:t>
            </a:r>
          </a:p>
        </p:txBody>
      </p:sp>
      <p:pic>
        <p:nvPicPr>
          <p:cNvPr id="184"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1034" y="3343053"/>
            <a:ext cx="350467" cy="21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5" name="Line 342"/>
          <p:cNvSpPr>
            <a:spLocks noChangeShapeType="1"/>
          </p:cNvSpPr>
          <p:nvPr/>
        </p:nvSpPr>
        <p:spPr bwMode="auto">
          <a:xfrm>
            <a:off x="7391662" y="2086141"/>
            <a:ext cx="0" cy="1476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6" name="Line 343"/>
          <p:cNvSpPr>
            <a:spLocks noChangeShapeType="1"/>
          </p:cNvSpPr>
          <p:nvPr/>
        </p:nvSpPr>
        <p:spPr bwMode="auto">
          <a:xfrm rot="16200000">
            <a:off x="5340571" y="2917229"/>
            <a:ext cx="0" cy="13673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7" name="Line 344"/>
          <p:cNvSpPr>
            <a:spLocks noChangeShapeType="1"/>
          </p:cNvSpPr>
          <p:nvPr/>
        </p:nvSpPr>
        <p:spPr bwMode="auto">
          <a:xfrm>
            <a:off x="6195671" y="3134298"/>
            <a:ext cx="11959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8" name="Oval 345"/>
          <p:cNvSpPr>
            <a:spLocks noChangeArrowheads="1"/>
          </p:cNvSpPr>
          <p:nvPr/>
        </p:nvSpPr>
        <p:spPr bwMode="auto">
          <a:xfrm>
            <a:off x="6323983" y="3095706"/>
            <a:ext cx="71817"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89" name="Rectangle 346"/>
          <p:cNvSpPr>
            <a:spLocks noChangeArrowheads="1"/>
          </p:cNvSpPr>
          <p:nvPr/>
        </p:nvSpPr>
        <p:spPr bwMode="auto">
          <a:xfrm>
            <a:off x="6828922" y="2419727"/>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2</a:t>
            </a:r>
          </a:p>
        </p:txBody>
      </p:sp>
      <p:sp>
        <p:nvSpPr>
          <p:cNvPr id="190" name="Rectangle 347"/>
          <p:cNvSpPr>
            <a:spLocks noChangeArrowheads="1"/>
          </p:cNvSpPr>
          <p:nvPr/>
        </p:nvSpPr>
        <p:spPr bwMode="auto">
          <a:xfrm>
            <a:off x="4164731" y="1674292"/>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1</a:t>
            </a:r>
          </a:p>
        </p:txBody>
      </p:sp>
      <p:sp>
        <p:nvSpPr>
          <p:cNvPr id="191" name="Line 348"/>
          <p:cNvSpPr>
            <a:spLocks noChangeShapeType="1"/>
          </p:cNvSpPr>
          <p:nvPr/>
        </p:nvSpPr>
        <p:spPr bwMode="auto">
          <a:xfrm rot="16200000">
            <a:off x="5811211" y="593205"/>
            <a:ext cx="0" cy="23929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2" name="Rectangle 349"/>
          <p:cNvSpPr>
            <a:spLocks noChangeArrowheads="1"/>
          </p:cNvSpPr>
          <p:nvPr/>
        </p:nvSpPr>
        <p:spPr bwMode="auto">
          <a:xfrm>
            <a:off x="3354594" y="391054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dirty="0">
                <a:solidFill>
                  <a:srgbClr val="0000FF"/>
                </a:solidFill>
                <a:latin typeface="微软雅黑" pitchFamily="34" charset="-122"/>
                <a:ea typeface="微软雅黑" pitchFamily="34" charset="-122"/>
              </a:rPr>
              <a:t>互联网</a:t>
            </a:r>
          </a:p>
        </p:txBody>
      </p:sp>
      <p:sp>
        <p:nvSpPr>
          <p:cNvPr id="193" name="Line 350"/>
          <p:cNvSpPr>
            <a:spLocks noChangeShapeType="1"/>
          </p:cNvSpPr>
          <p:nvPr/>
        </p:nvSpPr>
        <p:spPr bwMode="auto">
          <a:xfrm flipV="1">
            <a:off x="3589196" y="3677236"/>
            <a:ext cx="255668" cy="233314"/>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4" name="Line 351"/>
          <p:cNvSpPr>
            <a:spLocks noChangeShapeType="1"/>
          </p:cNvSpPr>
          <p:nvPr/>
        </p:nvSpPr>
        <p:spPr bwMode="auto">
          <a:xfrm>
            <a:off x="4798592"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5" name="Oval 352"/>
          <p:cNvSpPr>
            <a:spLocks noChangeArrowheads="1"/>
          </p:cNvSpPr>
          <p:nvPr/>
        </p:nvSpPr>
        <p:spPr bwMode="auto">
          <a:xfrm>
            <a:off x="4765078" y="157127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6" name="Line 380"/>
          <p:cNvSpPr>
            <a:spLocks noChangeShapeType="1"/>
          </p:cNvSpPr>
          <p:nvPr/>
        </p:nvSpPr>
        <p:spPr bwMode="auto">
          <a:xfrm>
            <a:off x="6662001"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7" name="Line 381"/>
          <p:cNvSpPr>
            <a:spLocks noChangeShapeType="1"/>
          </p:cNvSpPr>
          <p:nvPr/>
        </p:nvSpPr>
        <p:spPr bwMode="auto">
          <a:xfrm>
            <a:off x="5730297" y="1351992"/>
            <a:ext cx="0" cy="43066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8" name="Oval 382"/>
          <p:cNvSpPr>
            <a:spLocks noChangeArrowheads="1"/>
          </p:cNvSpPr>
          <p:nvPr/>
        </p:nvSpPr>
        <p:spPr bwMode="auto">
          <a:xfrm>
            <a:off x="5703486" y="1579166"/>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9" name="Oval 410"/>
          <p:cNvSpPr>
            <a:spLocks noChangeArrowheads="1"/>
          </p:cNvSpPr>
          <p:nvPr/>
        </p:nvSpPr>
        <p:spPr bwMode="auto">
          <a:xfrm>
            <a:off x="6635190" y="157916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pic>
        <p:nvPicPr>
          <p:cNvPr id="20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6153"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531"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4320"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50" y="3975335"/>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271" y="3975335"/>
            <a:ext cx="323655" cy="323655"/>
          </a:xfrm>
          <a:prstGeom prst="rect">
            <a:avLst/>
          </a:prstGeom>
          <a:noFill/>
          <a:extLst>
            <a:ext uri="{909E8E84-426E-40DD-AFC4-6F175D3DCCD1}">
              <a14:hiddenFill xmlns:a14="http://schemas.microsoft.com/office/drawing/2010/main">
                <a:solidFill>
                  <a:srgbClr val="FFFFFF"/>
                </a:solidFill>
              </a14:hiddenFill>
            </a:ext>
          </a:extLst>
        </p:spPr>
      </p:pic>
      <p:sp>
        <p:nvSpPr>
          <p:cNvPr id="209" name="Text Box 438"/>
          <p:cNvSpPr txBox="1">
            <a:spLocks noChangeArrowheads="1"/>
          </p:cNvSpPr>
          <p:nvPr/>
        </p:nvSpPr>
        <p:spPr bwMode="auto">
          <a:xfrm>
            <a:off x="616085" y="1895813"/>
            <a:ext cx="2072794" cy="1717393"/>
          </a:xfrm>
          <a:prstGeom prst="rect">
            <a:avLst/>
          </a:prstGeom>
          <a:solidFill>
            <a:srgbClr val="00FFFF"/>
          </a:solidFill>
          <a:ln w="9525">
            <a:solidFill>
              <a:schemeClr val="tx2"/>
            </a:solidFill>
            <a:miter lim="800000"/>
            <a:headEnd/>
            <a:tailEnd/>
          </a:ln>
          <a:effectLst/>
          <a:extLst/>
        </p:spPr>
        <p:txBody>
          <a:bodyPr wrap="square">
            <a:spAutoFit/>
          </a:bodyPr>
          <a:lstStyle/>
          <a:p>
            <a:pPr algn="ctr">
              <a:lnSpc>
                <a:spcPct val="110000"/>
              </a:lnSpc>
            </a:pPr>
            <a:r>
              <a:rPr lang="zh-CN" altLang="en-US" sz="1600" b="1" dirty="0">
                <a:latin typeface="微软雅黑" pitchFamily="34" charset="-122"/>
                <a:ea typeface="微软雅黑" pitchFamily="34" charset="-122"/>
              </a:rPr>
              <a:t>在同一个局域网上的主机或路由器的</a:t>
            </a:r>
          </a:p>
          <a:p>
            <a:pPr algn="ctr">
              <a:lnSpc>
                <a:spcPct val="110000"/>
              </a:lnSpc>
            </a:pP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地址中的网络号必须是一样的。</a:t>
            </a:r>
          </a:p>
          <a:p>
            <a:pPr algn="ctr">
              <a:lnSpc>
                <a:spcPct val="110000"/>
              </a:lnSpc>
            </a:pPr>
            <a:r>
              <a:rPr lang="zh-CN" altLang="en-US" sz="1600" b="1" dirty="0">
                <a:latin typeface="微软雅黑" pitchFamily="34" charset="-122"/>
                <a:ea typeface="微软雅黑" pitchFamily="34" charset="-122"/>
              </a:rPr>
              <a:t>图中的网络号就是 </a:t>
            </a: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地址中的 </a:t>
            </a:r>
            <a:r>
              <a:rPr lang="en-US" altLang="zh-CN" sz="1600" b="1" dirty="0">
                <a:latin typeface="微软雅黑" pitchFamily="34" charset="-122"/>
                <a:ea typeface="微软雅黑" pitchFamily="34" charset="-122"/>
              </a:rPr>
              <a:t>net-id</a:t>
            </a:r>
            <a:r>
              <a:rPr lang="zh-CN" altLang="en-US" sz="1600" b="1" dirty="0">
                <a:latin typeface="微软雅黑" pitchFamily="34" charset="-122"/>
                <a:ea typeface="微软雅黑" pitchFamily="34" charset="-122"/>
              </a:rPr>
              <a:t>。</a:t>
            </a:r>
          </a:p>
        </p:txBody>
      </p:sp>
      <p:grpSp>
        <p:nvGrpSpPr>
          <p:cNvPr id="2" name="组合 1"/>
          <p:cNvGrpSpPr/>
          <p:nvPr/>
        </p:nvGrpSpPr>
        <p:grpSpPr>
          <a:xfrm>
            <a:off x="2739297" y="2669612"/>
            <a:ext cx="1687560" cy="755031"/>
            <a:chOff x="2739297" y="2669612"/>
            <a:chExt cx="1687560" cy="755031"/>
          </a:xfrm>
        </p:grpSpPr>
        <p:sp>
          <p:nvSpPr>
            <p:cNvPr id="217" name="Line 440"/>
            <p:cNvSpPr>
              <a:spLocks noChangeShapeType="1"/>
            </p:cNvSpPr>
            <p:nvPr/>
          </p:nvSpPr>
          <p:spPr bwMode="auto">
            <a:xfrm>
              <a:off x="2739297" y="2669612"/>
              <a:ext cx="73318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 name="Line 441"/>
            <p:cNvSpPr>
              <a:spLocks noChangeShapeType="1"/>
            </p:cNvSpPr>
            <p:nvPr/>
          </p:nvSpPr>
          <p:spPr bwMode="auto">
            <a:xfrm>
              <a:off x="2751407" y="3277731"/>
              <a:ext cx="72107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9" name="Line 442"/>
            <p:cNvSpPr>
              <a:spLocks noChangeShapeType="1"/>
            </p:cNvSpPr>
            <p:nvPr/>
          </p:nvSpPr>
          <p:spPr bwMode="auto">
            <a:xfrm>
              <a:off x="3759967" y="3424643"/>
              <a:ext cx="66689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13" name="矩形 212"/>
          <p:cNvSpPr/>
          <p:nvPr/>
        </p:nvSpPr>
        <p:spPr>
          <a:xfrm>
            <a:off x="616085" y="574698"/>
            <a:ext cx="2388795" cy="400110"/>
          </a:xfrm>
          <a:prstGeom prst="rect">
            <a:avLst/>
          </a:prstGeom>
        </p:spPr>
        <p:txBody>
          <a:bodyPr wrap="none">
            <a:spAutoFit/>
          </a:bodyPr>
          <a:lstStyle/>
          <a:p>
            <a:r>
              <a:rPr lang="zh-CN" altLang="en-US" sz="2000" b="1" dirty="0">
                <a:latin typeface="微软雅黑" pitchFamily="34" charset="-122"/>
                <a:ea typeface="微软雅黑" pitchFamily="34" charset="-122"/>
              </a:rPr>
              <a:t>互联网中的 </a:t>
            </a:r>
            <a:r>
              <a:rPr lang="en-US" altLang="zh-CN" sz="2000" b="1" dirty="0">
                <a:latin typeface="微软雅黑" pitchFamily="34" charset="-122"/>
                <a:ea typeface="微软雅黑" pitchFamily="34" charset="-122"/>
              </a:rPr>
              <a:t>IP </a:t>
            </a:r>
            <a:r>
              <a:rPr lang="zh-CN" altLang="en-US" sz="2000" b="1" dirty="0" smtClean="0">
                <a:latin typeface="微软雅黑" pitchFamily="34" charset="-122"/>
                <a:ea typeface="微软雅黑" pitchFamily="34" charset="-122"/>
              </a:rPr>
              <a:t>地址</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49156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5000" fill="hold" nodeType="afterEffect">
                                  <p:stCondLst>
                                    <p:cond delay="0"/>
                                  </p:stCondLst>
                                  <p:childTnLst>
                                    <p:anim calcmode="discrete" valueType="str">
                                      <p:cBhvr>
                                        <p:cTn id="9"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 name="矩形 211"/>
          <p:cNvSpPr/>
          <p:nvPr/>
        </p:nvSpPr>
        <p:spPr>
          <a:xfrm>
            <a:off x="616085" y="574698"/>
            <a:ext cx="2388795" cy="400110"/>
          </a:xfrm>
          <a:prstGeom prst="rect">
            <a:avLst/>
          </a:prstGeom>
        </p:spPr>
        <p:txBody>
          <a:bodyPr wrap="none">
            <a:spAutoFit/>
          </a:bodyPr>
          <a:lstStyle/>
          <a:p>
            <a:r>
              <a:rPr lang="zh-CN" altLang="en-US" sz="2000" b="1" dirty="0">
                <a:latin typeface="微软雅黑" pitchFamily="34" charset="-122"/>
                <a:ea typeface="微软雅黑" pitchFamily="34" charset="-122"/>
              </a:rPr>
              <a:t>互联网中的 </a:t>
            </a:r>
            <a:r>
              <a:rPr lang="en-US" altLang="zh-CN" sz="2000" b="1" dirty="0">
                <a:latin typeface="微软雅黑" pitchFamily="34" charset="-122"/>
                <a:ea typeface="微软雅黑" pitchFamily="34" charset="-122"/>
              </a:rPr>
              <a:t>IP </a:t>
            </a:r>
            <a:r>
              <a:rPr lang="zh-CN" altLang="en-US" sz="2000" b="1" dirty="0" smtClean="0">
                <a:latin typeface="微软雅黑" pitchFamily="34" charset="-122"/>
                <a:ea typeface="微软雅黑" pitchFamily="34" charset="-122"/>
              </a:rPr>
              <a:t>地址</a:t>
            </a:r>
            <a:endParaRPr lang="zh-CN" altLang="en-US" sz="2000" b="1" dirty="0">
              <a:latin typeface="微软雅黑" pitchFamily="34" charset="-122"/>
              <a:ea typeface="微软雅黑" pitchFamily="34" charset="-122"/>
            </a:endParaRPr>
          </a:p>
        </p:txBody>
      </p:sp>
      <p:sp>
        <p:nvSpPr>
          <p:cNvPr id="213" name="圆角矩形 212"/>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AutoShape 2"/>
          <p:cNvSpPr>
            <a:spLocks noChangeArrowheads="1"/>
          </p:cNvSpPr>
          <p:nvPr/>
        </p:nvSpPr>
        <p:spPr bwMode="auto">
          <a:xfrm>
            <a:off x="3502536" y="1567325"/>
            <a:ext cx="4083510" cy="2242356"/>
          </a:xfrm>
          <a:prstGeom prst="roundRect">
            <a:avLst>
              <a:gd name="adj" fmla="val 24787"/>
            </a:avLst>
          </a:prstGeom>
          <a:solidFill>
            <a:srgbClr val="99FFCC"/>
          </a:solidFill>
          <a:ln w="9525">
            <a:solidFill>
              <a:schemeClr val="tx1"/>
            </a:solidFill>
            <a:prstDash val="dash"/>
            <a:round/>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11" name="Freeform 4"/>
          <p:cNvSpPr>
            <a:spLocks/>
          </p:cNvSpPr>
          <p:nvPr/>
        </p:nvSpPr>
        <p:spPr bwMode="auto">
          <a:xfrm>
            <a:off x="4604208" y="2017726"/>
            <a:ext cx="2888954" cy="1751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12" name="Line 5"/>
          <p:cNvSpPr>
            <a:spLocks noChangeShapeType="1"/>
          </p:cNvSpPr>
          <p:nvPr/>
        </p:nvSpPr>
        <p:spPr bwMode="auto">
          <a:xfrm>
            <a:off x="5703485" y="3613206"/>
            <a:ext cx="0" cy="4727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3" name="Line 6"/>
          <p:cNvSpPr>
            <a:spLocks noChangeShapeType="1"/>
          </p:cNvSpPr>
          <p:nvPr/>
        </p:nvSpPr>
        <p:spPr bwMode="auto">
          <a:xfrm>
            <a:off x="4876125" y="3600926"/>
            <a:ext cx="0" cy="4710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4" name="Freeform 7"/>
          <p:cNvSpPr>
            <a:spLocks/>
          </p:cNvSpPr>
          <p:nvPr/>
        </p:nvSpPr>
        <p:spPr bwMode="auto">
          <a:xfrm>
            <a:off x="5896913" y="3484270"/>
            <a:ext cx="1494749" cy="11665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 name="Freeform 8"/>
          <p:cNvSpPr>
            <a:spLocks/>
          </p:cNvSpPr>
          <p:nvPr/>
        </p:nvSpPr>
        <p:spPr bwMode="auto">
          <a:xfrm>
            <a:off x="4699006" y="3109739"/>
            <a:ext cx="1013097" cy="141216"/>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16" name="Line 9"/>
          <p:cNvSpPr>
            <a:spLocks noChangeShapeType="1"/>
          </p:cNvSpPr>
          <p:nvPr/>
        </p:nvSpPr>
        <p:spPr bwMode="auto">
          <a:xfrm>
            <a:off x="4443338" y="3172891"/>
            <a:ext cx="145357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7" name="Freeform 10"/>
          <p:cNvSpPr>
            <a:spLocks/>
          </p:cNvSpPr>
          <p:nvPr/>
        </p:nvSpPr>
        <p:spPr bwMode="auto">
          <a:xfrm>
            <a:off x="3584408" y="1972115"/>
            <a:ext cx="560172" cy="1307785"/>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18" name="Freeform 11"/>
          <p:cNvSpPr>
            <a:spLocks/>
          </p:cNvSpPr>
          <p:nvPr/>
        </p:nvSpPr>
        <p:spPr bwMode="auto">
          <a:xfrm>
            <a:off x="4422272" y="2320332"/>
            <a:ext cx="658801" cy="602581"/>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19" name="Freeform 12"/>
          <p:cNvSpPr>
            <a:spLocks/>
          </p:cNvSpPr>
          <p:nvPr/>
        </p:nvSpPr>
        <p:spPr bwMode="auto">
          <a:xfrm>
            <a:off x="5389406" y="2317701"/>
            <a:ext cx="586026" cy="674504"/>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20" name="Rectangle 13"/>
          <p:cNvSpPr>
            <a:spLocks noChangeArrowheads="1"/>
          </p:cNvSpPr>
          <p:nvPr/>
        </p:nvSpPr>
        <p:spPr bwMode="auto">
          <a:xfrm>
            <a:off x="3673461" y="3140439"/>
            <a:ext cx="622413"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1" name="Freeform 14"/>
          <p:cNvSpPr>
            <a:spLocks/>
          </p:cNvSpPr>
          <p:nvPr/>
        </p:nvSpPr>
        <p:spPr bwMode="auto">
          <a:xfrm>
            <a:off x="3331612" y="2843972"/>
            <a:ext cx="341849" cy="16665"/>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2" name="Rectangle 15"/>
          <p:cNvSpPr>
            <a:spLocks noChangeArrowheads="1"/>
          </p:cNvSpPr>
          <p:nvPr/>
        </p:nvSpPr>
        <p:spPr bwMode="auto">
          <a:xfrm>
            <a:off x="3331612" y="2234374"/>
            <a:ext cx="341849"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3" name="Freeform 16"/>
          <p:cNvSpPr>
            <a:spLocks/>
          </p:cNvSpPr>
          <p:nvPr/>
        </p:nvSpPr>
        <p:spPr bwMode="auto">
          <a:xfrm>
            <a:off x="4248953" y="2187887"/>
            <a:ext cx="954686" cy="906064"/>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headEnd/>
            <a:tailEnd/>
          </a:ln>
        </p:spPr>
        <p:txBody>
          <a:bodyPr/>
          <a:lstStyle/>
          <a:p>
            <a:endParaRPr lang="zh-CN" altLang="en-US" sz="1200" b="1">
              <a:latin typeface="微软雅黑" pitchFamily="34" charset="-122"/>
              <a:ea typeface="微软雅黑" pitchFamily="34" charset="-122"/>
            </a:endParaRPr>
          </a:p>
        </p:txBody>
      </p:sp>
      <p:sp>
        <p:nvSpPr>
          <p:cNvPr id="24" name="Freeform 17"/>
          <p:cNvSpPr>
            <a:spLocks/>
          </p:cNvSpPr>
          <p:nvPr/>
        </p:nvSpPr>
        <p:spPr bwMode="auto">
          <a:xfrm>
            <a:off x="4067017" y="1594955"/>
            <a:ext cx="3029716" cy="488555"/>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25" name="Freeform 18"/>
          <p:cNvSpPr>
            <a:spLocks/>
          </p:cNvSpPr>
          <p:nvPr/>
        </p:nvSpPr>
        <p:spPr bwMode="auto">
          <a:xfrm>
            <a:off x="5308971" y="2178238"/>
            <a:ext cx="715296" cy="877997"/>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6" name="Rectangle 19"/>
          <p:cNvSpPr>
            <a:spLocks noChangeArrowheads="1"/>
          </p:cNvSpPr>
          <p:nvPr/>
        </p:nvSpPr>
        <p:spPr bwMode="auto">
          <a:xfrm>
            <a:off x="7389747" y="2878179"/>
            <a:ext cx="378236"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7" name="Rectangle 20"/>
          <p:cNvSpPr>
            <a:spLocks noChangeArrowheads="1"/>
          </p:cNvSpPr>
          <p:nvPr/>
        </p:nvSpPr>
        <p:spPr bwMode="auto">
          <a:xfrm>
            <a:off x="7397407" y="2273845"/>
            <a:ext cx="377278"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8" name="Rectangle 21"/>
          <p:cNvSpPr>
            <a:spLocks noChangeArrowheads="1"/>
          </p:cNvSpPr>
          <p:nvPr/>
        </p:nvSpPr>
        <p:spPr bwMode="auto">
          <a:xfrm>
            <a:off x="6700304" y="3250956"/>
            <a:ext cx="1057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B</a:t>
            </a:r>
          </a:p>
        </p:txBody>
      </p:sp>
      <p:sp>
        <p:nvSpPr>
          <p:cNvPr id="29" name="Oval 22"/>
          <p:cNvSpPr>
            <a:spLocks noChangeArrowheads="1"/>
          </p:cNvSpPr>
          <p:nvPr/>
        </p:nvSpPr>
        <p:spPr bwMode="auto">
          <a:xfrm>
            <a:off x="4842610" y="3721091"/>
            <a:ext cx="70860"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30" name="Rectangle 185"/>
          <p:cNvSpPr>
            <a:spLocks noChangeArrowheads="1"/>
          </p:cNvSpPr>
          <p:nvPr/>
        </p:nvSpPr>
        <p:spPr bwMode="auto">
          <a:xfrm>
            <a:off x="3907106" y="1676526"/>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1" name="Rectangle 186"/>
          <p:cNvSpPr>
            <a:spLocks noChangeArrowheads="1"/>
          </p:cNvSpPr>
          <p:nvPr/>
        </p:nvSpPr>
        <p:spPr bwMode="auto">
          <a:xfrm>
            <a:off x="4151561" y="1840945"/>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222.1.1.0</a:t>
            </a:r>
            <a:endParaRPr lang="en-US" altLang="zh-CN" sz="1050" b="1" dirty="0">
              <a:solidFill>
                <a:srgbClr val="0000FF"/>
              </a:solidFill>
              <a:latin typeface="微软雅黑" pitchFamily="34" charset="-122"/>
              <a:ea typeface="微软雅黑" pitchFamily="34" charset="-122"/>
            </a:endParaRPr>
          </a:p>
        </p:txBody>
      </p:sp>
      <p:sp>
        <p:nvSpPr>
          <p:cNvPr id="32" name="Rectangle 187"/>
          <p:cNvSpPr>
            <a:spLocks noChangeArrowheads="1"/>
          </p:cNvSpPr>
          <p:nvPr/>
        </p:nvSpPr>
        <p:spPr bwMode="auto">
          <a:xfrm>
            <a:off x="4913499" y="1434441"/>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3" name="Rectangle 188"/>
          <p:cNvSpPr>
            <a:spLocks noChangeArrowheads="1"/>
          </p:cNvSpPr>
          <p:nvPr/>
        </p:nvSpPr>
        <p:spPr bwMode="auto">
          <a:xfrm>
            <a:off x="4862749"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222.1.1.1</a:t>
            </a:r>
          </a:p>
        </p:txBody>
      </p:sp>
      <p:sp>
        <p:nvSpPr>
          <p:cNvPr id="34" name="Rectangle 189"/>
          <p:cNvSpPr>
            <a:spLocks noChangeArrowheads="1"/>
          </p:cNvSpPr>
          <p:nvPr/>
        </p:nvSpPr>
        <p:spPr bwMode="auto">
          <a:xfrm>
            <a:off x="584520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5" name="Rectangle 190"/>
          <p:cNvSpPr>
            <a:spLocks noChangeArrowheads="1"/>
          </p:cNvSpPr>
          <p:nvPr/>
        </p:nvSpPr>
        <p:spPr bwMode="auto">
          <a:xfrm>
            <a:off x="5781048"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222.1.1.2</a:t>
            </a:r>
          </a:p>
        </p:txBody>
      </p:sp>
      <p:sp>
        <p:nvSpPr>
          <p:cNvPr id="36" name="Rectangle 191"/>
          <p:cNvSpPr>
            <a:spLocks noChangeArrowheads="1"/>
          </p:cNvSpPr>
          <p:nvPr/>
        </p:nvSpPr>
        <p:spPr bwMode="auto">
          <a:xfrm>
            <a:off x="680659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7" name="Rectangle 192"/>
          <p:cNvSpPr>
            <a:spLocks noChangeArrowheads="1"/>
          </p:cNvSpPr>
          <p:nvPr/>
        </p:nvSpPr>
        <p:spPr bwMode="auto">
          <a:xfrm>
            <a:off x="6714668" y="1382200"/>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222.1.1.3</a:t>
            </a:r>
          </a:p>
        </p:txBody>
      </p:sp>
      <p:sp>
        <p:nvSpPr>
          <p:cNvPr id="38" name="Rectangle 193"/>
          <p:cNvSpPr>
            <a:spLocks noChangeArrowheads="1"/>
          </p:cNvSpPr>
          <p:nvPr/>
        </p:nvSpPr>
        <p:spPr bwMode="auto">
          <a:xfrm>
            <a:off x="5275456" y="1796691"/>
            <a:ext cx="16279" cy="297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39" name="Group 194"/>
          <p:cNvGrpSpPr>
            <a:grpSpLocks/>
          </p:cNvGrpSpPr>
          <p:nvPr/>
        </p:nvGrpSpPr>
        <p:grpSpPr bwMode="auto">
          <a:xfrm>
            <a:off x="5066708" y="2068598"/>
            <a:ext cx="390684" cy="213140"/>
            <a:chOff x="2299" y="1622"/>
            <a:chExt cx="439" cy="262"/>
          </a:xfrm>
        </p:grpSpPr>
        <p:sp>
          <p:nvSpPr>
            <p:cNvPr id="40" name="Oval 195"/>
            <p:cNvSpPr>
              <a:spLocks noChangeArrowheads="1"/>
            </p:cNvSpPr>
            <p:nvPr/>
          </p:nvSpPr>
          <p:spPr bwMode="auto">
            <a:xfrm>
              <a:off x="2300" y="1731"/>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41"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2"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3" name="Oval 198"/>
            <p:cNvSpPr>
              <a:spLocks noChangeArrowheads="1"/>
            </p:cNvSpPr>
            <p:nvPr/>
          </p:nvSpPr>
          <p:spPr bwMode="auto">
            <a:xfrm>
              <a:off x="2300" y="1622"/>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44" name="Group 199"/>
            <p:cNvGrpSpPr>
              <a:grpSpLocks/>
            </p:cNvGrpSpPr>
            <p:nvPr/>
          </p:nvGrpSpPr>
          <p:grpSpPr bwMode="auto">
            <a:xfrm>
              <a:off x="2365" y="1640"/>
              <a:ext cx="304" cy="117"/>
              <a:chOff x="2365" y="1640"/>
              <a:chExt cx="304" cy="117"/>
            </a:xfrm>
          </p:grpSpPr>
          <p:grpSp>
            <p:nvGrpSpPr>
              <p:cNvPr id="47" name="Group 200"/>
              <p:cNvGrpSpPr>
                <a:grpSpLocks/>
              </p:cNvGrpSpPr>
              <p:nvPr/>
            </p:nvGrpSpPr>
            <p:grpSpPr bwMode="auto">
              <a:xfrm>
                <a:off x="2365" y="1640"/>
                <a:ext cx="302" cy="115"/>
                <a:chOff x="2365" y="1640"/>
                <a:chExt cx="302" cy="115"/>
              </a:xfrm>
            </p:grpSpPr>
            <p:sp>
              <p:nvSpPr>
                <p:cNvPr id="57" name="Freeform 201"/>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8" name="Freeform 202"/>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9" name="Freeform 203"/>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0" name="Freeform 204"/>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1" name="Freeform 205"/>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2" name="Freeform 206"/>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3" name="Freeform 207"/>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4" name="Freeform 208"/>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48" name="Group 209"/>
              <p:cNvGrpSpPr>
                <a:grpSpLocks/>
              </p:cNvGrpSpPr>
              <p:nvPr/>
            </p:nvGrpSpPr>
            <p:grpSpPr bwMode="auto">
              <a:xfrm>
                <a:off x="2368" y="1643"/>
                <a:ext cx="301" cy="114"/>
                <a:chOff x="2368" y="1643"/>
                <a:chExt cx="301" cy="114"/>
              </a:xfrm>
            </p:grpSpPr>
            <p:sp>
              <p:nvSpPr>
                <p:cNvPr id="49" name="Freeform 210"/>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0" name="Freeform 211"/>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1" name="Freeform 212"/>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2" name="Freeform 213"/>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3" name="Freeform 214"/>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 name="Freeform 215"/>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5" name="Freeform 216"/>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6" name="Freeform 217"/>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45" name="Line 218"/>
            <p:cNvSpPr>
              <a:spLocks noChangeShapeType="1"/>
            </p:cNvSpPr>
            <p:nvPr/>
          </p:nvSpPr>
          <p:spPr bwMode="auto">
            <a:xfrm>
              <a:off x="2299"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6" name="Line 219"/>
            <p:cNvSpPr>
              <a:spLocks noChangeShapeType="1"/>
            </p:cNvSpPr>
            <p:nvPr/>
          </p:nvSpPr>
          <p:spPr bwMode="auto">
            <a:xfrm>
              <a:off x="2736"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65" name="Rectangle 220"/>
          <p:cNvSpPr>
            <a:spLocks noChangeArrowheads="1"/>
          </p:cNvSpPr>
          <p:nvPr/>
        </p:nvSpPr>
        <p:spPr bwMode="auto">
          <a:xfrm>
            <a:off x="5341528" y="1925628"/>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6" name="Rectangle 221"/>
          <p:cNvSpPr>
            <a:spLocks noChangeArrowheads="1"/>
          </p:cNvSpPr>
          <p:nvPr/>
        </p:nvSpPr>
        <p:spPr bwMode="auto">
          <a:xfrm>
            <a:off x="5444096" y="193089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222.1.1.4</a:t>
            </a:r>
          </a:p>
        </p:txBody>
      </p:sp>
      <p:sp>
        <p:nvSpPr>
          <p:cNvPr id="67" name="Rectangle 222"/>
          <p:cNvSpPr>
            <a:spLocks noChangeArrowheads="1"/>
          </p:cNvSpPr>
          <p:nvPr/>
        </p:nvSpPr>
        <p:spPr bwMode="auto">
          <a:xfrm>
            <a:off x="4839767" y="2007201"/>
            <a:ext cx="248965" cy="19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8" name="Rectangle 223"/>
          <p:cNvSpPr>
            <a:spLocks noChangeArrowheads="1"/>
          </p:cNvSpPr>
          <p:nvPr/>
        </p:nvSpPr>
        <p:spPr bwMode="auto">
          <a:xfrm>
            <a:off x="4902009" y="2001937"/>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1</a:t>
            </a:r>
          </a:p>
        </p:txBody>
      </p:sp>
      <p:sp>
        <p:nvSpPr>
          <p:cNvPr id="69" name="Oval 224"/>
          <p:cNvSpPr>
            <a:spLocks noChangeArrowheads="1"/>
          </p:cNvSpPr>
          <p:nvPr/>
        </p:nvSpPr>
        <p:spPr bwMode="auto">
          <a:xfrm>
            <a:off x="5251518" y="195369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70" name="Rectangle 225"/>
          <p:cNvSpPr>
            <a:spLocks noChangeArrowheads="1"/>
          </p:cNvSpPr>
          <p:nvPr/>
        </p:nvSpPr>
        <p:spPr bwMode="auto">
          <a:xfrm>
            <a:off x="3952111" y="1508119"/>
            <a:ext cx="434731"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1" name="Oval 226"/>
          <p:cNvSpPr>
            <a:spLocks noChangeArrowheads="1"/>
          </p:cNvSpPr>
          <p:nvPr/>
        </p:nvSpPr>
        <p:spPr bwMode="auto">
          <a:xfrm>
            <a:off x="7457733" y="286239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72" name="Oval 227"/>
          <p:cNvSpPr>
            <a:spLocks noChangeArrowheads="1"/>
          </p:cNvSpPr>
          <p:nvPr/>
        </p:nvSpPr>
        <p:spPr bwMode="auto">
          <a:xfrm>
            <a:off x="7460606" y="2251040"/>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73" name="Rectangle 228"/>
          <p:cNvSpPr>
            <a:spLocks noChangeArrowheads="1"/>
          </p:cNvSpPr>
          <p:nvPr/>
        </p:nvSpPr>
        <p:spPr bwMode="auto">
          <a:xfrm>
            <a:off x="6584439" y="2651883"/>
            <a:ext cx="609008"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4" name="Rectangle 229"/>
          <p:cNvSpPr>
            <a:spLocks noChangeArrowheads="1"/>
          </p:cNvSpPr>
          <p:nvPr/>
        </p:nvSpPr>
        <p:spPr bwMode="auto">
          <a:xfrm>
            <a:off x="6315474" y="293694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222.1.2.5</a:t>
            </a:r>
          </a:p>
        </p:txBody>
      </p:sp>
      <p:sp>
        <p:nvSpPr>
          <p:cNvPr id="75" name="Rectangle 230"/>
          <p:cNvSpPr>
            <a:spLocks noChangeArrowheads="1"/>
          </p:cNvSpPr>
          <p:nvPr/>
        </p:nvSpPr>
        <p:spPr bwMode="auto">
          <a:xfrm>
            <a:off x="7516144" y="2934315"/>
            <a:ext cx="608050"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6" name="Rectangle 231"/>
          <p:cNvSpPr>
            <a:spLocks noChangeArrowheads="1"/>
          </p:cNvSpPr>
          <p:nvPr/>
        </p:nvSpPr>
        <p:spPr bwMode="auto">
          <a:xfrm>
            <a:off x="7646746" y="309200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222.1.2.2</a:t>
            </a:r>
          </a:p>
        </p:txBody>
      </p:sp>
      <p:sp>
        <p:nvSpPr>
          <p:cNvPr id="77" name="Rectangle 232"/>
          <p:cNvSpPr>
            <a:spLocks noChangeArrowheads="1"/>
          </p:cNvSpPr>
          <p:nvPr/>
        </p:nvSpPr>
        <p:spPr bwMode="auto">
          <a:xfrm>
            <a:off x="7516144" y="2320331"/>
            <a:ext cx="60805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8" name="Rectangle 233"/>
          <p:cNvSpPr>
            <a:spLocks noChangeArrowheads="1"/>
          </p:cNvSpPr>
          <p:nvPr/>
        </p:nvSpPr>
        <p:spPr bwMode="auto">
          <a:xfrm>
            <a:off x="7646746" y="2478894"/>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222.1.2.1</a:t>
            </a:r>
          </a:p>
        </p:txBody>
      </p:sp>
      <p:sp>
        <p:nvSpPr>
          <p:cNvPr id="79" name="Rectangle 235"/>
          <p:cNvSpPr>
            <a:spLocks noChangeArrowheads="1"/>
          </p:cNvSpPr>
          <p:nvPr/>
        </p:nvSpPr>
        <p:spPr bwMode="auto">
          <a:xfrm>
            <a:off x="5776261"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222.1.2.3</a:t>
            </a:r>
          </a:p>
        </p:txBody>
      </p:sp>
      <p:sp>
        <p:nvSpPr>
          <p:cNvPr id="80" name="Rectangle 236"/>
          <p:cNvSpPr>
            <a:spLocks noChangeArrowheads="1"/>
          </p:cNvSpPr>
          <p:nvPr/>
        </p:nvSpPr>
        <p:spPr bwMode="auto">
          <a:xfrm>
            <a:off x="4974783" y="3712321"/>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1" name="Rectangle 237"/>
          <p:cNvSpPr>
            <a:spLocks noChangeArrowheads="1"/>
          </p:cNvSpPr>
          <p:nvPr/>
        </p:nvSpPr>
        <p:spPr bwMode="auto">
          <a:xfrm>
            <a:off x="4917000"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222.1.2.4</a:t>
            </a:r>
          </a:p>
        </p:txBody>
      </p:sp>
      <p:sp>
        <p:nvSpPr>
          <p:cNvPr id="82" name="Oval 238"/>
          <p:cNvSpPr>
            <a:spLocks noChangeArrowheads="1"/>
          </p:cNvSpPr>
          <p:nvPr/>
        </p:nvSpPr>
        <p:spPr bwMode="auto">
          <a:xfrm>
            <a:off x="5677631" y="3728108"/>
            <a:ext cx="55538"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83" name="Rectangle 239"/>
          <p:cNvSpPr>
            <a:spLocks noChangeArrowheads="1"/>
          </p:cNvSpPr>
          <p:nvPr/>
        </p:nvSpPr>
        <p:spPr bwMode="auto">
          <a:xfrm>
            <a:off x="6873622" y="2248408"/>
            <a:ext cx="540063"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4" name="Rectangle 240"/>
          <p:cNvSpPr>
            <a:spLocks noChangeArrowheads="1"/>
          </p:cNvSpPr>
          <p:nvPr/>
        </p:nvSpPr>
        <p:spPr bwMode="auto">
          <a:xfrm>
            <a:off x="6820084" y="2598379"/>
            <a:ext cx="67153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222.1.2.0</a:t>
            </a:r>
            <a:endParaRPr lang="en-US" altLang="zh-CN" sz="1050" b="1" dirty="0">
              <a:solidFill>
                <a:srgbClr val="0000FF"/>
              </a:solidFill>
              <a:latin typeface="微软雅黑" pitchFamily="34" charset="-122"/>
              <a:ea typeface="微软雅黑" pitchFamily="34" charset="-122"/>
            </a:endParaRPr>
          </a:p>
        </p:txBody>
      </p:sp>
      <p:sp>
        <p:nvSpPr>
          <p:cNvPr id="85" name="Rectangle 241"/>
          <p:cNvSpPr>
            <a:spLocks noChangeArrowheads="1"/>
          </p:cNvSpPr>
          <p:nvPr/>
        </p:nvSpPr>
        <p:spPr bwMode="auto">
          <a:xfrm>
            <a:off x="6916713" y="2087018"/>
            <a:ext cx="434731"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86" name="Group 242"/>
          <p:cNvGrpSpPr>
            <a:grpSpLocks/>
          </p:cNvGrpSpPr>
          <p:nvPr/>
        </p:nvGrpSpPr>
        <p:grpSpPr bwMode="auto">
          <a:xfrm>
            <a:off x="4101490" y="3038693"/>
            <a:ext cx="391642" cy="212263"/>
            <a:chOff x="1304" y="2569"/>
            <a:chExt cx="439" cy="262"/>
          </a:xfrm>
        </p:grpSpPr>
        <p:sp>
          <p:nvSpPr>
            <p:cNvPr id="87" name="Oval 243"/>
            <p:cNvSpPr>
              <a:spLocks noChangeArrowheads="1"/>
            </p:cNvSpPr>
            <p:nvPr/>
          </p:nvSpPr>
          <p:spPr bwMode="auto">
            <a:xfrm>
              <a:off x="1305"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8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0" name="Oval 246"/>
            <p:cNvSpPr>
              <a:spLocks noChangeArrowheads="1"/>
            </p:cNvSpPr>
            <p:nvPr/>
          </p:nvSpPr>
          <p:spPr bwMode="auto">
            <a:xfrm>
              <a:off x="1305"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91" name="Group 247"/>
            <p:cNvGrpSpPr>
              <a:grpSpLocks/>
            </p:cNvGrpSpPr>
            <p:nvPr/>
          </p:nvGrpSpPr>
          <p:grpSpPr bwMode="auto">
            <a:xfrm>
              <a:off x="1371" y="2587"/>
              <a:ext cx="304" cy="117"/>
              <a:chOff x="1371" y="2587"/>
              <a:chExt cx="304" cy="117"/>
            </a:xfrm>
          </p:grpSpPr>
          <p:grpSp>
            <p:nvGrpSpPr>
              <p:cNvPr id="94" name="Group 248"/>
              <p:cNvGrpSpPr>
                <a:grpSpLocks/>
              </p:cNvGrpSpPr>
              <p:nvPr/>
            </p:nvGrpSpPr>
            <p:grpSpPr bwMode="auto">
              <a:xfrm>
                <a:off x="1371" y="2587"/>
                <a:ext cx="301" cy="115"/>
                <a:chOff x="1371" y="2587"/>
                <a:chExt cx="301" cy="115"/>
              </a:xfrm>
            </p:grpSpPr>
            <p:sp>
              <p:nvSpPr>
                <p:cNvPr id="104" name="Freeform 249"/>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5" name="Freeform 250"/>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6" name="Freeform 251"/>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7" name="Freeform 252"/>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8" name="Freeform 253"/>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9" name="Freeform 254"/>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0" name="Freeform 255"/>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1" name="Freeform 256"/>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95" name="Group 257"/>
              <p:cNvGrpSpPr>
                <a:grpSpLocks/>
              </p:cNvGrpSpPr>
              <p:nvPr/>
            </p:nvGrpSpPr>
            <p:grpSpPr bwMode="auto">
              <a:xfrm>
                <a:off x="1373" y="2590"/>
                <a:ext cx="302" cy="114"/>
                <a:chOff x="1373" y="2590"/>
                <a:chExt cx="302" cy="114"/>
              </a:xfrm>
            </p:grpSpPr>
            <p:sp>
              <p:nvSpPr>
                <p:cNvPr id="96" name="Freeform 258"/>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7" name="Freeform 259"/>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8" name="Freeform 260"/>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9" name="Freeform 261"/>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0" name="Freeform 262"/>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1" name="Freeform 263"/>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2" name="Freeform 264"/>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3" name="Freeform 265"/>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92" name="Line 266"/>
            <p:cNvSpPr>
              <a:spLocks noChangeShapeType="1"/>
            </p:cNvSpPr>
            <p:nvPr/>
          </p:nvSpPr>
          <p:spPr bwMode="auto">
            <a:xfrm>
              <a:off x="1304"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93" name="Line 267"/>
            <p:cNvSpPr>
              <a:spLocks noChangeShapeType="1"/>
            </p:cNvSpPr>
            <p:nvPr/>
          </p:nvSpPr>
          <p:spPr bwMode="auto">
            <a:xfrm>
              <a:off x="1741"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grpSp>
        <p:nvGrpSpPr>
          <p:cNvPr id="112" name="Group 268"/>
          <p:cNvGrpSpPr>
            <a:grpSpLocks/>
          </p:cNvGrpSpPr>
          <p:nvPr/>
        </p:nvGrpSpPr>
        <p:grpSpPr bwMode="auto">
          <a:xfrm>
            <a:off x="5852865" y="3038693"/>
            <a:ext cx="391641" cy="212263"/>
            <a:chOff x="3488" y="2569"/>
            <a:chExt cx="439" cy="262"/>
          </a:xfrm>
        </p:grpSpPr>
        <p:sp>
          <p:nvSpPr>
            <p:cNvPr id="113" name="Oval 269"/>
            <p:cNvSpPr>
              <a:spLocks noChangeArrowheads="1"/>
            </p:cNvSpPr>
            <p:nvPr/>
          </p:nvSpPr>
          <p:spPr bwMode="auto">
            <a:xfrm>
              <a:off x="3489"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114"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5"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6" name="Oval 272"/>
            <p:cNvSpPr>
              <a:spLocks noChangeArrowheads="1"/>
            </p:cNvSpPr>
            <p:nvPr/>
          </p:nvSpPr>
          <p:spPr bwMode="auto">
            <a:xfrm>
              <a:off x="3489"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17" name="Group 273"/>
            <p:cNvGrpSpPr>
              <a:grpSpLocks/>
            </p:cNvGrpSpPr>
            <p:nvPr/>
          </p:nvGrpSpPr>
          <p:grpSpPr bwMode="auto">
            <a:xfrm>
              <a:off x="3555" y="2587"/>
              <a:ext cx="304" cy="117"/>
              <a:chOff x="3555" y="2587"/>
              <a:chExt cx="304" cy="117"/>
            </a:xfrm>
          </p:grpSpPr>
          <p:grpSp>
            <p:nvGrpSpPr>
              <p:cNvPr id="120" name="Group 274"/>
              <p:cNvGrpSpPr>
                <a:grpSpLocks/>
              </p:cNvGrpSpPr>
              <p:nvPr/>
            </p:nvGrpSpPr>
            <p:grpSpPr bwMode="auto">
              <a:xfrm>
                <a:off x="3555" y="2587"/>
                <a:ext cx="301" cy="115"/>
                <a:chOff x="3555" y="2587"/>
                <a:chExt cx="301" cy="115"/>
              </a:xfrm>
            </p:grpSpPr>
            <p:sp>
              <p:nvSpPr>
                <p:cNvPr id="130" name="Freeform 275"/>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1" name="Freeform 276"/>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2" name="Freeform 277"/>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3" name="Freeform 278"/>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4" name="Freeform 279"/>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5" name="Freeform 280"/>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6" name="Freeform 281"/>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7" name="Freeform 282"/>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21" name="Group 283"/>
              <p:cNvGrpSpPr>
                <a:grpSpLocks/>
              </p:cNvGrpSpPr>
              <p:nvPr/>
            </p:nvGrpSpPr>
            <p:grpSpPr bwMode="auto">
              <a:xfrm>
                <a:off x="3557" y="2590"/>
                <a:ext cx="302" cy="114"/>
                <a:chOff x="3557" y="2590"/>
                <a:chExt cx="302" cy="114"/>
              </a:xfrm>
            </p:grpSpPr>
            <p:sp>
              <p:nvSpPr>
                <p:cNvPr id="122" name="Freeform 284"/>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3" name="Freeform 285"/>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4" name="Freeform 286"/>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5" name="Freeform 287"/>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6" name="Freeform 288"/>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7" name="Freeform 289"/>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8" name="Freeform 290"/>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9" name="Freeform 291"/>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18" name="Line 292"/>
            <p:cNvSpPr>
              <a:spLocks noChangeShapeType="1"/>
            </p:cNvSpPr>
            <p:nvPr/>
          </p:nvSpPr>
          <p:spPr bwMode="auto">
            <a:xfrm>
              <a:off x="3488"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9" name="Line 293"/>
            <p:cNvSpPr>
              <a:spLocks noChangeShapeType="1"/>
            </p:cNvSpPr>
            <p:nvPr/>
          </p:nvSpPr>
          <p:spPr bwMode="auto">
            <a:xfrm>
              <a:off x="3925"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38" name="Oval 294"/>
          <p:cNvSpPr>
            <a:spLocks noChangeArrowheads="1"/>
          </p:cNvSpPr>
          <p:nvPr/>
        </p:nvSpPr>
        <p:spPr bwMode="auto">
          <a:xfrm>
            <a:off x="4678897" y="3150964"/>
            <a:ext cx="56496"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39" name="Oval 295"/>
          <p:cNvSpPr>
            <a:spLocks noChangeArrowheads="1"/>
          </p:cNvSpPr>
          <p:nvPr/>
        </p:nvSpPr>
        <p:spPr bwMode="auto">
          <a:xfrm>
            <a:off x="5683377" y="3147456"/>
            <a:ext cx="55538"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0" name="Oval 296"/>
          <p:cNvSpPr>
            <a:spLocks noChangeArrowheads="1"/>
          </p:cNvSpPr>
          <p:nvPr/>
        </p:nvSpPr>
        <p:spPr bwMode="auto">
          <a:xfrm>
            <a:off x="5931385" y="2950981"/>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1" name="Oval 297"/>
          <p:cNvSpPr>
            <a:spLocks noChangeArrowheads="1"/>
          </p:cNvSpPr>
          <p:nvPr/>
        </p:nvSpPr>
        <p:spPr bwMode="auto">
          <a:xfrm>
            <a:off x="5400897" y="230366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2" name="Oval 298"/>
          <p:cNvSpPr>
            <a:spLocks noChangeArrowheads="1"/>
          </p:cNvSpPr>
          <p:nvPr/>
        </p:nvSpPr>
        <p:spPr bwMode="auto">
          <a:xfrm>
            <a:off x="4400248" y="288870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3" name="Oval 299"/>
          <p:cNvSpPr>
            <a:spLocks noChangeArrowheads="1"/>
          </p:cNvSpPr>
          <p:nvPr/>
        </p:nvSpPr>
        <p:spPr bwMode="auto">
          <a:xfrm>
            <a:off x="4997764" y="2316823"/>
            <a:ext cx="54581"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4" name="Rectangle 300"/>
          <p:cNvSpPr>
            <a:spLocks noChangeArrowheads="1"/>
          </p:cNvSpPr>
          <p:nvPr/>
        </p:nvSpPr>
        <p:spPr bwMode="auto">
          <a:xfrm>
            <a:off x="5504313" y="2120349"/>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5" name="Rectangle 301"/>
          <p:cNvSpPr>
            <a:spLocks noChangeArrowheads="1"/>
          </p:cNvSpPr>
          <p:nvPr/>
        </p:nvSpPr>
        <p:spPr bwMode="auto">
          <a:xfrm>
            <a:off x="5517719" y="220981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222.1.6.1</a:t>
            </a:r>
          </a:p>
        </p:txBody>
      </p:sp>
      <p:sp>
        <p:nvSpPr>
          <p:cNvPr id="146" name="Rectangle 302"/>
          <p:cNvSpPr>
            <a:spLocks noChangeArrowheads="1"/>
          </p:cNvSpPr>
          <p:nvPr/>
        </p:nvSpPr>
        <p:spPr bwMode="auto">
          <a:xfrm>
            <a:off x="4351413" y="2200166"/>
            <a:ext cx="607092"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7" name="Rectangle 303"/>
          <p:cNvSpPr>
            <a:spLocks noChangeArrowheads="1"/>
          </p:cNvSpPr>
          <p:nvPr/>
        </p:nvSpPr>
        <p:spPr bwMode="auto">
          <a:xfrm>
            <a:off x="4481749" y="21931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222.1.5.1</a:t>
            </a:r>
          </a:p>
        </p:txBody>
      </p:sp>
      <p:sp>
        <p:nvSpPr>
          <p:cNvPr id="148" name="Rectangle 304"/>
          <p:cNvSpPr>
            <a:spLocks noChangeArrowheads="1"/>
          </p:cNvSpPr>
          <p:nvPr/>
        </p:nvSpPr>
        <p:spPr bwMode="auto">
          <a:xfrm>
            <a:off x="3907105" y="2563294"/>
            <a:ext cx="609008"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9" name="Rectangle 305"/>
          <p:cNvSpPr>
            <a:spLocks noChangeArrowheads="1"/>
          </p:cNvSpPr>
          <p:nvPr/>
        </p:nvSpPr>
        <p:spPr bwMode="auto">
          <a:xfrm>
            <a:off x="3865051" y="269456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222.1.5.2</a:t>
            </a:r>
          </a:p>
        </p:txBody>
      </p:sp>
      <p:sp>
        <p:nvSpPr>
          <p:cNvPr id="150" name="Rectangle 306"/>
          <p:cNvSpPr>
            <a:spLocks noChangeArrowheads="1"/>
          </p:cNvSpPr>
          <p:nvPr/>
        </p:nvSpPr>
        <p:spPr bwMode="auto">
          <a:xfrm>
            <a:off x="5918936" y="2490493"/>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1" name="Rectangle 307"/>
          <p:cNvSpPr>
            <a:spLocks noChangeArrowheads="1"/>
          </p:cNvSpPr>
          <p:nvPr/>
        </p:nvSpPr>
        <p:spPr bwMode="auto">
          <a:xfrm>
            <a:off x="5988947" y="277029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222.1.6.2</a:t>
            </a:r>
          </a:p>
        </p:txBody>
      </p:sp>
      <p:sp>
        <p:nvSpPr>
          <p:cNvPr id="152" name="Rectangle 308"/>
          <p:cNvSpPr>
            <a:spLocks noChangeArrowheads="1"/>
          </p:cNvSpPr>
          <p:nvPr/>
        </p:nvSpPr>
        <p:spPr bwMode="auto">
          <a:xfrm>
            <a:off x="5589535" y="2979048"/>
            <a:ext cx="60900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3" name="Rectangle 309"/>
          <p:cNvSpPr>
            <a:spLocks noChangeArrowheads="1"/>
          </p:cNvSpPr>
          <p:nvPr/>
        </p:nvSpPr>
        <p:spPr bwMode="auto">
          <a:xfrm>
            <a:off x="5559961" y="322902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222.1.4.1</a:t>
            </a:r>
          </a:p>
        </p:txBody>
      </p:sp>
      <p:sp>
        <p:nvSpPr>
          <p:cNvPr id="154" name="Rectangle 310"/>
          <p:cNvSpPr>
            <a:spLocks noChangeArrowheads="1"/>
          </p:cNvSpPr>
          <p:nvPr/>
        </p:nvSpPr>
        <p:spPr bwMode="auto">
          <a:xfrm>
            <a:off x="4518028" y="2979048"/>
            <a:ext cx="60709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5" name="Rectangle 311"/>
          <p:cNvSpPr>
            <a:spLocks noChangeArrowheads="1"/>
          </p:cNvSpPr>
          <p:nvPr/>
        </p:nvSpPr>
        <p:spPr bwMode="auto">
          <a:xfrm>
            <a:off x="4629213" y="321938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222.1.4.2</a:t>
            </a:r>
          </a:p>
        </p:txBody>
      </p:sp>
      <p:sp>
        <p:nvSpPr>
          <p:cNvPr id="156" name="Rectangle 312"/>
          <p:cNvSpPr>
            <a:spLocks noChangeArrowheads="1"/>
          </p:cNvSpPr>
          <p:nvPr/>
        </p:nvSpPr>
        <p:spPr bwMode="auto">
          <a:xfrm>
            <a:off x="2990722" y="2279984"/>
            <a:ext cx="608050" cy="19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7" name="Rectangle 313"/>
          <p:cNvSpPr>
            <a:spLocks noChangeArrowheads="1"/>
          </p:cNvSpPr>
          <p:nvPr/>
        </p:nvSpPr>
        <p:spPr bwMode="auto">
          <a:xfrm>
            <a:off x="2751689" y="2475122"/>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222.1.3.3</a:t>
            </a:r>
          </a:p>
        </p:txBody>
      </p:sp>
      <p:sp>
        <p:nvSpPr>
          <p:cNvPr id="158" name="Rectangle 314"/>
          <p:cNvSpPr>
            <a:spLocks noChangeArrowheads="1"/>
          </p:cNvSpPr>
          <p:nvPr/>
        </p:nvSpPr>
        <p:spPr bwMode="auto">
          <a:xfrm>
            <a:off x="3641862" y="3014133"/>
            <a:ext cx="608050"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9" name="Rectangle 315"/>
          <p:cNvSpPr>
            <a:spLocks noChangeArrowheads="1"/>
          </p:cNvSpPr>
          <p:nvPr/>
        </p:nvSpPr>
        <p:spPr bwMode="auto">
          <a:xfrm>
            <a:off x="3774114" y="3245693"/>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222.1.3.2</a:t>
            </a:r>
          </a:p>
        </p:txBody>
      </p:sp>
      <p:sp>
        <p:nvSpPr>
          <p:cNvPr id="160" name="Rectangle 316"/>
          <p:cNvSpPr>
            <a:spLocks noChangeArrowheads="1"/>
          </p:cNvSpPr>
          <p:nvPr/>
        </p:nvSpPr>
        <p:spPr bwMode="auto">
          <a:xfrm>
            <a:off x="2990722" y="2892214"/>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1" name="Rectangle 317"/>
          <p:cNvSpPr>
            <a:spLocks noChangeArrowheads="1"/>
          </p:cNvSpPr>
          <p:nvPr/>
        </p:nvSpPr>
        <p:spPr bwMode="auto">
          <a:xfrm>
            <a:off x="2751689" y="308735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222.1.3.1</a:t>
            </a:r>
          </a:p>
        </p:txBody>
      </p:sp>
      <p:sp>
        <p:nvSpPr>
          <p:cNvPr id="162" name="Oval 318"/>
          <p:cNvSpPr>
            <a:spLocks noChangeArrowheads="1"/>
          </p:cNvSpPr>
          <p:nvPr/>
        </p:nvSpPr>
        <p:spPr bwMode="auto">
          <a:xfrm>
            <a:off x="3555681" y="282467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3" name="Oval 319"/>
          <p:cNvSpPr>
            <a:spLocks noChangeArrowheads="1"/>
          </p:cNvSpPr>
          <p:nvPr/>
        </p:nvSpPr>
        <p:spPr bwMode="auto">
          <a:xfrm>
            <a:off x="3550894" y="221244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4" name="Oval 320"/>
          <p:cNvSpPr>
            <a:spLocks noChangeArrowheads="1"/>
          </p:cNvSpPr>
          <p:nvPr/>
        </p:nvSpPr>
        <p:spPr bwMode="auto">
          <a:xfrm>
            <a:off x="3974135" y="3122019"/>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5" name="Rectangle 321"/>
          <p:cNvSpPr>
            <a:spLocks noChangeArrowheads="1"/>
          </p:cNvSpPr>
          <p:nvPr/>
        </p:nvSpPr>
        <p:spPr bwMode="auto">
          <a:xfrm>
            <a:off x="4290129" y="3045709"/>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6" name="Rectangle 322"/>
          <p:cNvSpPr>
            <a:spLocks noChangeArrowheads="1"/>
          </p:cNvSpPr>
          <p:nvPr/>
        </p:nvSpPr>
        <p:spPr bwMode="auto">
          <a:xfrm>
            <a:off x="4482598" y="292291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3</a:t>
            </a:r>
          </a:p>
        </p:txBody>
      </p:sp>
      <p:sp>
        <p:nvSpPr>
          <p:cNvPr id="167" name="Rectangle 323"/>
          <p:cNvSpPr>
            <a:spLocks noChangeArrowheads="1"/>
          </p:cNvSpPr>
          <p:nvPr/>
        </p:nvSpPr>
        <p:spPr bwMode="auto">
          <a:xfrm>
            <a:off x="6262700" y="3013256"/>
            <a:ext cx="249922"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8" name="Rectangle 324"/>
          <p:cNvSpPr>
            <a:spLocks noChangeArrowheads="1"/>
          </p:cNvSpPr>
          <p:nvPr/>
        </p:nvSpPr>
        <p:spPr bwMode="auto">
          <a:xfrm>
            <a:off x="5700613" y="292203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2</a:t>
            </a:r>
          </a:p>
        </p:txBody>
      </p:sp>
      <p:sp>
        <p:nvSpPr>
          <p:cNvPr id="169" name="Rectangle 325"/>
          <p:cNvSpPr>
            <a:spLocks noChangeArrowheads="1"/>
          </p:cNvSpPr>
          <p:nvPr/>
        </p:nvSpPr>
        <p:spPr bwMode="auto">
          <a:xfrm>
            <a:off x="3666758" y="2285247"/>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0" name="Rectangle 326"/>
          <p:cNvSpPr>
            <a:spLocks noChangeArrowheads="1"/>
          </p:cNvSpPr>
          <p:nvPr/>
        </p:nvSpPr>
        <p:spPr bwMode="auto">
          <a:xfrm>
            <a:off x="3773005" y="2275954"/>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222.1.3.0</a:t>
            </a:r>
            <a:endParaRPr lang="en-US" altLang="zh-CN" sz="1050" b="1" dirty="0">
              <a:solidFill>
                <a:srgbClr val="0000FF"/>
              </a:solidFill>
              <a:latin typeface="微软雅黑" pitchFamily="34" charset="-122"/>
              <a:ea typeface="微软雅黑" pitchFamily="34" charset="-122"/>
            </a:endParaRPr>
          </a:p>
        </p:txBody>
      </p:sp>
      <p:sp>
        <p:nvSpPr>
          <p:cNvPr id="171" name="Rectangle 327"/>
          <p:cNvSpPr>
            <a:spLocks noChangeArrowheads="1"/>
          </p:cNvSpPr>
          <p:nvPr/>
        </p:nvSpPr>
        <p:spPr bwMode="auto">
          <a:xfrm>
            <a:off x="3686867" y="2121226"/>
            <a:ext cx="432817"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2" name="Rectangle 328"/>
          <p:cNvSpPr>
            <a:spLocks noChangeArrowheads="1"/>
          </p:cNvSpPr>
          <p:nvPr/>
        </p:nvSpPr>
        <p:spPr bwMode="auto">
          <a:xfrm>
            <a:off x="3759362" y="2097303"/>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3</a:t>
            </a:r>
          </a:p>
        </p:txBody>
      </p:sp>
      <p:sp>
        <p:nvSpPr>
          <p:cNvPr id="173" name="Rectangle 329"/>
          <p:cNvSpPr>
            <a:spLocks noChangeArrowheads="1"/>
          </p:cNvSpPr>
          <p:nvPr/>
        </p:nvSpPr>
        <p:spPr bwMode="auto">
          <a:xfrm>
            <a:off x="5149059" y="2723806"/>
            <a:ext cx="25088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4" name="Rectangle 330"/>
          <p:cNvSpPr>
            <a:spLocks noChangeArrowheads="1"/>
          </p:cNvSpPr>
          <p:nvPr/>
        </p:nvSpPr>
        <p:spPr bwMode="auto">
          <a:xfrm>
            <a:off x="5784987" y="2320331"/>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b="1">
              <a:latin typeface="微软雅黑" pitchFamily="34" charset="-122"/>
              <a:ea typeface="微软雅黑" pitchFamily="34" charset="-122"/>
            </a:endParaRPr>
          </a:p>
        </p:txBody>
      </p:sp>
      <p:sp>
        <p:nvSpPr>
          <p:cNvPr id="175" name="Rectangle 331"/>
          <p:cNvSpPr>
            <a:spLocks noChangeArrowheads="1"/>
          </p:cNvSpPr>
          <p:nvPr/>
        </p:nvSpPr>
        <p:spPr bwMode="auto">
          <a:xfrm>
            <a:off x="5759629" y="243435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3</a:t>
            </a:r>
          </a:p>
        </p:txBody>
      </p:sp>
      <p:sp>
        <p:nvSpPr>
          <p:cNvPr id="176" name="Rectangle 332"/>
          <p:cNvSpPr>
            <a:spLocks noChangeArrowheads="1"/>
          </p:cNvSpPr>
          <p:nvPr/>
        </p:nvSpPr>
        <p:spPr bwMode="auto">
          <a:xfrm>
            <a:off x="4750714" y="2522069"/>
            <a:ext cx="248965"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7" name="Rectangle 333"/>
          <p:cNvSpPr>
            <a:spLocks noChangeArrowheads="1"/>
          </p:cNvSpPr>
          <p:nvPr/>
        </p:nvSpPr>
        <p:spPr bwMode="auto">
          <a:xfrm>
            <a:off x="4727260" y="2629146"/>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solidFill>
                  <a:srgbClr val="CC00CC"/>
                </a:solidFill>
                <a:latin typeface="微软雅黑" pitchFamily="34" charset="-122"/>
                <a:ea typeface="微软雅黑" pitchFamily="34" charset="-122"/>
              </a:rPr>
              <a:t>N</a:t>
            </a:r>
            <a:r>
              <a:rPr lang="en-US" altLang="zh-CN" sz="1200" b="1" baseline="-25000" dirty="0">
                <a:solidFill>
                  <a:srgbClr val="CC00CC"/>
                </a:solidFill>
                <a:latin typeface="微软雅黑" pitchFamily="34" charset="-122"/>
                <a:ea typeface="微软雅黑" pitchFamily="34" charset="-122"/>
              </a:rPr>
              <a:t>2</a:t>
            </a:r>
          </a:p>
        </p:txBody>
      </p:sp>
      <p:sp>
        <p:nvSpPr>
          <p:cNvPr id="178" name="Rectangle 334"/>
          <p:cNvSpPr>
            <a:spLocks noChangeArrowheads="1"/>
          </p:cNvSpPr>
          <p:nvPr/>
        </p:nvSpPr>
        <p:spPr bwMode="auto">
          <a:xfrm>
            <a:off x="5130974" y="29483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222.1.4.0</a:t>
            </a:r>
            <a:endParaRPr lang="en-US" altLang="zh-CN" sz="1050" b="1" dirty="0">
              <a:solidFill>
                <a:srgbClr val="CC00CC"/>
              </a:solidFill>
              <a:latin typeface="微软雅黑" pitchFamily="34" charset="-122"/>
              <a:ea typeface="微软雅黑" pitchFamily="34" charset="-122"/>
            </a:endParaRPr>
          </a:p>
        </p:txBody>
      </p:sp>
      <p:sp>
        <p:nvSpPr>
          <p:cNvPr id="179" name="Rectangle 335"/>
          <p:cNvSpPr>
            <a:spLocks noChangeArrowheads="1"/>
          </p:cNvSpPr>
          <p:nvPr/>
        </p:nvSpPr>
        <p:spPr bwMode="auto">
          <a:xfrm>
            <a:off x="4927863" y="2522069"/>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0" name="Rectangle 336"/>
          <p:cNvSpPr>
            <a:spLocks noChangeArrowheads="1"/>
          </p:cNvSpPr>
          <p:nvPr/>
        </p:nvSpPr>
        <p:spPr bwMode="auto">
          <a:xfrm>
            <a:off x="4986867" y="2629146"/>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222.1.5.0</a:t>
            </a:r>
            <a:endParaRPr lang="en-US" altLang="zh-CN" sz="1050" b="1" dirty="0">
              <a:solidFill>
                <a:srgbClr val="CC00CC"/>
              </a:solidFill>
              <a:latin typeface="微软雅黑" pitchFamily="34" charset="-122"/>
              <a:ea typeface="微软雅黑" pitchFamily="34" charset="-122"/>
            </a:endParaRPr>
          </a:p>
        </p:txBody>
      </p:sp>
      <p:sp>
        <p:nvSpPr>
          <p:cNvPr id="181" name="Rectangle 337"/>
          <p:cNvSpPr>
            <a:spLocks noChangeArrowheads="1"/>
          </p:cNvSpPr>
          <p:nvPr/>
        </p:nvSpPr>
        <p:spPr bwMode="auto">
          <a:xfrm>
            <a:off x="5903615" y="2329103"/>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2" name="Rectangle 338"/>
          <p:cNvSpPr>
            <a:spLocks noChangeArrowheads="1"/>
          </p:cNvSpPr>
          <p:nvPr/>
        </p:nvSpPr>
        <p:spPr bwMode="auto">
          <a:xfrm>
            <a:off x="6016364" y="2443128"/>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222.1.6.0</a:t>
            </a:r>
            <a:endParaRPr lang="en-US" altLang="zh-CN" sz="1050" b="1" dirty="0">
              <a:solidFill>
                <a:srgbClr val="CC00CC"/>
              </a:solidFill>
              <a:latin typeface="微软雅黑" pitchFamily="34" charset="-122"/>
              <a:ea typeface="微软雅黑" pitchFamily="34" charset="-122"/>
            </a:endParaRPr>
          </a:p>
        </p:txBody>
      </p:sp>
      <p:sp>
        <p:nvSpPr>
          <p:cNvPr id="183" name="Line 339"/>
          <p:cNvSpPr>
            <a:spLocks noChangeShapeType="1"/>
          </p:cNvSpPr>
          <p:nvPr/>
        </p:nvSpPr>
        <p:spPr bwMode="auto">
          <a:xfrm>
            <a:off x="3673461" y="2046670"/>
            <a:ext cx="0" cy="12042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4" name="Rectangle 340"/>
          <p:cNvSpPr>
            <a:spLocks noChangeArrowheads="1"/>
          </p:cNvSpPr>
          <p:nvPr/>
        </p:nvSpPr>
        <p:spPr bwMode="auto">
          <a:xfrm>
            <a:off x="4871367" y="293957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1</a:t>
            </a:r>
          </a:p>
        </p:txBody>
      </p:sp>
      <p:pic>
        <p:nvPicPr>
          <p:cNvPr id="185"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1034" y="3343053"/>
            <a:ext cx="350467" cy="21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6" name="Line 342"/>
          <p:cNvSpPr>
            <a:spLocks noChangeShapeType="1"/>
          </p:cNvSpPr>
          <p:nvPr/>
        </p:nvSpPr>
        <p:spPr bwMode="auto">
          <a:xfrm>
            <a:off x="7391662" y="2086141"/>
            <a:ext cx="0" cy="1476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7" name="Line 343"/>
          <p:cNvSpPr>
            <a:spLocks noChangeShapeType="1"/>
          </p:cNvSpPr>
          <p:nvPr/>
        </p:nvSpPr>
        <p:spPr bwMode="auto">
          <a:xfrm rot="16200000">
            <a:off x="5340571" y="2917229"/>
            <a:ext cx="0" cy="13673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8" name="Line 344"/>
          <p:cNvSpPr>
            <a:spLocks noChangeShapeType="1"/>
          </p:cNvSpPr>
          <p:nvPr/>
        </p:nvSpPr>
        <p:spPr bwMode="auto">
          <a:xfrm>
            <a:off x="6195671" y="3134298"/>
            <a:ext cx="11959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9" name="Oval 345"/>
          <p:cNvSpPr>
            <a:spLocks noChangeArrowheads="1"/>
          </p:cNvSpPr>
          <p:nvPr/>
        </p:nvSpPr>
        <p:spPr bwMode="auto">
          <a:xfrm>
            <a:off x="6323983" y="3095706"/>
            <a:ext cx="71817"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0" name="Rectangle 346"/>
          <p:cNvSpPr>
            <a:spLocks noChangeArrowheads="1"/>
          </p:cNvSpPr>
          <p:nvPr/>
        </p:nvSpPr>
        <p:spPr bwMode="auto">
          <a:xfrm>
            <a:off x="6828922" y="2419727"/>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2</a:t>
            </a:r>
          </a:p>
        </p:txBody>
      </p:sp>
      <p:sp>
        <p:nvSpPr>
          <p:cNvPr id="191" name="Rectangle 347"/>
          <p:cNvSpPr>
            <a:spLocks noChangeArrowheads="1"/>
          </p:cNvSpPr>
          <p:nvPr/>
        </p:nvSpPr>
        <p:spPr bwMode="auto">
          <a:xfrm>
            <a:off x="4164731" y="1674292"/>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1</a:t>
            </a:r>
          </a:p>
        </p:txBody>
      </p:sp>
      <p:sp>
        <p:nvSpPr>
          <p:cNvPr id="192" name="Line 348"/>
          <p:cNvSpPr>
            <a:spLocks noChangeShapeType="1"/>
          </p:cNvSpPr>
          <p:nvPr/>
        </p:nvSpPr>
        <p:spPr bwMode="auto">
          <a:xfrm rot="16200000">
            <a:off x="5811211" y="593205"/>
            <a:ext cx="0" cy="23929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3" name="Rectangle 349"/>
          <p:cNvSpPr>
            <a:spLocks noChangeArrowheads="1"/>
          </p:cNvSpPr>
          <p:nvPr/>
        </p:nvSpPr>
        <p:spPr bwMode="auto">
          <a:xfrm>
            <a:off x="3354594" y="391054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dirty="0">
                <a:solidFill>
                  <a:srgbClr val="0000FF"/>
                </a:solidFill>
                <a:latin typeface="微软雅黑" pitchFamily="34" charset="-122"/>
                <a:ea typeface="微软雅黑" pitchFamily="34" charset="-122"/>
              </a:rPr>
              <a:t>互联网</a:t>
            </a:r>
          </a:p>
        </p:txBody>
      </p:sp>
      <p:sp>
        <p:nvSpPr>
          <p:cNvPr id="194" name="Line 350"/>
          <p:cNvSpPr>
            <a:spLocks noChangeShapeType="1"/>
          </p:cNvSpPr>
          <p:nvPr/>
        </p:nvSpPr>
        <p:spPr bwMode="auto">
          <a:xfrm flipV="1">
            <a:off x="3589196" y="3677236"/>
            <a:ext cx="255668" cy="233314"/>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5" name="Line 351"/>
          <p:cNvSpPr>
            <a:spLocks noChangeShapeType="1"/>
          </p:cNvSpPr>
          <p:nvPr/>
        </p:nvSpPr>
        <p:spPr bwMode="auto">
          <a:xfrm>
            <a:off x="4798592"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6" name="Oval 352"/>
          <p:cNvSpPr>
            <a:spLocks noChangeArrowheads="1"/>
          </p:cNvSpPr>
          <p:nvPr/>
        </p:nvSpPr>
        <p:spPr bwMode="auto">
          <a:xfrm>
            <a:off x="4765078" y="157127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7" name="Line 380"/>
          <p:cNvSpPr>
            <a:spLocks noChangeShapeType="1"/>
          </p:cNvSpPr>
          <p:nvPr/>
        </p:nvSpPr>
        <p:spPr bwMode="auto">
          <a:xfrm>
            <a:off x="6662001"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8" name="Line 381"/>
          <p:cNvSpPr>
            <a:spLocks noChangeShapeType="1"/>
          </p:cNvSpPr>
          <p:nvPr/>
        </p:nvSpPr>
        <p:spPr bwMode="auto">
          <a:xfrm>
            <a:off x="5730297" y="1351992"/>
            <a:ext cx="0" cy="43066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9" name="Oval 382"/>
          <p:cNvSpPr>
            <a:spLocks noChangeArrowheads="1"/>
          </p:cNvSpPr>
          <p:nvPr/>
        </p:nvSpPr>
        <p:spPr bwMode="auto">
          <a:xfrm>
            <a:off x="5703486" y="1579166"/>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00" name="Oval 410"/>
          <p:cNvSpPr>
            <a:spLocks noChangeArrowheads="1"/>
          </p:cNvSpPr>
          <p:nvPr/>
        </p:nvSpPr>
        <p:spPr bwMode="auto">
          <a:xfrm>
            <a:off x="6635190" y="157916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pic>
        <p:nvPicPr>
          <p:cNvPr id="20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6153"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531"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4320"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50" y="3975335"/>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271" y="3975335"/>
            <a:ext cx="323655" cy="323655"/>
          </a:xfrm>
          <a:prstGeom prst="rect">
            <a:avLst/>
          </a:prstGeom>
          <a:noFill/>
          <a:extLst>
            <a:ext uri="{909E8E84-426E-40DD-AFC4-6F175D3DCCD1}">
              <a14:hiddenFill xmlns:a14="http://schemas.microsoft.com/office/drawing/2010/main">
                <a:solidFill>
                  <a:srgbClr val="FFFFFF"/>
                </a:solidFill>
              </a14:hiddenFill>
            </a:ext>
          </a:extLst>
        </p:spPr>
      </p:pic>
      <p:sp>
        <p:nvSpPr>
          <p:cNvPr id="210" name="Text Box 438"/>
          <p:cNvSpPr txBox="1">
            <a:spLocks noChangeArrowheads="1"/>
          </p:cNvSpPr>
          <p:nvPr/>
        </p:nvSpPr>
        <p:spPr bwMode="auto">
          <a:xfrm>
            <a:off x="616085" y="1895813"/>
            <a:ext cx="2072794" cy="1717393"/>
          </a:xfrm>
          <a:prstGeom prst="rect">
            <a:avLst/>
          </a:prstGeom>
          <a:solidFill>
            <a:srgbClr val="00FFFF"/>
          </a:solidFill>
          <a:ln w="9525">
            <a:solidFill>
              <a:schemeClr val="tx2"/>
            </a:solidFill>
            <a:miter lim="800000"/>
            <a:headEnd/>
            <a:tailEnd/>
          </a:ln>
          <a:effectLst/>
          <a:extLst/>
        </p:spPr>
        <p:txBody>
          <a:bodyPr wrap="square">
            <a:spAutoFit/>
          </a:bodyPr>
          <a:lstStyle/>
          <a:p>
            <a:pPr algn="ctr">
              <a:lnSpc>
                <a:spcPct val="110000"/>
              </a:lnSpc>
            </a:pPr>
            <a:r>
              <a:rPr lang="zh-CN" altLang="en-US" sz="1600" b="1" dirty="0">
                <a:latin typeface="微软雅黑" pitchFamily="34" charset="-122"/>
                <a:ea typeface="微软雅黑" pitchFamily="34" charset="-122"/>
              </a:rPr>
              <a:t>在同一个局域网上的主机或路由器的</a:t>
            </a:r>
          </a:p>
          <a:p>
            <a:pPr algn="ctr">
              <a:lnSpc>
                <a:spcPct val="110000"/>
              </a:lnSpc>
            </a:pP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地址中的网络号必须是一样的。</a:t>
            </a:r>
          </a:p>
          <a:p>
            <a:pPr algn="ctr">
              <a:lnSpc>
                <a:spcPct val="110000"/>
              </a:lnSpc>
            </a:pPr>
            <a:r>
              <a:rPr lang="zh-CN" altLang="en-US" sz="1600" b="1" dirty="0">
                <a:latin typeface="微软雅黑" pitchFamily="34" charset="-122"/>
                <a:ea typeface="微软雅黑" pitchFamily="34" charset="-122"/>
              </a:rPr>
              <a:t>图中的网络号就是 </a:t>
            </a: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地址中的 </a:t>
            </a:r>
            <a:r>
              <a:rPr lang="en-US" altLang="zh-CN" sz="1600" b="1" dirty="0">
                <a:latin typeface="微软雅黑" pitchFamily="34" charset="-122"/>
                <a:ea typeface="微软雅黑" pitchFamily="34" charset="-122"/>
              </a:rPr>
              <a:t>net-id</a:t>
            </a:r>
            <a:r>
              <a:rPr lang="zh-CN" altLang="en-US" sz="1600" b="1" dirty="0">
                <a:latin typeface="微软雅黑" pitchFamily="34" charset="-122"/>
                <a:ea typeface="微软雅黑" pitchFamily="34" charset="-122"/>
              </a:rPr>
              <a:t>。</a:t>
            </a:r>
          </a:p>
        </p:txBody>
      </p:sp>
      <p:grpSp>
        <p:nvGrpSpPr>
          <p:cNvPr id="215" name="Group 439"/>
          <p:cNvGrpSpPr>
            <a:grpSpLocks/>
          </p:cNvGrpSpPr>
          <p:nvPr/>
        </p:nvGrpSpPr>
        <p:grpSpPr bwMode="auto">
          <a:xfrm>
            <a:off x="4874626" y="1607990"/>
            <a:ext cx="2517149" cy="497400"/>
            <a:chOff x="2189" y="1097"/>
            <a:chExt cx="2349" cy="499"/>
          </a:xfrm>
        </p:grpSpPr>
        <p:sp>
          <p:nvSpPr>
            <p:cNvPr id="216" name="Line 440"/>
            <p:cNvSpPr>
              <a:spLocks noChangeShapeType="1"/>
            </p:cNvSpPr>
            <p:nvPr/>
          </p:nvSpPr>
          <p:spPr bwMode="auto">
            <a:xfrm>
              <a:off x="2189" y="1105"/>
              <a:ext cx="60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7" name="Line 441"/>
            <p:cNvSpPr>
              <a:spLocks noChangeShapeType="1"/>
            </p:cNvSpPr>
            <p:nvPr/>
          </p:nvSpPr>
          <p:spPr bwMode="auto">
            <a:xfrm>
              <a:off x="3061" y="1097"/>
              <a:ext cx="599"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 name="Line 442"/>
            <p:cNvSpPr>
              <a:spLocks noChangeShapeType="1"/>
            </p:cNvSpPr>
            <p:nvPr/>
          </p:nvSpPr>
          <p:spPr bwMode="auto">
            <a:xfrm>
              <a:off x="3936" y="1097"/>
              <a:ext cx="60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9" name="Line 443"/>
            <p:cNvSpPr>
              <a:spLocks noChangeShapeType="1"/>
            </p:cNvSpPr>
            <p:nvPr/>
          </p:nvSpPr>
          <p:spPr bwMode="auto">
            <a:xfrm>
              <a:off x="2706" y="1596"/>
              <a:ext cx="58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18976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15"/>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0"/>
                                  </p:stCondLst>
                                  <p:childTnLst>
                                    <p:anim calcmode="discrete" valueType="str">
                                      <p:cBhvr>
                                        <p:cTn id="9" dur="1000" fill="hold"/>
                                        <p:tgtEl>
                                          <p:spTgt spid="2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0" name="矩形 249"/>
          <p:cNvSpPr/>
          <p:nvPr/>
        </p:nvSpPr>
        <p:spPr>
          <a:xfrm>
            <a:off x="616085" y="574698"/>
            <a:ext cx="2388795" cy="400110"/>
          </a:xfrm>
          <a:prstGeom prst="rect">
            <a:avLst/>
          </a:prstGeom>
        </p:spPr>
        <p:txBody>
          <a:bodyPr wrap="none">
            <a:spAutoFit/>
          </a:bodyPr>
          <a:lstStyle/>
          <a:p>
            <a:r>
              <a:rPr lang="zh-CN" altLang="en-US" sz="2000" b="1" dirty="0">
                <a:latin typeface="微软雅黑" pitchFamily="34" charset="-122"/>
                <a:ea typeface="微软雅黑" pitchFamily="34" charset="-122"/>
              </a:rPr>
              <a:t>互联网中的 </a:t>
            </a:r>
            <a:r>
              <a:rPr lang="en-US" altLang="zh-CN" sz="2000" b="1" dirty="0">
                <a:latin typeface="微软雅黑" pitchFamily="34" charset="-122"/>
                <a:ea typeface="微软雅黑" pitchFamily="34" charset="-122"/>
              </a:rPr>
              <a:t>IP </a:t>
            </a:r>
            <a:r>
              <a:rPr lang="zh-CN" altLang="en-US" sz="2000" b="1" dirty="0" smtClean="0">
                <a:latin typeface="微软雅黑" pitchFamily="34" charset="-122"/>
                <a:ea typeface="微软雅黑" pitchFamily="34" charset="-122"/>
              </a:rPr>
              <a:t>地址</a:t>
            </a:r>
            <a:endParaRPr lang="zh-CN" altLang="en-US" sz="2000" b="1" dirty="0">
              <a:latin typeface="微软雅黑" pitchFamily="34" charset="-122"/>
              <a:ea typeface="微软雅黑" pitchFamily="34" charset="-122"/>
            </a:endParaRPr>
          </a:p>
        </p:txBody>
      </p:sp>
      <p:sp>
        <p:nvSpPr>
          <p:cNvPr id="251" name="圆角矩形 250"/>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AutoShape 2"/>
          <p:cNvSpPr>
            <a:spLocks noChangeArrowheads="1"/>
          </p:cNvSpPr>
          <p:nvPr/>
        </p:nvSpPr>
        <p:spPr bwMode="auto">
          <a:xfrm>
            <a:off x="3502536" y="1567325"/>
            <a:ext cx="4083510" cy="2242356"/>
          </a:xfrm>
          <a:prstGeom prst="roundRect">
            <a:avLst>
              <a:gd name="adj" fmla="val 24787"/>
            </a:avLst>
          </a:prstGeom>
          <a:solidFill>
            <a:srgbClr val="99FFCC"/>
          </a:solidFill>
          <a:ln w="9525">
            <a:solidFill>
              <a:schemeClr val="tx1"/>
            </a:solidFill>
            <a:prstDash val="dash"/>
            <a:round/>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49" name="Freeform 4"/>
          <p:cNvSpPr>
            <a:spLocks/>
          </p:cNvSpPr>
          <p:nvPr/>
        </p:nvSpPr>
        <p:spPr bwMode="auto">
          <a:xfrm>
            <a:off x="4604208" y="2017726"/>
            <a:ext cx="2888954" cy="1751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50" name="Line 5"/>
          <p:cNvSpPr>
            <a:spLocks noChangeShapeType="1"/>
          </p:cNvSpPr>
          <p:nvPr/>
        </p:nvSpPr>
        <p:spPr bwMode="auto">
          <a:xfrm>
            <a:off x="5703485" y="3613206"/>
            <a:ext cx="0" cy="4727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1" name="Line 6"/>
          <p:cNvSpPr>
            <a:spLocks noChangeShapeType="1"/>
          </p:cNvSpPr>
          <p:nvPr/>
        </p:nvSpPr>
        <p:spPr bwMode="auto">
          <a:xfrm>
            <a:off x="4876125" y="3600926"/>
            <a:ext cx="0" cy="4710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2" name="Freeform 7"/>
          <p:cNvSpPr>
            <a:spLocks/>
          </p:cNvSpPr>
          <p:nvPr/>
        </p:nvSpPr>
        <p:spPr bwMode="auto">
          <a:xfrm>
            <a:off x="5896913" y="3484270"/>
            <a:ext cx="1494749" cy="11665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3" name="Freeform 8"/>
          <p:cNvSpPr>
            <a:spLocks/>
          </p:cNvSpPr>
          <p:nvPr/>
        </p:nvSpPr>
        <p:spPr bwMode="auto">
          <a:xfrm>
            <a:off x="4699006" y="3109739"/>
            <a:ext cx="1013097" cy="141216"/>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54" name="Line 9"/>
          <p:cNvSpPr>
            <a:spLocks noChangeShapeType="1"/>
          </p:cNvSpPr>
          <p:nvPr/>
        </p:nvSpPr>
        <p:spPr bwMode="auto">
          <a:xfrm>
            <a:off x="4443338" y="3172891"/>
            <a:ext cx="145357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5" name="Freeform 10"/>
          <p:cNvSpPr>
            <a:spLocks/>
          </p:cNvSpPr>
          <p:nvPr/>
        </p:nvSpPr>
        <p:spPr bwMode="auto">
          <a:xfrm>
            <a:off x="3584408" y="1972115"/>
            <a:ext cx="560172" cy="1307785"/>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56" name="Freeform 11"/>
          <p:cNvSpPr>
            <a:spLocks/>
          </p:cNvSpPr>
          <p:nvPr/>
        </p:nvSpPr>
        <p:spPr bwMode="auto">
          <a:xfrm>
            <a:off x="4422272" y="2320332"/>
            <a:ext cx="658801" cy="602581"/>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57" name="Freeform 12"/>
          <p:cNvSpPr>
            <a:spLocks/>
          </p:cNvSpPr>
          <p:nvPr/>
        </p:nvSpPr>
        <p:spPr bwMode="auto">
          <a:xfrm>
            <a:off x="5389406" y="2317701"/>
            <a:ext cx="586026" cy="674504"/>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58" name="Rectangle 13"/>
          <p:cNvSpPr>
            <a:spLocks noChangeArrowheads="1"/>
          </p:cNvSpPr>
          <p:nvPr/>
        </p:nvSpPr>
        <p:spPr bwMode="auto">
          <a:xfrm>
            <a:off x="3673461" y="3140439"/>
            <a:ext cx="622413"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9" name="Freeform 14"/>
          <p:cNvSpPr>
            <a:spLocks/>
          </p:cNvSpPr>
          <p:nvPr/>
        </p:nvSpPr>
        <p:spPr bwMode="auto">
          <a:xfrm>
            <a:off x="3331612" y="2843972"/>
            <a:ext cx="341849" cy="16665"/>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0" name="Rectangle 15"/>
          <p:cNvSpPr>
            <a:spLocks noChangeArrowheads="1"/>
          </p:cNvSpPr>
          <p:nvPr/>
        </p:nvSpPr>
        <p:spPr bwMode="auto">
          <a:xfrm>
            <a:off x="3331612" y="2234374"/>
            <a:ext cx="341849"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1" name="Freeform 16"/>
          <p:cNvSpPr>
            <a:spLocks/>
          </p:cNvSpPr>
          <p:nvPr/>
        </p:nvSpPr>
        <p:spPr bwMode="auto">
          <a:xfrm>
            <a:off x="4248953" y="2187887"/>
            <a:ext cx="954686" cy="906064"/>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headEnd/>
            <a:tailEnd/>
          </a:ln>
        </p:spPr>
        <p:txBody>
          <a:bodyPr/>
          <a:lstStyle/>
          <a:p>
            <a:endParaRPr lang="zh-CN" altLang="en-US" sz="1200" b="1">
              <a:latin typeface="微软雅黑" pitchFamily="34" charset="-122"/>
              <a:ea typeface="微软雅黑" pitchFamily="34" charset="-122"/>
            </a:endParaRPr>
          </a:p>
        </p:txBody>
      </p:sp>
      <p:sp>
        <p:nvSpPr>
          <p:cNvPr id="62" name="Freeform 17"/>
          <p:cNvSpPr>
            <a:spLocks/>
          </p:cNvSpPr>
          <p:nvPr/>
        </p:nvSpPr>
        <p:spPr bwMode="auto">
          <a:xfrm>
            <a:off x="4067017" y="1594955"/>
            <a:ext cx="3029716" cy="488555"/>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63" name="Freeform 18"/>
          <p:cNvSpPr>
            <a:spLocks/>
          </p:cNvSpPr>
          <p:nvPr/>
        </p:nvSpPr>
        <p:spPr bwMode="auto">
          <a:xfrm>
            <a:off x="5308971" y="2178238"/>
            <a:ext cx="715296" cy="877997"/>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4" name="Rectangle 19"/>
          <p:cNvSpPr>
            <a:spLocks noChangeArrowheads="1"/>
          </p:cNvSpPr>
          <p:nvPr/>
        </p:nvSpPr>
        <p:spPr bwMode="auto">
          <a:xfrm>
            <a:off x="7389747" y="2878179"/>
            <a:ext cx="378236"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5" name="Rectangle 20"/>
          <p:cNvSpPr>
            <a:spLocks noChangeArrowheads="1"/>
          </p:cNvSpPr>
          <p:nvPr/>
        </p:nvSpPr>
        <p:spPr bwMode="auto">
          <a:xfrm>
            <a:off x="7397407" y="2273845"/>
            <a:ext cx="377278"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6" name="Rectangle 21"/>
          <p:cNvSpPr>
            <a:spLocks noChangeArrowheads="1"/>
          </p:cNvSpPr>
          <p:nvPr/>
        </p:nvSpPr>
        <p:spPr bwMode="auto">
          <a:xfrm>
            <a:off x="6700304" y="3250956"/>
            <a:ext cx="1057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B</a:t>
            </a:r>
          </a:p>
        </p:txBody>
      </p:sp>
      <p:sp>
        <p:nvSpPr>
          <p:cNvPr id="67" name="Oval 22"/>
          <p:cNvSpPr>
            <a:spLocks noChangeArrowheads="1"/>
          </p:cNvSpPr>
          <p:nvPr/>
        </p:nvSpPr>
        <p:spPr bwMode="auto">
          <a:xfrm>
            <a:off x="4842610" y="3721091"/>
            <a:ext cx="70860"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68" name="Rectangle 185"/>
          <p:cNvSpPr>
            <a:spLocks noChangeArrowheads="1"/>
          </p:cNvSpPr>
          <p:nvPr/>
        </p:nvSpPr>
        <p:spPr bwMode="auto">
          <a:xfrm>
            <a:off x="3907106" y="1676526"/>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9" name="Rectangle 186"/>
          <p:cNvSpPr>
            <a:spLocks noChangeArrowheads="1"/>
          </p:cNvSpPr>
          <p:nvPr/>
        </p:nvSpPr>
        <p:spPr bwMode="auto">
          <a:xfrm>
            <a:off x="4151561" y="1840945"/>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222.1.1.0</a:t>
            </a:r>
            <a:endParaRPr lang="en-US" altLang="zh-CN" sz="1050" b="1" dirty="0">
              <a:solidFill>
                <a:srgbClr val="0000FF"/>
              </a:solidFill>
              <a:latin typeface="微软雅黑" pitchFamily="34" charset="-122"/>
              <a:ea typeface="微软雅黑" pitchFamily="34" charset="-122"/>
            </a:endParaRPr>
          </a:p>
        </p:txBody>
      </p:sp>
      <p:sp>
        <p:nvSpPr>
          <p:cNvPr id="70" name="Rectangle 187"/>
          <p:cNvSpPr>
            <a:spLocks noChangeArrowheads="1"/>
          </p:cNvSpPr>
          <p:nvPr/>
        </p:nvSpPr>
        <p:spPr bwMode="auto">
          <a:xfrm>
            <a:off x="4913499" y="1434441"/>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1" name="Rectangle 188"/>
          <p:cNvSpPr>
            <a:spLocks noChangeArrowheads="1"/>
          </p:cNvSpPr>
          <p:nvPr/>
        </p:nvSpPr>
        <p:spPr bwMode="auto">
          <a:xfrm>
            <a:off x="4862749"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222.1.1.1</a:t>
            </a:r>
          </a:p>
        </p:txBody>
      </p:sp>
      <p:sp>
        <p:nvSpPr>
          <p:cNvPr id="72" name="Rectangle 189"/>
          <p:cNvSpPr>
            <a:spLocks noChangeArrowheads="1"/>
          </p:cNvSpPr>
          <p:nvPr/>
        </p:nvSpPr>
        <p:spPr bwMode="auto">
          <a:xfrm>
            <a:off x="584520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3" name="Rectangle 190"/>
          <p:cNvSpPr>
            <a:spLocks noChangeArrowheads="1"/>
          </p:cNvSpPr>
          <p:nvPr/>
        </p:nvSpPr>
        <p:spPr bwMode="auto">
          <a:xfrm>
            <a:off x="5781048"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222.1.1.2</a:t>
            </a:r>
          </a:p>
        </p:txBody>
      </p:sp>
      <p:sp>
        <p:nvSpPr>
          <p:cNvPr id="74" name="Rectangle 191"/>
          <p:cNvSpPr>
            <a:spLocks noChangeArrowheads="1"/>
          </p:cNvSpPr>
          <p:nvPr/>
        </p:nvSpPr>
        <p:spPr bwMode="auto">
          <a:xfrm>
            <a:off x="680659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5" name="Rectangle 192"/>
          <p:cNvSpPr>
            <a:spLocks noChangeArrowheads="1"/>
          </p:cNvSpPr>
          <p:nvPr/>
        </p:nvSpPr>
        <p:spPr bwMode="auto">
          <a:xfrm>
            <a:off x="6714668" y="1382200"/>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222.1.1.3</a:t>
            </a:r>
          </a:p>
        </p:txBody>
      </p:sp>
      <p:sp>
        <p:nvSpPr>
          <p:cNvPr id="76" name="Rectangle 193"/>
          <p:cNvSpPr>
            <a:spLocks noChangeArrowheads="1"/>
          </p:cNvSpPr>
          <p:nvPr/>
        </p:nvSpPr>
        <p:spPr bwMode="auto">
          <a:xfrm>
            <a:off x="5275456" y="1796691"/>
            <a:ext cx="16279" cy="297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77" name="Group 194"/>
          <p:cNvGrpSpPr>
            <a:grpSpLocks/>
          </p:cNvGrpSpPr>
          <p:nvPr/>
        </p:nvGrpSpPr>
        <p:grpSpPr bwMode="auto">
          <a:xfrm>
            <a:off x="5066708" y="2068598"/>
            <a:ext cx="390684" cy="213140"/>
            <a:chOff x="2299" y="1622"/>
            <a:chExt cx="439" cy="262"/>
          </a:xfrm>
        </p:grpSpPr>
        <p:sp>
          <p:nvSpPr>
            <p:cNvPr id="78" name="Oval 195"/>
            <p:cNvSpPr>
              <a:spLocks noChangeArrowheads="1"/>
            </p:cNvSpPr>
            <p:nvPr/>
          </p:nvSpPr>
          <p:spPr bwMode="auto">
            <a:xfrm>
              <a:off x="2300" y="1731"/>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79"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0"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1" name="Oval 198"/>
            <p:cNvSpPr>
              <a:spLocks noChangeArrowheads="1"/>
            </p:cNvSpPr>
            <p:nvPr/>
          </p:nvSpPr>
          <p:spPr bwMode="auto">
            <a:xfrm>
              <a:off x="2300" y="1622"/>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82" name="Group 199"/>
            <p:cNvGrpSpPr>
              <a:grpSpLocks/>
            </p:cNvGrpSpPr>
            <p:nvPr/>
          </p:nvGrpSpPr>
          <p:grpSpPr bwMode="auto">
            <a:xfrm>
              <a:off x="2365" y="1640"/>
              <a:ext cx="304" cy="117"/>
              <a:chOff x="2365" y="1640"/>
              <a:chExt cx="304" cy="117"/>
            </a:xfrm>
          </p:grpSpPr>
          <p:grpSp>
            <p:nvGrpSpPr>
              <p:cNvPr id="85" name="Group 200"/>
              <p:cNvGrpSpPr>
                <a:grpSpLocks/>
              </p:cNvGrpSpPr>
              <p:nvPr/>
            </p:nvGrpSpPr>
            <p:grpSpPr bwMode="auto">
              <a:xfrm>
                <a:off x="2365" y="1640"/>
                <a:ext cx="302" cy="115"/>
                <a:chOff x="2365" y="1640"/>
                <a:chExt cx="302" cy="115"/>
              </a:xfrm>
            </p:grpSpPr>
            <p:sp>
              <p:nvSpPr>
                <p:cNvPr id="95" name="Freeform 201"/>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6" name="Freeform 202"/>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7" name="Freeform 203"/>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8" name="Freeform 204"/>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9" name="Freeform 205"/>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0" name="Freeform 206"/>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1" name="Freeform 207"/>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2" name="Freeform 208"/>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86" name="Group 209"/>
              <p:cNvGrpSpPr>
                <a:grpSpLocks/>
              </p:cNvGrpSpPr>
              <p:nvPr/>
            </p:nvGrpSpPr>
            <p:grpSpPr bwMode="auto">
              <a:xfrm>
                <a:off x="2368" y="1643"/>
                <a:ext cx="301" cy="114"/>
                <a:chOff x="2368" y="1643"/>
                <a:chExt cx="301" cy="114"/>
              </a:xfrm>
            </p:grpSpPr>
            <p:sp>
              <p:nvSpPr>
                <p:cNvPr id="87" name="Freeform 210"/>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88" name="Freeform 211"/>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89" name="Freeform 212"/>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0" name="Freeform 213"/>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1" name="Freeform 214"/>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2" name="Freeform 215"/>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3" name="Freeform 216"/>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4" name="Freeform 217"/>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83" name="Line 218"/>
            <p:cNvSpPr>
              <a:spLocks noChangeShapeType="1"/>
            </p:cNvSpPr>
            <p:nvPr/>
          </p:nvSpPr>
          <p:spPr bwMode="auto">
            <a:xfrm>
              <a:off x="2299"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4" name="Line 219"/>
            <p:cNvSpPr>
              <a:spLocks noChangeShapeType="1"/>
            </p:cNvSpPr>
            <p:nvPr/>
          </p:nvSpPr>
          <p:spPr bwMode="auto">
            <a:xfrm>
              <a:off x="2736"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03" name="Rectangle 220"/>
          <p:cNvSpPr>
            <a:spLocks noChangeArrowheads="1"/>
          </p:cNvSpPr>
          <p:nvPr/>
        </p:nvSpPr>
        <p:spPr bwMode="auto">
          <a:xfrm>
            <a:off x="5341528" y="1925628"/>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04" name="Rectangle 221"/>
          <p:cNvSpPr>
            <a:spLocks noChangeArrowheads="1"/>
          </p:cNvSpPr>
          <p:nvPr/>
        </p:nvSpPr>
        <p:spPr bwMode="auto">
          <a:xfrm>
            <a:off x="5444096" y="193089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222.1.1.4</a:t>
            </a:r>
          </a:p>
        </p:txBody>
      </p:sp>
      <p:sp>
        <p:nvSpPr>
          <p:cNvPr id="105" name="Rectangle 222"/>
          <p:cNvSpPr>
            <a:spLocks noChangeArrowheads="1"/>
          </p:cNvSpPr>
          <p:nvPr/>
        </p:nvSpPr>
        <p:spPr bwMode="auto">
          <a:xfrm>
            <a:off x="4839767" y="2007201"/>
            <a:ext cx="248965" cy="19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06" name="Rectangle 223"/>
          <p:cNvSpPr>
            <a:spLocks noChangeArrowheads="1"/>
          </p:cNvSpPr>
          <p:nvPr/>
        </p:nvSpPr>
        <p:spPr bwMode="auto">
          <a:xfrm>
            <a:off x="4902009" y="2001937"/>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1</a:t>
            </a:r>
          </a:p>
        </p:txBody>
      </p:sp>
      <p:sp>
        <p:nvSpPr>
          <p:cNvPr id="107" name="Oval 224"/>
          <p:cNvSpPr>
            <a:spLocks noChangeArrowheads="1"/>
          </p:cNvSpPr>
          <p:nvPr/>
        </p:nvSpPr>
        <p:spPr bwMode="auto">
          <a:xfrm>
            <a:off x="5251518" y="195369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08" name="Rectangle 225"/>
          <p:cNvSpPr>
            <a:spLocks noChangeArrowheads="1"/>
          </p:cNvSpPr>
          <p:nvPr/>
        </p:nvSpPr>
        <p:spPr bwMode="auto">
          <a:xfrm>
            <a:off x="3952111" y="1508119"/>
            <a:ext cx="434731"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09" name="Oval 226"/>
          <p:cNvSpPr>
            <a:spLocks noChangeArrowheads="1"/>
          </p:cNvSpPr>
          <p:nvPr/>
        </p:nvSpPr>
        <p:spPr bwMode="auto">
          <a:xfrm>
            <a:off x="7457733" y="286239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10" name="Oval 227"/>
          <p:cNvSpPr>
            <a:spLocks noChangeArrowheads="1"/>
          </p:cNvSpPr>
          <p:nvPr/>
        </p:nvSpPr>
        <p:spPr bwMode="auto">
          <a:xfrm>
            <a:off x="7460606" y="2251040"/>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11" name="Rectangle 228"/>
          <p:cNvSpPr>
            <a:spLocks noChangeArrowheads="1"/>
          </p:cNvSpPr>
          <p:nvPr/>
        </p:nvSpPr>
        <p:spPr bwMode="auto">
          <a:xfrm>
            <a:off x="6584439" y="2651883"/>
            <a:ext cx="609008"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2" name="Rectangle 229"/>
          <p:cNvSpPr>
            <a:spLocks noChangeArrowheads="1"/>
          </p:cNvSpPr>
          <p:nvPr/>
        </p:nvSpPr>
        <p:spPr bwMode="auto">
          <a:xfrm>
            <a:off x="6315474" y="293694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222.1.2.5</a:t>
            </a:r>
          </a:p>
        </p:txBody>
      </p:sp>
      <p:sp>
        <p:nvSpPr>
          <p:cNvPr id="113" name="Rectangle 230"/>
          <p:cNvSpPr>
            <a:spLocks noChangeArrowheads="1"/>
          </p:cNvSpPr>
          <p:nvPr/>
        </p:nvSpPr>
        <p:spPr bwMode="auto">
          <a:xfrm>
            <a:off x="7516144" y="2934315"/>
            <a:ext cx="608050"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4" name="Rectangle 231"/>
          <p:cNvSpPr>
            <a:spLocks noChangeArrowheads="1"/>
          </p:cNvSpPr>
          <p:nvPr/>
        </p:nvSpPr>
        <p:spPr bwMode="auto">
          <a:xfrm>
            <a:off x="7646746" y="309200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222.1.2.2</a:t>
            </a:r>
          </a:p>
        </p:txBody>
      </p:sp>
      <p:sp>
        <p:nvSpPr>
          <p:cNvPr id="115" name="Rectangle 232"/>
          <p:cNvSpPr>
            <a:spLocks noChangeArrowheads="1"/>
          </p:cNvSpPr>
          <p:nvPr/>
        </p:nvSpPr>
        <p:spPr bwMode="auto">
          <a:xfrm>
            <a:off x="7516144" y="2320331"/>
            <a:ext cx="60805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6" name="Rectangle 233"/>
          <p:cNvSpPr>
            <a:spLocks noChangeArrowheads="1"/>
          </p:cNvSpPr>
          <p:nvPr/>
        </p:nvSpPr>
        <p:spPr bwMode="auto">
          <a:xfrm>
            <a:off x="7646746" y="2478894"/>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222.1.2.1</a:t>
            </a:r>
          </a:p>
        </p:txBody>
      </p:sp>
      <p:sp>
        <p:nvSpPr>
          <p:cNvPr id="117" name="Rectangle 235"/>
          <p:cNvSpPr>
            <a:spLocks noChangeArrowheads="1"/>
          </p:cNvSpPr>
          <p:nvPr/>
        </p:nvSpPr>
        <p:spPr bwMode="auto">
          <a:xfrm>
            <a:off x="5776261"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222.1.2.3</a:t>
            </a:r>
          </a:p>
        </p:txBody>
      </p:sp>
      <p:sp>
        <p:nvSpPr>
          <p:cNvPr id="118" name="Rectangle 236"/>
          <p:cNvSpPr>
            <a:spLocks noChangeArrowheads="1"/>
          </p:cNvSpPr>
          <p:nvPr/>
        </p:nvSpPr>
        <p:spPr bwMode="auto">
          <a:xfrm>
            <a:off x="4974783" y="3712321"/>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9" name="Rectangle 237"/>
          <p:cNvSpPr>
            <a:spLocks noChangeArrowheads="1"/>
          </p:cNvSpPr>
          <p:nvPr/>
        </p:nvSpPr>
        <p:spPr bwMode="auto">
          <a:xfrm>
            <a:off x="4917000"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222.1.2.4</a:t>
            </a:r>
          </a:p>
        </p:txBody>
      </p:sp>
      <p:sp>
        <p:nvSpPr>
          <p:cNvPr id="120" name="Oval 238"/>
          <p:cNvSpPr>
            <a:spLocks noChangeArrowheads="1"/>
          </p:cNvSpPr>
          <p:nvPr/>
        </p:nvSpPr>
        <p:spPr bwMode="auto">
          <a:xfrm>
            <a:off x="5677631" y="3728108"/>
            <a:ext cx="55538"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21" name="Rectangle 239"/>
          <p:cNvSpPr>
            <a:spLocks noChangeArrowheads="1"/>
          </p:cNvSpPr>
          <p:nvPr/>
        </p:nvSpPr>
        <p:spPr bwMode="auto">
          <a:xfrm>
            <a:off x="6873622" y="2248408"/>
            <a:ext cx="540063"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22" name="Rectangle 240"/>
          <p:cNvSpPr>
            <a:spLocks noChangeArrowheads="1"/>
          </p:cNvSpPr>
          <p:nvPr/>
        </p:nvSpPr>
        <p:spPr bwMode="auto">
          <a:xfrm>
            <a:off x="6820084" y="2598379"/>
            <a:ext cx="67153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222.1.2.0</a:t>
            </a:r>
            <a:endParaRPr lang="en-US" altLang="zh-CN" sz="1050" b="1" dirty="0">
              <a:solidFill>
                <a:srgbClr val="0000FF"/>
              </a:solidFill>
              <a:latin typeface="微软雅黑" pitchFamily="34" charset="-122"/>
              <a:ea typeface="微软雅黑" pitchFamily="34" charset="-122"/>
            </a:endParaRPr>
          </a:p>
        </p:txBody>
      </p:sp>
      <p:sp>
        <p:nvSpPr>
          <p:cNvPr id="123" name="Rectangle 241"/>
          <p:cNvSpPr>
            <a:spLocks noChangeArrowheads="1"/>
          </p:cNvSpPr>
          <p:nvPr/>
        </p:nvSpPr>
        <p:spPr bwMode="auto">
          <a:xfrm>
            <a:off x="6916713" y="2087018"/>
            <a:ext cx="434731"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124" name="Group 242"/>
          <p:cNvGrpSpPr>
            <a:grpSpLocks/>
          </p:cNvGrpSpPr>
          <p:nvPr/>
        </p:nvGrpSpPr>
        <p:grpSpPr bwMode="auto">
          <a:xfrm>
            <a:off x="4101490" y="3038693"/>
            <a:ext cx="391642" cy="212263"/>
            <a:chOff x="1304" y="2569"/>
            <a:chExt cx="439" cy="262"/>
          </a:xfrm>
        </p:grpSpPr>
        <p:sp>
          <p:nvSpPr>
            <p:cNvPr id="125" name="Oval 243"/>
            <p:cNvSpPr>
              <a:spLocks noChangeArrowheads="1"/>
            </p:cNvSpPr>
            <p:nvPr/>
          </p:nvSpPr>
          <p:spPr bwMode="auto">
            <a:xfrm>
              <a:off x="1305"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126"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27"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28" name="Oval 246"/>
            <p:cNvSpPr>
              <a:spLocks noChangeArrowheads="1"/>
            </p:cNvSpPr>
            <p:nvPr/>
          </p:nvSpPr>
          <p:spPr bwMode="auto">
            <a:xfrm>
              <a:off x="1305"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29" name="Group 247"/>
            <p:cNvGrpSpPr>
              <a:grpSpLocks/>
            </p:cNvGrpSpPr>
            <p:nvPr/>
          </p:nvGrpSpPr>
          <p:grpSpPr bwMode="auto">
            <a:xfrm>
              <a:off x="1371" y="2587"/>
              <a:ext cx="304" cy="117"/>
              <a:chOff x="1371" y="2587"/>
              <a:chExt cx="304" cy="117"/>
            </a:xfrm>
          </p:grpSpPr>
          <p:grpSp>
            <p:nvGrpSpPr>
              <p:cNvPr id="132" name="Group 248"/>
              <p:cNvGrpSpPr>
                <a:grpSpLocks/>
              </p:cNvGrpSpPr>
              <p:nvPr/>
            </p:nvGrpSpPr>
            <p:grpSpPr bwMode="auto">
              <a:xfrm>
                <a:off x="1371" y="2587"/>
                <a:ext cx="301" cy="115"/>
                <a:chOff x="1371" y="2587"/>
                <a:chExt cx="301" cy="115"/>
              </a:xfrm>
            </p:grpSpPr>
            <p:sp>
              <p:nvSpPr>
                <p:cNvPr id="142" name="Freeform 249"/>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3" name="Freeform 250"/>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4" name="Freeform 251"/>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5" name="Freeform 252"/>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6" name="Freeform 253"/>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7" name="Freeform 254"/>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8" name="Freeform 255"/>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9" name="Freeform 256"/>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33" name="Group 257"/>
              <p:cNvGrpSpPr>
                <a:grpSpLocks/>
              </p:cNvGrpSpPr>
              <p:nvPr/>
            </p:nvGrpSpPr>
            <p:grpSpPr bwMode="auto">
              <a:xfrm>
                <a:off x="1373" y="2590"/>
                <a:ext cx="302" cy="114"/>
                <a:chOff x="1373" y="2590"/>
                <a:chExt cx="302" cy="114"/>
              </a:xfrm>
            </p:grpSpPr>
            <p:sp>
              <p:nvSpPr>
                <p:cNvPr id="134" name="Freeform 258"/>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5" name="Freeform 259"/>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6" name="Freeform 260"/>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7" name="Freeform 261"/>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8" name="Freeform 262"/>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9" name="Freeform 263"/>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0" name="Freeform 264"/>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1" name="Freeform 265"/>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30" name="Line 266"/>
            <p:cNvSpPr>
              <a:spLocks noChangeShapeType="1"/>
            </p:cNvSpPr>
            <p:nvPr/>
          </p:nvSpPr>
          <p:spPr bwMode="auto">
            <a:xfrm>
              <a:off x="1304"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31" name="Line 267"/>
            <p:cNvSpPr>
              <a:spLocks noChangeShapeType="1"/>
            </p:cNvSpPr>
            <p:nvPr/>
          </p:nvSpPr>
          <p:spPr bwMode="auto">
            <a:xfrm>
              <a:off x="1741"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grpSp>
        <p:nvGrpSpPr>
          <p:cNvPr id="150" name="Group 268"/>
          <p:cNvGrpSpPr>
            <a:grpSpLocks/>
          </p:cNvGrpSpPr>
          <p:nvPr/>
        </p:nvGrpSpPr>
        <p:grpSpPr bwMode="auto">
          <a:xfrm>
            <a:off x="5852865" y="3038693"/>
            <a:ext cx="391641" cy="212263"/>
            <a:chOff x="3488" y="2569"/>
            <a:chExt cx="439" cy="262"/>
          </a:xfrm>
        </p:grpSpPr>
        <p:sp>
          <p:nvSpPr>
            <p:cNvPr id="151" name="Oval 269"/>
            <p:cNvSpPr>
              <a:spLocks noChangeArrowheads="1"/>
            </p:cNvSpPr>
            <p:nvPr/>
          </p:nvSpPr>
          <p:spPr bwMode="auto">
            <a:xfrm>
              <a:off x="3489"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152"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3"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4" name="Oval 272"/>
            <p:cNvSpPr>
              <a:spLocks noChangeArrowheads="1"/>
            </p:cNvSpPr>
            <p:nvPr/>
          </p:nvSpPr>
          <p:spPr bwMode="auto">
            <a:xfrm>
              <a:off x="3489"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55" name="Group 273"/>
            <p:cNvGrpSpPr>
              <a:grpSpLocks/>
            </p:cNvGrpSpPr>
            <p:nvPr/>
          </p:nvGrpSpPr>
          <p:grpSpPr bwMode="auto">
            <a:xfrm>
              <a:off x="3555" y="2587"/>
              <a:ext cx="304" cy="117"/>
              <a:chOff x="3555" y="2587"/>
              <a:chExt cx="304" cy="117"/>
            </a:xfrm>
          </p:grpSpPr>
          <p:grpSp>
            <p:nvGrpSpPr>
              <p:cNvPr id="158" name="Group 274"/>
              <p:cNvGrpSpPr>
                <a:grpSpLocks/>
              </p:cNvGrpSpPr>
              <p:nvPr/>
            </p:nvGrpSpPr>
            <p:grpSpPr bwMode="auto">
              <a:xfrm>
                <a:off x="3555" y="2587"/>
                <a:ext cx="301" cy="115"/>
                <a:chOff x="3555" y="2587"/>
                <a:chExt cx="301" cy="115"/>
              </a:xfrm>
            </p:grpSpPr>
            <p:sp>
              <p:nvSpPr>
                <p:cNvPr id="168" name="Freeform 275"/>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9" name="Freeform 276"/>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0" name="Freeform 277"/>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1" name="Freeform 278"/>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2" name="Freeform 279"/>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3" name="Freeform 280"/>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4" name="Freeform 281"/>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5" name="Freeform 282"/>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59" name="Group 283"/>
              <p:cNvGrpSpPr>
                <a:grpSpLocks/>
              </p:cNvGrpSpPr>
              <p:nvPr/>
            </p:nvGrpSpPr>
            <p:grpSpPr bwMode="auto">
              <a:xfrm>
                <a:off x="3557" y="2590"/>
                <a:ext cx="302" cy="114"/>
                <a:chOff x="3557" y="2590"/>
                <a:chExt cx="302" cy="114"/>
              </a:xfrm>
            </p:grpSpPr>
            <p:sp>
              <p:nvSpPr>
                <p:cNvPr id="160" name="Freeform 284"/>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1" name="Freeform 285"/>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2" name="Freeform 286"/>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3" name="Freeform 287"/>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4" name="Freeform 288"/>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5" name="Freeform 289"/>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6" name="Freeform 290"/>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7" name="Freeform 291"/>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56" name="Line 292"/>
            <p:cNvSpPr>
              <a:spLocks noChangeShapeType="1"/>
            </p:cNvSpPr>
            <p:nvPr/>
          </p:nvSpPr>
          <p:spPr bwMode="auto">
            <a:xfrm>
              <a:off x="3488"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57" name="Line 293"/>
            <p:cNvSpPr>
              <a:spLocks noChangeShapeType="1"/>
            </p:cNvSpPr>
            <p:nvPr/>
          </p:nvSpPr>
          <p:spPr bwMode="auto">
            <a:xfrm>
              <a:off x="3925"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76" name="Oval 294"/>
          <p:cNvSpPr>
            <a:spLocks noChangeArrowheads="1"/>
          </p:cNvSpPr>
          <p:nvPr/>
        </p:nvSpPr>
        <p:spPr bwMode="auto">
          <a:xfrm>
            <a:off x="4678897" y="3150964"/>
            <a:ext cx="56496"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77" name="Oval 295"/>
          <p:cNvSpPr>
            <a:spLocks noChangeArrowheads="1"/>
          </p:cNvSpPr>
          <p:nvPr/>
        </p:nvSpPr>
        <p:spPr bwMode="auto">
          <a:xfrm>
            <a:off x="5683377" y="3147456"/>
            <a:ext cx="55538"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78" name="Oval 296"/>
          <p:cNvSpPr>
            <a:spLocks noChangeArrowheads="1"/>
          </p:cNvSpPr>
          <p:nvPr/>
        </p:nvSpPr>
        <p:spPr bwMode="auto">
          <a:xfrm>
            <a:off x="5931385" y="2950981"/>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79" name="Oval 297"/>
          <p:cNvSpPr>
            <a:spLocks noChangeArrowheads="1"/>
          </p:cNvSpPr>
          <p:nvPr/>
        </p:nvSpPr>
        <p:spPr bwMode="auto">
          <a:xfrm>
            <a:off x="5400897" y="230366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80" name="Oval 298"/>
          <p:cNvSpPr>
            <a:spLocks noChangeArrowheads="1"/>
          </p:cNvSpPr>
          <p:nvPr/>
        </p:nvSpPr>
        <p:spPr bwMode="auto">
          <a:xfrm>
            <a:off x="4400248" y="288870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81" name="Oval 299"/>
          <p:cNvSpPr>
            <a:spLocks noChangeArrowheads="1"/>
          </p:cNvSpPr>
          <p:nvPr/>
        </p:nvSpPr>
        <p:spPr bwMode="auto">
          <a:xfrm>
            <a:off x="4997764" y="2316823"/>
            <a:ext cx="54581"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82" name="Rectangle 300"/>
          <p:cNvSpPr>
            <a:spLocks noChangeArrowheads="1"/>
          </p:cNvSpPr>
          <p:nvPr/>
        </p:nvSpPr>
        <p:spPr bwMode="auto">
          <a:xfrm>
            <a:off x="5504313" y="2120349"/>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3" name="Rectangle 301"/>
          <p:cNvSpPr>
            <a:spLocks noChangeArrowheads="1"/>
          </p:cNvSpPr>
          <p:nvPr/>
        </p:nvSpPr>
        <p:spPr bwMode="auto">
          <a:xfrm>
            <a:off x="5517719" y="220981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222.1.6.1</a:t>
            </a:r>
          </a:p>
        </p:txBody>
      </p:sp>
      <p:sp>
        <p:nvSpPr>
          <p:cNvPr id="184" name="Rectangle 302"/>
          <p:cNvSpPr>
            <a:spLocks noChangeArrowheads="1"/>
          </p:cNvSpPr>
          <p:nvPr/>
        </p:nvSpPr>
        <p:spPr bwMode="auto">
          <a:xfrm>
            <a:off x="4351413" y="2200166"/>
            <a:ext cx="607092"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5" name="Rectangle 303"/>
          <p:cNvSpPr>
            <a:spLocks noChangeArrowheads="1"/>
          </p:cNvSpPr>
          <p:nvPr/>
        </p:nvSpPr>
        <p:spPr bwMode="auto">
          <a:xfrm>
            <a:off x="4481749" y="21931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222.1.5.1</a:t>
            </a:r>
          </a:p>
        </p:txBody>
      </p:sp>
      <p:sp>
        <p:nvSpPr>
          <p:cNvPr id="186" name="Rectangle 304"/>
          <p:cNvSpPr>
            <a:spLocks noChangeArrowheads="1"/>
          </p:cNvSpPr>
          <p:nvPr/>
        </p:nvSpPr>
        <p:spPr bwMode="auto">
          <a:xfrm>
            <a:off x="3907105" y="2563294"/>
            <a:ext cx="609008"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7" name="Rectangle 305"/>
          <p:cNvSpPr>
            <a:spLocks noChangeArrowheads="1"/>
          </p:cNvSpPr>
          <p:nvPr/>
        </p:nvSpPr>
        <p:spPr bwMode="auto">
          <a:xfrm>
            <a:off x="3865051" y="269456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222.1.5.2</a:t>
            </a:r>
          </a:p>
        </p:txBody>
      </p:sp>
      <p:sp>
        <p:nvSpPr>
          <p:cNvPr id="188" name="Rectangle 306"/>
          <p:cNvSpPr>
            <a:spLocks noChangeArrowheads="1"/>
          </p:cNvSpPr>
          <p:nvPr/>
        </p:nvSpPr>
        <p:spPr bwMode="auto">
          <a:xfrm>
            <a:off x="5918936" y="2490493"/>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9" name="Rectangle 307"/>
          <p:cNvSpPr>
            <a:spLocks noChangeArrowheads="1"/>
          </p:cNvSpPr>
          <p:nvPr/>
        </p:nvSpPr>
        <p:spPr bwMode="auto">
          <a:xfrm>
            <a:off x="5988947" y="277029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222.1.6.2</a:t>
            </a:r>
          </a:p>
        </p:txBody>
      </p:sp>
      <p:sp>
        <p:nvSpPr>
          <p:cNvPr id="190" name="Rectangle 308"/>
          <p:cNvSpPr>
            <a:spLocks noChangeArrowheads="1"/>
          </p:cNvSpPr>
          <p:nvPr/>
        </p:nvSpPr>
        <p:spPr bwMode="auto">
          <a:xfrm>
            <a:off x="5589535" y="2979048"/>
            <a:ext cx="60900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91" name="Rectangle 309"/>
          <p:cNvSpPr>
            <a:spLocks noChangeArrowheads="1"/>
          </p:cNvSpPr>
          <p:nvPr/>
        </p:nvSpPr>
        <p:spPr bwMode="auto">
          <a:xfrm>
            <a:off x="5559961" y="322902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222.1.4.1</a:t>
            </a:r>
          </a:p>
        </p:txBody>
      </p:sp>
      <p:sp>
        <p:nvSpPr>
          <p:cNvPr id="192" name="Rectangle 310"/>
          <p:cNvSpPr>
            <a:spLocks noChangeArrowheads="1"/>
          </p:cNvSpPr>
          <p:nvPr/>
        </p:nvSpPr>
        <p:spPr bwMode="auto">
          <a:xfrm>
            <a:off x="4518028" y="2979048"/>
            <a:ext cx="60709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93" name="Rectangle 311"/>
          <p:cNvSpPr>
            <a:spLocks noChangeArrowheads="1"/>
          </p:cNvSpPr>
          <p:nvPr/>
        </p:nvSpPr>
        <p:spPr bwMode="auto">
          <a:xfrm>
            <a:off x="4629213" y="321938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222.1.4.2</a:t>
            </a:r>
          </a:p>
        </p:txBody>
      </p:sp>
      <p:sp>
        <p:nvSpPr>
          <p:cNvPr id="194" name="Rectangle 312"/>
          <p:cNvSpPr>
            <a:spLocks noChangeArrowheads="1"/>
          </p:cNvSpPr>
          <p:nvPr/>
        </p:nvSpPr>
        <p:spPr bwMode="auto">
          <a:xfrm>
            <a:off x="2990722" y="2279984"/>
            <a:ext cx="608050" cy="19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95" name="Rectangle 313"/>
          <p:cNvSpPr>
            <a:spLocks noChangeArrowheads="1"/>
          </p:cNvSpPr>
          <p:nvPr/>
        </p:nvSpPr>
        <p:spPr bwMode="auto">
          <a:xfrm>
            <a:off x="2751689" y="2475122"/>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222.1.3.3</a:t>
            </a:r>
          </a:p>
        </p:txBody>
      </p:sp>
      <p:sp>
        <p:nvSpPr>
          <p:cNvPr id="196" name="Rectangle 314"/>
          <p:cNvSpPr>
            <a:spLocks noChangeArrowheads="1"/>
          </p:cNvSpPr>
          <p:nvPr/>
        </p:nvSpPr>
        <p:spPr bwMode="auto">
          <a:xfrm>
            <a:off x="3641862" y="3014133"/>
            <a:ext cx="608050"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97" name="Rectangle 315"/>
          <p:cNvSpPr>
            <a:spLocks noChangeArrowheads="1"/>
          </p:cNvSpPr>
          <p:nvPr/>
        </p:nvSpPr>
        <p:spPr bwMode="auto">
          <a:xfrm>
            <a:off x="3774114" y="3245693"/>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222.1.3.2</a:t>
            </a:r>
          </a:p>
        </p:txBody>
      </p:sp>
      <p:sp>
        <p:nvSpPr>
          <p:cNvPr id="198" name="Rectangle 316"/>
          <p:cNvSpPr>
            <a:spLocks noChangeArrowheads="1"/>
          </p:cNvSpPr>
          <p:nvPr/>
        </p:nvSpPr>
        <p:spPr bwMode="auto">
          <a:xfrm>
            <a:off x="2990722" y="2892214"/>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99" name="Rectangle 317"/>
          <p:cNvSpPr>
            <a:spLocks noChangeArrowheads="1"/>
          </p:cNvSpPr>
          <p:nvPr/>
        </p:nvSpPr>
        <p:spPr bwMode="auto">
          <a:xfrm>
            <a:off x="2751689" y="308735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222.1.3.1</a:t>
            </a:r>
          </a:p>
        </p:txBody>
      </p:sp>
      <p:sp>
        <p:nvSpPr>
          <p:cNvPr id="200" name="Oval 318"/>
          <p:cNvSpPr>
            <a:spLocks noChangeArrowheads="1"/>
          </p:cNvSpPr>
          <p:nvPr/>
        </p:nvSpPr>
        <p:spPr bwMode="auto">
          <a:xfrm>
            <a:off x="3555681" y="282467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01" name="Oval 319"/>
          <p:cNvSpPr>
            <a:spLocks noChangeArrowheads="1"/>
          </p:cNvSpPr>
          <p:nvPr/>
        </p:nvSpPr>
        <p:spPr bwMode="auto">
          <a:xfrm>
            <a:off x="3550894" y="221244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02" name="Oval 320"/>
          <p:cNvSpPr>
            <a:spLocks noChangeArrowheads="1"/>
          </p:cNvSpPr>
          <p:nvPr/>
        </p:nvSpPr>
        <p:spPr bwMode="auto">
          <a:xfrm>
            <a:off x="3974135" y="3122019"/>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03" name="Rectangle 321"/>
          <p:cNvSpPr>
            <a:spLocks noChangeArrowheads="1"/>
          </p:cNvSpPr>
          <p:nvPr/>
        </p:nvSpPr>
        <p:spPr bwMode="auto">
          <a:xfrm>
            <a:off x="4290129" y="3045709"/>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04" name="Rectangle 322"/>
          <p:cNvSpPr>
            <a:spLocks noChangeArrowheads="1"/>
          </p:cNvSpPr>
          <p:nvPr/>
        </p:nvSpPr>
        <p:spPr bwMode="auto">
          <a:xfrm>
            <a:off x="4482598" y="292291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3</a:t>
            </a:r>
          </a:p>
        </p:txBody>
      </p:sp>
      <p:sp>
        <p:nvSpPr>
          <p:cNvPr id="205" name="Rectangle 323"/>
          <p:cNvSpPr>
            <a:spLocks noChangeArrowheads="1"/>
          </p:cNvSpPr>
          <p:nvPr/>
        </p:nvSpPr>
        <p:spPr bwMode="auto">
          <a:xfrm>
            <a:off x="6262700" y="3013256"/>
            <a:ext cx="249922"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06" name="Rectangle 324"/>
          <p:cNvSpPr>
            <a:spLocks noChangeArrowheads="1"/>
          </p:cNvSpPr>
          <p:nvPr/>
        </p:nvSpPr>
        <p:spPr bwMode="auto">
          <a:xfrm>
            <a:off x="5700613" y="292203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2</a:t>
            </a:r>
          </a:p>
        </p:txBody>
      </p:sp>
      <p:sp>
        <p:nvSpPr>
          <p:cNvPr id="207" name="Rectangle 325"/>
          <p:cNvSpPr>
            <a:spLocks noChangeArrowheads="1"/>
          </p:cNvSpPr>
          <p:nvPr/>
        </p:nvSpPr>
        <p:spPr bwMode="auto">
          <a:xfrm>
            <a:off x="3666758" y="2285247"/>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08" name="Rectangle 326"/>
          <p:cNvSpPr>
            <a:spLocks noChangeArrowheads="1"/>
          </p:cNvSpPr>
          <p:nvPr/>
        </p:nvSpPr>
        <p:spPr bwMode="auto">
          <a:xfrm>
            <a:off x="3773005" y="2275954"/>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222.1.3.0</a:t>
            </a:r>
            <a:endParaRPr lang="en-US" altLang="zh-CN" sz="1050" b="1" dirty="0">
              <a:solidFill>
                <a:srgbClr val="0000FF"/>
              </a:solidFill>
              <a:latin typeface="微软雅黑" pitchFamily="34" charset="-122"/>
              <a:ea typeface="微软雅黑" pitchFamily="34" charset="-122"/>
            </a:endParaRPr>
          </a:p>
        </p:txBody>
      </p:sp>
      <p:sp>
        <p:nvSpPr>
          <p:cNvPr id="209" name="Rectangle 327"/>
          <p:cNvSpPr>
            <a:spLocks noChangeArrowheads="1"/>
          </p:cNvSpPr>
          <p:nvPr/>
        </p:nvSpPr>
        <p:spPr bwMode="auto">
          <a:xfrm>
            <a:off x="3686867" y="2121226"/>
            <a:ext cx="432817"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10" name="Rectangle 328"/>
          <p:cNvSpPr>
            <a:spLocks noChangeArrowheads="1"/>
          </p:cNvSpPr>
          <p:nvPr/>
        </p:nvSpPr>
        <p:spPr bwMode="auto">
          <a:xfrm>
            <a:off x="3759362" y="2097303"/>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3</a:t>
            </a:r>
          </a:p>
        </p:txBody>
      </p:sp>
      <p:sp>
        <p:nvSpPr>
          <p:cNvPr id="211" name="Rectangle 329"/>
          <p:cNvSpPr>
            <a:spLocks noChangeArrowheads="1"/>
          </p:cNvSpPr>
          <p:nvPr/>
        </p:nvSpPr>
        <p:spPr bwMode="auto">
          <a:xfrm>
            <a:off x="5149059" y="2723806"/>
            <a:ext cx="25088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12" name="Rectangle 330"/>
          <p:cNvSpPr>
            <a:spLocks noChangeArrowheads="1"/>
          </p:cNvSpPr>
          <p:nvPr/>
        </p:nvSpPr>
        <p:spPr bwMode="auto">
          <a:xfrm>
            <a:off x="5784987" y="2320331"/>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b="1">
              <a:latin typeface="微软雅黑" pitchFamily="34" charset="-122"/>
              <a:ea typeface="微软雅黑" pitchFamily="34" charset="-122"/>
            </a:endParaRPr>
          </a:p>
        </p:txBody>
      </p:sp>
      <p:sp>
        <p:nvSpPr>
          <p:cNvPr id="213" name="Rectangle 331"/>
          <p:cNvSpPr>
            <a:spLocks noChangeArrowheads="1"/>
          </p:cNvSpPr>
          <p:nvPr/>
        </p:nvSpPr>
        <p:spPr bwMode="auto">
          <a:xfrm>
            <a:off x="5759629" y="243435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3</a:t>
            </a:r>
          </a:p>
        </p:txBody>
      </p:sp>
      <p:sp>
        <p:nvSpPr>
          <p:cNvPr id="214" name="Rectangle 332"/>
          <p:cNvSpPr>
            <a:spLocks noChangeArrowheads="1"/>
          </p:cNvSpPr>
          <p:nvPr/>
        </p:nvSpPr>
        <p:spPr bwMode="auto">
          <a:xfrm>
            <a:off x="4750714" y="2522069"/>
            <a:ext cx="248965"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15" name="Rectangle 333"/>
          <p:cNvSpPr>
            <a:spLocks noChangeArrowheads="1"/>
          </p:cNvSpPr>
          <p:nvPr/>
        </p:nvSpPr>
        <p:spPr bwMode="auto">
          <a:xfrm>
            <a:off x="4727260" y="2629146"/>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solidFill>
                  <a:srgbClr val="CC00CC"/>
                </a:solidFill>
                <a:latin typeface="微软雅黑" pitchFamily="34" charset="-122"/>
                <a:ea typeface="微软雅黑" pitchFamily="34" charset="-122"/>
              </a:rPr>
              <a:t>N</a:t>
            </a:r>
            <a:r>
              <a:rPr lang="en-US" altLang="zh-CN" sz="1200" b="1" baseline="-25000" dirty="0">
                <a:solidFill>
                  <a:srgbClr val="CC00CC"/>
                </a:solidFill>
                <a:latin typeface="微软雅黑" pitchFamily="34" charset="-122"/>
                <a:ea typeface="微软雅黑" pitchFamily="34" charset="-122"/>
              </a:rPr>
              <a:t>2</a:t>
            </a:r>
          </a:p>
        </p:txBody>
      </p:sp>
      <p:sp>
        <p:nvSpPr>
          <p:cNvPr id="216" name="Rectangle 334"/>
          <p:cNvSpPr>
            <a:spLocks noChangeArrowheads="1"/>
          </p:cNvSpPr>
          <p:nvPr/>
        </p:nvSpPr>
        <p:spPr bwMode="auto">
          <a:xfrm>
            <a:off x="5130974" y="29483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222.1.4.0</a:t>
            </a:r>
            <a:endParaRPr lang="en-US" altLang="zh-CN" sz="1050" b="1" dirty="0">
              <a:solidFill>
                <a:srgbClr val="CC00CC"/>
              </a:solidFill>
              <a:latin typeface="微软雅黑" pitchFamily="34" charset="-122"/>
              <a:ea typeface="微软雅黑" pitchFamily="34" charset="-122"/>
            </a:endParaRPr>
          </a:p>
        </p:txBody>
      </p:sp>
      <p:sp>
        <p:nvSpPr>
          <p:cNvPr id="217" name="Rectangle 335"/>
          <p:cNvSpPr>
            <a:spLocks noChangeArrowheads="1"/>
          </p:cNvSpPr>
          <p:nvPr/>
        </p:nvSpPr>
        <p:spPr bwMode="auto">
          <a:xfrm>
            <a:off x="4927863" y="2522069"/>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18" name="Rectangle 336"/>
          <p:cNvSpPr>
            <a:spLocks noChangeArrowheads="1"/>
          </p:cNvSpPr>
          <p:nvPr/>
        </p:nvSpPr>
        <p:spPr bwMode="auto">
          <a:xfrm>
            <a:off x="4986867" y="2629146"/>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222.1.5.0</a:t>
            </a:r>
            <a:endParaRPr lang="en-US" altLang="zh-CN" sz="1050" b="1" dirty="0">
              <a:solidFill>
                <a:srgbClr val="CC00CC"/>
              </a:solidFill>
              <a:latin typeface="微软雅黑" pitchFamily="34" charset="-122"/>
              <a:ea typeface="微软雅黑" pitchFamily="34" charset="-122"/>
            </a:endParaRPr>
          </a:p>
        </p:txBody>
      </p:sp>
      <p:sp>
        <p:nvSpPr>
          <p:cNvPr id="219" name="Rectangle 337"/>
          <p:cNvSpPr>
            <a:spLocks noChangeArrowheads="1"/>
          </p:cNvSpPr>
          <p:nvPr/>
        </p:nvSpPr>
        <p:spPr bwMode="auto">
          <a:xfrm>
            <a:off x="5903615" y="2329103"/>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20" name="Rectangle 338"/>
          <p:cNvSpPr>
            <a:spLocks noChangeArrowheads="1"/>
          </p:cNvSpPr>
          <p:nvPr/>
        </p:nvSpPr>
        <p:spPr bwMode="auto">
          <a:xfrm>
            <a:off x="6016364" y="2443128"/>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222.1.6.0</a:t>
            </a:r>
            <a:endParaRPr lang="en-US" altLang="zh-CN" sz="1050" b="1" dirty="0">
              <a:solidFill>
                <a:srgbClr val="CC00CC"/>
              </a:solidFill>
              <a:latin typeface="微软雅黑" pitchFamily="34" charset="-122"/>
              <a:ea typeface="微软雅黑" pitchFamily="34" charset="-122"/>
            </a:endParaRPr>
          </a:p>
        </p:txBody>
      </p:sp>
      <p:sp>
        <p:nvSpPr>
          <p:cNvPr id="221" name="Line 339"/>
          <p:cNvSpPr>
            <a:spLocks noChangeShapeType="1"/>
          </p:cNvSpPr>
          <p:nvPr/>
        </p:nvSpPr>
        <p:spPr bwMode="auto">
          <a:xfrm>
            <a:off x="3673461" y="2046670"/>
            <a:ext cx="0" cy="12042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22" name="Rectangle 340"/>
          <p:cNvSpPr>
            <a:spLocks noChangeArrowheads="1"/>
          </p:cNvSpPr>
          <p:nvPr/>
        </p:nvSpPr>
        <p:spPr bwMode="auto">
          <a:xfrm>
            <a:off x="4871367" y="293957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1</a:t>
            </a:r>
          </a:p>
        </p:txBody>
      </p:sp>
      <p:pic>
        <p:nvPicPr>
          <p:cNvPr id="223"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1034" y="3343053"/>
            <a:ext cx="350467" cy="21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24" name="Line 342"/>
          <p:cNvSpPr>
            <a:spLocks noChangeShapeType="1"/>
          </p:cNvSpPr>
          <p:nvPr/>
        </p:nvSpPr>
        <p:spPr bwMode="auto">
          <a:xfrm>
            <a:off x="7391662" y="2086141"/>
            <a:ext cx="0" cy="1476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25" name="Line 343"/>
          <p:cNvSpPr>
            <a:spLocks noChangeShapeType="1"/>
          </p:cNvSpPr>
          <p:nvPr/>
        </p:nvSpPr>
        <p:spPr bwMode="auto">
          <a:xfrm rot="16200000">
            <a:off x="5340571" y="2917229"/>
            <a:ext cx="0" cy="13673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26" name="Line 344"/>
          <p:cNvSpPr>
            <a:spLocks noChangeShapeType="1"/>
          </p:cNvSpPr>
          <p:nvPr/>
        </p:nvSpPr>
        <p:spPr bwMode="auto">
          <a:xfrm>
            <a:off x="6195671" y="3134298"/>
            <a:ext cx="11959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27" name="Oval 345"/>
          <p:cNvSpPr>
            <a:spLocks noChangeArrowheads="1"/>
          </p:cNvSpPr>
          <p:nvPr/>
        </p:nvSpPr>
        <p:spPr bwMode="auto">
          <a:xfrm>
            <a:off x="6323983" y="3095706"/>
            <a:ext cx="71817"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28" name="Rectangle 346"/>
          <p:cNvSpPr>
            <a:spLocks noChangeArrowheads="1"/>
          </p:cNvSpPr>
          <p:nvPr/>
        </p:nvSpPr>
        <p:spPr bwMode="auto">
          <a:xfrm>
            <a:off x="6828922" y="2419727"/>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2</a:t>
            </a:r>
          </a:p>
        </p:txBody>
      </p:sp>
      <p:sp>
        <p:nvSpPr>
          <p:cNvPr id="229" name="Rectangle 347"/>
          <p:cNvSpPr>
            <a:spLocks noChangeArrowheads="1"/>
          </p:cNvSpPr>
          <p:nvPr/>
        </p:nvSpPr>
        <p:spPr bwMode="auto">
          <a:xfrm>
            <a:off x="4164731" y="1674292"/>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1</a:t>
            </a:r>
          </a:p>
        </p:txBody>
      </p:sp>
      <p:sp>
        <p:nvSpPr>
          <p:cNvPr id="230" name="Line 348"/>
          <p:cNvSpPr>
            <a:spLocks noChangeShapeType="1"/>
          </p:cNvSpPr>
          <p:nvPr/>
        </p:nvSpPr>
        <p:spPr bwMode="auto">
          <a:xfrm rot="16200000">
            <a:off x="5811211" y="593205"/>
            <a:ext cx="0" cy="23929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31" name="Rectangle 349"/>
          <p:cNvSpPr>
            <a:spLocks noChangeArrowheads="1"/>
          </p:cNvSpPr>
          <p:nvPr/>
        </p:nvSpPr>
        <p:spPr bwMode="auto">
          <a:xfrm>
            <a:off x="3354594" y="391054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dirty="0">
                <a:solidFill>
                  <a:srgbClr val="0000FF"/>
                </a:solidFill>
                <a:latin typeface="微软雅黑" pitchFamily="34" charset="-122"/>
                <a:ea typeface="微软雅黑" pitchFamily="34" charset="-122"/>
              </a:rPr>
              <a:t>互联网</a:t>
            </a:r>
          </a:p>
        </p:txBody>
      </p:sp>
      <p:sp>
        <p:nvSpPr>
          <p:cNvPr id="232" name="Line 350"/>
          <p:cNvSpPr>
            <a:spLocks noChangeShapeType="1"/>
          </p:cNvSpPr>
          <p:nvPr/>
        </p:nvSpPr>
        <p:spPr bwMode="auto">
          <a:xfrm flipV="1">
            <a:off x="3589196" y="3677236"/>
            <a:ext cx="255668" cy="233314"/>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33" name="Line 351"/>
          <p:cNvSpPr>
            <a:spLocks noChangeShapeType="1"/>
          </p:cNvSpPr>
          <p:nvPr/>
        </p:nvSpPr>
        <p:spPr bwMode="auto">
          <a:xfrm>
            <a:off x="4798592"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34" name="Oval 352"/>
          <p:cNvSpPr>
            <a:spLocks noChangeArrowheads="1"/>
          </p:cNvSpPr>
          <p:nvPr/>
        </p:nvSpPr>
        <p:spPr bwMode="auto">
          <a:xfrm>
            <a:off x="4765078" y="157127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35" name="Line 380"/>
          <p:cNvSpPr>
            <a:spLocks noChangeShapeType="1"/>
          </p:cNvSpPr>
          <p:nvPr/>
        </p:nvSpPr>
        <p:spPr bwMode="auto">
          <a:xfrm>
            <a:off x="6662001"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36" name="Line 381"/>
          <p:cNvSpPr>
            <a:spLocks noChangeShapeType="1"/>
          </p:cNvSpPr>
          <p:nvPr/>
        </p:nvSpPr>
        <p:spPr bwMode="auto">
          <a:xfrm>
            <a:off x="5730297" y="1351992"/>
            <a:ext cx="0" cy="43066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37" name="Oval 382"/>
          <p:cNvSpPr>
            <a:spLocks noChangeArrowheads="1"/>
          </p:cNvSpPr>
          <p:nvPr/>
        </p:nvSpPr>
        <p:spPr bwMode="auto">
          <a:xfrm>
            <a:off x="5703486" y="1579166"/>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38" name="Oval 410"/>
          <p:cNvSpPr>
            <a:spLocks noChangeArrowheads="1"/>
          </p:cNvSpPr>
          <p:nvPr/>
        </p:nvSpPr>
        <p:spPr bwMode="auto">
          <a:xfrm>
            <a:off x="6635190" y="157916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pic>
        <p:nvPicPr>
          <p:cNvPr id="23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6153"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531"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4320"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50" y="3975335"/>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271" y="3975335"/>
            <a:ext cx="323655" cy="323655"/>
          </a:xfrm>
          <a:prstGeom prst="rect">
            <a:avLst/>
          </a:prstGeom>
          <a:noFill/>
          <a:extLst>
            <a:ext uri="{909E8E84-426E-40DD-AFC4-6F175D3DCCD1}">
              <a14:hiddenFill xmlns:a14="http://schemas.microsoft.com/office/drawing/2010/main">
                <a:solidFill>
                  <a:srgbClr val="FFFFFF"/>
                </a:solidFill>
              </a14:hiddenFill>
            </a:ext>
          </a:extLst>
        </p:spPr>
      </p:pic>
      <p:sp>
        <p:nvSpPr>
          <p:cNvPr id="248" name="Text Box 438"/>
          <p:cNvSpPr txBox="1">
            <a:spLocks noChangeArrowheads="1"/>
          </p:cNvSpPr>
          <p:nvPr/>
        </p:nvSpPr>
        <p:spPr bwMode="auto">
          <a:xfrm>
            <a:off x="616085" y="1895813"/>
            <a:ext cx="2072794" cy="1717393"/>
          </a:xfrm>
          <a:prstGeom prst="rect">
            <a:avLst/>
          </a:prstGeom>
          <a:solidFill>
            <a:srgbClr val="00FFFF"/>
          </a:solidFill>
          <a:ln w="9525">
            <a:solidFill>
              <a:schemeClr val="tx2"/>
            </a:solidFill>
            <a:miter lim="800000"/>
            <a:headEnd/>
            <a:tailEnd/>
          </a:ln>
          <a:effectLst/>
          <a:extLst/>
        </p:spPr>
        <p:txBody>
          <a:bodyPr wrap="square">
            <a:spAutoFit/>
          </a:bodyPr>
          <a:lstStyle/>
          <a:p>
            <a:pPr algn="ctr">
              <a:lnSpc>
                <a:spcPct val="110000"/>
              </a:lnSpc>
            </a:pPr>
            <a:r>
              <a:rPr lang="zh-CN" altLang="en-US" sz="1600" b="1" dirty="0">
                <a:latin typeface="微软雅黑" pitchFamily="34" charset="-122"/>
                <a:ea typeface="微软雅黑" pitchFamily="34" charset="-122"/>
              </a:rPr>
              <a:t>在同一个局域网上的主机或路由器的</a:t>
            </a:r>
          </a:p>
          <a:p>
            <a:pPr algn="ctr">
              <a:lnSpc>
                <a:spcPct val="110000"/>
              </a:lnSpc>
            </a:pP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地址中的网络号必须是一样的。</a:t>
            </a:r>
          </a:p>
          <a:p>
            <a:pPr algn="ctr">
              <a:lnSpc>
                <a:spcPct val="110000"/>
              </a:lnSpc>
            </a:pPr>
            <a:r>
              <a:rPr lang="zh-CN" altLang="en-US" sz="1600" b="1" dirty="0">
                <a:latin typeface="微软雅黑" pitchFamily="34" charset="-122"/>
                <a:ea typeface="微软雅黑" pitchFamily="34" charset="-122"/>
              </a:rPr>
              <a:t>图中的网络号就是 </a:t>
            </a: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地址中的 </a:t>
            </a:r>
            <a:r>
              <a:rPr lang="en-US" altLang="zh-CN" sz="1600" b="1" dirty="0">
                <a:latin typeface="微软雅黑" pitchFamily="34" charset="-122"/>
                <a:ea typeface="微软雅黑" pitchFamily="34" charset="-122"/>
              </a:rPr>
              <a:t>net-id</a:t>
            </a:r>
            <a:r>
              <a:rPr lang="zh-CN" altLang="en-US" sz="1600" b="1" dirty="0">
                <a:latin typeface="微软雅黑" pitchFamily="34" charset="-122"/>
                <a:ea typeface="微软雅黑" pitchFamily="34" charset="-122"/>
              </a:rPr>
              <a:t>。</a:t>
            </a:r>
          </a:p>
        </p:txBody>
      </p:sp>
    </p:spTree>
    <p:extLst>
      <p:ext uri="{BB962C8B-B14F-4D97-AF65-F5344CB8AC3E}">
        <p14:creationId xmlns:p14="http://schemas.microsoft.com/office/powerpoint/2010/main" val="188398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4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 name="矩形 213"/>
          <p:cNvSpPr/>
          <p:nvPr/>
        </p:nvSpPr>
        <p:spPr>
          <a:xfrm>
            <a:off x="616085" y="574698"/>
            <a:ext cx="2388795" cy="400110"/>
          </a:xfrm>
          <a:prstGeom prst="rect">
            <a:avLst/>
          </a:prstGeom>
        </p:spPr>
        <p:txBody>
          <a:bodyPr wrap="none">
            <a:spAutoFit/>
          </a:bodyPr>
          <a:lstStyle/>
          <a:p>
            <a:r>
              <a:rPr lang="zh-CN" altLang="en-US" sz="2000" b="1" dirty="0">
                <a:latin typeface="微软雅黑" pitchFamily="34" charset="-122"/>
                <a:ea typeface="微软雅黑" pitchFamily="34" charset="-122"/>
              </a:rPr>
              <a:t>互联网中的 </a:t>
            </a:r>
            <a:r>
              <a:rPr lang="en-US" altLang="zh-CN" sz="2000" b="1" dirty="0">
                <a:latin typeface="微软雅黑" pitchFamily="34" charset="-122"/>
                <a:ea typeface="微软雅黑" pitchFamily="34" charset="-122"/>
              </a:rPr>
              <a:t>IP </a:t>
            </a:r>
            <a:r>
              <a:rPr lang="zh-CN" altLang="en-US" sz="2000" b="1" dirty="0" smtClean="0">
                <a:latin typeface="微软雅黑" pitchFamily="34" charset="-122"/>
                <a:ea typeface="微软雅黑" pitchFamily="34" charset="-122"/>
              </a:rPr>
              <a:t>地址</a:t>
            </a:r>
            <a:endParaRPr lang="zh-CN" altLang="en-US" sz="2000" b="1" dirty="0">
              <a:latin typeface="微软雅黑" pitchFamily="34" charset="-122"/>
              <a:ea typeface="微软雅黑" pitchFamily="34" charset="-122"/>
            </a:endParaRPr>
          </a:p>
        </p:txBody>
      </p:sp>
      <p:sp>
        <p:nvSpPr>
          <p:cNvPr id="215" name="圆角矩形 214"/>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AutoShape 2"/>
          <p:cNvSpPr>
            <a:spLocks noChangeArrowheads="1"/>
          </p:cNvSpPr>
          <p:nvPr/>
        </p:nvSpPr>
        <p:spPr bwMode="auto">
          <a:xfrm>
            <a:off x="3502536" y="1567325"/>
            <a:ext cx="4083510" cy="2242356"/>
          </a:xfrm>
          <a:prstGeom prst="roundRect">
            <a:avLst>
              <a:gd name="adj" fmla="val 24787"/>
            </a:avLst>
          </a:prstGeom>
          <a:solidFill>
            <a:srgbClr val="99FFCC"/>
          </a:solidFill>
          <a:ln w="9525">
            <a:solidFill>
              <a:schemeClr val="tx1"/>
            </a:solidFill>
            <a:prstDash val="dash"/>
            <a:round/>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9" name="Freeform 4"/>
          <p:cNvSpPr>
            <a:spLocks/>
          </p:cNvSpPr>
          <p:nvPr/>
        </p:nvSpPr>
        <p:spPr bwMode="auto">
          <a:xfrm>
            <a:off x="4604208" y="2017726"/>
            <a:ext cx="2888954" cy="1751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10" name="Line 5"/>
          <p:cNvSpPr>
            <a:spLocks noChangeShapeType="1"/>
          </p:cNvSpPr>
          <p:nvPr/>
        </p:nvSpPr>
        <p:spPr bwMode="auto">
          <a:xfrm>
            <a:off x="5703485" y="3613206"/>
            <a:ext cx="0" cy="4727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1" name="Line 6"/>
          <p:cNvSpPr>
            <a:spLocks noChangeShapeType="1"/>
          </p:cNvSpPr>
          <p:nvPr/>
        </p:nvSpPr>
        <p:spPr bwMode="auto">
          <a:xfrm>
            <a:off x="4876125" y="3600926"/>
            <a:ext cx="0" cy="4710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 name="Freeform 7"/>
          <p:cNvSpPr>
            <a:spLocks/>
          </p:cNvSpPr>
          <p:nvPr/>
        </p:nvSpPr>
        <p:spPr bwMode="auto">
          <a:xfrm>
            <a:off x="5896913" y="3484270"/>
            <a:ext cx="1494749" cy="11665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3" name="Freeform 8"/>
          <p:cNvSpPr>
            <a:spLocks/>
          </p:cNvSpPr>
          <p:nvPr/>
        </p:nvSpPr>
        <p:spPr bwMode="auto">
          <a:xfrm>
            <a:off x="4699006" y="3109739"/>
            <a:ext cx="1013097" cy="141216"/>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14" name="Line 9"/>
          <p:cNvSpPr>
            <a:spLocks noChangeShapeType="1"/>
          </p:cNvSpPr>
          <p:nvPr/>
        </p:nvSpPr>
        <p:spPr bwMode="auto">
          <a:xfrm>
            <a:off x="4443338" y="3172891"/>
            <a:ext cx="145357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 name="Freeform 10"/>
          <p:cNvSpPr>
            <a:spLocks/>
          </p:cNvSpPr>
          <p:nvPr/>
        </p:nvSpPr>
        <p:spPr bwMode="auto">
          <a:xfrm>
            <a:off x="3584408" y="1972115"/>
            <a:ext cx="560172" cy="1307785"/>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16" name="Freeform 11"/>
          <p:cNvSpPr>
            <a:spLocks/>
          </p:cNvSpPr>
          <p:nvPr/>
        </p:nvSpPr>
        <p:spPr bwMode="auto">
          <a:xfrm>
            <a:off x="4422272" y="2320332"/>
            <a:ext cx="658801" cy="602581"/>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17" name="Freeform 12"/>
          <p:cNvSpPr>
            <a:spLocks/>
          </p:cNvSpPr>
          <p:nvPr/>
        </p:nvSpPr>
        <p:spPr bwMode="auto">
          <a:xfrm>
            <a:off x="5389406" y="2317701"/>
            <a:ext cx="586026" cy="674504"/>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18" name="Rectangle 13"/>
          <p:cNvSpPr>
            <a:spLocks noChangeArrowheads="1"/>
          </p:cNvSpPr>
          <p:nvPr/>
        </p:nvSpPr>
        <p:spPr bwMode="auto">
          <a:xfrm>
            <a:off x="3673461" y="3140439"/>
            <a:ext cx="622413"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9" name="Freeform 14"/>
          <p:cNvSpPr>
            <a:spLocks/>
          </p:cNvSpPr>
          <p:nvPr/>
        </p:nvSpPr>
        <p:spPr bwMode="auto">
          <a:xfrm>
            <a:off x="3331612" y="2843972"/>
            <a:ext cx="341849" cy="16665"/>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0" name="Rectangle 15"/>
          <p:cNvSpPr>
            <a:spLocks noChangeArrowheads="1"/>
          </p:cNvSpPr>
          <p:nvPr/>
        </p:nvSpPr>
        <p:spPr bwMode="auto">
          <a:xfrm>
            <a:off x="3331612" y="2234374"/>
            <a:ext cx="341849"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1" name="Freeform 16"/>
          <p:cNvSpPr>
            <a:spLocks/>
          </p:cNvSpPr>
          <p:nvPr/>
        </p:nvSpPr>
        <p:spPr bwMode="auto">
          <a:xfrm>
            <a:off x="4248953" y="2187887"/>
            <a:ext cx="954686" cy="906064"/>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headEnd/>
            <a:tailEnd/>
          </a:ln>
        </p:spPr>
        <p:txBody>
          <a:bodyPr/>
          <a:lstStyle/>
          <a:p>
            <a:endParaRPr lang="zh-CN" altLang="en-US" sz="1200" b="1">
              <a:latin typeface="微软雅黑" pitchFamily="34" charset="-122"/>
              <a:ea typeface="微软雅黑" pitchFamily="34" charset="-122"/>
            </a:endParaRPr>
          </a:p>
        </p:txBody>
      </p:sp>
      <p:sp>
        <p:nvSpPr>
          <p:cNvPr id="22" name="Freeform 17"/>
          <p:cNvSpPr>
            <a:spLocks/>
          </p:cNvSpPr>
          <p:nvPr/>
        </p:nvSpPr>
        <p:spPr bwMode="auto">
          <a:xfrm>
            <a:off x="4067017" y="1594955"/>
            <a:ext cx="3029716" cy="488555"/>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23" name="Freeform 18"/>
          <p:cNvSpPr>
            <a:spLocks/>
          </p:cNvSpPr>
          <p:nvPr/>
        </p:nvSpPr>
        <p:spPr bwMode="auto">
          <a:xfrm>
            <a:off x="5308971" y="2178238"/>
            <a:ext cx="715296" cy="877997"/>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4" name="Rectangle 19"/>
          <p:cNvSpPr>
            <a:spLocks noChangeArrowheads="1"/>
          </p:cNvSpPr>
          <p:nvPr/>
        </p:nvSpPr>
        <p:spPr bwMode="auto">
          <a:xfrm>
            <a:off x="7389747" y="2878179"/>
            <a:ext cx="378236"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5" name="Rectangle 20"/>
          <p:cNvSpPr>
            <a:spLocks noChangeArrowheads="1"/>
          </p:cNvSpPr>
          <p:nvPr/>
        </p:nvSpPr>
        <p:spPr bwMode="auto">
          <a:xfrm>
            <a:off x="7397407" y="2273845"/>
            <a:ext cx="377278"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6" name="Rectangle 21"/>
          <p:cNvSpPr>
            <a:spLocks noChangeArrowheads="1"/>
          </p:cNvSpPr>
          <p:nvPr/>
        </p:nvSpPr>
        <p:spPr bwMode="auto">
          <a:xfrm>
            <a:off x="6700304" y="3250956"/>
            <a:ext cx="1057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B</a:t>
            </a:r>
          </a:p>
        </p:txBody>
      </p:sp>
      <p:sp>
        <p:nvSpPr>
          <p:cNvPr id="27" name="Oval 22"/>
          <p:cNvSpPr>
            <a:spLocks noChangeArrowheads="1"/>
          </p:cNvSpPr>
          <p:nvPr/>
        </p:nvSpPr>
        <p:spPr bwMode="auto">
          <a:xfrm>
            <a:off x="4842610" y="3721091"/>
            <a:ext cx="70860"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8" name="Rectangle 185"/>
          <p:cNvSpPr>
            <a:spLocks noChangeArrowheads="1"/>
          </p:cNvSpPr>
          <p:nvPr/>
        </p:nvSpPr>
        <p:spPr bwMode="auto">
          <a:xfrm>
            <a:off x="3907106" y="1676526"/>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9" name="Rectangle 186"/>
          <p:cNvSpPr>
            <a:spLocks noChangeArrowheads="1"/>
          </p:cNvSpPr>
          <p:nvPr/>
        </p:nvSpPr>
        <p:spPr bwMode="auto">
          <a:xfrm>
            <a:off x="4151561" y="1840945"/>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222.1.1.0</a:t>
            </a:r>
            <a:endParaRPr lang="en-US" altLang="zh-CN" sz="1050" b="1" dirty="0">
              <a:solidFill>
                <a:srgbClr val="0000FF"/>
              </a:solidFill>
              <a:latin typeface="微软雅黑" pitchFamily="34" charset="-122"/>
              <a:ea typeface="微软雅黑" pitchFamily="34" charset="-122"/>
            </a:endParaRPr>
          </a:p>
        </p:txBody>
      </p:sp>
      <p:sp>
        <p:nvSpPr>
          <p:cNvPr id="30" name="Rectangle 187"/>
          <p:cNvSpPr>
            <a:spLocks noChangeArrowheads="1"/>
          </p:cNvSpPr>
          <p:nvPr/>
        </p:nvSpPr>
        <p:spPr bwMode="auto">
          <a:xfrm>
            <a:off x="4913499" y="1434441"/>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1" name="Rectangle 188"/>
          <p:cNvSpPr>
            <a:spLocks noChangeArrowheads="1"/>
          </p:cNvSpPr>
          <p:nvPr/>
        </p:nvSpPr>
        <p:spPr bwMode="auto">
          <a:xfrm>
            <a:off x="4862749"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222.1.1.1</a:t>
            </a:r>
          </a:p>
        </p:txBody>
      </p:sp>
      <p:sp>
        <p:nvSpPr>
          <p:cNvPr id="32" name="Rectangle 189"/>
          <p:cNvSpPr>
            <a:spLocks noChangeArrowheads="1"/>
          </p:cNvSpPr>
          <p:nvPr/>
        </p:nvSpPr>
        <p:spPr bwMode="auto">
          <a:xfrm>
            <a:off x="584520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3" name="Rectangle 190"/>
          <p:cNvSpPr>
            <a:spLocks noChangeArrowheads="1"/>
          </p:cNvSpPr>
          <p:nvPr/>
        </p:nvSpPr>
        <p:spPr bwMode="auto">
          <a:xfrm>
            <a:off x="5781048"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222.1.1.2</a:t>
            </a:r>
          </a:p>
        </p:txBody>
      </p:sp>
      <p:sp>
        <p:nvSpPr>
          <p:cNvPr id="34" name="Rectangle 191"/>
          <p:cNvSpPr>
            <a:spLocks noChangeArrowheads="1"/>
          </p:cNvSpPr>
          <p:nvPr/>
        </p:nvSpPr>
        <p:spPr bwMode="auto">
          <a:xfrm>
            <a:off x="680659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5" name="Rectangle 192"/>
          <p:cNvSpPr>
            <a:spLocks noChangeArrowheads="1"/>
          </p:cNvSpPr>
          <p:nvPr/>
        </p:nvSpPr>
        <p:spPr bwMode="auto">
          <a:xfrm>
            <a:off x="6714668" y="1382200"/>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222.1.1.3</a:t>
            </a:r>
          </a:p>
        </p:txBody>
      </p:sp>
      <p:sp>
        <p:nvSpPr>
          <p:cNvPr id="36" name="Rectangle 193"/>
          <p:cNvSpPr>
            <a:spLocks noChangeArrowheads="1"/>
          </p:cNvSpPr>
          <p:nvPr/>
        </p:nvSpPr>
        <p:spPr bwMode="auto">
          <a:xfrm>
            <a:off x="5275456" y="1796691"/>
            <a:ext cx="16279" cy="297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37" name="Group 194"/>
          <p:cNvGrpSpPr>
            <a:grpSpLocks/>
          </p:cNvGrpSpPr>
          <p:nvPr/>
        </p:nvGrpSpPr>
        <p:grpSpPr bwMode="auto">
          <a:xfrm>
            <a:off x="5066708" y="2068598"/>
            <a:ext cx="390684" cy="213140"/>
            <a:chOff x="2299" y="1622"/>
            <a:chExt cx="439" cy="262"/>
          </a:xfrm>
        </p:grpSpPr>
        <p:sp>
          <p:nvSpPr>
            <p:cNvPr id="38" name="Oval 195"/>
            <p:cNvSpPr>
              <a:spLocks noChangeArrowheads="1"/>
            </p:cNvSpPr>
            <p:nvPr/>
          </p:nvSpPr>
          <p:spPr bwMode="auto">
            <a:xfrm>
              <a:off x="2300" y="1731"/>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39"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0"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1" name="Oval 198"/>
            <p:cNvSpPr>
              <a:spLocks noChangeArrowheads="1"/>
            </p:cNvSpPr>
            <p:nvPr/>
          </p:nvSpPr>
          <p:spPr bwMode="auto">
            <a:xfrm>
              <a:off x="2300" y="1622"/>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42" name="Group 199"/>
            <p:cNvGrpSpPr>
              <a:grpSpLocks/>
            </p:cNvGrpSpPr>
            <p:nvPr/>
          </p:nvGrpSpPr>
          <p:grpSpPr bwMode="auto">
            <a:xfrm>
              <a:off x="2365" y="1640"/>
              <a:ext cx="304" cy="117"/>
              <a:chOff x="2365" y="1640"/>
              <a:chExt cx="304" cy="117"/>
            </a:xfrm>
          </p:grpSpPr>
          <p:grpSp>
            <p:nvGrpSpPr>
              <p:cNvPr id="45" name="Group 200"/>
              <p:cNvGrpSpPr>
                <a:grpSpLocks/>
              </p:cNvGrpSpPr>
              <p:nvPr/>
            </p:nvGrpSpPr>
            <p:grpSpPr bwMode="auto">
              <a:xfrm>
                <a:off x="2365" y="1640"/>
                <a:ext cx="302" cy="115"/>
                <a:chOff x="2365" y="1640"/>
                <a:chExt cx="302" cy="115"/>
              </a:xfrm>
            </p:grpSpPr>
            <p:sp>
              <p:nvSpPr>
                <p:cNvPr id="55" name="Freeform 201"/>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6" name="Freeform 202"/>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7" name="Freeform 203"/>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8" name="Freeform 204"/>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9" name="Freeform 205"/>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0" name="Freeform 206"/>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1" name="Freeform 207"/>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2" name="Freeform 208"/>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46" name="Group 209"/>
              <p:cNvGrpSpPr>
                <a:grpSpLocks/>
              </p:cNvGrpSpPr>
              <p:nvPr/>
            </p:nvGrpSpPr>
            <p:grpSpPr bwMode="auto">
              <a:xfrm>
                <a:off x="2368" y="1643"/>
                <a:ext cx="301" cy="114"/>
                <a:chOff x="2368" y="1643"/>
                <a:chExt cx="301" cy="114"/>
              </a:xfrm>
            </p:grpSpPr>
            <p:sp>
              <p:nvSpPr>
                <p:cNvPr id="47" name="Freeform 210"/>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8" name="Freeform 211"/>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9" name="Freeform 212"/>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0" name="Freeform 213"/>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1" name="Freeform 214"/>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2" name="Freeform 215"/>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3" name="Freeform 216"/>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 name="Freeform 217"/>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43" name="Line 218"/>
            <p:cNvSpPr>
              <a:spLocks noChangeShapeType="1"/>
            </p:cNvSpPr>
            <p:nvPr/>
          </p:nvSpPr>
          <p:spPr bwMode="auto">
            <a:xfrm>
              <a:off x="2299"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4" name="Line 219"/>
            <p:cNvSpPr>
              <a:spLocks noChangeShapeType="1"/>
            </p:cNvSpPr>
            <p:nvPr/>
          </p:nvSpPr>
          <p:spPr bwMode="auto">
            <a:xfrm>
              <a:off x="2736"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63" name="Rectangle 220"/>
          <p:cNvSpPr>
            <a:spLocks noChangeArrowheads="1"/>
          </p:cNvSpPr>
          <p:nvPr/>
        </p:nvSpPr>
        <p:spPr bwMode="auto">
          <a:xfrm>
            <a:off x="5341528" y="1925628"/>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4" name="Rectangle 221"/>
          <p:cNvSpPr>
            <a:spLocks noChangeArrowheads="1"/>
          </p:cNvSpPr>
          <p:nvPr/>
        </p:nvSpPr>
        <p:spPr bwMode="auto">
          <a:xfrm>
            <a:off x="5444096" y="193089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222.1.1.4</a:t>
            </a:r>
          </a:p>
        </p:txBody>
      </p:sp>
      <p:sp>
        <p:nvSpPr>
          <p:cNvPr id="65" name="Rectangle 222"/>
          <p:cNvSpPr>
            <a:spLocks noChangeArrowheads="1"/>
          </p:cNvSpPr>
          <p:nvPr/>
        </p:nvSpPr>
        <p:spPr bwMode="auto">
          <a:xfrm>
            <a:off x="4839767" y="2007201"/>
            <a:ext cx="248965" cy="19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6" name="Rectangle 223"/>
          <p:cNvSpPr>
            <a:spLocks noChangeArrowheads="1"/>
          </p:cNvSpPr>
          <p:nvPr/>
        </p:nvSpPr>
        <p:spPr bwMode="auto">
          <a:xfrm>
            <a:off x="4902009" y="2001937"/>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1</a:t>
            </a:r>
          </a:p>
        </p:txBody>
      </p:sp>
      <p:sp>
        <p:nvSpPr>
          <p:cNvPr id="67" name="Oval 224"/>
          <p:cNvSpPr>
            <a:spLocks noChangeArrowheads="1"/>
          </p:cNvSpPr>
          <p:nvPr/>
        </p:nvSpPr>
        <p:spPr bwMode="auto">
          <a:xfrm>
            <a:off x="5251518" y="195369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68" name="Rectangle 225"/>
          <p:cNvSpPr>
            <a:spLocks noChangeArrowheads="1"/>
          </p:cNvSpPr>
          <p:nvPr/>
        </p:nvSpPr>
        <p:spPr bwMode="auto">
          <a:xfrm>
            <a:off x="3952111" y="1508119"/>
            <a:ext cx="434731"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9" name="Oval 226"/>
          <p:cNvSpPr>
            <a:spLocks noChangeArrowheads="1"/>
          </p:cNvSpPr>
          <p:nvPr/>
        </p:nvSpPr>
        <p:spPr bwMode="auto">
          <a:xfrm>
            <a:off x="7457733" y="286239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70" name="Oval 227"/>
          <p:cNvSpPr>
            <a:spLocks noChangeArrowheads="1"/>
          </p:cNvSpPr>
          <p:nvPr/>
        </p:nvSpPr>
        <p:spPr bwMode="auto">
          <a:xfrm>
            <a:off x="7460606" y="2251040"/>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71" name="Rectangle 228"/>
          <p:cNvSpPr>
            <a:spLocks noChangeArrowheads="1"/>
          </p:cNvSpPr>
          <p:nvPr/>
        </p:nvSpPr>
        <p:spPr bwMode="auto">
          <a:xfrm>
            <a:off x="6584439" y="2651883"/>
            <a:ext cx="609008"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2" name="Rectangle 229"/>
          <p:cNvSpPr>
            <a:spLocks noChangeArrowheads="1"/>
          </p:cNvSpPr>
          <p:nvPr/>
        </p:nvSpPr>
        <p:spPr bwMode="auto">
          <a:xfrm>
            <a:off x="6315474" y="293694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222.1.2.5</a:t>
            </a:r>
          </a:p>
        </p:txBody>
      </p:sp>
      <p:sp>
        <p:nvSpPr>
          <p:cNvPr id="73" name="Rectangle 230"/>
          <p:cNvSpPr>
            <a:spLocks noChangeArrowheads="1"/>
          </p:cNvSpPr>
          <p:nvPr/>
        </p:nvSpPr>
        <p:spPr bwMode="auto">
          <a:xfrm>
            <a:off x="7516144" y="2934315"/>
            <a:ext cx="608050"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4" name="Rectangle 231"/>
          <p:cNvSpPr>
            <a:spLocks noChangeArrowheads="1"/>
          </p:cNvSpPr>
          <p:nvPr/>
        </p:nvSpPr>
        <p:spPr bwMode="auto">
          <a:xfrm>
            <a:off x="7646746" y="309200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222.1.2.2</a:t>
            </a:r>
          </a:p>
        </p:txBody>
      </p:sp>
      <p:sp>
        <p:nvSpPr>
          <p:cNvPr id="75" name="Rectangle 232"/>
          <p:cNvSpPr>
            <a:spLocks noChangeArrowheads="1"/>
          </p:cNvSpPr>
          <p:nvPr/>
        </p:nvSpPr>
        <p:spPr bwMode="auto">
          <a:xfrm>
            <a:off x="7516144" y="2320331"/>
            <a:ext cx="60805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6" name="Rectangle 233"/>
          <p:cNvSpPr>
            <a:spLocks noChangeArrowheads="1"/>
          </p:cNvSpPr>
          <p:nvPr/>
        </p:nvSpPr>
        <p:spPr bwMode="auto">
          <a:xfrm>
            <a:off x="7646746" y="2478894"/>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222.1.2.1</a:t>
            </a:r>
          </a:p>
        </p:txBody>
      </p:sp>
      <p:sp>
        <p:nvSpPr>
          <p:cNvPr id="77" name="Rectangle 235"/>
          <p:cNvSpPr>
            <a:spLocks noChangeArrowheads="1"/>
          </p:cNvSpPr>
          <p:nvPr/>
        </p:nvSpPr>
        <p:spPr bwMode="auto">
          <a:xfrm>
            <a:off x="5776261"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222.1.2.3</a:t>
            </a:r>
          </a:p>
        </p:txBody>
      </p:sp>
      <p:sp>
        <p:nvSpPr>
          <p:cNvPr id="78" name="Rectangle 236"/>
          <p:cNvSpPr>
            <a:spLocks noChangeArrowheads="1"/>
          </p:cNvSpPr>
          <p:nvPr/>
        </p:nvSpPr>
        <p:spPr bwMode="auto">
          <a:xfrm>
            <a:off x="4974783" y="3712321"/>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9" name="Rectangle 237"/>
          <p:cNvSpPr>
            <a:spLocks noChangeArrowheads="1"/>
          </p:cNvSpPr>
          <p:nvPr/>
        </p:nvSpPr>
        <p:spPr bwMode="auto">
          <a:xfrm>
            <a:off x="4917000"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222.1.2.4</a:t>
            </a:r>
          </a:p>
        </p:txBody>
      </p:sp>
      <p:sp>
        <p:nvSpPr>
          <p:cNvPr id="80" name="Oval 238"/>
          <p:cNvSpPr>
            <a:spLocks noChangeArrowheads="1"/>
          </p:cNvSpPr>
          <p:nvPr/>
        </p:nvSpPr>
        <p:spPr bwMode="auto">
          <a:xfrm>
            <a:off x="5677631" y="3728108"/>
            <a:ext cx="55538"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81" name="Rectangle 239"/>
          <p:cNvSpPr>
            <a:spLocks noChangeArrowheads="1"/>
          </p:cNvSpPr>
          <p:nvPr/>
        </p:nvSpPr>
        <p:spPr bwMode="auto">
          <a:xfrm>
            <a:off x="6873622" y="2248408"/>
            <a:ext cx="540063"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2" name="Rectangle 240"/>
          <p:cNvSpPr>
            <a:spLocks noChangeArrowheads="1"/>
          </p:cNvSpPr>
          <p:nvPr/>
        </p:nvSpPr>
        <p:spPr bwMode="auto">
          <a:xfrm>
            <a:off x="6820084" y="2598379"/>
            <a:ext cx="67153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222.1.2.0</a:t>
            </a:r>
            <a:endParaRPr lang="en-US" altLang="zh-CN" sz="1050" b="1" dirty="0">
              <a:solidFill>
                <a:srgbClr val="0000FF"/>
              </a:solidFill>
              <a:latin typeface="微软雅黑" pitchFamily="34" charset="-122"/>
              <a:ea typeface="微软雅黑" pitchFamily="34" charset="-122"/>
            </a:endParaRPr>
          </a:p>
        </p:txBody>
      </p:sp>
      <p:sp>
        <p:nvSpPr>
          <p:cNvPr id="83" name="Rectangle 241"/>
          <p:cNvSpPr>
            <a:spLocks noChangeArrowheads="1"/>
          </p:cNvSpPr>
          <p:nvPr/>
        </p:nvSpPr>
        <p:spPr bwMode="auto">
          <a:xfrm>
            <a:off x="6916713" y="2087018"/>
            <a:ext cx="434731"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84" name="Group 242"/>
          <p:cNvGrpSpPr>
            <a:grpSpLocks/>
          </p:cNvGrpSpPr>
          <p:nvPr/>
        </p:nvGrpSpPr>
        <p:grpSpPr bwMode="auto">
          <a:xfrm>
            <a:off x="4101490" y="3038693"/>
            <a:ext cx="391642" cy="212263"/>
            <a:chOff x="1304" y="2569"/>
            <a:chExt cx="439" cy="262"/>
          </a:xfrm>
        </p:grpSpPr>
        <p:sp>
          <p:nvSpPr>
            <p:cNvPr id="85" name="Oval 243"/>
            <p:cNvSpPr>
              <a:spLocks noChangeArrowheads="1"/>
            </p:cNvSpPr>
            <p:nvPr/>
          </p:nvSpPr>
          <p:spPr bwMode="auto">
            <a:xfrm>
              <a:off x="1305"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86"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7"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8" name="Oval 246"/>
            <p:cNvSpPr>
              <a:spLocks noChangeArrowheads="1"/>
            </p:cNvSpPr>
            <p:nvPr/>
          </p:nvSpPr>
          <p:spPr bwMode="auto">
            <a:xfrm>
              <a:off x="1305"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89" name="Group 247"/>
            <p:cNvGrpSpPr>
              <a:grpSpLocks/>
            </p:cNvGrpSpPr>
            <p:nvPr/>
          </p:nvGrpSpPr>
          <p:grpSpPr bwMode="auto">
            <a:xfrm>
              <a:off x="1371" y="2587"/>
              <a:ext cx="304" cy="117"/>
              <a:chOff x="1371" y="2587"/>
              <a:chExt cx="304" cy="117"/>
            </a:xfrm>
          </p:grpSpPr>
          <p:grpSp>
            <p:nvGrpSpPr>
              <p:cNvPr id="92" name="Group 248"/>
              <p:cNvGrpSpPr>
                <a:grpSpLocks/>
              </p:cNvGrpSpPr>
              <p:nvPr/>
            </p:nvGrpSpPr>
            <p:grpSpPr bwMode="auto">
              <a:xfrm>
                <a:off x="1371" y="2587"/>
                <a:ext cx="301" cy="115"/>
                <a:chOff x="1371" y="2587"/>
                <a:chExt cx="301" cy="115"/>
              </a:xfrm>
            </p:grpSpPr>
            <p:sp>
              <p:nvSpPr>
                <p:cNvPr id="102" name="Freeform 249"/>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3" name="Freeform 250"/>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4" name="Freeform 251"/>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5" name="Freeform 252"/>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6" name="Freeform 253"/>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7" name="Freeform 254"/>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8" name="Freeform 255"/>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9" name="Freeform 256"/>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93" name="Group 257"/>
              <p:cNvGrpSpPr>
                <a:grpSpLocks/>
              </p:cNvGrpSpPr>
              <p:nvPr/>
            </p:nvGrpSpPr>
            <p:grpSpPr bwMode="auto">
              <a:xfrm>
                <a:off x="1373" y="2590"/>
                <a:ext cx="302" cy="114"/>
                <a:chOff x="1373" y="2590"/>
                <a:chExt cx="302" cy="114"/>
              </a:xfrm>
            </p:grpSpPr>
            <p:sp>
              <p:nvSpPr>
                <p:cNvPr id="94" name="Freeform 258"/>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5" name="Freeform 259"/>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6" name="Freeform 260"/>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7" name="Freeform 261"/>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8" name="Freeform 262"/>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9" name="Freeform 263"/>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0" name="Freeform 264"/>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1" name="Freeform 265"/>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90" name="Line 266"/>
            <p:cNvSpPr>
              <a:spLocks noChangeShapeType="1"/>
            </p:cNvSpPr>
            <p:nvPr/>
          </p:nvSpPr>
          <p:spPr bwMode="auto">
            <a:xfrm>
              <a:off x="1304"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91" name="Line 267"/>
            <p:cNvSpPr>
              <a:spLocks noChangeShapeType="1"/>
            </p:cNvSpPr>
            <p:nvPr/>
          </p:nvSpPr>
          <p:spPr bwMode="auto">
            <a:xfrm>
              <a:off x="1741"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grpSp>
        <p:nvGrpSpPr>
          <p:cNvPr id="110" name="Group 268"/>
          <p:cNvGrpSpPr>
            <a:grpSpLocks/>
          </p:cNvGrpSpPr>
          <p:nvPr/>
        </p:nvGrpSpPr>
        <p:grpSpPr bwMode="auto">
          <a:xfrm>
            <a:off x="5852865" y="3038693"/>
            <a:ext cx="391641" cy="212263"/>
            <a:chOff x="3488" y="2569"/>
            <a:chExt cx="439" cy="262"/>
          </a:xfrm>
        </p:grpSpPr>
        <p:sp>
          <p:nvSpPr>
            <p:cNvPr id="111" name="Oval 269"/>
            <p:cNvSpPr>
              <a:spLocks noChangeArrowheads="1"/>
            </p:cNvSpPr>
            <p:nvPr/>
          </p:nvSpPr>
          <p:spPr bwMode="auto">
            <a:xfrm>
              <a:off x="3489"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112"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3"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4" name="Oval 272"/>
            <p:cNvSpPr>
              <a:spLocks noChangeArrowheads="1"/>
            </p:cNvSpPr>
            <p:nvPr/>
          </p:nvSpPr>
          <p:spPr bwMode="auto">
            <a:xfrm>
              <a:off x="3489"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15" name="Group 273"/>
            <p:cNvGrpSpPr>
              <a:grpSpLocks/>
            </p:cNvGrpSpPr>
            <p:nvPr/>
          </p:nvGrpSpPr>
          <p:grpSpPr bwMode="auto">
            <a:xfrm>
              <a:off x="3555" y="2587"/>
              <a:ext cx="304" cy="117"/>
              <a:chOff x="3555" y="2587"/>
              <a:chExt cx="304" cy="117"/>
            </a:xfrm>
          </p:grpSpPr>
          <p:grpSp>
            <p:nvGrpSpPr>
              <p:cNvPr id="118" name="Group 274"/>
              <p:cNvGrpSpPr>
                <a:grpSpLocks/>
              </p:cNvGrpSpPr>
              <p:nvPr/>
            </p:nvGrpSpPr>
            <p:grpSpPr bwMode="auto">
              <a:xfrm>
                <a:off x="3555" y="2587"/>
                <a:ext cx="301" cy="115"/>
                <a:chOff x="3555" y="2587"/>
                <a:chExt cx="301" cy="115"/>
              </a:xfrm>
            </p:grpSpPr>
            <p:sp>
              <p:nvSpPr>
                <p:cNvPr id="128" name="Freeform 275"/>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9" name="Freeform 276"/>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0" name="Freeform 277"/>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1" name="Freeform 278"/>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2" name="Freeform 279"/>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3" name="Freeform 280"/>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4" name="Freeform 281"/>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5" name="Freeform 282"/>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19" name="Group 283"/>
              <p:cNvGrpSpPr>
                <a:grpSpLocks/>
              </p:cNvGrpSpPr>
              <p:nvPr/>
            </p:nvGrpSpPr>
            <p:grpSpPr bwMode="auto">
              <a:xfrm>
                <a:off x="3557" y="2590"/>
                <a:ext cx="302" cy="114"/>
                <a:chOff x="3557" y="2590"/>
                <a:chExt cx="302" cy="114"/>
              </a:xfrm>
            </p:grpSpPr>
            <p:sp>
              <p:nvSpPr>
                <p:cNvPr id="120" name="Freeform 284"/>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1" name="Freeform 285"/>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2" name="Freeform 286"/>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3" name="Freeform 287"/>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4" name="Freeform 288"/>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5" name="Freeform 289"/>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6" name="Freeform 290"/>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7" name="Freeform 291"/>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16" name="Line 292"/>
            <p:cNvSpPr>
              <a:spLocks noChangeShapeType="1"/>
            </p:cNvSpPr>
            <p:nvPr/>
          </p:nvSpPr>
          <p:spPr bwMode="auto">
            <a:xfrm>
              <a:off x="3488"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7" name="Line 293"/>
            <p:cNvSpPr>
              <a:spLocks noChangeShapeType="1"/>
            </p:cNvSpPr>
            <p:nvPr/>
          </p:nvSpPr>
          <p:spPr bwMode="auto">
            <a:xfrm>
              <a:off x="3925"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36" name="Oval 294"/>
          <p:cNvSpPr>
            <a:spLocks noChangeArrowheads="1"/>
          </p:cNvSpPr>
          <p:nvPr/>
        </p:nvSpPr>
        <p:spPr bwMode="auto">
          <a:xfrm>
            <a:off x="4678897" y="3150964"/>
            <a:ext cx="56496"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37" name="Oval 295"/>
          <p:cNvSpPr>
            <a:spLocks noChangeArrowheads="1"/>
          </p:cNvSpPr>
          <p:nvPr/>
        </p:nvSpPr>
        <p:spPr bwMode="auto">
          <a:xfrm>
            <a:off x="5683377" y="3147456"/>
            <a:ext cx="55538"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38" name="Oval 296"/>
          <p:cNvSpPr>
            <a:spLocks noChangeArrowheads="1"/>
          </p:cNvSpPr>
          <p:nvPr/>
        </p:nvSpPr>
        <p:spPr bwMode="auto">
          <a:xfrm>
            <a:off x="5931385" y="2950981"/>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39" name="Oval 297"/>
          <p:cNvSpPr>
            <a:spLocks noChangeArrowheads="1"/>
          </p:cNvSpPr>
          <p:nvPr/>
        </p:nvSpPr>
        <p:spPr bwMode="auto">
          <a:xfrm>
            <a:off x="5400897" y="230366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0" name="Oval 298"/>
          <p:cNvSpPr>
            <a:spLocks noChangeArrowheads="1"/>
          </p:cNvSpPr>
          <p:nvPr/>
        </p:nvSpPr>
        <p:spPr bwMode="auto">
          <a:xfrm>
            <a:off x="4400248" y="288870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1" name="Oval 299"/>
          <p:cNvSpPr>
            <a:spLocks noChangeArrowheads="1"/>
          </p:cNvSpPr>
          <p:nvPr/>
        </p:nvSpPr>
        <p:spPr bwMode="auto">
          <a:xfrm>
            <a:off x="4997764" y="2316823"/>
            <a:ext cx="54581"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2" name="Rectangle 300"/>
          <p:cNvSpPr>
            <a:spLocks noChangeArrowheads="1"/>
          </p:cNvSpPr>
          <p:nvPr/>
        </p:nvSpPr>
        <p:spPr bwMode="auto">
          <a:xfrm>
            <a:off x="5504313" y="2120349"/>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3" name="Rectangle 301"/>
          <p:cNvSpPr>
            <a:spLocks noChangeArrowheads="1"/>
          </p:cNvSpPr>
          <p:nvPr/>
        </p:nvSpPr>
        <p:spPr bwMode="auto">
          <a:xfrm>
            <a:off x="5517719" y="220981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222.1.6.1</a:t>
            </a:r>
          </a:p>
        </p:txBody>
      </p:sp>
      <p:sp>
        <p:nvSpPr>
          <p:cNvPr id="144" name="Rectangle 302"/>
          <p:cNvSpPr>
            <a:spLocks noChangeArrowheads="1"/>
          </p:cNvSpPr>
          <p:nvPr/>
        </p:nvSpPr>
        <p:spPr bwMode="auto">
          <a:xfrm>
            <a:off x="4351413" y="2200166"/>
            <a:ext cx="607092"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5" name="Rectangle 303"/>
          <p:cNvSpPr>
            <a:spLocks noChangeArrowheads="1"/>
          </p:cNvSpPr>
          <p:nvPr/>
        </p:nvSpPr>
        <p:spPr bwMode="auto">
          <a:xfrm>
            <a:off x="4481749" y="21931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222.1.5.1</a:t>
            </a:r>
          </a:p>
        </p:txBody>
      </p:sp>
      <p:sp>
        <p:nvSpPr>
          <p:cNvPr id="146" name="Rectangle 304"/>
          <p:cNvSpPr>
            <a:spLocks noChangeArrowheads="1"/>
          </p:cNvSpPr>
          <p:nvPr/>
        </p:nvSpPr>
        <p:spPr bwMode="auto">
          <a:xfrm>
            <a:off x="3907105" y="2563294"/>
            <a:ext cx="609008"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7" name="Rectangle 305"/>
          <p:cNvSpPr>
            <a:spLocks noChangeArrowheads="1"/>
          </p:cNvSpPr>
          <p:nvPr/>
        </p:nvSpPr>
        <p:spPr bwMode="auto">
          <a:xfrm>
            <a:off x="3865051" y="269456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222.1.5.2</a:t>
            </a:r>
          </a:p>
        </p:txBody>
      </p:sp>
      <p:sp>
        <p:nvSpPr>
          <p:cNvPr id="148" name="Rectangle 306"/>
          <p:cNvSpPr>
            <a:spLocks noChangeArrowheads="1"/>
          </p:cNvSpPr>
          <p:nvPr/>
        </p:nvSpPr>
        <p:spPr bwMode="auto">
          <a:xfrm>
            <a:off x="5918936" y="2490493"/>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9" name="Rectangle 307"/>
          <p:cNvSpPr>
            <a:spLocks noChangeArrowheads="1"/>
          </p:cNvSpPr>
          <p:nvPr/>
        </p:nvSpPr>
        <p:spPr bwMode="auto">
          <a:xfrm>
            <a:off x="5988947" y="277029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222.1.6.2</a:t>
            </a:r>
          </a:p>
        </p:txBody>
      </p:sp>
      <p:sp>
        <p:nvSpPr>
          <p:cNvPr id="150" name="Rectangle 308"/>
          <p:cNvSpPr>
            <a:spLocks noChangeArrowheads="1"/>
          </p:cNvSpPr>
          <p:nvPr/>
        </p:nvSpPr>
        <p:spPr bwMode="auto">
          <a:xfrm>
            <a:off x="5589535" y="2979048"/>
            <a:ext cx="60900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1" name="Rectangle 309"/>
          <p:cNvSpPr>
            <a:spLocks noChangeArrowheads="1"/>
          </p:cNvSpPr>
          <p:nvPr/>
        </p:nvSpPr>
        <p:spPr bwMode="auto">
          <a:xfrm>
            <a:off x="5559961" y="322902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222.1.4.1</a:t>
            </a:r>
          </a:p>
        </p:txBody>
      </p:sp>
      <p:sp>
        <p:nvSpPr>
          <p:cNvPr id="152" name="Rectangle 310"/>
          <p:cNvSpPr>
            <a:spLocks noChangeArrowheads="1"/>
          </p:cNvSpPr>
          <p:nvPr/>
        </p:nvSpPr>
        <p:spPr bwMode="auto">
          <a:xfrm>
            <a:off x="4518028" y="2979048"/>
            <a:ext cx="60709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3" name="Rectangle 311"/>
          <p:cNvSpPr>
            <a:spLocks noChangeArrowheads="1"/>
          </p:cNvSpPr>
          <p:nvPr/>
        </p:nvSpPr>
        <p:spPr bwMode="auto">
          <a:xfrm>
            <a:off x="4629213" y="321938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222.1.4.2</a:t>
            </a:r>
          </a:p>
        </p:txBody>
      </p:sp>
      <p:sp>
        <p:nvSpPr>
          <p:cNvPr id="154" name="Rectangle 312"/>
          <p:cNvSpPr>
            <a:spLocks noChangeArrowheads="1"/>
          </p:cNvSpPr>
          <p:nvPr/>
        </p:nvSpPr>
        <p:spPr bwMode="auto">
          <a:xfrm>
            <a:off x="2990722" y="2279984"/>
            <a:ext cx="608050" cy="19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5" name="Rectangle 313"/>
          <p:cNvSpPr>
            <a:spLocks noChangeArrowheads="1"/>
          </p:cNvSpPr>
          <p:nvPr/>
        </p:nvSpPr>
        <p:spPr bwMode="auto">
          <a:xfrm>
            <a:off x="2751689" y="2475122"/>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222.1.3.3</a:t>
            </a:r>
          </a:p>
        </p:txBody>
      </p:sp>
      <p:sp>
        <p:nvSpPr>
          <p:cNvPr id="156" name="Rectangle 314"/>
          <p:cNvSpPr>
            <a:spLocks noChangeArrowheads="1"/>
          </p:cNvSpPr>
          <p:nvPr/>
        </p:nvSpPr>
        <p:spPr bwMode="auto">
          <a:xfrm>
            <a:off x="3641862" y="3014133"/>
            <a:ext cx="608050"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7" name="Rectangle 315"/>
          <p:cNvSpPr>
            <a:spLocks noChangeArrowheads="1"/>
          </p:cNvSpPr>
          <p:nvPr/>
        </p:nvSpPr>
        <p:spPr bwMode="auto">
          <a:xfrm>
            <a:off x="3774114" y="3245693"/>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222.1.3.2</a:t>
            </a:r>
          </a:p>
        </p:txBody>
      </p:sp>
      <p:sp>
        <p:nvSpPr>
          <p:cNvPr id="158" name="Rectangle 316"/>
          <p:cNvSpPr>
            <a:spLocks noChangeArrowheads="1"/>
          </p:cNvSpPr>
          <p:nvPr/>
        </p:nvSpPr>
        <p:spPr bwMode="auto">
          <a:xfrm>
            <a:off x="2990722" y="2892214"/>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9" name="Rectangle 317"/>
          <p:cNvSpPr>
            <a:spLocks noChangeArrowheads="1"/>
          </p:cNvSpPr>
          <p:nvPr/>
        </p:nvSpPr>
        <p:spPr bwMode="auto">
          <a:xfrm>
            <a:off x="2751689" y="308735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222.1.3.1</a:t>
            </a:r>
          </a:p>
        </p:txBody>
      </p:sp>
      <p:sp>
        <p:nvSpPr>
          <p:cNvPr id="160" name="Oval 318"/>
          <p:cNvSpPr>
            <a:spLocks noChangeArrowheads="1"/>
          </p:cNvSpPr>
          <p:nvPr/>
        </p:nvSpPr>
        <p:spPr bwMode="auto">
          <a:xfrm>
            <a:off x="3555681" y="282467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1" name="Oval 319"/>
          <p:cNvSpPr>
            <a:spLocks noChangeArrowheads="1"/>
          </p:cNvSpPr>
          <p:nvPr/>
        </p:nvSpPr>
        <p:spPr bwMode="auto">
          <a:xfrm>
            <a:off x="3550894" y="221244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2" name="Oval 320"/>
          <p:cNvSpPr>
            <a:spLocks noChangeArrowheads="1"/>
          </p:cNvSpPr>
          <p:nvPr/>
        </p:nvSpPr>
        <p:spPr bwMode="auto">
          <a:xfrm>
            <a:off x="3974135" y="3122019"/>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3" name="Rectangle 321"/>
          <p:cNvSpPr>
            <a:spLocks noChangeArrowheads="1"/>
          </p:cNvSpPr>
          <p:nvPr/>
        </p:nvSpPr>
        <p:spPr bwMode="auto">
          <a:xfrm>
            <a:off x="4290129" y="3045709"/>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4" name="Rectangle 322"/>
          <p:cNvSpPr>
            <a:spLocks noChangeArrowheads="1"/>
          </p:cNvSpPr>
          <p:nvPr/>
        </p:nvSpPr>
        <p:spPr bwMode="auto">
          <a:xfrm>
            <a:off x="4482598" y="292291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3</a:t>
            </a:r>
          </a:p>
        </p:txBody>
      </p:sp>
      <p:sp>
        <p:nvSpPr>
          <p:cNvPr id="165" name="Rectangle 323"/>
          <p:cNvSpPr>
            <a:spLocks noChangeArrowheads="1"/>
          </p:cNvSpPr>
          <p:nvPr/>
        </p:nvSpPr>
        <p:spPr bwMode="auto">
          <a:xfrm>
            <a:off x="6262700" y="3013256"/>
            <a:ext cx="249922"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6" name="Rectangle 324"/>
          <p:cNvSpPr>
            <a:spLocks noChangeArrowheads="1"/>
          </p:cNvSpPr>
          <p:nvPr/>
        </p:nvSpPr>
        <p:spPr bwMode="auto">
          <a:xfrm>
            <a:off x="5700613" y="292203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2</a:t>
            </a:r>
          </a:p>
        </p:txBody>
      </p:sp>
      <p:sp>
        <p:nvSpPr>
          <p:cNvPr id="167" name="Rectangle 325"/>
          <p:cNvSpPr>
            <a:spLocks noChangeArrowheads="1"/>
          </p:cNvSpPr>
          <p:nvPr/>
        </p:nvSpPr>
        <p:spPr bwMode="auto">
          <a:xfrm>
            <a:off x="3666758" y="2285247"/>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8" name="Rectangle 326"/>
          <p:cNvSpPr>
            <a:spLocks noChangeArrowheads="1"/>
          </p:cNvSpPr>
          <p:nvPr/>
        </p:nvSpPr>
        <p:spPr bwMode="auto">
          <a:xfrm>
            <a:off x="3773005" y="2275954"/>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222.1.3.0</a:t>
            </a:r>
            <a:endParaRPr lang="en-US" altLang="zh-CN" sz="1050" b="1" dirty="0">
              <a:solidFill>
                <a:srgbClr val="0000FF"/>
              </a:solidFill>
              <a:latin typeface="微软雅黑" pitchFamily="34" charset="-122"/>
              <a:ea typeface="微软雅黑" pitchFamily="34" charset="-122"/>
            </a:endParaRPr>
          </a:p>
        </p:txBody>
      </p:sp>
      <p:sp>
        <p:nvSpPr>
          <p:cNvPr id="169" name="Rectangle 327"/>
          <p:cNvSpPr>
            <a:spLocks noChangeArrowheads="1"/>
          </p:cNvSpPr>
          <p:nvPr/>
        </p:nvSpPr>
        <p:spPr bwMode="auto">
          <a:xfrm>
            <a:off x="3686867" y="2121226"/>
            <a:ext cx="432817"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0" name="Rectangle 328"/>
          <p:cNvSpPr>
            <a:spLocks noChangeArrowheads="1"/>
          </p:cNvSpPr>
          <p:nvPr/>
        </p:nvSpPr>
        <p:spPr bwMode="auto">
          <a:xfrm>
            <a:off x="3759362" y="2097303"/>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3</a:t>
            </a:r>
          </a:p>
        </p:txBody>
      </p:sp>
      <p:sp>
        <p:nvSpPr>
          <p:cNvPr id="171" name="Rectangle 329"/>
          <p:cNvSpPr>
            <a:spLocks noChangeArrowheads="1"/>
          </p:cNvSpPr>
          <p:nvPr/>
        </p:nvSpPr>
        <p:spPr bwMode="auto">
          <a:xfrm>
            <a:off x="5149059" y="2723806"/>
            <a:ext cx="25088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2" name="Rectangle 330"/>
          <p:cNvSpPr>
            <a:spLocks noChangeArrowheads="1"/>
          </p:cNvSpPr>
          <p:nvPr/>
        </p:nvSpPr>
        <p:spPr bwMode="auto">
          <a:xfrm>
            <a:off x="5784987" y="2320331"/>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b="1">
              <a:latin typeface="微软雅黑" pitchFamily="34" charset="-122"/>
              <a:ea typeface="微软雅黑" pitchFamily="34" charset="-122"/>
            </a:endParaRPr>
          </a:p>
        </p:txBody>
      </p:sp>
      <p:sp>
        <p:nvSpPr>
          <p:cNvPr id="173" name="Rectangle 331"/>
          <p:cNvSpPr>
            <a:spLocks noChangeArrowheads="1"/>
          </p:cNvSpPr>
          <p:nvPr/>
        </p:nvSpPr>
        <p:spPr bwMode="auto">
          <a:xfrm>
            <a:off x="5759629" y="243435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3</a:t>
            </a:r>
          </a:p>
        </p:txBody>
      </p:sp>
      <p:sp>
        <p:nvSpPr>
          <p:cNvPr id="174" name="Rectangle 332"/>
          <p:cNvSpPr>
            <a:spLocks noChangeArrowheads="1"/>
          </p:cNvSpPr>
          <p:nvPr/>
        </p:nvSpPr>
        <p:spPr bwMode="auto">
          <a:xfrm>
            <a:off x="4750714" y="2522069"/>
            <a:ext cx="248965"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5" name="Rectangle 333"/>
          <p:cNvSpPr>
            <a:spLocks noChangeArrowheads="1"/>
          </p:cNvSpPr>
          <p:nvPr/>
        </p:nvSpPr>
        <p:spPr bwMode="auto">
          <a:xfrm>
            <a:off x="4727260" y="2629146"/>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solidFill>
                  <a:srgbClr val="CC00CC"/>
                </a:solidFill>
                <a:latin typeface="微软雅黑" pitchFamily="34" charset="-122"/>
                <a:ea typeface="微软雅黑" pitchFamily="34" charset="-122"/>
              </a:rPr>
              <a:t>N</a:t>
            </a:r>
            <a:r>
              <a:rPr lang="en-US" altLang="zh-CN" sz="1200" b="1" baseline="-25000" dirty="0">
                <a:solidFill>
                  <a:srgbClr val="CC00CC"/>
                </a:solidFill>
                <a:latin typeface="微软雅黑" pitchFamily="34" charset="-122"/>
                <a:ea typeface="微软雅黑" pitchFamily="34" charset="-122"/>
              </a:rPr>
              <a:t>2</a:t>
            </a:r>
          </a:p>
        </p:txBody>
      </p:sp>
      <p:sp>
        <p:nvSpPr>
          <p:cNvPr id="176" name="Rectangle 334"/>
          <p:cNvSpPr>
            <a:spLocks noChangeArrowheads="1"/>
          </p:cNvSpPr>
          <p:nvPr/>
        </p:nvSpPr>
        <p:spPr bwMode="auto">
          <a:xfrm>
            <a:off x="5130974" y="29483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222.1.4.0</a:t>
            </a:r>
            <a:endParaRPr lang="en-US" altLang="zh-CN" sz="1050" b="1" dirty="0">
              <a:solidFill>
                <a:srgbClr val="CC00CC"/>
              </a:solidFill>
              <a:latin typeface="微软雅黑" pitchFamily="34" charset="-122"/>
              <a:ea typeface="微软雅黑" pitchFamily="34" charset="-122"/>
            </a:endParaRPr>
          </a:p>
        </p:txBody>
      </p:sp>
      <p:sp>
        <p:nvSpPr>
          <p:cNvPr id="177" name="Rectangle 335"/>
          <p:cNvSpPr>
            <a:spLocks noChangeArrowheads="1"/>
          </p:cNvSpPr>
          <p:nvPr/>
        </p:nvSpPr>
        <p:spPr bwMode="auto">
          <a:xfrm>
            <a:off x="4927863" y="2522069"/>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8" name="Rectangle 336"/>
          <p:cNvSpPr>
            <a:spLocks noChangeArrowheads="1"/>
          </p:cNvSpPr>
          <p:nvPr/>
        </p:nvSpPr>
        <p:spPr bwMode="auto">
          <a:xfrm>
            <a:off x="4986867" y="2629146"/>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222.1.5.0</a:t>
            </a:r>
            <a:endParaRPr lang="en-US" altLang="zh-CN" sz="1050" b="1" dirty="0">
              <a:solidFill>
                <a:srgbClr val="CC00CC"/>
              </a:solidFill>
              <a:latin typeface="微软雅黑" pitchFamily="34" charset="-122"/>
              <a:ea typeface="微软雅黑" pitchFamily="34" charset="-122"/>
            </a:endParaRPr>
          </a:p>
        </p:txBody>
      </p:sp>
      <p:sp>
        <p:nvSpPr>
          <p:cNvPr id="179" name="Rectangle 337"/>
          <p:cNvSpPr>
            <a:spLocks noChangeArrowheads="1"/>
          </p:cNvSpPr>
          <p:nvPr/>
        </p:nvSpPr>
        <p:spPr bwMode="auto">
          <a:xfrm>
            <a:off x="5903615" y="2329103"/>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0" name="Rectangle 338"/>
          <p:cNvSpPr>
            <a:spLocks noChangeArrowheads="1"/>
          </p:cNvSpPr>
          <p:nvPr/>
        </p:nvSpPr>
        <p:spPr bwMode="auto">
          <a:xfrm>
            <a:off x="6016364" y="2443128"/>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222.1.6.0</a:t>
            </a:r>
            <a:endParaRPr lang="en-US" altLang="zh-CN" sz="1050" b="1" dirty="0">
              <a:solidFill>
                <a:srgbClr val="CC00CC"/>
              </a:solidFill>
              <a:latin typeface="微软雅黑" pitchFamily="34" charset="-122"/>
              <a:ea typeface="微软雅黑" pitchFamily="34" charset="-122"/>
            </a:endParaRPr>
          </a:p>
        </p:txBody>
      </p:sp>
      <p:sp>
        <p:nvSpPr>
          <p:cNvPr id="181" name="Line 339"/>
          <p:cNvSpPr>
            <a:spLocks noChangeShapeType="1"/>
          </p:cNvSpPr>
          <p:nvPr/>
        </p:nvSpPr>
        <p:spPr bwMode="auto">
          <a:xfrm>
            <a:off x="3673461" y="2046670"/>
            <a:ext cx="0" cy="12042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2" name="Rectangle 340"/>
          <p:cNvSpPr>
            <a:spLocks noChangeArrowheads="1"/>
          </p:cNvSpPr>
          <p:nvPr/>
        </p:nvSpPr>
        <p:spPr bwMode="auto">
          <a:xfrm>
            <a:off x="4871367" y="293957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1</a:t>
            </a:r>
          </a:p>
        </p:txBody>
      </p:sp>
      <p:pic>
        <p:nvPicPr>
          <p:cNvPr id="183"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1034" y="3343053"/>
            <a:ext cx="350467" cy="21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4" name="Line 342"/>
          <p:cNvSpPr>
            <a:spLocks noChangeShapeType="1"/>
          </p:cNvSpPr>
          <p:nvPr/>
        </p:nvSpPr>
        <p:spPr bwMode="auto">
          <a:xfrm>
            <a:off x="7391662" y="2086141"/>
            <a:ext cx="0" cy="1476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5" name="Line 343"/>
          <p:cNvSpPr>
            <a:spLocks noChangeShapeType="1"/>
          </p:cNvSpPr>
          <p:nvPr/>
        </p:nvSpPr>
        <p:spPr bwMode="auto">
          <a:xfrm rot="16200000">
            <a:off x="5340571" y="2917229"/>
            <a:ext cx="0" cy="13673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6" name="Line 344"/>
          <p:cNvSpPr>
            <a:spLocks noChangeShapeType="1"/>
          </p:cNvSpPr>
          <p:nvPr/>
        </p:nvSpPr>
        <p:spPr bwMode="auto">
          <a:xfrm>
            <a:off x="6195671" y="3134298"/>
            <a:ext cx="11959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7" name="Oval 345"/>
          <p:cNvSpPr>
            <a:spLocks noChangeArrowheads="1"/>
          </p:cNvSpPr>
          <p:nvPr/>
        </p:nvSpPr>
        <p:spPr bwMode="auto">
          <a:xfrm>
            <a:off x="6323983" y="3095706"/>
            <a:ext cx="71817"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88" name="Rectangle 346"/>
          <p:cNvSpPr>
            <a:spLocks noChangeArrowheads="1"/>
          </p:cNvSpPr>
          <p:nvPr/>
        </p:nvSpPr>
        <p:spPr bwMode="auto">
          <a:xfrm>
            <a:off x="6828922" y="2419727"/>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2</a:t>
            </a:r>
          </a:p>
        </p:txBody>
      </p:sp>
      <p:sp>
        <p:nvSpPr>
          <p:cNvPr id="189" name="Rectangle 347"/>
          <p:cNvSpPr>
            <a:spLocks noChangeArrowheads="1"/>
          </p:cNvSpPr>
          <p:nvPr/>
        </p:nvSpPr>
        <p:spPr bwMode="auto">
          <a:xfrm>
            <a:off x="4164731" y="1674292"/>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1</a:t>
            </a:r>
          </a:p>
        </p:txBody>
      </p:sp>
      <p:sp>
        <p:nvSpPr>
          <p:cNvPr id="190" name="Line 348"/>
          <p:cNvSpPr>
            <a:spLocks noChangeShapeType="1"/>
          </p:cNvSpPr>
          <p:nvPr/>
        </p:nvSpPr>
        <p:spPr bwMode="auto">
          <a:xfrm rot="16200000">
            <a:off x="5811211" y="593205"/>
            <a:ext cx="0" cy="23929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1" name="Rectangle 349"/>
          <p:cNvSpPr>
            <a:spLocks noChangeArrowheads="1"/>
          </p:cNvSpPr>
          <p:nvPr/>
        </p:nvSpPr>
        <p:spPr bwMode="auto">
          <a:xfrm>
            <a:off x="3354594" y="391054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dirty="0">
                <a:solidFill>
                  <a:srgbClr val="0000FF"/>
                </a:solidFill>
                <a:latin typeface="微软雅黑" pitchFamily="34" charset="-122"/>
                <a:ea typeface="微软雅黑" pitchFamily="34" charset="-122"/>
              </a:rPr>
              <a:t>互联网</a:t>
            </a:r>
          </a:p>
        </p:txBody>
      </p:sp>
      <p:sp>
        <p:nvSpPr>
          <p:cNvPr id="192" name="Line 350"/>
          <p:cNvSpPr>
            <a:spLocks noChangeShapeType="1"/>
          </p:cNvSpPr>
          <p:nvPr/>
        </p:nvSpPr>
        <p:spPr bwMode="auto">
          <a:xfrm flipV="1">
            <a:off x="3589196" y="3677236"/>
            <a:ext cx="255668" cy="233314"/>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3" name="Line 351"/>
          <p:cNvSpPr>
            <a:spLocks noChangeShapeType="1"/>
          </p:cNvSpPr>
          <p:nvPr/>
        </p:nvSpPr>
        <p:spPr bwMode="auto">
          <a:xfrm>
            <a:off x="4798592"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4" name="Oval 352"/>
          <p:cNvSpPr>
            <a:spLocks noChangeArrowheads="1"/>
          </p:cNvSpPr>
          <p:nvPr/>
        </p:nvSpPr>
        <p:spPr bwMode="auto">
          <a:xfrm>
            <a:off x="4765078" y="157127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5" name="Line 380"/>
          <p:cNvSpPr>
            <a:spLocks noChangeShapeType="1"/>
          </p:cNvSpPr>
          <p:nvPr/>
        </p:nvSpPr>
        <p:spPr bwMode="auto">
          <a:xfrm>
            <a:off x="6662001"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6" name="Line 381"/>
          <p:cNvSpPr>
            <a:spLocks noChangeShapeType="1"/>
          </p:cNvSpPr>
          <p:nvPr/>
        </p:nvSpPr>
        <p:spPr bwMode="auto">
          <a:xfrm>
            <a:off x="5730297" y="1351992"/>
            <a:ext cx="0" cy="43066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7" name="Oval 382"/>
          <p:cNvSpPr>
            <a:spLocks noChangeArrowheads="1"/>
          </p:cNvSpPr>
          <p:nvPr/>
        </p:nvSpPr>
        <p:spPr bwMode="auto">
          <a:xfrm>
            <a:off x="5703486" y="1579166"/>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8" name="Oval 410"/>
          <p:cNvSpPr>
            <a:spLocks noChangeArrowheads="1"/>
          </p:cNvSpPr>
          <p:nvPr/>
        </p:nvSpPr>
        <p:spPr bwMode="auto">
          <a:xfrm>
            <a:off x="6635190" y="157916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pic>
        <p:nvPicPr>
          <p:cNvPr id="19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6153"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531"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4320"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50" y="3975335"/>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271" y="3975335"/>
            <a:ext cx="323655" cy="323655"/>
          </a:xfrm>
          <a:prstGeom prst="rect">
            <a:avLst/>
          </a:prstGeom>
          <a:noFill/>
          <a:extLst>
            <a:ext uri="{909E8E84-426E-40DD-AFC4-6F175D3DCCD1}">
              <a14:hiddenFill xmlns:a14="http://schemas.microsoft.com/office/drawing/2010/main">
                <a:solidFill>
                  <a:srgbClr val="FFFFFF"/>
                </a:solidFill>
              </a14:hiddenFill>
            </a:ext>
          </a:extLst>
        </p:spPr>
      </p:pic>
      <p:sp>
        <p:nvSpPr>
          <p:cNvPr id="208" name="Text Box 438"/>
          <p:cNvSpPr txBox="1">
            <a:spLocks noChangeArrowheads="1"/>
          </p:cNvSpPr>
          <p:nvPr/>
        </p:nvSpPr>
        <p:spPr bwMode="auto">
          <a:xfrm>
            <a:off x="696234" y="1828010"/>
            <a:ext cx="1866218" cy="1717393"/>
          </a:xfrm>
          <a:prstGeom prst="rect">
            <a:avLst/>
          </a:prstGeom>
          <a:solidFill>
            <a:srgbClr val="00FFFF"/>
          </a:solidFill>
          <a:ln w="9525">
            <a:solidFill>
              <a:schemeClr val="tx2"/>
            </a:solidFill>
            <a:miter lim="800000"/>
            <a:headEnd/>
            <a:tailEnd/>
          </a:ln>
          <a:effectLst/>
          <a:extLst/>
        </p:spPr>
        <p:txBody>
          <a:bodyPr wrap="square">
            <a:spAutoFit/>
          </a:bodyPr>
          <a:lstStyle/>
          <a:p>
            <a:pPr algn="ctr">
              <a:lnSpc>
                <a:spcPct val="110000"/>
              </a:lnSpc>
            </a:pPr>
            <a:r>
              <a:rPr lang="zh-CN" altLang="en-US" sz="1600" b="1" dirty="0">
                <a:latin typeface="微软雅黑" pitchFamily="34" charset="-122"/>
                <a:ea typeface="微软雅黑" pitchFamily="34" charset="-122"/>
              </a:rPr>
              <a:t>路由器总是具有两个或两个以上</a:t>
            </a:r>
            <a:r>
              <a:rPr lang="zh-CN" altLang="en-US" sz="1600" b="1" dirty="0" smtClean="0">
                <a:latin typeface="微软雅黑" pitchFamily="34" charset="-122"/>
                <a:ea typeface="微软雅黑" pitchFamily="34" charset="-122"/>
              </a:rPr>
              <a:t>的</a:t>
            </a:r>
            <a:r>
              <a:rPr lang="en-US" altLang="zh-CN" sz="1600" b="1" dirty="0" smtClean="0">
                <a:latin typeface="微软雅黑" pitchFamily="34" charset="-122"/>
                <a:ea typeface="微软雅黑" pitchFamily="34" charset="-122"/>
              </a:rPr>
              <a:t>IP</a:t>
            </a:r>
            <a:r>
              <a:rPr lang="zh-CN" altLang="en-US" sz="1600" b="1" dirty="0" smtClean="0">
                <a:latin typeface="微软雅黑" pitchFamily="34" charset="-122"/>
                <a:ea typeface="微软雅黑" pitchFamily="34" charset="-122"/>
              </a:rPr>
              <a:t>地址</a:t>
            </a:r>
            <a:r>
              <a:rPr lang="zh-CN" altLang="en-US" sz="1600" b="1" dirty="0">
                <a:latin typeface="微软雅黑" pitchFamily="34" charset="-122"/>
                <a:ea typeface="微软雅黑" pitchFamily="34" charset="-122"/>
              </a:rPr>
              <a:t>。</a:t>
            </a:r>
          </a:p>
          <a:p>
            <a:pPr algn="ctr">
              <a:lnSpc>
                <a:spcPct val="110000"/>
              </a:lnSpc>
            </a:pPr>
            <a:r>
              <a:rPr lang="zh-CN" altLang="en-US" sz="1600" b="1" dirty="0">
                <a:latin typeface="微软雅黑" pitchFamily="34" charset="-122"/>
                <a:ea typeface="微软雅黑" pitchFamily="34" charset="-122"/>
              </a:rPr>
              <a:t>路由器的每一个接口都有一</a:t>
            </a:r>
            <a:r>
              <a:rPr lang="zh-CN" altLang="en-US" sz="1600" b="1" dirty="0" smtClean="0">
                <a:latin typeface="微软雅黑" pitchFamily="34" charset="-122"/>
                <a:ea typeface="微软雅黑" pitchFamily="34" charset="-122"/>
              </a:rPr>
              <a:t>个不同</a:t>
            </a:r>
            <a:r>
              <a:rPr lang="zh-CN" altLang="en-US" sz="1600" b="1" dirty="0">
                <a:latin typeface="微软雅黑" pitchFamily="34" charset="-122"/>
                <a:ea typeface="微软雅黑" pitchFamily="34" charset="-122"/>
              </a:rPr>
              <a:t>网络号</a:t>
            </a:r>
            <a:r>
              <a:rPr lang="zh-CN" altLang="en-US" sz="1600" b="1" dirty="0" smtClean="0">
                <a:latin typeface="微软雅黑" pitchFamily="34" charset="-122"/>
                <a:ea typeface="微软雅黑" pitchFamily="34" charset="-122"/>
              </a:rPr>
              <a:t>的</a:t>
            </a:r>
            <a:r>
              <a:rPr lang="en-US" altLang="zh-CN" sz="1600" b="1" dirty="0" smtClean="0">
                <a:latin typeface="微软雅黑" pitchFamily="34" charset="-122"/>
                <a:ea typeface="微软雅黑" pitchFamily="34" charset="-122"/>
              </a:rPr>
              <a:t>IP</a:t>
            </a:r>
            <a:r>
              <a:rPr lang="zh-CN" altLang="en-US" sz="1600" b="1" dirty="0" smtClean="0">
                <a:latin typeface="微软雅黑" pitchFamily="34" charset="-122"/>
                <a:ea typeface="微软雅黑" pitchFamily="34" charset="-122"/>
              </a:rPr>
              <a:t>地址</a:t>
            </a:r>
            <a:r>
              <a:rPr lang="zh-CN" altLang="en-US" sz="1600" b="1" dirty="0">
                <a:latin typeface="微软雅黑" pitchFamily="34" charset="-122"/>
                <a:ea typeface="微软雅黑" pitchFamily="34" charset="-122"/>
              </a:rPr>
              <a:t>。</a:t>
            </a:r>
          </a:p>
        </p:txBody>
      </p:sp>
      <p:grpSp>
        <p:nvGrpSpPr>
          <p:cNvPr id="209" name="Group 439"/>
          <p:cNvGrpSpPr>
            <a:grpSpLocks/>
          </p:cNvGrpSpPr>
          <p:nvPr/>
        </p:nvGrpSpPr>
        <p:grpSpPr bwMode="auto">
          <a:xfrm>
            <a:off x="4462010" y="2109521"/>
            <a:ext cx="1714572" cy="284667"/>
            <a:chOff x="1781" y="1711"/>
            <a:chExt cx="1825" cy="303"/>
          </a:xfrm>
        </p:grpSpPr>
        <p:sp>
          <p:nvSpPr>
            <p:cNvPr id="210" name="Line 440"/>
            <p:cNvSpPr>
              <a:spLocks noChangeShapeType="1"/>
            </p:cNvSpPr>
            <p:nvPr/>
          </p:nvSpPr>
          <p:spPr bwMode="auto">
            <a:xfrm>
              <a:off x="2794" y="1711"/>
              <a:ext cx="72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 name="Line 441"/>
            <p:cNvSpPr>
              <a:spLocks noChangeShapeType="1"/>
            </p:cNvSpPr>
            <p:nvPr/>
          </p:nvSpPr>
          <p:spPr bwMode="auto">
            <a:xfrm>
              <a:off x="2880" y="2014"/>
              <a:ext cx="72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 name="Line 442"/>
            <p:cNvSpPr>
              <a:spLocks noChangeShapeType="1"/>
            </p:cNvSpPr>
            <p:nvPr/>
          </p:nvSpPr>
          <p:spPr bwMode="auto">
            <a:xfrm>
              <a:off x="1781" y="1989"/>
              <a:ext cx="72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76656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20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45144" y="1143000"/>
            <a:ext cx="8053711"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ectangle 14"/>
          <p:cNvSpPr>
            <a:spLocks noChangeArrowheads="1"/>
          </p:cNvSpPr>
          <p:nvPr/>
        </p:nvSpPr>
        <p:spPr bwMode="auto">
          <a:xfrm>
            <a:off x="6737840" y="1794720"/>
            <a:ext cx="1163625" cy="1153056"/>
          </a:xfrm>
          <a:prstGeom prst="rect">
            <a:avLst/>
          </a:prstGeom>
          <a:solidFill>
            <a:srgbClr val="00FFFF"/>
          </a:solidFill>
          <a:ln w="28575">
            <a:solidFill>
              <a:srgbClr val="3333CC"/>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9" name="Rectangle 9"/>
          <p:cNvSpPr>
            <a:spLocks noChangeArrowheads="1"/>
          </p:cNvSpPr>
          <p:nvPr/>
        </p:nvSpPr>
        <p:spPr bwMode="auto">
          <a:xfrm>
            <a:off x="1185800" y="1741371"/>
            <a:ext cx="1163627" cy="1140931"/>
          </a:xfrm>
          <a:prstGeom prst="rect">
            <a:avLst/>
          </a:prstGeom>
          <a:solidFill>
            <a:srgbClr val="99FFCC"/>
          </a:solidFill>
          <a:ln w="28575">
            <a:solidFill>
              <a:srgbClr val="3333CC"/>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9" name="AutoShape 5"/>
          <p:cNvSpPr>
            <a:spLocks noChangeArrowheads="1"/>
          </p:cNvSpPr>
          <p:nvPr/>
        </p:nvSpPr>
        <p:spPr bwMode="auto">
          <a:xfrm>
            <a:off x="545144" y="673929"/>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0" name="Rectangle 6"/>
          <p:cNvSpPr>
            <a:spLocks noChangeArrowheads="1"/>
          </p:cNvSpPr>
          <p:nvPr/>
        </p:nvSpPr>
        <p:spPr bwMode="auto">
          <a:xfrm>
            <a:off x="3829821" y="650839"/>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虚电路服务</a:t>
            </a:r>
          </a:p>
        </p:txBody>
      </p:sp>
      <p:sp>
        <p:nvSpPr>
          <p:cNvPr id="13" name="Rectangle 2"/>
          <p:cNvSpPr>
            <a:spLocks noChangeArrowheads="1"/>
          </p:cNvSpPr>
          <p:nvPr/>
        </p:nvSpPr>
        <p:spPr bwMode="auto">
          <a:xfrm>
            <a:off x="6753601" y="2289406"/>
            <a:ext cx="1147864" cy="229156"/>
          </a:xfrm>
          <a:prstGeom prst="rect">
            <a:avLst/>
          </a:prstGeom>
          <a:solidFill>
            <a:srgbClr val="FFFF0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5" name="Rectangle 4"/>
          <p:cNvSpPr>
            <a:spLocks noChangeArrowheads="1"/>
          </p:cNvSpPr>
          <p:nvPr/>
        </p:nvSpPr>
        <p:spPr bwMode="auto">
          <a:xfrm>
            <a:off x="1201562" y="2223933"/>
            <a:ext cx="1133614" cy="229156"/>
          </a:xfrm>
          <a:prstGeom prst="rect">
            <a:avLst/>
          </a:prstGeom>
          <a:solidFill>
            <a:srgbClr val="FFFF0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7" name="Line 7"/>
          <p:cNvSpPr>
            <a:spLocks noChangeShapeType="1"/>
          </p:cNvSpPr>
          <p:nvPr/>
        </p:nvSpPr>
        <p:spPr bwMode="auto">
          <a:xfrm>
            <a:off x="4554186" y="1931728"/>
            <a:ext cx="44862" cy="42921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8" name="Line 8"/>
          <p:cNvSpPr>
            <a:spLocks noChangeShapeType="1"/>
          </p:cNvSpPr>
          <p:nvPr/>
        </p:nvSpPr>
        <p:spPr bwMode="auto">
          <a:xfrm>
            <a:off x="2574228" y="2593735"/>
            <a:ext cx="387989" cy="197633"/>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0" name="Line 10"/>
          <p:cNvSpPr>
            <a:spLocks noChangeShapeType="1"/>
          </p:cNvSpPr>
          <p:nvPr/>
        </p:nvSpPr>
        <p:spPr bwMode="auto">
          <a:xfrm>
            <a:off x="1185800" y="2003264"/>
            <a:ext cx="116362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1" name="Line 11"/>
          <p:cNvSpPr>
            <a:spLocks noChangeShapeType="1"/>
          </p:cNvSpPr>
          <p:nvPr/>
        </p:nvSpPr>
        <p:spPr bwMode="auto">
          <a:xfrm>
            <a:off x="1185800" y="2223933"/>
            <a:ext cx="116362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2" name="Line 12"/>
          <p:cNvSpPr>
            <a:spLocks noChangeShapeType="1"/>
          </p:cNvSpPr>
          <p:nvPr/>
        </p:nvSpPr>
        <p:spPr bwMode="auto">
          <a:xfrm>
            <a:off x="1185800" y="2444602"/>
            <a:ext cx="116362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3" name="Line 13"/>
          <p:cNvSpPr>
            <a:spLocks noChangeShapeType="1"/>
          </p:cNvSpPr>
          <p:nvPr/>
        </p:nvSpPr>
        <p:spPr bwMode="auto">
          <a:xfrm>
            <a:off x="1185800" y="2665271"/>
            <a:ext cx="116362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5" name="Line 15"/>
          <p:cNvSpPr>
            <a:spLocks noChangeShapeType="1"/>
          </p:cNvSpPr>
          <p:nvPr/>
        </p:nvSpPr>
        <p:spPr bwMode="auto">
          <a:xfrm>
            <a:off x="6737840" y="2068737"/>
            <a:ext cx="11636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6" name="Line 16"/>
          <p:cNvSpPr>
            <a:spLocks noChangeShapeType="1"/>
          </p:cNvSpPr>
          <p:nvPr/>
        </p:nvSpPr>
        <p:spPr bwMode="auto">
          <a:xfrm>
            <a:off x="6737840" y="2289406"/>
            <a:ext cx="11636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7" name="Line 17"/>
          <p:cNvSpPr>
            <a:spLocks noChangeShapeType="1"/>
          </p:cNvSpPr>
          <p:nvPr/>
        </p:nvSpPr>
        <p:spPr bwMode="auto">
          <a:xfrm>
            <a:off x="6737840" y="2510075"/>
            <a:ext cx="11636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8" name="Line 18"/>
          <p:cNvSpPr>
            <a:spLocks noChangeShapeType="1"/>
          </p:cNvSpPr>
          <p:nvPr/>
        </p:nvSpPr>
        <p:spPr bwMode="auto">
          <a:xfrm>
            <a:off x="6737840" y="2730744"/>
            <a:ext cx="11636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9" name="Text Box 19"/>
          <p:cNvSpPr txBox="1">
            <a:spLocks noChangeArrowheads="1"/>
          </p:cNvSpPr>
          <p:nvPr/>
        </p:nvSpPr>
        <p:spPr bwMode="auto">
          <a:xfrm>
            <a:off x="2472703" y="1770956"/>
            <a:ext cx="43794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H</a:t>
            </a:r>
            <a:r>
              <a:rPr kumimoji="0" lang="en-US" altLang="zh-CN" sz="1600" b="1" i="0" u="none" strike="noStrike" kern="0" cap="none" spc="0" normalizeH="0" baseline="-25000" noProof="0" dirty="0">
                <a:ln>
                  <a:noFill/>
                </a:ln>
                <a:effectLst/>
                <a:uLnTx/>
                <a:uFillTx/>
                <a:latin typeface="微软雅黑" pitchFamily="34" charset="-122"/>
                <a:ea typeface="微软雅黑" pitchFamily="34" charset="-122"/>
              </a:rPr>
              <a:t>1</a:t>
            </a:r>
          </a:p>
        </p:txBody>
      </p:sp>
      <p:sp>
        <p:nvSpPr>
          <p:cNvPr id="31" name="Line 21"/>
          <p:cNvSpPr>
            <a:spLocks noChangeShapeType="1"/>
          </p:cNvSpPr>
          <p:nvPr/>
        </p:nvSpPr>
        <p:spPr bwMode="auto">
          <a:xfrm>
            <a:off x="3219260" y="2791368"/>
            <a:ext cx="1228229" cy="463163"/>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2" name="Line 22"/>
          <p:cNvSpPr>
            <a:spLocks noChangeShapeType="1"/>
          </p:cNvSpPr>
          <p:nvPr/>
        </p:nvSpPr>
        <p:spPr bwMode="auto">
          <a:xfrm flipV="1">
            <a:off x="3154999" y="2460364"/>
            <a:ext cx="1422224" cy="331004"/>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3" name="Line 23"/>
          <p:cNvSpPr>
            <a:spLocks noChangeShapeType="1"/>
          </p:cNvSpPr>
          <p:nvPr/>
        </p:nvSpPr>
        <p:spPr bwMode="auto">
          <a:xfrm>
            <a:off x="4705745" y="2460364"/>
            <a:ext cx="1163968" cy="396477"/>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4" name="Line 24"/>
          <p:cNvSpPr>
            <a:spLocks noChangeShapeType="1"/>
          </p:cNvSpPr>
          <p:nvPr/>
        </p:nvSpPr>
        <p:spPr bwMode="auto">
          <a:xfrm flipV="1">
            <a:off x="4577223" y="2924739"/>
            <a:ext cx="1292490" cy="329791"/>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5" name="Line 25"/>
          <p:cNvSpPr>
            <a:spLocks noChangeShapeType="1"/>
          </p:cNvSpPr>
          <p:nvPr/>
        </p:nvSpPr>
        <p:spPr bwMode="auto">
          <a:xfrm flipV="1">
            <a:off x="5933974" y="2593735"/>
            <a:ext cx="516511" cy="263106"/>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7" name="Text Box 27"/>
          <p:cNvSpPr txBox="1">
            <a:spLocks noChangeArrowheads="1"/>
          </p:cNvSpPr>
          <p:nvPr/>
        </p:nvSpPr>
        <p:spPr bwMode="auto">
          <a:xfrm>
            <a:off x="6111327" y="1769228"/>
            <a:ext cx="499094" cy="33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 H</a:t>
            </a:r>
            <a:r>
              <a:rPr kumimoji="0" lang="en-US" altLang="zh-CN" sz="1600" b="1" i="0" u="none" strike="noStrike" kern="0" cap="none" spc="0" normalizeH="0" baseline="-25000" noProof="0" dirty="0">
                <a:ln>
                  <a:noFill/>
                </a:ln>
                <a:effectLst/>
                <a:uLnTx/>
                <a:uFillTx/>
                <a:latin typeface="微软雅黑" pitchFamily="34" charset="-122"/>
                <a:ea typeface="微软雅黑" pitchFamily="34" charset="-122"/>
              </a:rPr>
              <a:t>2</a:t>
            </a:r>
          </a:p>
        </p:txBody>
      </p:sp>
      <p:sp>
        <p:nvSpPr>
          <p:cNvPr id="37" name="Line 29"/>
          <p:cNvSpPr>
            <a:spLocks noChangeShapeType="1"/>
          </p:cNvSpPr>
          <p:nvPr/>
        </p:nvSpPr>
        <p:spPr bwMode="auto">
          <a:xfrm flipV="1">
            <a:off x="3154999" y="1865043"/>
            <a:ext cx="1356751" cy="86085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8" name="Line 30"/>
          <p:cNvSpPr>
            <a:spLocks noChangeShapeType="1"/>
          </p:cNvSpPr>
          <p:nvPr/>
        </p:nvSpPr>
        <p:spPr bwMode="auto">
          <a:xfrm>
            <a:off x="4641484" y="1865043"/>
            <a:ext cx="1292490" cy="926325"/>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pic>
        <p:nvPicPr>
          <p:cNvPr id="39"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2194" y="2659208"/>
            <a:ext cx="466799" cy="264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0"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3229" y="2328205"/>
            <a:ext cx="468012" cy="26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1" name="Picture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3494" y="3122371"/>
            <a:ext cx="468012" cy="26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2"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5718" y="2725895"/>
            <a:ext cx="468012" cy="264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3" name="Picture 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7755" y="1731671"/>
            <a:ext cx="468012" cy="264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4" name="Freeform 36"/>
          <p:cNvSpPr>
            <a:spLocks/>
          </p:cNvSpPr>
          <p:nvPr/>
        </p:nvSpPr>
        <p:spPr bwMode="auto">
          <a:xfrm>
            <a:off x="2182601" y="2346392"/>
            <a:ext cx="4721347" cy="632908"/>
          </a:xfrm>
          <a:custGeom>
            <a:avLst/>
            <a:gdLst>
              <a:gd name="T0" fmla="*/ 0 w 3314"/>
              <a:gd name="T1" fmla="*/ 0 h 433"/>
              <a:gd name="T2" fmla="*/ 184 w 3314"/>
              <a:gd name="T3" fmla="*/ 158 h 433"/>
              <a:gd name="T4" fmla="*/ 275 w 3314"/>
              <a:gd name="T5" fmla="*/ 249 h 433"/>
              <a:gd name="T6" fmla="*/ 362 w 3314"/>
              <a:gd name="T7" fmla="*/ 300 h 433"/>
              <a:gd name="T8" fmla="*/ 494 w 3314"/>
              <a:gd name="T9" fmla="*/ 364 h 433"/>
              <a:gd name="T10" fmla="*/ 683 w 3314"/>
              <a:gd name="T11" fmla="*/ 385 h 433"/>
              <a:gd name="T12" fmla="*/ 955 w 3314"/>
              <a:gd name="T13" fmla="*/ 339 h 433"/>
              <a:gd name="T14" fmla="*/ 1498 w 3314"/>
              <a:gd name="T15" fmla="*/ 216 h 433"/>
              <a:gd name="T16" fmla="*/ 1854 w 3314"/>
              <a:gd name="T17" fmla="*/ 216 h 433"/>
              <a:gd name="T18" fmla="*/ 2210 w 3314"/>
              <a:gd name="T19" fmla="*/ 316 h 433"/>
              <a:gd name="T20" fmla="*/ 2450 w 3314"/>
              <a:gd name="T21" fmla="*/ 392 h 433"/>
              <a:gd name="T22" fmla="*/ 2633 w 3314"/>
              <a:gd name="T23" fmla="*/ 430 h 433"/>
              <a:gd name="T24" fmla="*/ 2834 w 3314"/>
              <a:gd name="T25" fmla="*/ 372 h 433"/>
              <a:gd name="T26" fmla="*/ 2994 w 3314"/>
              <a:gd name="T27" fmla="*/ 276 h 433"/>
              <a:gd name="T28" fmla="*/ 3314 w 3314"/>
              <a:gd name="T29" fmla="*/ 2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4" h="433">
                <a:moveTo>
                  <a:pt x="0" y="0"/>
                </a:moveTo>
                <a:cubicBezTo>
                  <a:pt x="27" y="26"/>
                  <a:pt x="138" y="116"/>
                  <a:pt x="184" y="158"/>
                </a:cubicBezTo>
                <a:cubicBezTo>
                  <a:pt x="230" y="200"/>
                  <a:pt x="245" y="225"/>
                  <a:pt x="275" y="249"/>
                </a:cubicBezTo>
                <a:cubicBezTo>
                  <a:pt x="305" y="273"/>
                  <a:pt x="326" y="281"/>
                  <a:pt x="362" y="300"/>
                </a:cubicBezTo>
                <a:cubicBezTo>
                  <a:pt x="398" y="319"/>
                  <a:pt x="441" y="350"/>
                  <a:pt x="494" y="364"/>
                </a:cubicBezTo>
                <a:cubicBezTo>
                  <a:pt x="547" y="378"/>
                  <a:pt x="606" y="389"/>
                  <a:pt x="683" y="385"/>
                </a:cubicBezTo>
                <a:cubicBezTo>
                  <a:pt x="760" y="381"/>
                  <a:pt x="819" y="367"/>
                  <a:pt x="955" y="339"/>
                </a:cubicBezTo>
                <a:cubicBezTo>
                  <a:pt x="1091" y="311"/>
                  <a:pt x="1348" y="236"/>
                  <a:pt x="1498" y="216"/>
                </a:cubicBezTo>
                <a:cubicBezTo>
                  <a:pt x="1648" y="196"/>
                  <a:pt x="1735" y="199"/>
                  <a:pt x="1854" y="216"/>
                </a:cubicBezTo>
                <a:cubicBezTo>
                  <a:pt x="1973" y="233"/>
                  <a:pt x="2111" y="287"/>
                  <a:pt x="2210" y="316"/>
                </a:cubicBezTo>
                <a:cubicBezTo>
                  <a:pt x="2309" y="345"/>
                  <a:pt x="2380" y="373"/>
                  <a:pt x="2450" y="392"/>
                </a:cubicBezTo>
                <a:cubicBezTo>
                  <a:pt x="2520" y="411"/>
                  <a:pt x="2569" y="433"/>
                  <a:pt x="2633" y="430"/>
                </a:cubicBezTo>
                <a:cubicBezTo>
                  <a:pt x="2697" y="427"/>
                  <a:pt x="2774" y="398"/>
                  <a:pt x="2834" y="372"/>
                </a:cubicBezTo>
                <a:cubicBezTo>
                  <a:pt x="2894" y="346"/>
                  <a:pt x="2914" y="334"/>
                  <a:pt x="2994" y="276"/>
                </a:cubicBezTo>
                <a:cubicBezTo>
                  <a:pt x="3074" y="218"/>
                  <a:pt x="3247" y="75"/>
                  <a:pt x="3314" y="22"/>
                </a:cubicBezTo>
              </a:path>
            </a:pathLst>
          </a:custGeom>
          <a:noFill/>
          <a:ln w="57150" cmpd="sng">
            <a:solidFill>
              <a:srgbClr val="FF00FF"/>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5" name="Text Box 37"/>
          <p:cNvSpPr txBox="1">
            <a:spLocks noChangeArrowheads="1"/>
          </p:cNvSpPr>
          <p:nvPr/>
        </p:nvSpPr>
        <p:spPr bwMode="auto">
          <a:xfrm>
            <a:off x="4188911" y="2666483"/>
            <a:ext cx="80502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虚电路</a:t>
            </a:r>
            <a:endParaRPr kumimoji="0" lang="zh-CN" altLang="en-US" sz="1600" b="1" i="0" u="none" strike="noStrike" kern="0" cap="none" spc="0" normalizeH="0" baseline="-25000" noProof="0" dirty="0">
              <a:ln>
                <a:noFill/>
              </a:ln>
              <a:effectLst/>
              <a:uLnTx/>
              <a:uFillTx/>
              <a:latin typeface="微软雅黑" pitchFamily="34" charset="-122"/>
              <a:ea typeface="微软雅黑" pitchFamily="34" charset="-122"/>
            </a:endParaRPr>
          </a:p>
        </p:txBody>
      </p:sp>
      <p:sp>
        <p:nvSpPr>
          <p:cNvPr id="46" name="Text Box 38"/>
          <p:cNvSpPr txBox="1">
            <a:spLocks noChangeArrowheads="1"/>
          </p:cNvSpPr>
          <p:nvPr/>
        </p:nvSpPr>
        <p:spPr bwMode="auto">
          <a:xfrm>
            <a:off x="1867631" y="3604992"/>
            <a:ext cx="5344733" cy="369332"/>
          </a:xfrm>
          <a:prstGeom prst="rect">
            <a:avLst/>
          </a:prstGeom>
          <a:solidFill>
            <a:srgbClr val="0000FF"/>
          </a:solidFill>
          <a:ln w="9525">
            <a:solidFill>
              <a:srgbClr val="3333CC"/>
            </a:solid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chemeClr val="bg1"/>
                </a:solidFill>
                <a:effectLst/>
                <a:uLnTx/>
                <a:uFillTx/>
                <a:latin typeface="微软雅黑" pitchFamily="34" charset="-122"/>
                <a:ea typeface="微软雅黑" pitchFamily="34" charset="-122"/>
              </a:rPr>
              <a:t>H</a:t>
            </a:r>
            <a:r>
              <a:rPr kumimoji="0" lang="en-US" altLang="zh-CN" b="1" i="0" u="none" strike="noStrike" kern="0" cap="none" spc="0" normalizeH="0" baseline="-25000" noProof="0" dirty="0">
                <a:ln>
                  <a:noFill/>
                </a:ln>
                <a:solidFill>
                  <a:schemeClr val="bg1"/>
                </a:solidFill>
                <a:effectLst/>
                <a:uLnTx/>
                <a:uFillTx/>
                <a:latin typeface="微软雅黑" pitchFamily="34" charset="-122"/>
                <a:ea typeface="微软雅黑" pitchFamily="34" charset="-122"/>
              </a:rPr>
              <a:t>1</a:t>
            </a:r>
            <a:r>
              <a:rPr kumimoji="0" lang="en-US" altLang="zh-CN" b="1" i="0" u="none" strike="noStrike" kern="0" cap="none" spc="0" normalizeH="0" baseline="0" noProof="0" dirty="0">
                <a:ln>
                  <a:noFill/>
                </a:ln>
                <a:solidFill>
                  <a:schemeClr val="bg1"/>
                </a:solidFill>
                <a:effectLst/>
                <a:uLnTx/>
                <a:uFillTx/>
                <a:latin typeface="微软雅黑" pitchFamily="34" charset="-122"/>
                <a:ea typeface="微软雅黑" pitchFamily="34" charset="-122"/>
              </a:rPr>
              <a:t> </a:t>
            </a:r>
            <a:r>
              <a:rPr kumimoji="0" lang="zh-CN" altLang="en-US" b="1" i="0" u="none" strike="noStrike" kern="0" cap="none" spc="0" normalizeH="0" baseline="0" noProof="0" dirty="0">
                <a:ln>
                  <a:noFill/>
                </a:ln>
                <a:solidFill>
                  <a:schemeClr val="bg1"/>
                </a:solidFill>
                <a:effectLst/>
                <a:uLnTx/>
                <a:uFillTx/>
                <a:latin typeface="微软雅黑" pitchFamily="34" charset="-122"/>
                <a:ea typeface="微软雅黑" pitchFamily="34" charset="-122"/>
              </a:rPr>
              <a:t>发送给 </a:t>
            </a:r>
            <a:r>
              <a:rPr kumimoji="0" lang="en-US" altLang="zh-CN" b="1" i="0" u="none" strike="noStrike" kern="0" cap="none" spc="0" normalizeH="0" baseline="0" noProof="0" dirty="0">
                <a:ln>
                  <a:noFill/>
                </a:ln>
                <a:solidFill>
                  <a:schemeClr val="bg1"/>
                </a:solidFill>
                <a:effectLst/>
                <a:uLnTx/>
                <a:uFillTx/>
                <a:latin typeface="微软雅黑" pitchFamily="34" charset="-122"/>
                <a:ea typeface="微软雅黑" pitchFamily="34" charset="-122"/>
              </a:rPr>
              <a:t>H</a:t>
            </a:r>
            <a:r>
              <a:rPr kumimoji="0" lang="en-US" altLang="zh-CN" b="1" i="0" u="none" strike="noStrike" kern="0" cap="none" spc="0" normalizeH="0" baseline="-25000" noProof="0" dirty="0">
                <a:ln>
                  <a:noFill/>
                </a:ln>
                <a:solidFill>
                  <a:schemeClr val="bg1"/>
                </a:solidFill>
                <a:effectLst/>
                <a:uLnTx/>
                <a:uFillTx/>
                <a:latin typeface="微软雅黑" pitchFamily="34" charset="-122"/>
                <a:ea typeface="微软雅黑" pitchFamily="34" charset="-122"/>
              </a:rPr>
              <a:t>2</a:t>
            </a:r>
            <a:r>
              <a:rPr kumimoji="0" lang="en-US" altLang="zh-CN" b="1" i="0" u="none" strike="noStrike" kern="0" cap="none" spc="0" normalizeH="0" baseline="0" noProof="0" dirty="0">
                <a:ln>
                  <a:noFill/>
                </a:ln>
                <a:solidFill>
                  <a:schemeClr val="bg1"/>
                </a:solidFill>
                <a:effectLst/>
                <a:uLnTx/>
                <a:uFillTx/>
                <a:latin typeface="微软雅黑" pitchFamily="34" charset="-122"/>
                <a:ea typeface="微软雅黑" pitchFamily="34" charset="-122"/>
              </a:rPr>
              <a:t> </a:t>
            </a:r>
            <a:r>
              <a:rPr kumimoji="0" lang="zh-CN" altLang="en-US" b="1" i="0" u="none" strike="noStrike" kern="0" cap="none" spc="0" normalizeH="0" baseline="0" noProof="0" dirty="0">
                <a:ln>
                  <a:noFill/>
                </a:ln>
                <a:solidFill>
                  <a:schemeClr val="bg1"/>
                </a:solidFill>
                <a:effectLst/>
                <a:uLnTx/>
                <a:uFillTx/>
                <a:latin typeface="微软雅黑" pitchFamily="34" charset="-122"/>
                <a:ea typeface="微软雅黑" pitchFamily="34" charset="-122"/>
              </a:rPr>
              <a:t>的所有分组都沿着同一条虚电路传送</a:t>
            </a:r>
          </a:p>
        </p:txBody>
      </p:sp>
      <p:pic>
        <p:nvPicPr>
          <p:cNvPr id="5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0867" y="2076059"/>
            <a:ext cx="571350" cy="57135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1327" y="2076059"/>
            <a:ext cx="571350" cy="571350"/>
          </a:xfrm>
          <a:prstGeom prst="rect">
            <a:avLst/>
          </a:prstGeom>
          <a:noFill/>
          <a:extLst>
            <a:ext uri="{909E8E84-426E-40DD-AFC4-6F175D3DCCD1}">
              <a14:hiddenFill xmlns:a14="http://schemas.microsoft.com/office/drawing/2010/main">
                <a:solidFill>
                  <a:srgbClr val="FFFFFF"/>
                </a:solidFill>
              </a14:hiddenFill>
            </a:ext>
          </a:extLst>
        </p:spPr>
      </p:pic>
      <p:sp>
        <p:nvSpPr>
          <p:cNvPr id="54" name="Text Box 5"/>
          <p:cNvSpPr txBox="1">
            <a:spLocks noChangeArrowheads="1"/>
          </p:cNvSpPr>
          <p:nvPr/>
        </p:nvSpPr>
        <p:spPr bwMode="auto">
          <a:xfrm>
            <a:off x="1153557" y="1713881"/>
            <a:ext cx="1267557"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zh-CN" altLang="en-US" sz="1300" b="1" i="0" u="none" strike="noStrike" kern="0" cap="none" spc="0" normalizeH="0" baseline="0" noProof="0" dirty="0">
                <a:ln>
                  <a:noFill/>
                </a:ln>
                <a:effectLst/>
                <a:uLnTx/>
                <a:uFillTx/>
                <a:latin typeface="微软雅黑" pitchFamily="34" charset="-122"/>
                <a:ea typeface="微软雅黑" pitchFamily="34" charset="-122"/>
              </a:rPr>
              <a:t>应用层</a:t>
            </a:r>
          </a:p>
          <a:p>
            <a:pPr marL="0" marR="0" lvl="0" indent="0" algn="ctr" defTabSz="914400" eaLnBrk="1" fontAlgn="auto" latinLnBrk="0" hangingPunct="1">
              <a:lnSpc>
                <a:spcPts val="1800"/>
              </a:lnSpc>
              <a:spcBef>
                <a:spcPts val="0"/>
              </a:spcBef>
              <a:spcAft>
                <a:spcPts val="0"/>
              </a:spcAft>
              <a:buClrTx/>
              <a:buSzTx/>
              <a:buFontTx/>
              <a:buNone/>
              <a:tabLst/>
              <a:defRPr/>
            </a:pPr>
            <a:r>
              <a:rPr kumimoji="0" lang="zh-CN" altLang="en-US" sz="1300" b="1" i="0" u="none" strike="noStrike" kern="0" cap="none" spc="0" normalizeH="0" baseline="0" noProof="0" dirty="0">
                <a:ln>
                  <a:noFill/>
                </a:ln>
                <a:effectLst/>
                <a:uLnTx/>
                <a:uFillTx/>
                <a:latin typeface="微软雅黑" pitchFamily="34" charset="-122"/>
                <a:ea typeface="微软雅黑" pitchFamily="34" charset="-122"/>
              </a:rPr>
              <a:t>运输层</a:t>
            </a:r>
          </a:p>
          <a:p>
            <a:pPr marL="0" marR="0" lvl="0" indent="0" algn="ctr" defTabSz="914400" eaLnBrk="1" fontAlgn="auto" latinLnBrk="0" hangingPunct="1">
              <a:lnSpc>
                <a:spcPts val="1800"/>
              </a:lnSpc>
              <a:spcBef>
                <a:spcPts val="0"/>
              </a:spcBef>
              <a:spcAft>
                <a:spcPts val="0"/>
              </a:spcAft>
              <a:buClrTx/>
              <a:buSzTx/>
              <a:buFontTx/>
              <a:buNone/>
              <a:tabLst/>
              <a:defRPr/>
            </a:pPr>
            <a:r>
              <a:rPr kumimoji="0" lang="zh-CN" altLang="en-US" sz="1300" b="1" i="0" u="none" strike="noStrike" kern="0" cap="none" spc="0" normalizeH="0" baseline="0" noProof="0" dirty="0">
                <a:ln>
                  <a:noFill/>
                </a:ln>
                <a:effectLst/>
                <a:uLnTx/>
                <a:uFillTx/>
                <a:latin typeface="微软雅黑" pitchFamily="34" charset="-122"/>
                <a:ea typeface="微软雅黑" pitchFamily="34" charset="-122"/>
              </a:rPr>
              <a:t>网络层</a:t>
            </a:r>
          </a:p>
          <a:p>
            <a:pPr marL="0" marR="0" lvl="0" indent="0" algn="ctr" defTabSz="914400" eaLnBrk="1" fontAlgn="auto" latinLnBrk="0" hangingPunct="1">
              <a:lnSpc>
                <a:spcPts val="1800"/>
              </a:lnSpc>
              <a:spcBef>
                <a:spcPts val="0"/>
              </a:spcBef>
              <a:spcAft>
                <a:spcPts val="0"/>
              </a:spcAft>
              <a:buClrTx/>
              <a:buSzTx/>
              <a:buFontTx/>
              <a:buNone/>
              <a:tabLst/>
              <a:defRPr/>
            </a:pPr>
            <a:r>
              <a:rPr kumimoji="0" lang="zh-CN" altLang="en-US" sz="1300" b="1" i="0" u="none" strike="noStrike" kern="0" cap="none" spc="0" normalizeH="0" baseline="0" noProof="0" dirty="0">
                <a:ln>
                  <a:noFill/>
                </a:ln>
                <a:effectLst/>
                <a:uLnTx/>
                <a:uFillTx/>
                <a:latin typeface="微软雅黑" pitchFamily="34" charset="-122"/>
                <a:ea typeface="微软雅黑" pitchFamily="34" charset="-122"/>
              </a:rPr>
              <a:t>数据链路层</a:t>
            </a:r>
          </a:p>
          <a:p>
            <a:pPr marL="0" marR="0" lvl="0" indent="0" algn="ctr" defTabSz="914400" eaLnBrk="1" fontAlgn="auto" latinLnBrk="0" hangingPunct="1">
              <a:lnSpc>
                <a:spcPts val="1800"/>
              </a:lnSpc>
              <a:spcBef>
                <a:spcPts val="0"/>
              </a:spcBef>
              <a:spcAft>
                <a:spcPts val="0"/>
              </a:spcAft>
              <a:buClrTx/>
              <a:buSzTx/>
              <a:buFontTx/>
              <a:buNone/>
              <a:tabLst/>
              <a:defRPr/>
            </a:pPr>
            <a:r>
              <a:rPr kumimoji="0" lang="zh-CN" altLang="en-US" sz="1300" b="1" i="0" u="none" strike="noStrike" kern="0" cap="none" spc="0" normalizeH="0" baseline="0" noProof="0" dirty="0">
                <a:ln>
                  <a:noFill/>
                </a:ln>
                <a:effectLst/>
                <a:uLnTx/>
                <a:uFillTx/>
                <a:latin typeface="微软雅黑" pitchFamily="34" charset="-122"/>
                <a:ea typeface="微软雅黑" pitchFamily="34" charset="-122"/>
              </a:rPr>
              <a:t>物理层</a:t>
            </a:r>
          </a:p>
        </p:txBody>
      </p:sp>
      <p:sp>
        <p:nvSpPr>
          <p:cNvPr id="55" name="Text Box 3"/>
          <p:cNvSpPr txBox="1">
            <a:spLocks noChangeArrowheads="1"/>
          </p:cNvSpPr>
          <p:nvPr/>
        </p:nvSpPr>
        <p:spPr bwMode="auto">
          <a:xfrm>
            <a:off x="6705596" y="1779354"/>
            <a:ext cx="1267557"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zh-CN" altLang="en-US" sz="1300" b="1" i="0" u="none" strike="noStrike" kern="0" cap="none" spc="0" normalizeH="0" baseline="0" noProof="0" dirty="0">
                <a:ln>
                  <a:noFill/>
                </a:ln>
                <a:effectLst/>
                <a:uLnTx/>
                <a:uFillTx/>
                <a:latin typeface="微软雅黑" pitchFamily="34" charset="-122"/>
                <a:ea typeface="微软雅黑" pitchFamily="34" charset="-122"/>
              </a:rPr>
              <a:t>应用层</a:t>
            </a:r>
          </a:p>
          <a:p>
            <a:pPr marL="0" marR="0" lvl="0" indent="0" algn="ctr" defTabSz="914400" eaLnBrk="1" fontAlgn="auto" latinLnBrk="0" hangingPunct="1">
              <a:lnSpc>
                <a:spcPts val="1800"/>
              </a:lnSpc>
              <a:spcBef>
                <a:spcPts val="0"/>
              </a:spcBef>
              <a:spcAft>
                <a:spcPts val="0"/>
              </a:spcAft>
              <a:buClrTx/>
              <a:buSzTx/>
              <a:buFontTx/>
              <a:buNone/>
              <a:tabLst/>
              <a:defRPr/>
            </a:pPr>
            <a:r>
              <a:rPr kumimoji="0" lang="zh-CN" altLang="en-US" sz="1300" b="1" i="0" u="none" strike="noStrike" kern="0" cap="none" spc="0" normalizeH="0" baseline="0" noProof="0" dirty="0">
                <a:ln>
                  <a:noFill/>
                </a:ln>
                <a:effectLst/>
                <a:uLnTx/>
                <a:uFillTx/>
                <a:latin typeface="微软雅黑" pitchFamily="34" charset="-122"/>
                <a:ea typeface="微软雅黑" pitchFamily="34" charset="-122"/>
              </a:rPr>
              <a:t>运输层</a:t>
            </a:r>
          </a:p>
          <a:p>
            <a:pPr marL="0" marR="0" lvl="0" indent="0" algn="ctr" defTabSz="914400" eaLnBrk="1" fontAlgn="auto" latinLnBrk="0" hangingPunct="1">
              <a:lnSpc>
                <a:spcPts val="1800"/>
              </a:lnSpc>
              <a:spcBef>
                <a:spcPts val="0"/>
              </a:spcBef>
              <a:spcAft>
                <a:spcPts val="0"/>
              </a:spcAft>
              <a:buClrTx/>
              <a:buSzTx/>
              <a:buFontTx/>
              <a:buNone/>
              <a:tabLst/>
              <a:defRPr/>
            </a:pPr>
            <a:r>
              <a:rPr kumimoji="0" lang="zh-CN" altLang="en-US" sz="1300" b="1" i="0" u="none" strike="noStrike" kern="0" cap="none" spc="0" normalizeH="0" baseline="0" noProof="0" dirty="0">
                <a:ln>
                  <a:noFill/>
                </a:ln>
                <a:effectLst/>
                <a:uLnTx/>
                <a:uFillTx/>
                <a:latin typeface="微软雅黑" pitchFamily="34" charset="-122"/>
                <a:ea typeface="微软雅黑" pitchFamily="34" charset="-122"/>
              </a:rPr>
              <a:t>网络层</a:t>
            </a:r>
          </a:p>
          <a:p>
            <a:pPr marL="0" marR="0" lvl="0" indent="0" algn="ctr" defTabSz="914400" eaLnBrk="1" fontAlgn="auto" latinLnBrk="0" hangingPunct="1">
              <a:lnSpc>
                <a:spcPts val="1800"/>
              </a:lnSpc>
              <a:spcBef>
                <a:spcPts val="0"/>
              </a:spcBef>
              <a:spcAft>
                <a:spcPts val="0"/>
              </a:spcAft>
              <a:buClrTx/>
              <a:buSzTx/>
              <a:buFontTx/>
              <a:buNone/>
              <a:tabLst/>
              <a:defRPr/>
            </a:pPr>
            <a:r>
              <a:rPr kumimoji="0" lang="zh-CN" altLang="en-US" sz="1300" b="1" i="0" u="none" strike="noStrike" kern="0" cap="none" spc="0" normalizeH="0" baseline="0" noProof="0" dirty="0">
                <a:ln>
                  <a:noFill/>
                </a:ln>
                <a:effectLst/>
                <a:uLnTx/>
                <a:uFillTx/>
                <a:latin typeface="微软雅黑" pitchFamily="34" charset="-122"/>
                <a:ea typeface="微软雅黑" pitchFamily="34" charset="-122"/>
              </a:rPr>
              <a:t>数据链路层</a:t>
            </a:r>
          </a:p>
          <a:p>
            <a:pPr marL="0" marR="0" lvl="0" indent="0" algn="ctr" defTabSz="914400" eaLnBrk="1" fontAlgn="auto" latinLnBrk="0" hangingPunct="1">
              <a:lnSpc>
                <a:spcPts val="1800"/>
              </a:lnSpc>
              <a:spcBef>
                <a:spcPts val="0"/>
              </a:spcBef>
              <a:spcAft>
                <a:spcPts val="0"/>
              </a:spcAft>
              <a:buClrTx/>
              <a:buSzTx/>
              <a:buFontTx/>
              <a:buNone/>
              <a:tabLst/>
              <a:defRPr/>
            </a:pPr>
            <a:r>
              <a:rPr kumimoji="0" lang="zh-CN" altLang="en-US" sz="1300" b="1" i="0" u="none" strike="noStrike" kern="0" cap="none" spc="0" normalizeH="0" baseline="0" noProof="0" dirty="0">
                <a:ln>
                  <a:noFill/>
                </a:ln>
                <a:effectLst/>
                <a:uLnTx/>
                <a:uFillTx/>
                <a:latin typeface="微软雅黑" pitchFamily="34" charset="-122"/>
                <a:ea typeface="微软雅黑" pitchFamily="34" charset="-122"/>
              </a:rPr>
              <a:t>物理层</a:t>
            </a:r>
          </a:p>
        </p:txBody>
      </p:sp>
    </p:spTree>
    <p:extLst>
      <p:ext uri="{BB962C8B-B14F-4D97-AF65-F5344CB8AC3E}">
        <p14:creationId xmlns:p14="http://schemas.microsoft.com/office/powerpoint/2010/main" val="6689464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 name="矩形 218"/>
          <p:cNvSpPr/>
          <p:nvPr/>
        </p:nvSpPr>
        <p:spPr>
          <a:xfrm>
            <a:off x="616085" y="574698"/>
            <a:ext cx="2388795" cy="400110"/>
          </a:xfrm>
          <a:prstGeom prst="rect">
            <a:avLst/>
          </a:prstGeom>
        </p:spPr>
        <p:txBody>
          <a:bodyPr wrap="none">
            <a:spAutoFit/>
          </a:bodyPr>
          <a:lstStyle/>
          <a:p>
            <a:r>
              <a:rPr lang="zh-CN" altLang="en-US" sz="2000" b="1" dirty="0">
                <a:latin typeface="微软雅黑" pitchFamily="34" charset="-122"/>
                <a:ea typeface="微软雅黑" pitchFamily="34" charset="-122"/>
              </a:rPr>
              <a:t>互联网中的 </a:t>
            </a:r>
            <a:r>
              <a:rPr lang="en-US" altLang="zh-CN" sz="2000" b="1" dirty="0">
                <a:latin typeface="微软雅黑" pitchFamily="34" charset="-122"/>
                <a:ea typeface="微软雅黑" pitchFamily="34" charset="-122"/>
              </a:rPr>
              <a:t>IP </a:t>
            </a:r>
            <a:r>
              <a:rPr lang="zh-CN" altLang="en-US" sz="2000" b="1" dirty="0" smtClean="0">
                <a:latin typeface="微软雅黑" pitchFamily="34" charset="-122"/>
                <a:ea typeface="微软雅黑" pitchFamily="34" charset="-122"/>
              </a:rPr>
              <a:t>地址</a:t>
            </a:r>
            <a:endParaRPr lang="zh-CN" altLang="en-US" sz="2000" b="1" dirty="0">
              <a:latin typeface="微软雅黑" pitchFamily="34" charset="-122"/>
              <a:ea typeface="微软雅黑" pitchFamily="34" charset="-122"/>
            </a:endParaRPr>
          </a:p>
        </p:txBody>
      </p:sp>
      <p:sp>
        <p:nvSpPr>
          <p:cNvPr id="220" name="圆角矩形 219"/>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AutoShape 2"/>
          <p:cNvSpPr>
            <a:spLocks noChangeArrowheads="1"/>
          </p:cNvSpPr>
          <p:nvPr/>
        </p:nvSpPr>
        <p:spPr bwMode="auto">
          <a:xfrm>
            <a:off x="3502536" y="1567325"/>
            <a:ext cx="4083510" cy="2242356"/>
          </a:xfrm>
          <a:prstGeom prst="roundRect">
            <a:avLst>
              <a:gd name="adj" fmla="val 24787"/>
            </a:avLst>
          </a:prstGeom>
          <a:solidFill>
            <a:srgbClr val="99FFCC"/>
          </a:solidFill>
          <a:ln w="9525">
            <a:solidFill>
              <a:schemeClr val="tx1"/>
            </a:solidFill>
            <a:prstDash val="dash"/>
            <a:round/>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19" name="Freeform 4"/>
          <p:cNvSpPr>
            <a:spLocks/>
          </p:cNvSpPr>
          <p:nvPr/>
        </p:nvSpPr>
        <p:spPr bwMode="auto">
          <a:xfrm>
            <a:off x="4604208" y="2017726"/>
            <a:ext cx="2888954" cy="1751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20" name="Line 5"/>
          <p:cNvSpPr>
            <a:spLocks noChangeShapeType="1"/>
          </p:cNvSpPr>
          <p:nvPr/>
        </p:nvSpPr>
        <p:spPr bwMode="auto">
          <a:xfrm>
            <a:off x="5703485" y="3613206"/>
            <a:ext cx="0" cy="4727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1" name="Line 6"/>
          <p:cNvSpPr>
            <a:spLocks noChangeShapeType="1"/>
          </p:cNvSpPr>
          <p:nvPr/>
        </p:nvSpPr>
        <p:spPr bwMode="auto">
          <a:xfrm>
            <a:off x="4876125" y="3600926"/>
            <a:ext cx="0" cy="4710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2" name="Freeform 7"/>
          <p:cNvSpPr>
            <a:spLocks/>
          </p:cNvSpPr>
          <p:nvPr/>
        </p:nvSpPr>
        <p:spPr bwMode="auto">
          <a:xfrm>
            <a:off x="5896913" y="3484270"/>
            <a:ext cx="1494749" cy="11665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3" name="Freeform 8"/>
          <p:cNvSpPr>
            <a:spLocks/>
          </p:cNvSpPr>
          <p:nvPr/>
        </p:nvSpPr>
        <p:spPr bwMode="auto">
          <a:xfrm>
            <a:off x="4699006" y="3109739"/>
            <a:ext cx="1013097" cy="141216"/>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24" name="Line 9"/>
          <p:cNvSpPr>
            <a:spLocks noChangeShapeType="1"/>
          </p:cNvSpPr>
          <p:nvPr/>
        </p:nvSpPr>
        <p:spPr bwMode="auto">
          <a:xfrm>
            <a:off x="4443338" y="3172891"/>
            <a:ext cx="145357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5" name="Freeform 10"/>
          <p:cNvSpPr>
            <a:spLocks/>
          </p:cNvSpPr>
          <p:nvPr/>
        </p:nvSpPr>
        <p:spPr bwMode="auto">
          <a:xfrm>
            <a:off x="3584408" y="1972115"/>
            <a:ext cx="560172" cy="1307785"/>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26" name="Freeform 11"/>
          <p:cNvSpPr>
            <a:spLocks/>
          </p:cNvSpPr>
          <p:nvPr/>
        </p:nvSpPr>
        <p:spPr bwMode="auto">
          <a:xfrm>
            <a:off x="4422272" y="2320332"/>
            <a:ext cx="658801" cy="602581"/>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27" name="Freeform 12"/>
          <p:cNvSpPr>
            <a:spLocks/>
          </p:cNvSpPr>
          <p:nvPr/>
        </p:nvSpPr>
        <p:spPr bwMode="auto">
          <a:xfrm>
            <a:off x="5389406" y="2317701"/>
            <a:ext cx="586026" cy="674504"/>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28" name="Rectangle 13"/>
          <p:cNvSpPr>
            <a:spLocks noChangeArrowheads="1"/>
          </p:cNvSpPr>
          <p:nvPr/>
        </p:nvSpPr>
        <p:spPr bwMode="auto">
          <a:xfrm>
            <a:off x="3673461" y="3140439"/>
            <a:ext cx="622413"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9" name="Freeform 14"/>
          <p:cNvSpPr>
            <a:spLocks/>
          </p:cNvSpPr>
          <p:nvPr/>
        </p:nvSpPr>
        <p:spPr bwMode="auto">
          <a:xfrm>
            <a:off x="3331612" y="2843972"/>
            <a:ext cx="341849" cy="16665"/>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30" name="Rectangle 15"/>
          <p:cNvSpPr>
            <a:spLocks noChangeArrowheads="1"/>
          </p:cNvSpPr>
          <p:nvPr/>
        </p:nvSpPr>
        <p:spPr bwMode="auto">
          <a:xfrm>
            <a:off x="3331612" y="2234374"/>
            <a:ext cx="341849"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1" name="Freeform 16"/>
          <p:cNvSpPr>
            <a:spLocks/>
          </p:cNvSpPr>
          <p:nvPr/>
        </p:nvSpPr>
        <p:spPr bwMode="auto">
          <a:xfrm>
            <a:off x="4248953" y="2187887"/>
            <a:ext cx="954686" cy="906064"/>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headEnd/>
            <a:tailEnd/>
          </a:ln>
        </p:spPr>
        <p:txBody>
          <a:bodyPr/>
          <a:lstStyle/>
          <a:p>
            <a:endParaRPr lang="zh-CN" altLang="en-US" sz="1200" b="1">
              <a:latin typeface="微软雅黑" pitchFamily="34" charset="-122"/>
              <a:ea typeface="微软雅黑" pitchFamily="34" charset="-122"/>
            </a:endParaRPr>
          </a:p>
        </p:txBody>
      </p:sp>
      <p:sp>
        <p:nvSpPr>
          <p:cNvPr id="32" name="Freeform 17"/>
          <p:cNvSpPr>
            <a:spLocks/>
          </p:cNvSpPr>
          <p:nvPr/>
        </p:nvSpPr>
        <p:spPr bwMode="auto">
          <a:xfrm>
            <a:off x="4067017" y="1594955"/>
            <a:ext cx="3029716" cy="488555"/>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33" name="Freeform 18"/>
          <p:cNvSpPr>
            <a:spLocks/>
          </p:cNvSpPr>
          <p:nvPr/>
        </p:nvSpPr>
        <p:spPr bwMode="auto">
          <a:xfrm>
            <a:off x="5308971" y="2178238"/>
            <a:ext cx="715296" cy="877997"/>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34" name="Rectangle 19"/>
          <p:cNvSpPr>
            <a:spLocks noChangeArrowheads="1"/>
          </p:cNvSpPr>
          <p:nvPr/>
        </p:nvSpPr>
        <p:spPr bwMode="auto">
          <a:xfrm>
            <a:off x="7389747" y="2878179"/>
            <a:ext cx="378236"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5" name="Rectangle 20"/>
          <p:cNvSpPr>
            <a:spLocks noChangeArrowheads="1"/>
          </p:cNvSpPr>
          <p:nvPr/>
        </p:nvSpPr>
        <p:spPr bwMode="auto">
          <a:xfrm>
            <a:off x="7397407" y="2273845"/>
            <a:ext cx="377278"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6" name="Rectangle 21"/>
          <p:cNvSpPr>
            <a:spLocks noChangeArrowheads="1"/>
          </p:cNvSpPr>
          <p:nvPr/>
        </p:nvSpPr>
        <p:spPr bwMode="auto">
          <a:xfrm>
            <a:off x="6700304" y="3250956"/>
            <a:ext cx="1057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B</a:t>
            </a:r>
          </a:p>
        </p:txBody>
      </p:sp>
      <p:sp>
        <p:nvSpPr>
          <p:cNvPr id="37" name="Oval 22"/>
          <p:cNvSpPr>
            <a:spLocks noChangeArrowheads="1"/>
          </p:cNvSpPr>
          <p:nvPr/>
        </p:nvSpPr>
        <p:spPr bwMode="auto">
          <a:xfrm>
            <a:off x="4842610" y="3721091"/>
            <a:ext cx="70860"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38" name="Rectangle 185"/>
          <p:cNvSpPr>
            <a:spLocks noChangeArrowheads="1"/>
          </p:cNvSpPr>
          <p:nvPr/>
        </p:nvSpPr>
        <p:spPr bwMode="auto">
          <a:xfrm>
            <a:off x="3907106" y="1676526"/>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9" name="Rectangle 186"/>
          <p:cNvSpPr>
            <a:spLocks noChangeArrowheads="1"/>
          </p:cNvSpPr>
          <p:nvPr/>
        </p:nvSpPr>
        <p:spPr bwMode="auto">
          <a:xfrm>
            <a:off x="4151561" y="1840945"/>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222.1.1.0</a:t>
            </a:r>
            <a:endParaRPr lang="en-US" altLang="zh-CN" sz="1050" b="1" dirty="0">
              <a:solidFill>
                <a:srgbClr val="0000FF"/>
              </a:solidFill>
              <a:latin typeface="微软雅黑" pitchFamily="34" charset="-122"/>
              <a:ea typeface="微软雅黑" pitchFamily="34" charset="-122"/>
            </a:endParaRPr>
          </a:p>
        </p:txBody>
      </p:sp>
      <p:sp>
        <p:nvSpPr>
          <p:cNvPr id="40" name="Rectangle 187"/>
          <p:cNvSpPr>
            <a:spLocks noChangeArrowheads="1"/>
          </p:cNvSpPr>
          <p:nvPr/>
        </p:nvSpPr>
        <p:spPr bwMode="auto">
          <a:xfrm>
            <a:off x="4913499" y="1434441"/>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1" name="Rectangle 188"/>
          <p:cNvSpPr>
            <a:spLocks noChangeArrowheads="1"/>
          </p:cNvSpPr>
          <p:nvPr/>
        </p:nvSpPr>
        <p:spPr bwMode="auto">
          <a:xfrm>
            <a:off x="4862749"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222.1.1.1</a:t>
            </a:r>
          </a:p>
        </p:txBody>
      </p:sp>
      <p:sp>
        <p:nvSpPr>
          <p:cNvPr id="42" name="Rectangle 189"/>
          <p:cNvSpPr>
            <a:spLocks noChangeArrowheads="1"/>
          </p:cNvSpPr>
          <p:nvPr/>
        </p:nvSpPr>
        <p:spPr bwMode="auto">
          <a:xfrm>
            <a:off x="584520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3" name="Rectangle 190"/>
          <p:cNvSpPr>
            <a:spLocks noChangeArrowheads="1"/>
          </p:cNvSpPr>
          <p:nvPr/>
        </p:nvSpPr>
        <p:spPr bwMode="auto">
          <a:xfrm>
            <a:off x="5781048"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222.1.1.2</a:t>
            </a:r>
          </a:p>
        </p:txBody>
      </p:sp>
      <p:sp>
        <p:nvSpPr>
          <p:cNvPr id="44" name="Rectangle 191"/>
          <p:cNvSpPr>
            <a:spLocks noChangeArrowheads="1"/>
          </p:cNvSpPr>
          <p:nvPr/>
        </p:nvSpPr>
        <p:spPr bwMode="auto">
          <a:xfrm>
            <a:off x="680659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5" name="Rectangle 192"/>
          <p:cNvSpPr>
            <a:spLocks noChangeArrowheads="1"/>
          </p:cNvSpPr>
          <p:nvPr/>
        </p:nvSpPr>
        <p:spPr bwMode="auto">
          <a:xfrm>
            <a:off x="6714668" y="1382200"/>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222.1.1.3</a:t>
            </a:r>
          </a:p>
        </p:txBody>
      </p:sp>
      <p:sp>
        <p:nvSpPr>
          <p:cNvPr id="46" name="Rectangle 193"/>
          <p:cNvSpPr>
            <a:spLocks noChangeArrowheads="1"/>
          </p:cNvSpPr>
          <p:nvPr/>
        </p:nvSpPr>
        <p:spPr bwMode="auto">
          <a:xfrm>
            <a:off x="5275456" y="1796691"/>
            <a:ext cx="16279" cy="297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47" name="Group 194"/>
          <p:cNvGrpSpPr>
            <a:grpSpLocks/>
          </p:cNvGrpSpPr>
          <p:nvPr/>
        </p:nvGrpSpPr>
        <p:grpSpPr bwMode="auto">
          <a:xfrm>
            <a:off x="5066708" y="2068598"/>
            <a:ext cx="390684" cy="213140"/>
            <a:chOff x="2299" y="1622"/>
            <a:chExt cx="439" cy="262"/>
          </a:xfrm>
        </p:grpSpPr>
        <p:sp>
          <p:nvSpPr>
            <p:cNvPr id="48" name="Oval 195"/>
            <p:cNvSpPr>
              <a:spLocks noChangeArrowheads="1"/>
            </p:cNvSpPr>
            <p:nvPr/>
          </p:nvSpPr>
          <p:spPr bwMode="auto">
            <a:xfrm>
              <a:off x="2300" y="1731"/>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49"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0"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1" name="Oval 198"/>
            <p:cNvSpPr>
              <a:spLocks noChangeArrowheads="1"/>
            </p:cNvSpPr>
            <p:nvPr/>
          </p:nvSpPr>
          <p:spPr bwMode="auto">
            <a:xfrm>
              <a:off x="2300" y="1622"/>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52" name="Group 199"/>
            <p:cNvGrpSpPr>
              <a:grpSpLocks/>
            </p:cNvGrpSpPr>
            <p:nvPr/>
          </p:nvGrpSpPr>
          <p:grpSpPr bwMode="auto">
            <a:xfrm>
              <a:off x="2365" y="1640"/>
              <a:ext cx="304" cy="117"/>
              <a:chOff x="2365" y="1640"/>
              <a:chExt cx="304" cy="117"/>
            </a:xfrm>
          </p:grpSpPr>
          <p:grpSp>
            <p:nvGrpSpPr>
              <p:cNvPr id="55" name="Group 200"/>
              <p:cNvGrpSpPr>
                <a:grpSpLocks/>
              </p:cNvGrpSpPr>
              <p:nvPr/>
            </p:nvGrpSpPr>
            <p:grpSpPr bwMode="auto">
              <a:xfrm>
                <a:off x="2365" y="1640"/>
                <a:ext cx="302" cy="115"/>
                <a:chOff x="2365" y="1640"/>
                <a:chExt cx="302" cy="115"/>
              </a:xfrm>
            </p:grpSpPr>
            <p:sp>
              <p:nvSpPr>
                <p:cNvPr id="65" name="Freeform 201"/>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6" name="Freeform 202"/>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7" name="Freeform 203"/>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8" name="Freeform 204"/>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9" name="Freeform 205"/>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0" name="Freeform 206"/>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1" name="Freeform 207"/>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2" name="Freeform 208"/>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56" name="Group 209"/>
              <p:cNvGrpSpPr>
                <a:grpSpLocks/>
              </p:cNvGrpSpPr>
              <p:nvPr/>
            </p:nvGrpSpPr>
            <p:grpSpPr bwMode="auto">
              <a:xfrm>
                <a:off x="2368" y="1643"/>
                <a:ext cx="301" cy="114"/>
                <a:chOff x="2368" y="1643"/>
                <a:chExt cx="301" cy="114"/>
              </a:xfrm>
            </p:grpSpPr>
            <p:sp>
              <p:nvSpPr>
                <p:cNvPr id="57" name="Freeform 210"/>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8" name="Freeform 211"/>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9" name="Freeform 212"/>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0" name="Freeform 213"/>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1" name="Freeform 214"/>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2" name="Freeform 215"/>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3" name="Freeform 216"/>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4" name="Freeform 217"/>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53" name="Line 218"/>
            <p:cNvSpPr>
              <a:spLocks noChangeShapeType="1"/>
            </p:cNvSpPr>
            <p:nvPr/>
          </p:nvSpPr>
          <p:spPr bwMode="auto">
            <a:xfrm>
              <a:off x="2299"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54" name="Line 219"/>
            <p:cNvSpPr>
              <a:spLocks noChangeShapeType="1"/>
            </p:cNvSpPr>
            <p:nvPr/>
          </p:nvSpPr>
          <p:spPr bwMode="auto">
            <a:xfrm>
              <a:off x="2736"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73" name="Rectangle 220"/>
          <p:cNvSpPr>
            <a:spLocks noChangeArrowheads="1"/>
          </p:cNvSpPr>
          <p:nvPr/>
        </p:nvSpPr>
        <p:spPr bwMode="auto">
          <a:xfrm>
            <a:off x="5341528" y="1925628"/>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4" name="Rectangle 221"/>
          <p:cNvSpPr>
            <a:spLocks noChangeArrowheads="1"/>
          </p:cNvSpPr>
          <p:nvPr/>
        </p:nvSpPr>
        <p:spPr bwMode="auto">
          <a:xfrm>
            <a:off x="5444096" y="193089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222.1.1.4</a:t>
            </a:r>
          </a:p>
        </p:txBody>
      </p:sp>
      <p:sp>
        <p:nvSpPr>
          <p:cNvPr id="75" name="Rectangle 222"/>
          <p:cNvSpPr>
            <a:spLocks noChangeArrowheads="1"/>
          </p:cNvSpPr>
          <p:nvPr/>
        </p:nvSpPr>
        <p:spPr bwMode="auto">
          <a:xfrm>
            <a:off x="4839767" y="2007201"/>
            <a:ext cx="248965" cy="19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6" name="Rectangle 223"/>
          <p:cNvSpPr>
            <a:spLocks noChangeArrowheads="1"/>
          </p:cNvSpPr>
          <p:nvPr/>
        </p:nvSpPr>
        <p:spPr bwMode="auto">
          <a:xfrm>
            <a:off x="4902009" y="2001937"/>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1</a:t>
            </a:r>
          </a:p>
        </p:txBody>
      </p:sp>
      <p:sp>
        <p:nvSpPr>
          <p:cNvPr id="77" name="Oval 224"/>
          <p:cNvSpPr>
            <a:spLocks noChangeArrowheads="1"/>
          </p:cNvSpPr>
          <p:nvPr/>
        </p:nvSpPr>
        <p:spPr bwMode="auto">
          <a:xfrm>
            <a:off x="5251518" y="195369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78" name="Rectangle 225"/>
          <p:cNvSpPr>
            <a:spLocks noChangeArrowheads="1"/>
          </p:cNvSpPr>
          <p:nvPr/>
        </p:nvSpPr>
        <p:spPr bwMode="auto">
          <a:xfrm>
            <a:off x="3952111" y="1508119"/>
            <a:ext cx="434731"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9" name="Oval 226"/>
          <p:cNvSpPr>
            <a:spLocks noChangeArrowheads="1"/>
          </p:cNvSpPr>
          <p:nvPr/>
        </p:nvSpPr>
        <p:spPr bwMode="auto">
          <a:xfrm>
            <a:off x="7457733" y="286239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80" name="Oval 227"/>
          <p:cNvSpPr>
            <a:spLocks noChangeArrowheads="1"/>
          </p:cNvSpPr>
          <p:nvPr/>
        </p:nvSpPr>
        <p:spPr bwMode="auto">
          <a:xfrm>
            <a:off x="7460606" y="2251040"/>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81" name="Rectangle 228"/>
          <p:cNvSpPr>
            <a:spLocks noChangeArrowheads="1"/>
          </p:cNvSpPr>
          <p:nvPr/>
        </p:nvSpPr>
        <p:spPr bwMode="auto">
          <a:xfrm>
            <a:off x="6584439" y="2651883"/>
            <a:ext cx="609008"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2" name="Rectangle 229"/>
          <p:cNvSpPr>
            <a:spLocks noChangeArrowheads="1"/>
          </p:cNvSpPr>
          <p:nvPr/>
        </p:nvSpPr>
        <p:spPr bwMode="auto">
          <a:xfrm>
            <a:off x="6315474" y="293694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222.1.2.5</a:t>
            </a:r>
          </a:p>
        </p:txBody>
      </p:sp>
      <p:sp>
        <p:nvSpPr>
          <p:cNvPr id="83" name="Rectangle 230"/>
          <p:cNvSpPr>
            <a:spLocks noChangeArrowheads="1"/>
          </p:cNvSpPr>
          <p:nvPr/>
        </p:nvSpPr>
        <p:spPr bwMode="auto">
          <a:xfrm>
            <a:off x="7516144" y="2934315"/>
            <a:ext cx="608050"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4" name="Rectangle 231"/>
          <p:cNvSpPr>
            <a:spLocks noChangeArrowheads="1"/>
          </p:cNvSpPr>
          <p:nvPr/>
        </p:nvSpPr>
        <p:spPr bwMode="auto">
          <a:xfrm>
            <a:off x="7646746" y="309200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222.1.2.2</a:t>
            </a:r>
          </a:p>
        </p:txBody>
      </p:sp>
      <p:sp>
        <p:nvSpPr>
          <p:cNvPr id="85" name="Rectangle 232"/>
          <p:cNvSpPr>
            <a:spLocks noChangeArrowheads="1"/>
          </p:cNvSpPr>
          <p:nvPr/>
        </p:nvSpPr>
        <p:spPr bwMode="auto">
          <a:xfrm>
            <a:off x="7516144" y="2320331"/>
            <a:ext cx="60805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6" name="Rectangle 233"/>
          <p:cNvSpPr>
            <a:spLocks noChangeArrowheads="1"/>
          </p:cNvSpPr>
          <p:nvPr/>
        </p:nvSpPr>
        <p:spPr bwMode="auto">
          <a:xfrm>
            <a:off x="7646746" y="2478894"/>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222.1.2.1</a:t>
            </a:r>
          </a:p>
        </p:txBody>
      </p:sp>
      <p:sp>
        <p:nvSpPr>
          <p:cNvPr id="87" name="Rectangle 235"/>
          <p:cNvSpPr>
            <a:spLocks noChangeArrowheads="1"/>
          </p:cNvSpPr>
          <p:nvPr/>
        </p:nvSpPr>
        <p:spPr bwMode="auto">
          <a:xfrm>
            <a:off x="5776261"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222.1.2.3</a:t>
            </a:r>
          </a:p>
        </p:txBody>
      </p:sp>
      <p:sp>
        <p:nvSpPr>
          <p:cNvPr id="88" name="Rectangle 236"/>
          <p:cNvSpPr>
            <a:spLocks noChangeArrowheads="1"/>
          </p:cNvSpPr>
          <p:nvPr/>
        </p:nvSpPr>
        <p:spPr bwMode="auto">
          <a:xfrm>
            <a:off x="4974783" y="3712321"/>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9" name="Rectangle 237"/>
          <p:cNvSpPr>
            <a:spLocks noChangeArrowheads="1"/>
          </p:cNvSpPr>
          <p:nvPr/>
        </p:nvSpPr>
        <p:spPr bwMode="auto">
          <a:xfrm>
            <a:off x="4917000"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222.1.2.4</a:t>
            </a:r>
          </a:p>
        </p:txBody>
      </p:sp>
      <p:sp>
        <p:nvSpPr>
          <p:cNvPr id="90" name="Oval 238"/>
          <p:cNvSpPr>
            <a:spLocks noChangeArrowheads="1"/>
          </p:cNvSpPr>
          <p:nvPr/>
        </p:nvSpPr>
        <p:spPr bwMode="auto">
          <a:xfrm>
            <a:off x="5677631" y="3728108"/>
            <a:ext cx="55538"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91" name="Rectangle 239"/>
          <p:cNvSpPr>
            <a:spLocks noChangeArrowheads="1"/>
          </p:cNvSpPr>
          <p:nvPr/>
        </p:nvSpPr>
        <p:spPr bwMode="auto">
          <a:xfrm>
            <a:off x="6873622" y="2248408"/>
            <a:ext cx="540063"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2" name="Rectangle 240"/>
          <p:cNvSpPr>
            <a:spLocks noChangeArrowheads="1"/>
          </p:cNvSpPr>
          <p:nvPr/>
        </p:nvSpPr>
        <p:spPr bwMode="auto">
          <a:xfrm>
            <a:off x="6820084" y="2598379"/>
            <a:ext cx="67153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222.1.2.0</a:t>
            </a:r>
            <a:endParaRPr lang="en-US" altLang="zh-CN" sz="1050" b="1" dirty="0">
              <a:solidFill>
                <a:srgbClr val="0000FF"/>
              </a:solidFill>
              <a:latin typeface="微软雅黑" pitchFamily="34" charset="-122"/>
              <a:ea typeface="微软雅黑" pitchFamily="34" charset="-122"/>
            </a:endParaRPr>
          </a:p>
        </p:txBody>
      </p:sp>
      <p:sp>
        <p:nvSpPr>
          <p:cNvPr id="93" name="Rectangle 241"/>
          <p:cNvSpPr>
            <a:spLocks noChangeArrowheads="1"/>
          </p:cNvSpPr>
          <p:nvPr/>
        </p:nvSpPr>
        <p:spPr bwMode="auto">
          <a:xfrm>
            <a:off x="6916713" y="2087018"/>
            <a:ext cx="434731"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94" name="Group 242"/>
          <p:cNvGrpSpPr>
            <a:grpSpLocks/>
          </p:cNvGrpSpPr>
          <p:nvPr/>
        </p:nvGrpSpPr>
        <p:grpSpPr bwMode="auto">
          <a:xfrm>
            <a:off x="4101490" y="3038693"/>
            <a:ext cx="391642" cy="212263"/>
            <a:chOff x="1304" y="2569"/>
            <a:chExt cx="439" cy="262"/>
          </a:xfrm>
        </p:grpSpPr>
        <p:sp>
          <p:nvSpPr>
            <p:cNvPr id="95" name="Oval 243"/>
            <p:cNvSpPr>
              <a:spLocks noChangeArrowheads="1"/>
            </p:cNvSpPr>
            <p:nvPr/>
          </p:nvSpPr>
          <p:spPr bwMode="auto">
            <a:xfrm>
              <a:off x="1305"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96"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7"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8" name="Oval 246"/>
            <p:cNvSpPr>
              <a:spLocks noChangeArrowheads="1"/>
            </p:cNvSpPr>
            <p:nvPr/>
          </p:nvSpPr>
          <p:spPr bwMode="auto">
            <a:xfrm>
              <a:off x="1305"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99" name="Group 247"/>
            <p:cNvGrpSpPr>
              <a:grpSpLocks/>
            </p:cNvGrpSpPr>
            <p:nvPr/>
          </p:nvGrpSpPr>
          <p:grpSpPr bwMode="auto">
            <a:xfrm>
              <a:off x="1371" y="2587"/>
              <a:ext cx="304" cy="117"/>
              <a:chOff x="1371" y="2587"/>
              <a:chExt cx="304" cy="117"/>
            </a:xfrm>
          </p:grpSpPr>
          <p:grpSp>
            <p:nvGrpSpPr>
              <p:cNvPr id="102" name="Group 248"/>
              <p:cNvGrpSpPr>
                <a:grpSpLocks/>
              </p:cNvGrpSpPr>
              <p:nvPr/>
            </p:nvGrpSpPr>
            <p:grpSpPr bwMode="auto">
              <a:xfrm>
                <a:off x="1371" y="2587"/>
                <a:ext cx="301" cy="115"/>
                <a:chOff x="1371" y="2587"/>
                <a:chExt cx="301" cy="115"/>
              </a:xfrm>
            </p:grpSpPr>
            <p:sp>
              <p:nvSpPr>
                <p:cNvPr id="112" name="Freeform 249"/>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3" name="Freeform 250"/>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4" name="Freeform 251"/>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5" name="Freeform 252"/>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6" name="Freeform 253"/>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7" name="Freeform 254"/>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8" name="Freeform 255"/>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9" name="Freeform 256"/>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03" name="Group 257"/>
              <p:cNvGrpSpPr>
                <a:grpSpLocks/>
              </p:cNvGrpSpPr>
              <p:nvPr/>
            </p:nvGrpSpPr>
            <p:grpSpPr bwMode="auto">
              <a:xfrm>
                <a:off x="1373" y="2590"/>
                <a:ext cx="302" cy="114"/>
                <a:chOff x="1373" y="2590"/>
                <a:chExt cx="302" cy="114"/>
              </a:xfrm>
            </p:grpSpPr>
            <p:sp>
              <p:nvSpPr>
                <p:cNvPr id="104" name="Freeform 258"/>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5" name="Freeform 259"/>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6" name="Freeform 260"/>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7" name="Freeform 261"/>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8" name="Freeform 262"/>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9" name="Freeform 263"/>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0" name="Freeform 264"/>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1" name="Freeform 265"/>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00" name="Line 266"/>
            <p:cNvSpPr>
              <a:spLocks noChangeShapeType="1"/>
            </p:cNvSpPr>
            <p:nvPr/>
          </p:nvSpPr>
          <p:spPr bwMode="auto">
            <a:xfrm>
              <a:off x="1304"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01" name="Line 267"/>
            <p:cNvSpPr>
              <a:spLocks noChangeShapeType="1"/>
            </p:cNvSpPr>
            <p:nvPr/>
          </p:nvSpPr>
          <p:spPr bwMode="auto">
            <a:xfrm>
              <a:off x="1741"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grpSp>
        <p:nvGrpSpPr>
          <p:cNvPr id="120" name="Group 268"/>
          <p:cNvGrpSpPr>
            <a:grpSpLocks/>
          </p:cNvGrpSpPr>
          <p:nvPr/>
        </p:nvGrpSpPr>
        <p:grpSpPr bwMode="auto">
          <a:xfrm>
            <a:off x="5852865" y="3038693"/>
            <a:ext cx="391641" cy="212263"/>
            <a:chOff x="3488" y="2569"/>
            <a:chExt cx="439" cy="262"/>
          </a:xfrm>
        </p:grpSpPr>
        <p:sp>
          <p:nvSpPr>
            <p:cNvPr id="121" name="Oval 269"/>
            <p:cNvSpPr>
              <a:spLocks noChangeArrowheads="1"/>
            </p:cNvSpPr>
            <p:nvPr/>
          </p:nvSpPr>
          <p:spPr bwMode="auto">
            <a:xfrm>
              <a:off x="3489"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122"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23"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24" name="Oval 272"/>
            <p:cNvSpPr>
              <a:spLocks noChangeArrowheads="1"/>
            </p:cNvSpPr>
            <p:nvPr/>
          </p:nvSpPr>
          <p:spPr bwMode="auto">
            <a:xfrm>
              <a:off x="3489"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25" name="Group 273"/>
            <p:cNvGrpSpPr>
              <a:grpSpLocks/>
            </p:cNvGrpSpPr>
            <p:nvPr/>
          </p:nvGrpSpPr>
          <p:grpSpPr bwMode="auto">
            <a:xfrm>
              <a:off x="3555" y="2587"/>
              <a:ext cx="304" cy="117"/>
              <a:chOff x="3555" y="2587"/>
              <a:chExt cx="304" cy="117"/>
            </a:xfrm>
          </p:grpSpPr>
          <p:grpSp>
            <p:nvGrpSpPr>
              <p:cNvPr id="128" name="Group 274"/>
              <p:cNvGrpSpPr>
                <a:grpSpLocks/>
              </p:cNvGrpSpPr>
              <p:nvPr/>
            </p:nvGrpSpPr>
            <p:grpSpPr bwMode="auto">
              <a:xfrm>
                <a:off x="3555" y="2587"/>
                <a:ext cx="301" cy="115"/>
                <a:chOff x="3555" y="2587"/>
                <a:chExt cx="301" cy="115"/>
              </a:xfrm>
            </p:grpSpPr>
            <p:sp>
              <p:nvSpPr>
                <p:cNvPr id="138" name="Freeform 275"/>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9" name="Freeform 276"/>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0" name="Freeform 277"/>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1" name="Freeform 278"/>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2" name="Freeform 279"/>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3" name="Freeform 280"/>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4" name="Freeform 281"/>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5" name="Freeform 282"/>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29" name="Group 283"/>
              <p:cNvGrpSpPr>
                <a:grpSpLocks/>
              </p:cNvGrpSpPr>
              <p:nvPr/>
            </p:nvGrpSpPr>
            <p:grpSpPr bwMode="auto">
              <a:xfrm>
                <a:off x="3557" y="2590"/>
                <a:ext cx="302" cy="114"/>
                <a:chOff x="3557" y="2590"/>
                <a:chExt cx="302" cy="114"/>
              </a:xfrm>
            </p:grpSpPr>
            <p:sp>
              <p:nvSpPr>
                <p:cNvPr id="130" name="Freeform 284"/>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1" name="Freeform 285"/>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2" name="Freeform 286"/>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3" name="Freeform 287"/>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4" name="Freeform 288"/>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5" name="Freeform 289"/>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6" name="Freeform 290"/>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7" name="Freeform 291"/>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26" name="Line 292"/>
            <p:cNvSpPr>
              <a:spLocks noChangeShapeType="1"/>
            </p:cNvSpPr>
            <p:nvPr/>
          </p:nvSpPr>
          <p:spPr bwMode="auto">
            <a:xfrm>
              <a:off x="3488"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27" name="Line 293"/>
            <p:cNvSpPr>
              <a:spLocks noChangeShapeType="1"/>
            </p:cNvSpPr>
            <p:nvPr/>
          </p:nvSpPr>
          <p:spPr bwMode="auto">
            <a:xfrm>
              <a:off x="3925"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46" name="Oval 294"/>
          <p:cNvSpPr>
            <a:spLocks noChangeArrowheads="1"/>
          </p:cNvSpPr>
          <p:nvPr/>
        </p:nvSpPr>
        <p:spPr bwMode="auto">
          <a:xfrm>
            <a:off x="4678897" y="3150964"/>
            <a:ext cx="56496"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7" name="Oval 295"/>
          <p:cNvSpPr>
            <a:spLocks noChangeArrowheads="1"/>
          </p:cNvSpPr>
          <p:nvPr/>
        </p:nvSpPr>
        <p:spPr bwMode="auto">
          <a:xfrm>
            <a:off x="5683377" y="3147456"/>
            <a:ext cx="55538"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8" name="Oval 296"/>
          <p:cNvSpPr>
            <a:spLocks noChangeArrowheads="1"/>
          </p:cNvSpPr>
          <p:nvPr/>
        </p:nvSpPr>
        <p:spPr bwMode="auto">
          <a:xfrm>
            <a:off x="5931385" y="2950981"/>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9" name="Oval 297"/>
          <p:cNvSpPr>
            <a:spLocks noChangeArrowheads="1"/>
          </p:cNvSpPr>
          <p:nvPr/>
        </p:nvSpPr>
        <p:spPr bwMode="auto">
          <a:xfrm>
            <a:off x="5400897" y="230366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50" name="Oval 298"/>
          <p:cNvSpPr>
            <a:spLocks noChangeArrowheads="1"/>
          </p:cNvSpPr>
          <p:nvPr/>
        </p:nvSpPr>
        <p:spPr bwMode="auto">
          <a:xfrm>
            <a:off x="4400248" y="288870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51" name="Oval 299"/>
          <p:cNvSpPr>
            <a:spLocks noChangeArrowheads="1"/>
          </p:cNvSpPr>
          <p:nvPr/>
        </p:nvSpPr>
        <p:spPr bwMode="auto">
          <a:xfrm>
            <a:off x="4997764" y="2316823"/>
            <a:ext cx="54581"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52" name="Rectangle 300"/>
          <p:cNvSpPr>
            <a:spLocks noChangeArrowheads="1"/>
          </p:cNvSpPr>
          <p:nvPr/>
        </p:nvSpPr>
        <p:spPr bwMode="auto">
          <a:xfrm>
            <a:off x="5504313" y="2120349"/>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3" name="Rectangle 301"/>
          <p:cNvSpPr>
            <a:spLocks noChangeArrowheads="1"/>
          </p:cNvSpPr>
          <p:nvPr/>
        </p:nvSpPr>
        <p:spPr bwMode="auto">
          <a:xfrm>
            <a:off x="5517719" y="220981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222.1.6.1</a:t>
            </a:r>
          </a:p>
        </p:txBody>
      </p:sp>
      <p:sp>
        <p:nvSpPr>
          <p:cNvPr id="154" name="Rectangle 302"/>
          <p:cNvSpPr>
            <a:spLocks noChangeArrowheads="1"/>
          </p:cNvSpPr>
          <p:nvPr/>
        </p:nvSpPr>
        <p:spPr bwMode="auto">
          <a:xfrm>
            <a:off x="4351413" y="2200166"/>
            <a:ext cx="607092"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5" name="Rectangle 303"/>
          <p:cNvSpPr>
            <a:spLocks noChangeArrowheads="1"/>
          </p:cNvSpPr>
          <p:nvPr/>
        </p:nvSpPr>
        <p:spPr bwMode="auto">
          <a:xfrm>
            <a:off x="4481749" y="21931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222.1.5.1</a:t>
            </a:r>
          </a:p>
        </p:txBody>
      </p:sp>
      <p:sp>
        <p:nvSpPr>
          <p:cNvPr id="156" name="Rectangle 304"/>
          <p:cNvSpPr>
            <a:spLocks noChangeArrowheads="1"/>
          </p:cNvSpPr>
          <p:nvPr/>
        </p:nvSpPr>
        <p:spPr bwMode="auto">
          <a:xfrm>
            <a:off x="3907105" y="2563294"/>
            <a:ext cx="609008"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7" name="Rectangle 305"/>
          <p:cNvSpPr>
            <a:spLocks noChangeArrowheads="1"/>
          </p:cNvSpPr>
          <p:nvPr/>
        </p:nvSpPr>
        <p:spPr bwMode="auto">
          <a:xfrm>
            <a:off x="3865051" y="269456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222.1.5.2</a:t>
            </a:r>
          </a:p>
        </p:txBody>
      </p:sp>
      <p:sp>
        <p:nvSpPr>
          <p:cNvPr id="158" name="Rectangle 306"/>
          <p:cNvSpPr>
            <a:spLocks noChangeArrowheads="1"/>
          </p:cNvSpPr>
          <p:nvPr/>
        </p:nvSpPr>
        <p:spPr bwMode="auto">
          <a:xfrm>
            <a:off x="5918936" y="2490493"/>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9" name="Rectangle 307"/>
          <p:cNvSpPr>
            <a:spLocks noChangeArrowheads="1"/>
          </p:cNvSpPr>
          <p:nvPr/>
        </p:nvSpPr>
        <p:spPr bwMode="auto">
          <a:xfrm>
            <a:off x="5988947" y="277029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222.1.6.2</a:t>
            </a:r>
          </a:p>
        </p:txBody>
      </p:sp>
      <p:sp>
        <p:nvSpPr>
          <p:cNvPr id="160" name="Rectangle 308"/>
          <p:cNvSpPr>
            <a:spLocks noChangeArrowheads="1"/>
          </p:cNvSpPr>
          <p:nvPr/>
        </p:nvSpPr>
        <p:spPr bwMode="auto">
          <a:xfrm>
            <a:off x="5589535" y="2979048"/>
            <a:ext cx="60900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1" name="Rectangle 309"/>
          <p:cNvSpPr>
            <a:spLocks noChangeArrowheads="1"/>
          </p:cNvSpPr>
          <p:nvPr/>
        </p:nvSpPr>
        <p:spPr bwMode="auto">
          <a:xfrm>
            <a:off x="5559961" y="322902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222.1.4.1</a:t>
            </a:r>
          </a:p>
        </p:txBody>
      </p:sp>
      <p:sp>
        <p:nvSpPr>
          <p:cNvPr id="162" name="Rectangle 310"/>
          <p:cNvSpPr>
            <a:spLocks noChangeArrowheads="1"/>
          </p:cNvSpPr>
          <p:nvPr/>
        </p:nvSpPr>
        <p:spPr bwMode="auto">
          <a:xfrm>
            <a:off x="4518028" y="2979048"/>
            <a:ext cx="60709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3" name="Rectangle 311"/>
          <p:cNvSpPr>
            <a:spLocks noChangeArrowheads="1"/>
          </p:cNvSpPr>
          <p:nvPr/>
        </p:nvSpPr>
        <p:spPr bwMode="auto">
          <a:xfrm>
            <a:off x="4629213" y="321938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222.1.4.2</a:t>
            </a:r>
          </a:p>
        </p:txBody>
      </p:sp>
      <p:sp>
        <p:nvSpPr>
          <p:cNvPr id="164" name="Rectangle 312"/>
          <p:cNvSpPr>
            <a:spLocks noChangeArrowheads="1"/>
          </p:cNvSpPr>
          <p:nvPr/>
        </p:nvSpPr>
        <p:spPr bwMode="auto">
          <a:xfrm>
            <a:off x="2990722" y="2279984"/>
            <a:ext cx="608050" cy="19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5" name="Rectangle 313"/>
          <p:cNvSpPr>
            <a:spLocks noChangeArrowheads="1"/>
          </p:cNvSpPr>
          <p:nvPr/>
        </p:nvSpPr>
        <p:spPr bwMode="auto">
          <a:xfrm>
            <a:off x="2751689" y="2475122"/>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222.1.3.3</a:t>
            </a:r>
          </a:p>
        </p:txBody>
      </p:sp>
      <p:sp>
        <p:nvSpPr>
          <p:cNvPr id="166" name="Rectangle 314"/>
          <p:cNvSpPr>
            <a:spLocks noChangeArrowheads="1"/>
          </p:cNvSpPr>
          <p:nvPr/>
        </p:nvSpPr>
        <p:spPr bwMode="auto">
          <a:xfrm>
            <a:off x="3641862" y="3014133"/>
            <a:ext cx="608050"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7" name="Rectangle 315"/>
          <p:cNvSpPr>
            <a:spLocks noChangeArrowheads="1"/>
          </p:cNvSpPr>
          <p:nvPr/>
        </p:nvSpPr>
        <p:spPr bwMode="auto">
          <a:xfrm>
            <a:off x="3774114" y="3245693"/>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222.1.3.2</a:t>
            </a:r>
          </a:p>
        </p:txBody>
      </p:sp>
      <p:sp>
        <p:nvSpPr>
          <p:cNvPr id="168" name="Rectangle 316"/>
          <p:cNvSpPr>
            <a:spLocks noChangeArrowheads="1"/>
          </p:cNvSpPr>
          <p:nvPr/>
        </p:nvSpPr>
        <p:spPr bwMode="auto">
          <a:xfrm>
            <a:off x="2990722" y="2892214"/>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9" name="Rectangle 317"/>
          <p:cNvSpPr>
            <a:spLocks noChangeArrowheads="1"/>
          </p:cNvSpPr>
          <p:nvPr/>
        </p:nvSpPr>
        <p:spPr bwMode="auto">
          <a:xfrm>
            <a:off x="2751689" y="308735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222.1.3.1</a:t>
            </a:r>
          </a:p>
        </p:txBody>
      </p:sp>
      <p:sp>
        <p:nvSpPr>
          <p:cNvPr id="170" name="Oval 318"/>
          <p:cNvSpPr>
            <a:spLocks noChangeArrowheads="1"/>
          </p:cNvSpPr>
          <p:nvPr/>
        </p:nvSpPr>
        <p:spPr bwMode="auto">
          <a:xfrm>
            <a:off x="3555681" y="282467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71" name="Oval 319"/>
          <p:cNvSpPr>
            <a:spLocks noChangeArrowheads="1"/>
          </p:cNvSpPr>
          <p:nvPr/>
        </p:nvSpPr>
        <p:spPr bwMode="auto">
          <a:xfrm>
            <a:off x="3550894" y="221244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72" name="Oval 320"/>
          <p:cNvSpPr>
            <a:spLocks noChangeArrowheads="1"/>
          </p:cNvSpPr>
          <p:nvPr/>
        </p:nvSpPr>
        <p:spPr bwMode="auto">
          <a:xfrm>
            <a:off x="3974135" y="3122019"/>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73" name="Rectangle 321"/>
          <p:cNvSpPr>
            <a:spLocks noChangeArrowheads="1"/>
          </p:cNvSpPr>
          <p:nvPr/>
        </p:nvSpPr>
        <p:spPr bwMode="auto">
          <a:xfrm>
            <a:off x="4290129" y="3045709"/>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4" name="Rectangle 322"/>
          <p:cNvSpPr>
            <a:spLocks noChangeArrowheads="1"/>
          </p:cNvSpPr>
          <p:nvPr/>
        </p:nvSpPr>
        <p:spPr bwMode="auto">
          <a:xfrm>
            <a:off x="4482598" y="292291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3</a:t>
            </a:r>
          </a:p>
        </p:txBody>
      </p:sp>
      <p:sp>
        <p:nvSpPr>
          <p:cNvPr id="175" name="Rectangle 323"/>
          <p:cNvSpPr>
            <a:spLocks noChangeArrowheads="1"/>
          </p:cNvSpPr>
          <p:nvPr/>
        </p:nvSpPr>
        <p:spPr bwMode="auto">
          <a:xfrm>
            <a:off x="6262700" y="3013256"/>
            <a:ext cx="249922"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6" name="Rectangle 324"/>
          <p:cNvSpPr>
            <a:spLocks noChangeArrowheads="1"/>
          </p:cNvSpPr>
          <p:nvPr/>
        </p:nvSpPr>
        <p:spPr bwMode="auto">
          <a:xfrm>
            <a:off x="5700613" y="292203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2</a:t>
            </a:r>
          </a:p>
        </p:txBody>
      </p:sp>
      <p:sp>
        <p:nvSpPr>
          <p:cNvPr id="177" name="Rectangle 325"/>
          <p:cNvSpPr>
            <a:spLocks noChangeArrowheads="1"/>
          </p:cNvSpPr>
          <p:nvPr/>
        </p:nvSpPr>
        <p:spPr bwMode="auto">
          <a:xfrm>
            <a:off x="3666758" y="2285247"/>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8" name="Rectangle 326"/>
          <p:cNvSpPr>
            <a:spLocks noChangeArrowheads="1"/>
          </p:cNvSpPr>
          <p:nvPr/>
        </p:nvSpPr>
        <p:spPr bwMode="auto">
          <a:xfrm>
            <a:off x="3773005" y="2275954"/>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222.1.3.0</a:t>
            </a:r>
            <a:endParaRPr lang="en-US" altLang="zh-CN" sz="1050" b="1" dirty="0">
              <a:solidFill>
                <a:srgbClr val="0000FF"/>
              </a:solidFill>
              <a:latin typeface="微软雅黑" pitchFamily="34" charset="-122"/>
              <a:ea typeface="微软雅黑" pitchFamily="34" charset="-122"/>
            </a:endParaRPr>
          </a:p>
        </p:txBody>
      </p:sp>
      <p:sp>
        <p:nvSpPr>
          <p:cNvPr id="179" name="Rectangle 327"/>
          <p:cNvSpPr>
            <a:spLocks noChangeArrowheads="1"/>
          </p:cNvSpPr>
          <p:nvPr/>
        </p:nvSpPr>
        <p:spPr bwMode="auto">
          <a:xfrm>
            <a:off x="3686867" y="2121226"/>
            <a:ext cx="432817"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0" name="Rectangle 328"/>
          <p:cNvSpPr>
            <a:spLocks noChangeArrowheads="1"/>
          </p:cNvSpPr>
          <p:nvPr/>
        </p:nvSpPr>
        <p:spPr bwMode="auto">
          <a:xfrm>
            <a:off x="3759362" y="2097303"/>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3</a:t>
            </a:r>
          </a:p>
        </p:txBody>
      </p:sp>
      <p:sp>
        <p:nvSpPr>
          <p:cNvPr id="181" name="Rectangle 329"/>
          <p:cNvSpPr>
            <a:spLocks noChangeArrowheads="1"/>
          </p:cNvSpPr>
          <p:nvPr/>
        </p:nvSpPr>
        <p:spPr bwMode="auto">
          <a:xfrm>
            <a:off x="5149059" y="2723806"/>
            <a:ext cx="25088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2" name="Rectangle 330"/>
          <p:cNvSpPr>
            <a:spLocks noChangeArrowheads="1"/>
          </p:cNvSpPr>
          <p:nvPr/>
        </p:nvSpPr>
        <p:spPr bwMode="auto">
          <a:xfrm>
            <a:off x="5784987" y="2320331"/>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b="1">
              <a:latin typeface="微软雅黑" pitchFamily="34" charset="-122"/>
              <a:ea typeface="微软雅黑" pitchFamily="34" charset="-122"/>
            </a:endParaRPr>
          </a:p>
        </p:txBody>
      </p:sp>
      <p:sp>
        <p:nvSpPr>
          <p:cNvPr id="183" name="Rectangle 331"/>
          <p:cNvSpPr>
            <a:spLocks noChangeArrowheads="1"/>
          </p:cNvSpPr>
          <p:nvPr/>
        </p:nvSpPr>
        <p:spPr bwMode="auto">
          <a:xfrm>
            <a:off x="5759629" y="243435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3</a:t>
            </a:r>
          </a:p>
        </p:txBody>
      </p:sp>
      <p:sp>
        <p:nvSpPr>
          <p:cNvPr id="184" name="Rectangle 332"/>
          <p:cNvSpPr>
            <a:spLocks noChangeArrowheads="1"/>
          </p:cNvSpPr>
          <p:nvPr/>
        </p:nvSpPr>
        <p:spPr bwMode="auto">
          <a:xfrm>
            <a:off x="4750714" y="2522069"/>
            <a:ext cx="248965"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5" name="Rectangle 333"/>
          <p:cNvSpPr>
            <a:spLocks noChangeArrowheads="1"/>
          </p:cNvSpPr>
          <p:nvPr/>
        </p:nvSpPr>
        <p:spPr bwMode="auto">
          <a:xfrm>
            <a:off x="4727260" y="2629146"/>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solidFill>
                  <a:srgbClr val="CC00CC"/>
                </a:solidFill>
                <a:latin typeface="微软雅黑" pitchFamily="34" charset="-122"/>
                <a:ea typeface="微软雅黑" pitchFamily="34" charset="-122"/>
              </a:rPr>
              <a:t>N</a:t>
            </a:r>
            <a:r>
              <a:rPr lang="en-US" altLang="zh-CN" sz="1200" b="1" baseline="-25000" dirty="0">
                <a:solidFill>
                  <a:srgbClr val="CC00CC"/>
                </a:solidFill>
                <a:latin typeface="微软雅黑" pitchFamily="34" charset="-122"/>
                <a:ea typeface="微软雅黑" pitchFamily="34" charset="-122"/>
              </a:rPr>
              <a:t>2</a:t>
            </a:r>
          </a:p>
        </p:txBody>
      </p:sp>
      <p:sp>
        <p:nvSpPr>
          <p:cNvPr id="186" name="Rectangle 334"/>
          <p:cNvSpPr>
            <a:spLocks noChangeArrowheads="1"/>
          </p:cNvSpPr>
          <p:nvPr/>
        </p:nvSpPr>
        <p:spPr bwMode="auto">
          <a:xfrm>
            <a:off x="5130974" y="29483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222.1.4.0</a:t>
            </a:r>
            <a:endParaRPr lang="en-US" altLang="zh-CN" sz="1050" b="1" dirty="0">
              <a:solidFill>
                <a:srgbClr val="CC00CC"/>
              </a:solidFill>
              <a:latin typeface="微软雅黑" pitchFamily="34" charset="-122"/>
              <a:ea typeface="微软雅黑" pitchFamily="34" charset="-122"/>
            </a:endParaRPr>
          </a:p>
        </p:txBody>
      </p:sp>
      <p:sp>
        <p:nvSpPr>
          <p:cNvPr id="187" name="Rectangle 335"/>
          <p:cNvSpPr>
            <a:spLocks noChangeArrowheads="1"/>
          </p:cNvSpPr>
          <p:nvPr/>
        </p:nvSpPr>
        <p:spPr bwMode="auto">
          <a:xfrm>
            <a:off x="4927863" y="2522069"/>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8" name="Rectangle 336"/>
          <p:cNvSpPr>
            <a:spLocks noChangeArrowheads="1"/>
          </p:cNvSpPr>
          <p:nvPr/>
        </p:nvSpPr>
        <p:spPr bwMode="auto">
          <a:xfrm>
            <a:off x="4986867" y="2629146"/>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222.1.5.0</a:t>
            </a:r>
            <a:endParaRPr lang="en-US" altLang="zh-CN" sz="1050" b="1" dirty="0">
              <a:solidFill>
                <a:srgbClr val="CC00CC"/>
              </a:solidFill>
              <a:latin typeface="微软雅黑" pitchFamily="34" charset="-122"/>
              <a:ea typeface="微软雅黑" pitchFamily="34" charset="-122"/>
            </a:endParaRPr>
          </a:p>
        </p:txBody>
      </p:sp>
      <p:sp>
        <p:nvSpPr>
          <p:cNvPr id="189" name="Rectangle 337"/>
          <p:cNvSpPr>
            <a:spLocks noChangeArrowheads="1"/>
          </p:cNvSpPr>
          <p:nvPr/>
        </p:nvSpPr>
        <p:spPr bwMode="auto">
          <a:xfrm>
            <a:off x="5903615" y="2329103"/>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90" name="Rectangle 338"/>
          <p:cNvSpPr>
            <a:spLocks noChangeArrowheads="1"/>
          </p:cNvSpPr>
          <p:nvPr/>
        </p:nvSpPr>
        <p:spPr bwMode="auto">
          <a:xfrm>
            <a:off x="6016364" y="2443128"/>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222.1.6.0</a:t>
            </a:r>
            <a:endParaRPr lang="en-US" altLang="zh-CN" sz="1050" b="1" dirty="0">
              <a:solidFill>
                <a:srgbClr val="CC00CC"/>
              </a:solidFill>
              <a:latin typeface="微软雅黑" pitchFamily="34" charset="-122"/>
              <a:ea typeface="微软雅黑" pitchFamily="34" charset="-122"/>
            </a:endParaRPr>
          </a:p>
        </p:txBody>
      </p:sp>
      <p:sp>
        <p:nvSpPr>
          <p:cNvPr id="191" name="Line 339"/>
          <p:cNvSpPr>
            <a:spLocks noChangeShapeType="1"/>
          </p:cNvSpPr>
          <p:nvPr/>
        </p:nvSpPr>
        <p:spPr bwMode="auto">
          <a:xfrm>
            <a:off x="3673461" y="2046670"/>
            <a:ext cx="0" cy="12042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2" name="Rectangle 340"/>
          <p:cNvSpPr>
            <a:spLocks noChangeArrowheads="1"/>
          </p:cNvSpPr>
          <p:nvPr/>
        </p:nvSpPr>
        <p:spPr bwMode="auto">
          <a:xfrm>
            <a:off x="4871367" y="293957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1</a:t>
            </a:r>
          </a:p>
        </p:txBody>
      </p:sp>
      <p:pic>
        <p:nvPicPr>
          <p:cNvPr id="193"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1034" y="3343053"/>
            <a:ext cx="350467" cy="21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94" name="Line 342"/>
          <p:cNvSpPr>
            <a:spLocks noChangeShapeType="1"/>
          </p:cNvSpPr>
          <p:nvPr/>
        </p:nvSpPr>
        <p:spPr bwMode="auto">
          <a:xfrm>
            <a:off x="7391662" y="2086141"/>
            <a:ext cx="0" cy="1476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5" name="Line 343"/>
          <p:cNvSpPr>
            <a:spLocks noChangeShapeType="1"/>
          </p:cNvSpPr>
          <p:nvPr/>
        </p:nvSpPr>
        <p:spPr bwMode="auto">
          <a:xfrm rot="16200000">
            <a:off x="5340571" y="2917229"/>
            <a:ext cx="0" cy="13673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6" name="Line 344"/>
          <p:cNvSpPr>
            <a:spLocks noChangeShapeType="1"/>
          </p:cNvSpPr>
          <p:nvPr/>
        </p:nvSpPr>
        <p:spPr bwMode="auto">
          <a:xfrm>
            <a:off x="6195671" y="3134298"/>
            <a:ext cx="11959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7" name="Oval 345"/>
          <p:cNvSpPr>
            <a:spLocks noChangeArrowheads="1"/>
          </p:cNvSpPr>
          <p:nvPr/>
        </p:nvSpPr>
        <p:spPr bwMode="auto">
          <a:xfrm>
            <a:off x="6323983" y="3095706"/>
            <a:ext cx="71817"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8" name="Rectangle 346"/>
          <p:cNvSpPr>
            <a:spLocks noChangeArrowheads="1"/>
          </p:cNvSpPr>
          <p:nvPr/>
        </p:nvSpPr>
        <p:spPr bwMode="auto">
          <a:xfrm>
            <a:off x="6828922" y="2419727"/>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2</a:t>
            </a:r>
          </a:p>
        </p:txBody>
      </p:sp>
      <p:sp>
        <p:nvSpPr>
          <p:cNvPr id="199" name="Rectangle 347"/>
          <p:cNvSpPr>
            <a:spLocks noChangeArrowheads="1"/>
          </p:cNvSpPr>
          <p:nvPr/>
        </p:nvSpPr>
        <p:spPr bwMode="auto">
          <a:xfrm>
            <a:off x="4164731" y="1674292"/>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1</a:t>
            </a:r>
          </a:p>
        </p:txBody>
      </p:sp>
      <p:sp>
        <p:nvSpPr>
          <p:cNvPr id="200" name="Line 348"/>
          <p:cNvSpPr>
            <a:spLocks noChangeShapeType="1"/>
          </p:cNvSpPr>
          <p:nvPr/>
        </p:nvSpPr>
        <p:spPr bwMode="auto">
          <a:xfrm rot="16200000">
            <a:off x="5811211" y="593205"/>
            <a:ext cx="0" cy="23929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1" name="Rectangle 349"/>
          <p:cNvSpPr>
            <a:spLocks noChangeArrowheads="1"/>
          </p:cNvSpPr>
          <p:nvPr/>
        </p:nvSpPr>
        <p:spPr bwMode="auto">
          <a:xfrm>
            <a:off x="3354594" y="391054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dirty="0">
                <a:solidFill>
                  <a:srgbClr val="0000FF"/>
                </a:solidFill>
                <a:latin typeface="微软雅黑" pitchFamily="34" charset="-122"/>
                <a:ea typeface="微软雅黑" pitchFamily="34" charset="-122"/>
              </a:rPr>
              <a:t>互联网</a:t>
            </a:r>
          </a:p>
        </p:txBody>
      </p:sp>
      <p:sp>
        <p:nvSpPr>
          <p:cNvPr id="202" name="Line 350"/>
          <p:cNvSpPr>
            <a:spLocks noChangeShapeType="1"/>
          </p:cNvSpPr>
          <p:nvPr/>
        </p:nvSpPr>
        <p:spPr bwMode="auto">
          <a:xfrm flipV="1">
            <a:off x="3589196" y="3677236"/>
            <a:ext cx="255668" cy="233314"/>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3" name="Line 351"/>
          <p:cNvSpPr>
            <a:spLocks noChangeShapeType="1"/>
          </p:cNvSpPr>
          <p:nvPr/>
        </p:nvSpPr>
        <p:spPr bwMode="auto">
          <a:xfrm>
            <a:off x="4798592"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4" name="Oval 352"/>
          <p:cNvSpPr>
            <a:spLocks noChangeArrowheads="1"/>
          </p:cNvSpPr>
          <p:nvPr/>
        </p:nvSpPr>
        <p:spPr bwMode="auto">
          <a:xfrm>
            <a:off x="4765078" y="157127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05" name="Line 380"/>
          <p:cNvSpPr>
            <a:spLocks noChangeShapeType="1"/>
          </p:cNvSpPr>
          <p:nvPr/>
        </p:nvSpPr>
        <p:spPr bwMode="auto">
          <a:xfrm>
            <a:off x="6662001"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6" name="Line 381"/>
          <p:cNvSpPr>
            <a:spLocks noChangeShapeType="1"/>
          </p:cNvSpPr>
          <p:nvPr/>
        </p:nvSpPr>
        <p:spPr bwMode="auto">
          <a:xfrm>
            <a:off x="5730297" y="1351992"/>
            <a:ext cx="0" cy="43066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7" name="Oval 382"/>
          <p:cNvSpPr>
            <a:spLocks noChangeArrowheads="1"/>
          </p:cNvSpPr>
          <p:nvPr/>
        </p:nvSpPr>
        <p:spPr bwMode="auto">
          <a:xfrm>
            <a:off x="5703486" y="1579166"/>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08" name="Oval 410"/>
          <p:cNvSpPr>
            <a:spLocks noChangeArrowheads="1"/>
          </p:cNvSpPr>
          <p:nvPr/>
        </p:nvSpPr>
        <p:spPr bwMode="auto">
          <a:xfrm>
            <a:off x="6635190" y="157916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pic>
        <p:nvPicPr>
          <p:cNvPr id="20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6153"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531"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4320"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50" y="3975335"/>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271" y="3975335"/>
            <a:ext cx="323655" cy="323655"/>
          </a:xfrm>
          <a:prstGeom prst="rect">
            <a:avLst/>
          </a:prstGeom>
          <a:noFill/>
          <a:extLst>
            <a:ext uri="{909E8E84-426E-40DD-AFC4-6F175D3DCCD1}">
              <a14:hiddenFill xmlns:a14="http://schemas.microsoft.com/office/drawing/2010/main">
                <a:solidFill>
                  <a:srgbClr val="FFFFFF"/>
                </a:solidFill>
              </a14:hiddenFill>
            </a:ext>
          </a:extLst>
        </p:spPr>
      </p:pic>
      <p:sp>
        <p:nvSpPr>
          <p:cNvPr id="223" name="Text Box 438"/>
          <p:cNvSpPr txBox="1">
            <a:spLocks noChangeArrowheads="1"/>
          </p:cNvSpPr>
          <p:nvPr/>
        </p:nvSpPr>
        <p:spPr bwMode="auto">
          <a:xfrm>
            <a:off x="696234" y="1828010"/>
            <a:ext cx="1866218" cy="1717393"/>
          </a:xfrm>
          <a:prstGeom prst="rect">
            <a:avLst/>
          </a:prstGeom>
          <a:solidFill>
            <a:srgbClr val="00FFFF"/>
          </a:solidFill>
          <a:ln w="9525">
            <a:solidFill>
              <a:schemeClr val="tx2"/>
            </a:solidFill>
            <a:miter lim="800000"/>
            <a:headEnd/>
            <a:tailEnd/>
          </a:ln>
          <a:effectLst/>
          <a:extLst/>
        </p:spPr>
        <p:txBody>
          <a:bodyPr wrap="square">
            <a:spAutoFit/>
          </a:bodyPr>
          <a:lstStyle/>
          <a:p>
            <a:pPr algn="ctr">
              <a:lnSpc>
                <a:spcPct val="110000"/>
              </a:lnSpc>
            </a:pPr>
            <a:r>
              <a:rPr lang="zh-CN" altLang="en-US" sz="1600" b="1" dirty="0">
                <a:latin typeface="微软雅黑" pitchFamily="34" charset="-122"/>
                <a:ea typeface="微软雅黑" pitchFamily="34" charset="-122"/>
              </a:rPr>
              <a:t>路由器总是具有两个或两个以上</a:t>
            </a:r>
            <a:r>
              <a:rPr lang="zh-CN" altLang="en-US" sz="1600" b="1" dirty="0" smtClean="0">
                <a:latin typeface="微软雅黑" pitchFamily="34" charset="-122"/>
                <a:ea typeface="微软雅黑" pitchFamily="34" charset="-122"/>
              </a:rPr>
              <a:t>的</a:t>
            </a:r>
            <a:r>
              <a:rPr lang="en-US" altLang="zh-CN" sz="1600" b="1" dirty="0" smtClean="0">
                <a:latin typeface="微软雅黑" pitchFamily="34" charset="-122"/>
                <a:ea typeface="微软雅黑" pitchFamily="34" charset="-122"/>
              </a:rPr>
              <a:t>IP</a:t>
            </a:r>
            <a:r>
              <a:rPr lang="zh-CN" altLang="en-US" sz="1600" b="1" dirty="0" smtClean="0">
                <a:latin typeface="微软雅黑" pitchFamily="34" charset="-122"/>
                <a:ea typeface="微软雅黑" pitchFamily="34" charset="-122"/>
              </a:rPr>
              <a:t>地址</a:t>
            </a:r>
            <a:r>
              <a:rPr lang="zh-CN" altLang="en-US" sz="1600" b="1" dirty="0">
                <a:latin typeface="微软雅黑" pitchFamily="34" charset="-122"/>
                <a:ea typeface="微软雅黑" pitchFamily="34" charset="-122"/>
              </a:rPr>
              <a:t>。</a:t>
            </a:r>
          </a:p>
          <a:p>
            <a:pPr algn="ctr">
              <a:lnSpc>
                <a:spcPct val="110000"/>
              </a:lnSpc>
            </a:pPr>
            <a:r>
              <a:rPr lang="zh-CN" altLang="en-US" sz="1600" b="1" dirty="0">
                <a:latin typeface="微软雅黑" pitchFamily="34" charset="-122"/>
                <a:ea typeface="微软雅黑" pitchFamily="34" charset="-122"/>
              </a:rPr>
              <a:t>路由器的每一个接口都有一</a:t>
            </a:r>
            <a:r>
              <a:rPr lang="zh-CN" altLang="en-US" sz="1600" b="1" dirty="0" smtClean="0">
                <a:latin typeface="微软雅黑" pitchFamily="34" charset="-122"/>
                <a:ea typeface="微软雅黑" pitchFamily="34" charset="-122"/>
              </a:rPr>
              <a:t>个不同</a:t>
            </a:r>
            <a:r>
              <a:rPr lang="zh-CN" altLang="en-US" sz="1600" b="1" dirty="0">
                <a:latin typeface="微软雅黑" pitchFamily="34" charset="-122"/>
                <a:ea typeface="微软雅黑" pitchFamily="34" charset="-122"/>
              </a:rPr>
              <a:t>网络号</a:t>
            </a:r>
            <a:r>
              <a:rPr lang="zh-CN" altLang="en-US" sz="1600" b="1" dirty="0" smtClean="0">
                <a:latin typeface="微软雅黑" pitchFamily="34" charset="-122"/>
                <a:ea typeface="微软雅黑" pitchFamily="34" charset="-122"/>
              </a:rPr>
              <a:t>的</a:t>
            </a:r>
            <a:r>
              <a:rPr lang="en-US" altLang="zh-CN" sz="1600" b="1" dirty="0" smtClean="0">
                <a:latin typeface="微软雅黑" pitchFamily="34" charset="-122"/>
                <a:ea typeface="微软雅黑" pitchFamily="34" charset="-122"/>
              </a:rPr>
              <a:t>IP</a:t>
            </a:r>
            <a:r>
              <a:rPr lang="zh-CN" altLang="en-US" sz="1600" b="1" dirty="0" smtClean="0">
                <a:latin typeface="微软雅黑" pitchFamily="34" charset="-122"/>
                <a:ea typeface="微软雅黑" pitchFamily="34" charset="-122"/>
              </a:rPr>
              <a:t>地址</a:t>
            </a:r>
            <a:r>
              <a:rPr lang="zh-CN" altLang="en-US" sz="1600" b="1" dirty="0">
                <a:latin typeface="微软雅黑" pitchFamily="34" charset="-122"/>
                <a:ea typeface="微软雅黑" pitchFamily="34" charset="-122"/>
              </a:rPr>
              <a:t>。</a:t>
            </a:r>
          </a:p>
        </p:txBody>
      </p:sp>
      <p:grpSp>
        <p:nvGrpSpPr>
          <p:cNvPr id="224" name="Group 439"/>
          <p:cNvGrpSpPr>
            <a:grpSpLocks/>
          </p:cNvGrpSpPr>
          <p:nvPr/>
        </p:nvGrpSpPr>
        <p:grpSpPr bwMode="auto">
          <a:xfrm>
            <a:off x="5515316" y="2939583"/>
            <a:ext cx="1492365" cy="469112"/>
            <a:chOff x="2846" y="2666"/>
            <a:chExt cx="1562" cy="491"/>
          </a:xfrm>
        </p:grpSpPr>
        <p:sp>
          <p:nvSpPr>
            <p:cNvPr id="225" name="Line 440"/>
            <p:cNvSpPr>
              <a:spLocks noChangeShapeType="1"/>
            </p:cNvSpPr>
            <p:nvPr/>
          </p:nvSpPr>
          <p:spPr bwMode="auto">
            <a:xfrm>
              <a:off x="3309" y="2666"/>
              <a:ext cx="72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 name="Line 441"/>
            <p:cNvSpPr>
              <a:spLocks noChangeShapeType="1"/>
            </p:cNvSpPr>
            <p:nvPr/>
          </p:nvSpPr>
          <p:spPr bwMode="auto">
            <a:xfrm>
              <a:off x="3682" y="2859"/>
              <a:ext cx="72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7" name="Line 442"/>
            <p:cNvSpPr>
              <a:spLocks noChangeShapeType="1"/>
            </p:cNvSpPr>
            <p:nvPr/>
          </p:nvSpPr>
          <p:spPr bwMode="auto">
            <a:xfrm>
              <a:off x="2846" y="3157"/>
              <a:ext cx="72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212850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22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 name="矩形 228"/>
          <p:cNvSpPr/>
          <p:nvPr/>
        </p:nvSpPr>
        <p:spPr>
          <a:xfrm>
            <a:off x="616085" y="574698"/>
            <a:ext cx="2388795" cy="400110"/>
          </a:xfrm>
          <a:prstGeom prst="rect">
            <a:avLst/>
          </a:prstGeom>
        </p:spPr>
        <p:txBody>
          <a:bodyPr wrap="none">
            <a:spAutoFit/>
          </a:bodyPr>
          <a:lstStyle/>
          <a:p>
            <a:r>
              <a:rPr lang="zh-CN" altLang="en-US" sz="2000" b="1" dirty="0">
                <a:latin typeface="微软雅黑" pitchFamily="34" charset="-122"/>
                <a:ea typeface="微软雅黑" pitchFamily="34" charset="-122"/>
              </a:rPr>
              <a:t>互联网中的 </a:t>
            </a:r>
            <a:r>
              <a:rPr lang="en-US" altLang="zh-CN" sz="2000" b="1" dirty="0">
                <a:latin typeface="微软雅黑" pitchFamily="34" charset="-122"/>
                <a:ea typeface="微软雅黑" pitchFamily="34" charset="-122"/>
              </a:rPr>
              <a:t>IP </a:t>
            </a:r>
            <a:r>
              <a:rPr lang="zh-CN" altLang="en-US" sz="2000" b="1" dirty="0" smtClean="0">
                <a:latin typeface="微软雅黑" pitchFamily="34" charset="-122"/>
                <a:ea typeface="微软雅黑" pitchFamily="34" charset="-122"/>
              </a:rPr>
              <a:t>地址</a:t>
            </a:r>
            <a:endParaRPr lang="zh-CN" altLang="en-US" sz="2000" b="1" dirty="0">
              <a:latin typeface="微软雅黑" pitchFamily="34" charset="-122"/>
              <a:ea typeface="微软雅黑" pitchFamily="34" charset="-122"/>
            </a:endParaRPr>
          </a:p>
        </p:txBody>
      </p:sp>
      <p:sp>
        <p:nvSpPr>
          <p:cNvPr id="230" name="圆角矩形 229"/>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AutoShape 2"/>
          <p:cNvSpPr>
            <a:spLocks noChangeArrowheads="1"/>
          </p:cNvSpPr>
          <p:nvPr/>
        </p:nvSpPr>
        <p:spPr bwMode="auto">
          <a:xfrm>
            <a:off x="3502536" y="1567325"/>
            <a:ext cx="4083510" cy="2242356"/>
          </a:xfrm>
          <a:prstGeom prst="roundRect">
            <a:avLst>
              <a:gd name="adj" fmla="val 24787"/>
            </a:avLst>
          </a:prstGeom>
          <a:solidFill>
            <a:srgbClr val="99FFCC"/>
          </a:solidFill>
          <a:ln w="9525">
            <a:solidFill>
              <a:schemeClr val="tx1"/>
            </a:solidFill>
            <a:prstDash val="dash"/>
            <a:round/>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28" name="Freeform 4"/>
          <p:cNvSpPr>
            <a:spLocks/>
          </p:cNvSpPr>
          <p:nvPr/>
        </p:nvSpPr>
        <p:spPr bwMode="auto">
          <a:xfrm>
            <a:off x="4604208" y="2017726"/>
            <a:ext cx="2888954" cy="1751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29" name="Line 5"/>
          <p:cNvSpPr>
            <a:spLocks noChangeShapeType="1"/>
          </p:cNvSpPr>
          <p:nvPr/>
        </p:nvSpPr>
        <p:spPr bwMode="auto">
          <a:xfrm>
            <a:off x="5703485" y="3613206"/>
            <a:ext cx="0" cy="4727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0" name="Line 6"/>
          <p:cNvSpPr>
            <a:spLocks noChangeShapeType="1"/>
          </p:cNvSpPr>
          <p:nvPr/>
        </p:nvSpPr>
        <p:spPr bwMode="auto">
          <a:xfrm>
            <a:off x="4876125" y="3600926"/>
            <a:ext cx="0" cy="4710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1" name="Freeform 7"/>
          <p:cNvSpPr>
            <a:spLocks/>
          </p:cNvSpPr>
          <p:nvPr/>
        </p:nvSpPr>
        <p:spPr bwMode="auto">
          <a:xfrm>
            <a:off x="5896913" y="3484270"/>
            <a:ext cx="1494749" cy="11665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2" name="Freeform 8"/>
          <p:cNvSpPr>
            <a:spLocks/>
          </p:cNvSpPr>
          <p:nvPr/>
        </p:nvSpPr>
        <p:spPr bwMode="auto">
          <a:xfrm>
            <a:off x="4699006" y="3109739"/>
            <a:ext cx="1013097" cy="141216"/>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33" name="Line 9"/>
          <p:cNvSpPr>
            <a:spLocks noChangeShapeType="1"/>
          </p:cNvSpPr>
          <p:nvPr/>
        </p:nvSpPr>
        <p:spPr bwMode="auto">
          <a:xfrm>
            <a:off x="4443338" y="3172891"/>
            <a:ext cx="145357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4" name="Freeform 10"/>
          <p:cNvSpPr>
            <a:spLocks/>
          </p:cNvSpPr>
          <p:nvPr/>
        </p:nvSpPr>
        <p:spPr bwMode="auto">
          <a:xfrm>
            <a:off x="3584408" y="1972115"/>
            <a:ext cx="560172" cy="1307785"/>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35" name="Freeform 11"/>
          <p:cNvSpPr>
            <a:spLocks/>
          </p:cNvSpPr>
          <p:nvPr/>
        </p:nvSpPr>
        <p:spPr bwMode="auto">
          <a:xfrm>
            <a:off x="4422272" y="2320332"/>
            <a:ext cx="658801" cy="602581"/>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36" name="Freeform 12"/>
          <p:cNvSpPr>
            <a:spLocks/>
          </p:cNvSpPr>
          <p:nvPr/>
        </p:nvSpPr>
        <p:spPr bwMode="auto">
          <a:xfrm>
            <a:off x="5389406" y="2317701"/>
            <a:ext cx="586026" cy="674504"/>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37" name="Rectangle 13"/>
          <p:cNvSpPr>
            <a:spLocks noChangeArrowheads="1"/>
          </p:cNvSpPr>
          <p:nvPr/>
        </p:nvSpPr>
        <p:spPr bwMode="auto">
          <a:xfrm>
            <a:off x="3673461" y="3140439"/>
            <a:ext cx="622413"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8" name="Freeform 14"/>
          <p:cNvSpPr>
            <a:spLocks/>
          </p:cNvSpPr>
          <p:nvPr/>
        </p:nvSpPr>
        <p:spPr bwMode="auto">
          <a:xfrm>
            <a:off x="3331612" y="2843972"/>
            <a:ext cx="341849" cy="16665"/>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39" name="Rectangle 15"/>
          <p:cNvSpPr>
            <a:spLocks noChangeArrowheads="1"/>
          </p:cNvSpPr>
          <p:nvPr/>
        </p:nvSpPr>
        <p:spPr bwMode="auto">
          <a:xfrm>
            <a:off x="3331612" y="2234374"/>
            <a:ext cx="341849"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0" name="Freeform 16"/>
          <p:cNvSpPr>
            <a:spLocks/>
          </p:cNvSpPr>
          <p:nvPr/>
        </p:nvSpPr>
        <p:spPr bwMode="auto">
          <a:xfrm>
            <a:off x="4248953" y="2187887"/>
            <a:ext cx="954686" cy="906064"/>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headEnd/>
            <a:tailEnd/>
          </a:ln>
        </p:spPr>
        <p:txBody>
          <a:bodyPr/>
          <a:lstStyle/>
          <a:p>
            <a:endParaRPr lang="zh-CN" altLang="en-US" sz="1200" b="1">
              <a:latin typeface="微软雅黑" pitchFamily="34" charset="-122"/>
              <a:ea typeface="微软雅黑" pitchFamily="34" charset="-122"/>
            </a:endParaRPr>
          </a:p>
        </p:txBody>
      </p:sp>
      <p:sp>
        <p:nvSpPr>
          <p:cNvPr id="41" name="Freeform 17"/>
          <p:cNvSpPr>
            <a:spLocks/>
          </p:cNvSpPr>
          <p:nvPr/>
        </p:nvSpPr>
        <p:spPr bwMode="auto">
          <a:xfrm>
            <a:off x="4067017" y="1594955"/>
            <a:ext cx="3029716" cy="488555"/>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42" name="Freeform 18"/>
          <p:cNvSpPr>
            <a:spLocks/>
          </p:cNvSpPr>
          <p:nvPr/>
        </p:nvSpPr>
        <p:spPr bwMode="auto">
          <a:xfrm>
            <a:off x="5308971" y="2178238"/>
            <a:ext cx="715296" cy="877997"/>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3" name="Rectangle 19"/>
          <p:cNvSpPr>
            <a:spLocks noChangeArrowheads="1"/>
          </p:cNvSpPr>
          <p:nvPr/>
        </p:nvSpPr>
        <p:spPr bwMode="auto">
          <a:xfrm>
            <a:off x="7389747" y="2878179"/>
            <a:ext cx="378236"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4" name="Rectangle 20"/>
          <p:cNvSpPr>
            <a:spLocks noChangeArrowheads="1"/>
          </p:cNvSpPr>
          <p:nvPr/>
        </p:nvSpPr>
        <p:spPr bwMode="auto">
          <a:xfrm>
            <a:off x="7397407" y="2273845"/>
            <a:ext cx="377278"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5" name="Rectangle 21"/>
          <p:cNvSpPr>
            <a:spLocks noChangeArrowheads="1"/>
          </p:cNvSpPr>
          <p:nvPr/>
        </p:nvSpPr>
        <p:spPr bwMode="auto">
          <a:xfrm>
            <a:off x="6700304" y="3250956"/>
            <a:ext cx="1057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B</a:t>
            </a:r>
          </a:p>
        </p:txBody>
      </p:sp>
      <p:sp>
        <p:nvSpPr>
          <p:cNvPr id="46" name="Oval 22"/>
          <p:cNvSpPr>
            <a:spLocks noChangeArrowheads="1"/>
          </p:cNvSpPr>
          <p:nvPr/>
        </p:nvSpPr>
        <p:spPr bwMode="auto">
          <a:xfrm>
            <a:off x="4842610" y="3721091"/>
            <a:ext cx="70860"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47" name="Rectangle 185"/>
          <p:cNvSpPr>
            <a:spLocks noChangeArrowheads="1"/>
          </p:cNvSpPr>
          <p:nvPr/>
        </p:nvSpPr>
        <p:spPr bwMode="auto">
          <a:xfrm>
            <a:off x="3907106" y="1676526"/>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8" name="Rectangle 186"/>
          <p:cNvSpPr>
            <a:spLocks noChangeArrowheads="1"/>
          </p:cNvSpPr>
          <p:nvPr/>
        </p:nvSpPr>
        <p:spPr bwMode="auto">
          <a:xfrm>
            <a:off x="4151561" y="1840945"/>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222.1.1.0</a:t>
            </a:r>
            <a:endParaRPr lang="en-US" altLang="zh-CN" sz="1050" b="1" dirty="0">
              <a:solidFill>
                <a:srgbClr val="0000FF"/>
              </a:solidFill>
              <a:latin typeface="微软雅黑" pitchFamily="34" charset="-122"/>
              <a:ea typeface="微软雅黑" pitchFamily="34" charset="-122"/>
            </a:endParaRPr>
          </a:p>
        </p:txBody>
      </p:sp>
      <p:sp>
        <p:nvSpPr>
          <p:cNvPr id="49" name="Rectangle 187"/>
          <p:cNvSpPr>
            <a:spLocks noChangeArrowheads="1"/>
          </p:cNvSpPr>
          <p:nvPr/>
        </p:nvSpPr>
        <p:spPr bwMode="auto">
          <a:xfrm>
            <a:off x="4913499" y="1434441"/>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0" name="Rectangle 188"/>
          <p:cNvSpPr>
            <a:spLocks noChangeArrowheads="1"/>
          </p:cNvSpPr>
          <p:nvPr/>
        </p:nvSpPr>
        <p:spPr bwMode="auto">
          <a:xfrm>
            <a:off x="4862749"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222.1.1.1</a:t>
            </a:r>
          </a:p>
        </p:txBody>
      </p:sp>
      <p:sp>
        <p:nvSpPr>
          <p:cNvPr id="51" name="Rectangle 189"/>
          <p:cNvSpPr>
            <a:spLocks noChangeArrowheads="1"/>
          </p:cNvSpPr>
          <p:nvPr/>
        </p:nvSpPr>
        <p:spPr bwMode="auto">
          <a:xfrm>
            <a:off x="584520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2" name="Rectangle 190"/>
          <p:cNvSpPr>
            <a:spLocks noChangeArrowheads="1"/>
          </p:cNvSpPr>
          <p:nvPr/>
        </p:nvSpPr>
        <p:spPr bwMode="auto">
          <a:xfrm>
            <a:off x="5781048"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222.1.1.2</a:t>
            </a:r>
          </a:p>
        </p:txBody>
      </p:sp>
      <p:sp>
        <p:nvSpPr>
          <p:cNvPr id="53" name="Rectangle 191"/>
          <p:cNvSpPr>
            <a:spLocks noChangeArrowheads="1"/>
          </p:cNvSpPr>
          <p:nvPr/>
        </p:nvSpPr>
        <p:spPr bwMode="auto">
          <a:xfrm>
            <a:off x="680659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4" name="Rectangle 192"/>
          <p:cNvSpPr>
            <a:spLocks noChangeArrowheads="1"/>
          </p:cNvSpPr>
          <p:nvPr/>
        </p:nvSpPr>
        <p:spPr bwMode="auto">
          <a:xfrm>
            <a:off x="6714668" y="1382200"/>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222.1.1.3</a:t>
            </a:r>
          </a:p>
        </p:txBody>
      </p:sp>
      <p:sp>
        <p:nvSpPr>
          <p:cNvPr id="55" name="Rectangle 193"/>
          <p:cNvSpPr>
            <a:spLocks noChangeArrowheads="1"/>
          </p:cNvSpPr>
          <p:nvPr/>
        </p:nvSpPr>
        <p:spPr bwMode="auto">
          <a:xfrm>
            <a:off x="5275456" y="1796691"/>
            <a:ext cx="16279" cy="297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56" name="Group 194"/>
          <p:cNvGrpSpPr>
            <a:grpSpLocks/>
          </p:cNvGrpSpPr>
          <p:nvPr/>
        </p:nvGrpSpPr>
        <p:grpSpPr bwMode="auto">
          <a:xfrm>
            <a:off x="5066708" y="2068598"/>
            <a:ext cx="390684" cy="213140"/>
            <a:chOff x="2299" y="1622"/>
            <a:chExt cx="439" cy="262"/>
          </a:xfrm>
        </p:grpSpPr>
        <p:sp>
          <p:nvSpPr>
            <p:cNvPr id="57" name="Oval 195"/>
            <p:cNvSpPr>
              <a:spLocks noChangeArrowheads="1"/>
            </p:cNvSpPr>
            <p:nvPr/>
          </p:nvSpPr>
          <p:spPr bwMode="auto">
            <a:xfrm>
              <a:off x="2300" y="1731"/>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58"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9"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0" name="Oval 198"/>
            <p:cNvSpPr>
              <a:spLocks noChangeArrowheads="1"/>
            </p:cNvSpPr>
            <p:nvPr/>
          </p:nvSpPr>
          <p:spPr bwMode="auto">
            <a:xfrm>
              <a:off x="2300" y="1622"/>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61" name="Group 199"/>
            <p:cNvGrpSpPr>
              <a:grpSpLocks/>
            </p:cNvGrpSpPr>
            <p:nvPr/>
          </p:nvGrpSpPr>
          <p:grpSpPr bwMode="auto">
            <a:xfrm>
              <a:off x="2365" y="1640"/>
              <a:ext cx="304" cy="117"/>
              <a:chOff x="2365" y="1640"/>
              <a:chExt cx="304" cy="117"/>
            </a:xfrm>
          </p:grpSpPr>
          <p:grpSp>
            <p:nvGrpSpPr>
              <p:cNvPr id="64" name="Group 200"/>
              <p:cNvGrpSpPr>
                <a:grpSpLocks/>
              </p:cNvGrpSpPr>
              <p:nvPr/>
            </p:nvGrpSpPr>
            <p:grpSpPr bwMode="auto">
              <a:xfrm>
                <a:off x="2365" y="1640"/>
                <a:ext cx="302" cy="115"/>
                <a:chOff x="2365" y="1640"/>
                <a:chExt cx="302" cy="115"/>
              </a:xfrm>
            </p:grpSpPr>
            <p:sp>
              <p:nvSpPr>
                <p:cNvPr id="74" name="Freeform 201"/>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5" name="Freeform 202"/>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6" name="Freeform 203"/>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7" name="Freeform 204"/>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8" name="Freeform 205"/>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9" name="Freeform 206"/>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80" name="Freeform 207"/>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81" name="Freeform 208"/>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65" name="Group 209"/>
              <p:cNvGrpSpPr>
                <a:grpSpLocks/>
              </p:cNvGrpSpPr>
              <p:nvPr/>
            </p:nvGrpSpPr>
            <p:grpSpPr bwMode="auto">
              <a:xfrm>
                <a:off x="2368" y="1643"/>
                <a:ext cx="301" cy="114"/>
                <a:chOff x="2368" y="1643"/>
                <a:chExt cx="301" cy="114"/>
              </a:xfrm>
            </p:grpSpPr>
            <p:sp>
              <p:nvSpPr>
                <p:cNvPr id="66" name="Freeform 210"/>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7" name="Freeform 211"/>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8" name="Freeform 212"/>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9" name="Freeform 213"/>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0" name="Freeform 214"/>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1" name="Freeform 215"/>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2" name="Freeform 216"/>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3" name="Freeform 217"/>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62" name="Line 218"/>
            <p:cNvSpPr>
              <a:spLocks noChangeShapeType="1"/>
            </p:cNvSpPr>
            <p:nvPr/>
          </p:nvSpPr>
          <p:spPr bwMode="auto">
            <a:xfrm>
              <a:off x="2299"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63" name="Line 219"/>
            <p:cNvSpPr>
              <a:spLocks noChangeShapeType="1"/>
            </p:cNvSpPr>
            <p:nvPr/>
          </p:nvSpPr>
          <p:spPr bwMode="auto">
            <a:xfrm>
              <a:off x="2736"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82" name="Rectangle 220"/>
          <p:cNvSpPr>
            <a:spLocks noChangeArrowheads="1"/>
          </p:cNvSpPr>
          <p:nvPr/>
        </p:nvSpPr>
        <p:spPr bwMode="auto">
          <a:xfrm>
            <a:off x="5341528" y="1925628"/>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3" name="Rectangle 221"/>
          <p:cNvSpPr>
            <a:spLocks noChangeArrowheads="1"/>
          </p:cNvSpPr>
          <p:nvPr/>
        </p:nvSpPr>
        <p:spPr bwMode="auto">
          <a:xfrm>
            <a:off x="5444096" y="193089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222.1.1.4</a:t>
            </a:r>
          </a:p>
        </p:txBody>
      </p:sp>
      <p:sp>
        <p:nvSpPr>
          <p:cNvPr id="84" name="Rectangle 222"/>
          <p:cNvSpPr>
            <a:spLocks noChangeArrowheads="1"/>
          </p:cNvSpPr>
          <p:nvPr/>
        </p:nvSpPr>
        <p:spPr bwMode="auto">
          <a:xfrm>
            <a:off x="4839767" y="2007201"/>
            <a:ext cx="248965" cy="19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5" name="Rectangle 223"/>
          <p:cNvSpPr>
            <a:spLocks noChangeArrowheads="1"/>
          </p:cNvSpPr>
          <p:nvPr/>
        </p:nvSpPr>
        <p:spPr bwMode="auto">
          <a:xfrm>
            <a:off x="4902009" y="2001937"/>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1</a:t>
            </a:r>
          </a:p>
        </p:txBody>
      </p:sp>
      <p:sp>
        <p:nvSpPr>
          <p:cNvPr id="86" name="Oval 224"/>
          <p:cNvSpPr>
            <a:spLocks noChangeArrowheads="1"/>
          </p:cNvSpPr>
          <p:nvPr/>
        </p:nvSpPr>
        <p:spPr bwMode="auto">
          <a:xfrm>
            <a:off x="5251518" y="195369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87" name="Rectangle 225"/>
          <p:cNvSpPr>
            <a:spLocks noChangeArrowheads="1"/>
          </p:cNvSpPr>
          <p:nvPr/>
        </p:nvSpPr>
        <p:spPr bwMode="auto">
          <a:xfrm>
            <a:off x="3952111" y="1508119"/>
            <a:ext cx="434731"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8" name="Oval 226"/>
          <p:cNvSpPr>
            <a:spLocks noChangeArrowheads="1"/>
          </p:cNvSpPr>
          <p:nvPr/>
        </p:nvSpPr>
        <p:spPr bwMode="auto">
          <a:xfrm>
            <a:off x="7457733" y="286239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89" name="Oval 227"/>
          <p:cNvSpPr>
            <a:spLocks noChangeArrowheads="1"/>
          </p:cNvSpPr>
          <p:nvPr/>
        </p:nvSpPr>
        <p:spPr bwMode="auto">
          <a:xfrm>
            <a:off x="7460606" y="2251040"/>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90" name="Rectangle 228"/>
          <p:cNvSpPr>
            <a:spLocks noChangeArrowheads="1"/>
          </p:cNvSpPr>
          <p:nvPr/>
        </p:nvSpPr>
        <p:spPr bwMode="auto">
          <a:xfrm>
            <a:off x="6584439" y="2651883"/>
            <a:ext cx="609008"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1" name="Rectangle 229"/>
          <p:cNvSpPr>
            <a:spLocks noChangeArrowheads="1"/>
          </p:cNvSpPr>
          <p:nvPr/>
        </p:nvSpPr>
        <p:spPr bwMode="auto">
          <a:xfrm>
            <a:off x="6315474" y="293694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222.1.2.5</a:t>
            </a:r>
          </a:p>
        </p:txBody>
      </p:sp>
      <p:sp>
        <p:nvSpPr>
          <p:cNvPr id="92" name="Rectangle 230"/>
          <p:cNvSpPr>
            <a:spLocks noChangeArrowheads="1"/>
          </p:cNvSpPr>
          <p:nvPr/>
        </p:nvSpPr>
        <p:spPr bwMode="auto">
          <a:xfrm>
            <a:off x="7516144" y="2934315"/>
            <a:ext cx="608050"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3" name="Rectangle 231"/>
          <p:cNvSpPr>
            <a:spLocks noChangeArrowheads="1"/>
          </p:cNvSpPr>
          <p:nvPr/>
        </p:nvSpPr>
        <p:spPr bwMode="auto">
          <a:xfrm>
            <a:off x="7646746" y="309200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222.1.2.2</a:t>
            </a:r>
          </a:p>
        </p:txBody>
      </p:sp>
      <p:sp>
        <p:nvSpPr>
          <p:cNvPr id="94" name="Rectangle 232"/>
          <p:cNvSpPr>
            <a:spLocks noChangeArrowheads="1"/>
          </p:cNvSpPr>
          <p:nvPr/>
        </p:nvSpPr>
        <p:spPr bwMode="auto">
          <a:xfrm>
            <a:off x="7516144" y="2320331"/>
            <a:ext cx="60805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5" name="Rectangle 233"/>
          <p:cNvSpPr>
            <a:spLocks noChangeArrowheads="1"/>
          </p:cNvSpPr>
          <p:nvPr/>
        </p:nvSpPr>
        <p:spPr bwMode="auto">
          <a:xfrm>
            <a:off x="7646746" y="2478894"/>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222.1.2.1</a:t>
            </a:r>
          </a:p>
        </p:txBody>
      </p:sp>
      <p:sp>
        <p:nvSpPr>
          <p:cNvPr id="96" name="Rectangle 235"/>
          <p:cNvSpPr>
            <a:spLocks noChangeArrowheads="1"/>
          </p:cNvSpPr>
          <p:nvPr/>
        </p:nvSpPr>
        <p:spPr bwMode="auto">
          <a:xfrm>
            <a:off x="5776261"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222.1.2.3</a:t>
            </a:r>
          </a:p>
        </p:txBody>
      </p:sp>
      <p:sp>
        <p:nvSpPr>
          <p:cNvPr id="97" name="Rectangle 236"/>
          <p:cNvSpPr>
            <a:spLocks noChangeArrowheads="1"/>
          </p:cNvSpPr>
          <p:nvPr/>
        </p:nvSpPr>
        <p:spPr bwMode="auto">
          <a:xfrm>
            <a:off x="4974783" y="3712321"/>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8" name="Rectangle 237"/>
          <p:cNvSpPr>
            <a:spLocks noChangeArrowheads="1"/>
          </p:cNvSpPr>
          <p:nvPr/>
        </p:nvSpPr>
        <p:spPr bwMode="auto">
          <a:xfrm>
            <a:off x="4917000"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222.1.2.4</a:t>
            </a:r>
          </a:p>
        </p:txBody>
      </p:sp>
      <p:sp>
        <p:nvSpPr>
          <p:cNvPr id="99" name="Oval 238"/>
          <p:cNvSpPr>
            <a:spLocks noChangeArrowheads="1"/>
          </p:cNvSpPr>
          <p:nvPr/>
        </p:nvSpPr>
        <p:spPr bwMode="auto">
          <a:xfrm>
            <a:off x="5677631" y="3728108"/>
            <a:ext cx="55538"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00" name="Rectangle 239"/>
          <p:cNvSpPr>
            <a:spLocks noChangeArrowheads="1"/>
          </p:cNvSpPr>
          <p:nvPr/>
        </p:nvSpPr>
        <p:spPr bwMode="auto">
          <a:xfrm>
            <a:off x="6873622" y="2248408"/>
            <a:ext cx="540063"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01" name="Rectangle 240"/>
          <p:cNvSpPr>
            <a:spLocks noChangeArrowheads="1"/>
          </p:cNvSpPr>
          <p:nvPr/>
        </p:nvSpPr>
        <p:spPr bwMode="auto">
          <a:xfrm>
            <a:off x="6820084" y="2598379"/>
            <a:ext cx="67153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222.1.2.0</a:t>
            </a:r>
            <a:endParaRPr lang="en-US" altLang="zh-CN" sz="1050" b="1" dirty="0">
              <a:solidFill>
                <a:srgbClr val="0000FF"/>
              </a:solidFill>
              <a:latin typeface="微软雅黑" pitchFamily="34" charset="-122"/>
              <a:ea typeface="微软雅黑" pitchFamily="34" charset="-122"/>
            </a:endParaRPr>
          </a:p>
        </p:txBody>
      </p:sp>
      <p:sp>
        <p:nvSpPr>
          <p:cNvPr id="102" name="Rectangle 241"/>
          <p:cNvSpPr>
            <a:spLocks noChangeArrowheads="1"/>
          </p:cNvSpPr>
          <p:nvPr/>
        </p:nvSpPr>
        <p:spPr bwMode="auto">
          <a:xfrm>
            <a:off x="6916713" y="2087018"/>
            <a:ext cx="434731"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103" name="Group 242"/>
          <p:cNvGrpSpPr>
            <a:grpSpLocks/>
          </p:cNvGrpSpPr>
          <p:nvPr/>
        </p:nvGrpSpPr>
        <p:grpSpPr bwMode="auto">
          <a:xfrm>
            <a:off x="4101490" y="3038693"/>
            <a:ext cx="391642" cy="212263"/>
            <a:chOff x="1304" y="2569"/>
            <a:chExt cx="439" cy="262"/>
          </a:xfrm>
        </p:grpSpPr>
        <p:sp>
          <p:nvSpPr>
            <p:cNvPr id="104" name="Oval 243"/>
            <p:cNvSpPr>
              <a:spLocks noChangeArrowheads="1"/>
            </p:cNvSpPr>
            <p:nvPr/>
          </p:nvSpPr>
          <p:spPr bwMode="auto">
            <a:xfrm>
              <a:off x="1305"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105"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06"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07" name="Oval 246"/>
            <p:cNvSpPr>
              <a:spLocks noChangeArrowheads="1"/>
            </p:cNvSpPr>
            <p:nvPr/>
          </p:nvSpPr>
          <p:spPr bwMode="auto">
            <a:xfrm>
              <a:off x="1305"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08" name="Group 247"/>
            <p:cNvGrpSpPr>
              <a:grpSpLocks/>
            </p:cNvGrpSpPr>
            <p:nvPr/>
          </p:nvGrpSpPr>
          <p:grpSpPr bwMode="auto">
            <a:xfrm>
              <a:off x="1371" y="2587"/>
              <a:ext cx="304" cy="117"/>
              <a:chOff x="1371" y="2587"/>
              <a:chExt cx="304" cy="117"/>
            </a:xfrm>
          </p:grpSpPr>
          <p:grpSp>
            <p:nvGrpSpPr>
              <p:cNvPr id="111" name="Group 248"/>
              <p:cNvGrpSpPr>
                <a:grpSpLocks/>
              </p:cNvGrpSpPr>
              <p:nvPr/>
            </p:nvGrpSpPr>
            <p:grpSpPr bwMode="auto">
              <a:xfrm>
                <a:off x="1371" y="2587"/>
                <a:ext cx="301" cy="115"/>
                <a:chOff x="1371" y="2587"/>
                <a:chExt cx="301" cy="115"/>
              </a:xfrm>
            </p:grpSpPr>
            <p:sp>
              <p:nvSpPr>
                <p:cNvPr id="121" name="Freeform 249"/>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2" name="Freeform 250"/>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3" name="Freeform 251"/>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4" name="Freeform 252"/>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5" name="Freeform 253"/>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6" name="Freeform 254"/>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7" name="Freeform 255"/>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8" name="Freeform 256"/>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12" name="Group 257"/>
              <p:cNvGrpSpPr>
                <a:grpSpLocks/>
              </p:cNvGrpSpPr>
              <p:nvPr/>
            </p:nvGrpSpPr>
            <p:grpSpPr bwMode="auto">
              <a:xfrm>
                <a:off x="1373" y="2590"/>
                <a:ext cx="302" cy="114"/>
                <a:chOff x="1373" y="2590"/>
                <a:chExt cx="302" cy="114"/>
              </a:xfrm>
            </p:grpSpPr>
            <p:sp>
              <p:nvSpPr>
                <p:cNvPr id="113" name="Freeform 258"/>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4" name="Freeform 259"/>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5" name="Freeform 260"/>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6" name="Freeform 261"/>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7" name="Freeform 262"/>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8" name="Freeform 263"/>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9" name="Freeform 264"/>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0" name="Freeform 265"/>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09" name="Line 266"/>
            <p:cNvSpPr>
              <a:spLocks noChangeShapeType="1"/>
            </p:cNvSpPr>
            <p:nvPr/>
          </p:nvSpPr>
          <p:spPr bwMode="auto">
            <a:xfrm>
              <a:off x="1304"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0" name="Line 267"/>
            <p:cNvSpPr>
              <a:spLocks noChangeShapeType="1"/>
            </p:cNvSpPr>
            <p:nvPr/>
          </p:nvSpPr>
          <p:spPr bwMode="auto">
            <a:xfrm>
              <a:off x="1741"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grpSp>
        <p:nvGrpSpPr>
          <p:cNvPr id="129" name="Group 268"/>
          <p:cNvGrpSpPr>
            <a:grpSpLocks/>
          </p:cNvGrpSpPr>
          <p:nvPr/>
        </p:nvGrpSpPr>
        <p:grpSpPr bwMode="auto">
          <a:xfrm>
            <a:off x="5852865" y="3038693"/>
            <a:ext cx="391641" cy="212263"/>
            <a:chOff x="3488" y="2569"/>
            <a:chExt cx="439" cy="262"/>
          </a:xfrm>
        </p:grpSpPr>
        <p:sp>
          <p:nvSpPr>
            <p:cNvPr id="130" name="Oval 269"/>
            <p:cNvSpPr>
              <a:spLocks noChangeArrowheads="1"/>
            </p:cNvSpPr>
            <p:nvPr/>
          </p:nvSpPr>
          <p:spPr bwMode="auto">
            <a:xfrm>
              <a:off x="3489"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131"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32"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33" name="Oval 272"/>
            <p:cNvSpPr>
              <a:spLocks noChangeArrowheads="1"/>
            </p:cNvSpPr>
            <p:nvPr/>
          </p:nvSpPr>
          <p:spPr bwMode="auto">
            <a:xfrm>
              <a:off x="3489"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34" name="Group 273"/>
            <p:cNvGrpSpPr>
              <a:grpSpLocks/>
            </p:cNvGrpSpPr>
            <p:nvPr/>
          </p:nvGrpSpPr>
          <p:grpSpPr bwMode="auto">
            <a:xfrm>
              <a:off x="3555" y="2587"/>
              <a:ext cx="304" cy="117"/>
              <a:chOff x="3555" y="2587"/>
              <a:chExt cx="304" cy="117"/>
            </a:xfrm>
          </p:grpSpPr>
          <p:grpSp>
            <p:nvGrpSpPr>
              <p:cNvPr id="137" name="Group 274"/>
              <p:cNvGrpSpPr>
                <a:grpSpLocks/>
              </p:cNvGrpSpPr>
              <p:nvPr/>
            </p:nvGrpSpPr>
            <p:grpSpPr bwMode="auto">
              <a:xfrm>
                <a:off x="3555" y="2587"/>
                <a:ext cx="301" cy="115"/>
                <a:chOff x="3555" y="2587"/>
                <a:chExt cx="301" cy="115"/>
              </a:xfrm>
            </p:grpSpPr>
            <p:sp>
              <p:nvSpPr>
                <p:cNvPr id="147" name="Freeform 275"/>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8" name="Freeform 276"/>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9" name="Freeform 277"/>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0" name="Freeform 278"/>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1" name="Freeform 279"/>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2" name="Freeform 280"/>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3" name="Freeform 281"/>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4" name="Freeform 282"/>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38" name="Group 283"/>
              <p:cNvGrpSpPr>
                <a:grpSpLocks/>
              </p:cNvGrpSpPr>
              <p:nvPr/>
            </p:nvGrpSpPr>
            <p:grpSpPr bwMode="auto">
              <a:xfrm>
                <a:off x="3557" y="2590"/>
                <a:ext cx="302" cy="114"/>
                <a:chOff x="3557" y="2590"/>
                <a:chExt cx="302" cy="114"/>
              </a:xfrm>
            </p:grpSpPr>
            <p:sp>
              <p:nvSpPr>
                <p:cNvPr id="139" name="Freeform 284"/>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0" name="Freeform 285"/>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1" name="Freeform 286"/>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2" name="Freeform 287"/>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3" name="Freeform 288"/>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4" name="Freeform 289"/>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5" name="Freeform 290"/>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6" name="Freeform 291"/>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35" name="Line 292"/>
            <p:cNvSpPr>
              <a:spLocks noChangeShapeType="1"/>
            </p:cNvSpPr>
            <p:nvPr/>
          </p:nvSpPr>
          <p:spPr bwMode="auto">
            <a:xfrm>
              <a:off x="3488"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36" name="Line 293"/>
            <p:cNvSpPr>
              <a:spLocks noChangeShapeType="1"/>
            </p:cNvSpPr>
            <p:nvPr/>
          </p:nvSpPr>
          <p:spPr bwMode="auto">
            <a:xfrm>
              <a:off x="3925"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55" name="Oval 294"/>
          <p:cNvSpPr>
            <a:spLocks noChangeArrowheads="1"/>
          </p:cNvSpPr>
          <p:nvPr/>
        </p:nvSpPr>
        <p:spPr bwMode="auto">
          <a:xfrm>
            <a:off x="4678897" y="3150964"/>
            <a:ext cx="56496"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56" name="Oval 295"/>
          <p:cNvSpPr>
            <a:spLocks noChangeArrowheads="1"/>
          </p:cNvSpPr>
          <p:nvPr/>
        </p:nvSpPr>
        <p:spPr bwMode="auto">
          <a:xfrm>
            <a:off x="5683377" y="3147456"/>
            <a:ext cx="55538"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57" name="Oval 296"/>
          <p:cNvSpPr>
            <a:spLocks noChangeArrowheads="1"/>
          </p:cNvSpPr>
          <p:nvPr/>
        </p:nvSpPr>
        <p:spPr bwMode="auto">
          <a:xfrm>
            <a:off x="5931385" y="2950981"/>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58" name="Oval 297"/>
          <p:cNvSpPr>
            <a:spLocks noChangeArrowheads="1"/>
          </p:cNvSpPr>
          <p:nvPr/>
        </p:nvSpPr>
        <p:spPr bwMode="auto">
          <a:xfrm>
            <a:off x="5400897" y="230366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59" name="Oval 298"/>
          <p:cNvSpPr>
            <a:spLocks noChangeArrowheads="1"/>
          </p:cNvSpPr>
          <p:nvPr/>
        </p:nvSpPr>
        <p:spPr bwMode="auto">
          <a:xfrm>
            <a:off x="4400248" y="288870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0" name="Oval 299"/>
          <p:cNvSpPr>
            <a:spLocks noChangeArrowheads="1"/>
          </p:cNvSpPr>
          <p:nvPr/>
        </p:nvSpPr>
        <p:spPr bwMode="auto">
          <a:xfrm>
            <a:off x="4997764" y="2316823"/>
            <a:ext cx="54581"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1" name="Rectangle 300"/>
          <p:cNvSpPr>
            <a:spLocks noChangeArrowheads="1"/>
          </p:cNvSpPr>
          <p:nvPr/>
        </p:nvSpPr>
        <p:spPr bwMode="auto">
          <a:xfrm>
            <a:off x="5504313" y="2120349"/>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2" name="Rectangle 301"/>
          <p:cNvSpPr>
            <a:spLocks noChangeArrowheads="1"/>
          </p:cNvSpPr>
          <p:nvPr/>
        </p:nvSpPr>
        <p:spPr bwMode="auto">
          <a:xfrm>
            <a:off x="5517719" y="220981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222.1.6.1</a:t>
            </a:r>
          </a:p>
        </p:txBody>
      </p:sp>
      <p:sp>
        <p:nvSpPr>
          <p:cNvPr id="163" name="Rectangle 302"/>
          <p:cNvSpPr>
            <a:spLocks noChangeArrowheads="1"/>
          </p:cNvSpPr>
          <p:nvPr/>
        </p:nvSpPr>
        <p:spPr bwMode="auto">
          <a:xfrm>
            <a:off x="4351413" y="2200166"/>
            <a:ext cx="607092"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4" name="Rectangle 303"/>
          <p:cNvSpPr>
            <a:spLocks noChangeArrowheads="1"/>
          </p:cNvSpPr>
          <p:nvPr/>
        </p:nvSpPr>
        <p:spPr bwMode="auto">
          <a:xfrm>
            <a:off x="4481749" y="21931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222.1.5.1</a:t>
            </a:r>
          </a:p>
        </p:txBody>
      </p:sp>
      <p:sp>
        <p:nvSpPr>
          <p:cNvPr id="165" name="Rectangle 304"/>
          <p:cNvSpPr>
            <a:spLocks noChangeArrowheads="1"/>
          </p:cNvSpPr>
          <p:nvPr/>
        </p:nvSpPr>
        <p:spPr bwMode="auto">
          <a:xfrm>
            <a:off x="3907105" y="2563294"/>
            <a:ext cx="609008"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6" name="Rectangle 305"/>
          <p:cNvSpPr>
            <a:spLocks noChangeArrowheads="1"/>
          </p:cNvSpPr>
          <p:nvPr/>
        </p:nvSpPr>
        <p:spPr bwMode="auto">
          <a:xfrm>
            <a:off x="3865051" y="269456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222.1.5.2</a:t>
            </a:r>
          </a:p>
        </p:txBody>
      </p:sp>
      <p:sp>
        <p:nvSpPr>
          <p:cNvPr id="167" name="Rectangle 306"/>
          <p:cNvSpPr>
            <a:spLocks noChangeArrowheads="1"/>
          </p:cNvSpPr>
          <p:nvPr/>
        </p:nvSpPr>
        <p:spPr bwMode="auto">
          <a:xfrm>
            <a:off x="5918936" y="2490493"/>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8" name="Rectangle 307"/>
          <p:cNvSpPr>
            <a:spLocks noChangeArrowheads="1"/>
          </p:cNvSpPr>
          <p:nvPr/>
        </p:nvSpPr>
        <p:spPr bwMode="auto">
          <a:xfrm>
            <a:off x="5988947" y="277029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222.1.6.2</a:t>
            </a:r>
          </a:p>
        </p:txBody>
      </p:sp>
      <p:sp>
        <p:nvSpPr>
          <p:cNvPr id="169" name="Rectangle 308"/>
          <p:cNvSpPr>
            <a:spLocks noChangeArrowheads="1"/>
          </p:cNvSpPr>
          <p:nvPr/>
        </p:nvSpPr>
        <p:spPr bwMode="auto">
          <a:xfrm>
            <a:off x="5589535" y="2979048"/>
            <a:ext cx="60900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0" name="Rectangle 309"/>
          <p:cNvSpPr>
            <a:spLocks noChangeArrowheads="1"/>
          </p:cNvSpPr>
          <p:nvPr/>
        </p:nvSpPr>
        <p:spPr bwMode="auto">
          <a:xfrm>
            <a:off x="5559961" y="322902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222.1.4.1</a:t>
            </a:r>
          </a:p>
        </p:txBody>
      </p:sp>
      <p:sp>
        <p:nvSpPr>
          <p:cNvPr id="171" name="Rectangle 310"/>
          <p:cNvSpPr>
            <a:spLocks noChangeArrowheads="1"/>
          </p:cNvSpPr>
          <p:nvPr/>
        </p:nvSpPr>
        <p:spPr bwMode="auto">
          <a:xfrm>
            <a:off x="4518028" y="2979048"/>
            <a:ext cx="60709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2" name="Rectangle 311"/>
          <p:cNvSpPr>
            <a:spLocks noChangeArrowheads="1"/>
          </p:cNvSpPr>
          <p:nvPr/>
        </p:nvSpPr>
        <p:spPr bwMode="auto">
          <a:xfrm>
            <a:off x="4629213" y="321938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222.1.4.2</a:t>
            </a:r>
          </a:p>
        </p:txBody>
      </p:sp>
      <p:sp>
        <p:nvSpPr>
          <p:cNvPr id="173" name="Rectangle 312"/>
          <p:cNvSpPr>
            <a:spLocks noChangeArrowheads="1"/>
          </p:cNvSpPr>
          <p:nvPr/>
        </p:nvSpPr>
        <p:spPr bwMode="auto">
          <a:xfrm>
            <a:off x="2990722" y="2279984"/>
            <a:ext cx="608050" cy="19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4" name="Rectangle 313"/>
          <p:cNvSpPr>
            <a:spLocks noChangeArrowheads="1"/>
          </p:cNvSpPr>
          <p:nvPr/>
        </p:nvSpPr>
        <p:spPr bwMode="auto">
          <a:xfrm>
            <a:off x="2751689" y="2475122"/>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222.1.3.3</a:t>
            </a:r>
          </a:p>
        </p:txBody>
      </p:sp>
      <p:sp>
        <p:nvSpPr>
          <p:cNvPr id="175" name="Rectangle 314"/>
          <p:cNvSpPr>
            <a:spLocks noChangeArrowheads="1"/>
          </p:cNvSpPr>
          <p:nvPr/>
        </p:nvSpPr>
        <p:spPr bwMode="auto">
          <a:xfrm>
            <a:off x="3641862" y="3014133"/>
            <a:ext cx="608050"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6" name="Rectangle 315"/>
          <p:cNvSpPr>
            <a:spLocks noChangeArrowheads="1"/>
          </p:cNvSpPr>
          <p:nvPr/>
        </p:nvSpPr>
        <p:spPr bwMode="auto">
          <a:xfrm>
            <a:off x="3774114" y="3245693"/>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222.1.3.2</a:t>
            </a:r>
          </a:p>
        </p:txBody>
      </p:sp>
      <p:sp>
        <p:nvSpPr>
          <p:cNvPr id="177" name="Rectangle 316"/>
          <p:cNvSpPr>
            <a:spLocks noChangeArrowheads="1"/>
          </p:cNvSpPr>
          <p:nvPr/>
        </p:nvSpPr>
        <p:spPr bwMode="auto">
          <a:xfrm>
            <a:off x="2990722" y="2892214"/>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8" name="Rectangle 317"/>
          <p:cNvSpPr>
            <a:spLocks noChangeArrowheads="1"/>
          </p:cNvSpPr>
          <p:nvPr/>
        </p:nvSpPr>
        <p:spPr bwMode="auto">
          <a:xfrm>
            <a:off x="2751689" y="308735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222.1.3.1</a:t>
            </a:r>
          </a:p>
        </p:txBody>
      </p:sp>
      <p:sp>
        <p:nvSpPr>
          <p:cNvPr id="179" name="Oval 318"/>
          <p:cNvSpPr>
            <a:spLocks noChangeArrowheads="1"/>
          </p:cNvSpPr>
          <p:nvPr/>
        </p:nvSpPr>
        <p:spPr bwMode="auto">
          <a:xfrm>
            <a:off x="3555681" y="282467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80" name="Oval 319"/>
          <p:cNvSpPr>
            <a:spLocks noChangeArrowheads="1"/>
          </p:cNvSpPr>
          <p:nvPr/>
        </p:nvSpPr>
        <p:spPr bwMode="auto">
          <a:xfrm>
            <a:off x="3550894" y="221244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81" name="Oval 320"/>
          <p:cNvSpPr>
            <a:spLocks noChangeArrowheads="1"/>
          </p:cNvSpPr>
          <p:nvPr/>
        </p:nvSpPr>
        <p:spPr bwMode="auto">
          <a:xfrm>
            <a:off x="3974135" y="3122019"/>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82" name="Rectangle 321"/>
          <p:cNvSpPr>
            <a:spLocks noChangeArrowheads="1"/>
          </p:cNvSpPr>
          <p:nvPr/>
        </p:nvSpPr>
        <p:spPr bwMode="auto">
          <a:xfrm>
            <a:off x="4290129" y="3045709"/>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3" name="Rectangle 322"/>
          <p:cNvSpPr>
            <a:spLocks noChangeArrowheads="1"/>
          </p:cNvSpPr>
          <p:nvPr/>
        </p:nvSpPr>
        <p:spPr bwMode="auto">
          <a:xfrm>
            <a:off x="4482598" y="292291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3</a:t>
            </a:r>
          </a:p>
        </p:txBody>
      </p:sp>
      <p:sp>
        <p:nvSpPr>
          <p:cNvPr id="184" name="Rectangle 323"/>
          <p:cNvSpPr>
            <a:spLocks noChangeArrowheads="1"/>
          </p:cNvSpPr>
          <p:nvPr/>
        </p:nvSpPr>
        <p:spPr bwMode="auto">
          <a:xfrm>
            <a:off x="6262700" y="3013256"/>
            <a:ext cx="249922"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5" name="Rectangle 324"/>
          <p:cNvSpPr>
            <a:spLocks noChangeArrowheads="1"/>
          </p:cNvSpPr>
          <p:nvPr/>
        </p:nvSpPr>
        <p:spPr bwMode="auto">
          <a:xfrm>
            <a:off x="5700613" y="292203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2</a:t>
            </a:r>
          </a:p>
        </p:txBody>
      </p:sp>
      <p:sp>
        <p:nvSpPr>
          <p:cNvPr id="186" name="Rectangle 325"/>
          <p:cNvSpPr>
            <a:spLocks noChangeArrowheads="1"/>
          </p:cNvSpPr>
          <p:nvPr/>
        </p:nvSpPr>
        <p:spPr bwMode="auto">
          <a:xfrm>
            <a:off x="3666758" y="2285247"/>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7" name="Rectangle 326"/>
          <p:cNvSpPr>
            <a:spLocks noChangeArrowheads="1"/>
          </p:cNvSpPr>
          <p:nvPr/>
        </p:nvSpPr>
        <p:spPr bwMode="auto">
          <a:xfrm>
            <a:off x="3773005" y="2275954"/>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222.1.3.0</a:t>
            </a:r>
            <a:endParaRPr lang="en-US" altLang="zh-CN" sz="1050" b="1" dirty="0">
              <a:solidFill>
                <a:srgbClr val="0000FF"/>
              </a:solidFill>
              <a:latin typeface="微软雅黑" pitchFamily="34" charset="-122"/>
              <a:ea typeface="微软雅黑" pitchFamily="34" charset="-122"/>
            </a:endParaRPr>
          </a:p>
        </p:txBody>
      </p:sp>
      <p:sp>
        <p:nvSpPr>
          <p:cNvPr id="188" name="Rectangle 327"/>
          <p:cNvSpPr>
            <a:spLocks noChangeArrowheads="1"/>
          </p:cNvSpPr>
          <p:nvPr/>
        </p:nvSpPr>
        <p:spPr bwMode="auto">
          <a:xfrm>
            <a:off x="3686867" y="2121226"/>
            <a:ext cx="432817"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9" name="Rectangle 328"/>
          <p:cNvSpPr>
            <a:spLocks noChangeArrowheads="1"/>
          </p:cNvSpPr>
          <p:nvPr/>
        </p:nvSpPr>
        <p:spPr bwMode="auto">
          <a:xfrm>
            <a:off x="3759362" y="2097303"/>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3</a:t>
            </a:r>
          </a:p>
        </p:txBody>
      </p:sp>
      <p:sp>
        <p:nvSpPr>
          <p:cNvPr id="190" name="Rectangle 329"/>
          <p:cNvSpPr>
            <a:spLocks noChangeArrowheads="1"/>
          </p:cNvSpPr>
          <p:nvPr/>
        </p:nvSpPr>
        <p:spPr bwMode="auto">
          <a:xfrm>
            <a:off x="5149059" y="2723806"/>
            <a:ext cx="25088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91" name="Rectangle 330"/>
          <p:cNvSpPr>
            <a:spLocks noChangeArrowheads="1"/>
          </p:cNvSpPr>
          <p:nvPr/>
        </p:nvSpPr>
        <p:spPr bwMode="auto">
          <a:xfrm>
            <a:off x="5784987" y="2320331"/>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b="1">
              <a:latin typeface="微软雅黑" pitchFamily="34" charset="-122"/>
              <a:ea typeface="微软雅黑" pitchFamily="34" charset="-122"/>
            </a:endParaRPr>
          </a:p>
        </p:txBody>
      </p:sp>
      <p:sp>
        <p:nvSpPr>
          <p:cNvPr id="192" name="Rectangle 331"/>
          <p:cNvSpPr>
            <a:spLocks noChangeArrowheads="1"/>
          </p:cNvSpPr>
          <p:nvPr/>
        </p:nvSpPr>
        <p:spPr bwMode="auto">
          <a:xfrm>
            <a:off x="5759629" y="243435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3</a:t>
            </a:r>
          </a:p>
        </p:txBody>
      </p:sp>
      <p:sp>
        <p:nvSpPr>
          <p:cNvPr id="193" name="Rectangle 332"/>
          <p:cNvSpPr>
            <a:spLocks noChangeArrowheads="1"/>
          </p:cNvSpPr>
          <p:nvPr/>
        </p:nvSpPr>
        <p:spPr bwMode="auto">
          <a:xfrm>
            <a:off x="4750714" y="2522069"/>
            <a:ext cx="248965"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94" name="Rectangle 333"/>
          <p:cNvSpPr>
            <a:spLocks noChangeArrowheads="1"/>
          </p:cNvSpPr>
          <p:nvPr/>
        </p:nvSpPr>
        <p:spPr bwMode="auto">
          <a:xfrm>
            <a:off x="4727260" y="2629146"/>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solidFill>
                  <a:srgbClr val="CC00CC"/>
                </a:solidFill>
                <a:latin typeface="微软雅黑" pitchFamily="34" charset="-122"/>
                <a:ea typeface="微软雅黑" pitchFamily="34" charset="-122"/>
              </a:rPr>
              <a:t>N</a:t>
            </a:r>
            <a:r>
              <a:rPr lang="en-US" altLang="zh-CN" sz="1200" b="1" baseline="-25000" dirty="0">
                <a:solidFill>
                  <a:srgbClr val="CC00CC"/>
                </a:solidFill>
                <a:latin typeface="微软雅黑" pitchFamily="34" charset="-122"/>
                <a:ea typeface="微软雅黑" pitchFamily="34" charset="-122"/>
              </a:rPr>
              <a:t>2</a:t>
            </a:r>
          </a:p>
        </p:txBody>
      </p:sp>
      <p:sp>
        <p:nvSpPr>
          <p:cNvPr id="195" name="Rectangle 334"/>
          <p:cNvSpPr>
            <a:spLocks noChangeArrowheads="1"/>
          </p:cNvSpPr>
          <p:nvPr/>
        </p:nvSpPr>
        <p:spPr bwMode="auto">
          <a:xfrm>
            <a:off x="5130974" y="29483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222.1.4.0</a:t>
            </a:r>
            <a:endParaRPr lang="en-US" altLang="zh-CN" sz="1050" b="1" dirty="0">
              <a:solidFill>
                <a:srgbClr val="CC00CC"/>
              </a:solidFill>
              <a:latin typeface="微软雅黑" pitchFamily="34" charset="-122"/>
              <a:ea typeface="微软雅黑" pitchFamily="34" charset="-122"/>
            </a:endParaRPr>
          </a:p>
        </p:txBody>
      </p:sp>
      <p:sp>
        <p:nvSpPr>
          <p:cNvPr id="196" name="Rectangle 335"/>
          <p:cNvSpPr>
            <a:spLocks noChangeArrowheads="1"/>
          </p:cNvSpPr>
          <p:nvPr/>
        </p:nvSpPr>
        <p:spPr bwMode="auto">
          <a:xfrm>
            <a:off x="4927863" y="2522069"/>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97" name="Rectangle 336"/>
          <p:cNvSpPr>
            <a:spLocks noChangeArrowheads="1"/>
          </p:cNvSpPr>
          <p:nvPr/>
        </p:nvSpPr>
        <p:spPr bwMode="auto">
          <a:xfrm>
            <a:off x="4986867" y="2629146"/>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222.1.5.0</a:t>
            </a:r>
            <a:endParaRPr lang="en-US" altLang="zh-CN" sz="1050" b="1" dirty="0">
              <a:solidFill>
                <a:srgbClr val="CC00CC"/>
              </a:solidFill>
              <a:latin typeface="微软雅黑" pitchFamily="34" charset="-122"/>
              <a:ea typeface="微软雅黑" pitchFamily="34" charset="-122"/>
            </a:endParaRPr>
          </a:p>
        </p:txBody>
      </p:sp>
      <p:sp>
        <p:nvSpPr>
          <p:cNvPr id="198" name="Rectangle 337"/>
          <p:cNvSpPr>
            <a:spLocks noChangeArrowheads="1"/>
          </p:cNvSpPr>
          <p:nvPr/>
        </p:nvSpPr>
        <p:spPr bwMode="auto">
          <a:xfrm>
            <a:off x="5903615" y="2329103"/>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99" name="Rectangle 338"/>
          <p:cNvSpPr>
            <a:spLocks noChangeArrowheads="1"/>
          </p:cNvSpPr>
          <p:nvPr/>
        </p:nvSpPr>
        <p:spPr bwMode="auto">
          <a:xfrm>
            <a:off x="6016364" y="2443128"/>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222.1.6.0</a:t>
            </a:r>
            <a:endParaRPr lang="en-US" altLang="zh-CN" sz="1050" b="1" dirty="0">
              <a:solidFill>
                <a:srgbClr val="CC00CC"/>
              </a:solidFill>
              <a:latin typeface="微软雅黑" pitchFamily="34" charset="-122"/>
              <a:ea typeface="微软雅黑" pitchFamily="34" charset="-122"/>
            </a:endParaRPr>
          </a:p>
        </p:txBody>
      </p:sp>
      <p:sp>
        <p:nvSpPr>
          <p:cNvPr id="200" name="Line 339"/>
          <p:cNvSpPr>
            <a:spLocks noChangeShapeType="1"/>
          </p:cNvSpPr>
          <p:nvPr/>
        </p:nvSpPr>
        <p:spPr bwMode="auto">
          <a:xfrm>
            <a:off x="3673461" y="2046670"/>
            <a:ext cx="0" cy="12042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1" name="Rectangle 340"/>
          <p:cNvSpPr>
            <a:spLocks noChangeArrowheads="1"/>
          </p:cNvSpPr>
          <p:nvPr/>
        </p:nvSpPr>
        <p:spPr bwMode="auto">
          <a:xfrm>
            <a:off x="4871367" y="293957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1</a:t>
            </a:r>
          </a:p>
        </p:txBody>
      </p:sp>
      <p:pic>
        <p:nvPicPr>
          <p:cNvPr id="202"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1034" y="3343053"/>
            <a:ext cx="350467" cy="21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03" name="Line 342"/>
          <p:cNvSpPr>
            <a:spLocks noChangeShapeType="1"/>
          </p:cNvSpPr>
          <p:nvPr/>
        </p:nvSpPr>
        <p:spPr bwMode="auto">
          <a:xfrm>
            <a:off x="7391662" y="2086141"/>
            <a:ext cx="0" cy="1476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4" name="Line 343"/>
          <p:cNvSpPr>
            <a:spLocks noChangeShapeType="1"/>
          </p:cNvSpPr>
          <p:nvPr/>
        </p:nvSpPr>
        <p:spPr bwMode="auto">
          <a:xfrm rot="16200000">
            <a:off x="5340571" y="2917229"/>
            <a:ext cx="0" cy="13673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5" name="Line 344"/>
          <p:cNvSpPr>
            <a:spLocks noChangeShapeType="1"/>
          </p:cNvSpPr>
          <p:nvPr/>
        </p:nvSpPr>
        <p:spPr bwMode="auto">
          <a:xfrm>
            <a:off x="6195671" y="3134298"/>
            <a:ext cx="11959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6" name="Oval 345"/>
          <p:cNvSpPr>
            <a:spLocks noChangeArrowheads="1"/>
          </p:cNvSpPr>
          <p:nvPr/>
        </p:nvSpPr>
        <p:spPr bwMode="auto">
          <a:xfrm>
            <a:off x="6323983" y="3095706"/>
            <a:ext cx="71817"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07" name="Rectangle 346"/>
          <p:cNvSpPr>
            <a:spLocks noChangeArrowheads="1"/>
          </p:cNvSpPr>
          <p:nvPr/>
        </p:nvSpPr>
        <p:spPr bwMode="auto">
          <a:xfrm>
            <a:off x="6828922" y="2419727"/>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2</a:t>
            </a:r>
          </a:p>
        </p:txBody>
      </p:sp>
      <p:sp>
        <p:nvSpPr>
          <p:cNvPr id="208" name="Rectangle 347"/>
          <p:cNvSpPr>
            <a:spLocks noChangeArrowheads="1"/>
          </p:cNvSpPr>
          <p:nvPr/>
        </p:nvSpPr>
        <p:spPr bwMode="auto">
          <a:xfrm>
            <a:off x="4164731" y="1674292"/>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1</a:t>
            </a:r>
          </a:p>
        </p:txBody>
      </p:sp>
      <p:sp>
        <p:nvSpPr>
          <p:cNvPr id="209" name="Line 348"/>
          <p:cNvSpPr>
            <a:spLocks noChangeShapeType="1"/>
          </p:cNvSpPr>
          <p:nvPr/>
        </p:nvSpPr>
        <p:spPr bwMode="auto">
          <a:xfrm rot="16200000">
            <a:off x="5811211" y="593205"/>
            <a:ext cx="0" cy="23929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10" name="Rectangle 349"/>
          <p:cNvSpPr>
            <a:spLocks noChangeArrowheads="1"/>
          </p:cNvSpPr>
          <p:nvPr/>
        </p:nvSpPr>
        <p:spPr bwMode="auto">
          <a:xfrm>
            <a:off x="3354594" y="391054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dirty="0">
                <a:solidFill>
                  <a:srgbClr val="0000FF"/>
                </a:solidFill>
                <a:latin typeface="微软雅黑" pitchFamily="34" charset="-122"/>
                <a:ea typeface="微软雅黑" pitchFamily="34" charset="-122"/>
              </a:rPr>
              <a:t>互联网</a:t>
            </a:r>
          </a:p>
        </p:txBody>
      </p:sp>
      <p:sp>
        <p:nvSpPr>
          <p:cNvPr id="211" name="Line 350"/>
          <p:cNvSpPr>
            <a:spLocks noChangeShapeType="1"/>
          </p:cNvSpPr>
          <p:nvPr/>
        </p:nvSpPr>
        <p:spPr bwMode="auto">
          <a:xfrm flipV="1">
            <a:off x="3589196" y="3677236"/>
            <a:ext cx="255668" cy="233314"/>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12" name="Line 351"/>
          <p:cNvSpPr>
            <a:spLocks noChangeShapeType="1"/>
          </p:cNvSpPr>
          <p:nvPr/>
        </p:nvSpPr>
        <p:spPr bwMode="auto">
          <a:xfrm>
            <a:off x="4798592"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13" name="Oval 352"/>
          <p:cNvSpPr>
            <a:spLocks noChangeArrowheads="1"/>
          </p:cNvSpPr>
          <p:nvPr/>
        </p:nvSpPr>
        <p:spPr bwMode="auto">
          <a:xfrm>
            <a:off x="4765078" y="157127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14" name="Line 380"/>
          <p:cNvSpPr>
            <a:spLocks noChangeShapeType="1"/>
          </p:cNvSpPr>
          <p:nvPr/>
        </p:nvSpPr>
        <p:spPr bwMode="auto">
          <a:xfrm>
            <a:off x="6662001"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15" name="Line 381"/>
          <p:cNvSpPr>
            <a:spLocks noChangeShapeType="1"/>
          </p:cNvSpPr>
          <p:nvPr/>
        </p:nvSpPr>
        <p:spPr bwMode="auto">
          <a:xfrm>
            <a:off x="5730297" y="1351992"/>
            <a:ext cx="0" cy="43066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16" name="Oval 382"/>
          <p:cNvSpPr>
            <a:spLocks noChangeArrowheads="1"/>
          </p:cNvSpPr>
          <p:nvPr/>
        </p:nvSpPr>
        <p:spPr bwMode="auto">
          <a:xfrm>
            <a:off x="5703486" y="1579166"/>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17" name="Oval 410"/>
          <p:cNvSpPr>
            <a:spLocks noChangeArrowheads="1"/>
          </p:cNvSpPr>
          <p:nvPr/>
        </p:nvSpPr>
        <p:spPr bwMode="auto">
          <a:xfrm>
            <a:off x="6635190" y="157916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pic>
        <p:nvPicPr>
          <p:cNvPr id="21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6153"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531"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4320"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50" y="3975335"/>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271" y="3975335"/>
            <a:ext cx="323655" cy="323655"/>
          </a:xfrm>
          <a:prstGeom prst="rect">
            <a:avLst/>
          </a:prstGeom>
          <a:noFill/>
          <a:extLst>
            <a:ext uri="{909E8E84-426E-40DD-AFC4-6F175D3DCCD1}">
              <a14:hiddenFill xmlns:a14="http://schemas.microsoft.com/office/drawing/2010/main">
                <a:solidFill>
                  <a:srgbClr val="FFFFFF"/>
                </a:solidFill>
              </a14:hiddenFill>
            </a:ext>
          </a:extLst>
        </p:spPr>
      </p:pic>
      <p:sp>
        <p:nvSpPr>
          <p:cNvPr id="227" name="Text Box 438"/>
          <p:cNvSpPr txBox="1">
            <a:spLocks noChangeArrowheads="1"/>
          </p:cNvSpPr>
          <p:nvPr/>
        </p:nvSpPr>
        <p:spPr bwMode="auto">
          <a:xfrm>
            <a:off x="696234" y="1828010"/>
            <a:ext cx="1866218" cy="1717393"/>
          </a:xfrm>
          <a:prstGeom prst="rect">
            <a:avLst/>
          </a:prstGeom>
          <a:solidFill>
            <a:srgbClr val="00FFFF"/>
          </a:solidFill>
          <a:ln w="9525">
            <a:solidFill>
              <a:schemeClr val="tx2"/>
            </a:solidFill>
            <a:miter lim="800000"/>
            <a:headEnd/>
            <a:tailEnd/>
          </a:ln>
          <a:effectLst/>
          <a:extLst/>
        </p:spPr>
        <p:txBody>
          <a:bodyPr wrap="square">
            <a:spAutoFit/>
          </a:bodyPr>
          <a:lstStyle/>
          <a:p>
            <a:pPr algn="ctr">
              <a:lnSpc>
                <a:spcPct val="110000"/>
              </a:lnSpc>
            </a:pPr>
            <a:r>
              <a:rPr lang="zh-CN" altLang="en-US" sz="1600" b="1" dirty="0">
                <a:latin typeface="微软雅黑" pitchFamily="34" charset="-122"/>
                <a:ea typeface="微软雅黑" pitchFamily="34" charset="-122"/>
              </a:rPr>
              <a:t>路由器总是具有两个或两个以上</a:t>
            </a:r>
            <a:r>
              <a:rPr lang="zh-CN" altLang="en-US" sz="1600" b="1" dirty="0" smtClean="0">
                <a:latin typeface="微软雅黑" pitchFamily="34" charset="-122"/>
                <a:ea typeface="微软雅黑" pitchFamily="34" charset="-122"/>
              </a:rPr>
              <a:t>的</a:t>
            </a:r>
            <a:r>
              <a:rPr lang="en-US" altLang="zh-CN" sz="1600" b="1" dirty="0" smtClean="0">
                <a:latin typeface="微软雅黑" pitchFamily="34" charset="-122"/>
                <a:ea typeface="微软雅黑" pitchFamily="34" charset="-122"/>
              </a:rPr>
              <a:t>IP</a:t>
            </a:r>
            <a:r>
              <a:rPr lang="zh-CN" altLang="en-US" sz="1600" b="1" dirty="0" smtClean="0">
                <a:latin typeface="微软雅黑" pitchFamily="34" charset="-122"/>
                <a:ea typeface="微软雅黑" pitchFamily="34" charset="-122"/>
              </a:rPr>
              <a:t>地址</a:t>
            </a:r>
            <a:r>
              <a:rPr lang="zh-CN" altLang="en-US" sz="1600" b="1" dirty="0">
                <a:latin typeface="微软雅黑" pitchFamily="34" charset="-122"/>
                <a:ea typeface="微软雅黑" pitchFamily="34" charset="-122"/>
              </a:rPr>
              <a:t>。</a:t>
            </a:r>
          </a:p>
          <a:p>
            <a:pPr algn="ctr">
              <a:lnSpc>
                <a:spcPct val="110000"/>
              </a:lnSpc>
            </a:pPr>
            <a:r>
              <a:rPr lang="zh-CN" altLang="en-US" sz="1600" b="1" dirty="0">
                <a:latin typeface="微软雅黑" pitchFamily="34" charset="-122"/>
                <a:ea typeface="微软雅黑" pitchFamily="34" charset="-122"/>
              </a:rPr>
              <a:t>路由器的每一个接口都有一</a:t>
            </a:r>
            <a:r>
              <a:rPr lang="zh-CN" altLang="en-US" sz="1600" b="1" dirty="0" smtClean="0">
                <a:latin typeface="微软雅黑" pitchFamily="34" charset="-122"/>
                <a:ea typeface="微软雅黑" pitchFamily="34" charset="-122"/>
              </a:rPr>
              <a:t>个不同</a:t>
            </a:r>
            <a:r>
              <a:rPr lang="zh-CN" altLang="en-US" sz="1600" b="1" dirty="0">
                <a:latin typeface="微软雅黑" pitchFamily="34" charset="-122"/>
                <a:ea typeface="微软雅黑" pitchFamily="34" charset="-122"/>
              </a:rPr>
              <a:t>网络号</a:t>
            </a:r>
            <a:r>
              <a:rPr lang="zh-CN" altLang="en-US" sz="1600" b="1" dirty="0" smtClean="0">
                <a:latin typeface="微软雅黑" pitchFamily="34" charset="-122"/>
                <a:ea typeface="微软雅黑" pitchFamily="34" charset="-122"/>
              </a:rPr>
              <a:t>的</a:t>
            </a:r>
            <a:r>
              <a:rPr lang="en-US" altLang="zh-CN" sz="1600" b="1" dirty="0" smtClean="0">
                <a:latin typeface="微软雅黑" pitchFamily="34" charset="-122"/>
                <a:ea typeface="微软雅黑" pitchFamily="34" charset="-122"/>
              </a:rPr>
              <a:t>IP</a:t>
            </a:r>
            <a:r>
              <a:rPr lang="zh-CN" altLang="en-US" sz="1600" b="1" dirty="0" smtClean="0">
                <a:latin typeface="微软雅黑" pitchFamily="34" charset="-122"/>
                <a:ea typeface="微软雅黑" pitchFamily="34" charset="-122"/>
              </a:rPr>
              <a:t>地址</a:t>
            </a:r>
            <a:r>
              <a:rPr lang="zh-CN" altLang="en-US" sz="1600" b="1" dirty="0">
                <a:latin typeface="微软雅黑" pitchFamily="34" charset="-122"/>
                <a:ea typeface="微软雅黑" pitchFamily="34" charset="-122"/>
              </a:rPr>
              <a:t>。</a:t>
            </a:r>
          </a:p>
        </p:txBody>
      </p:sp>
      <p:grpSp>
        <p:nvGrpSpPr>
          <p:cNvPr id="232" name="Group 439"/>
          <p:cNvGrpSpPr>
            <a:grpSpLocks/>
          </p:cNvGrpSpPr>
          <p:nvPr/>
        </p:nvGrpSpPr>
        <p:grpSpPr bwMode="auto">
          <a:xfrm>
            <a:off x="3747472" y="2866827"/>
            <a:ext cx="1531583" cy="551669"/>
            <a:chOff x="1052" y="2610"/>
            <a:chExt cx="1638" cy="590"/>
          </a:xfrm>
        </p:grpSpPr>
        <p:sp>
          <p:nvSpPr>
            <p:cNvPr id="233" name="Line 440"/>
            <p:cNvSpPr>
              <a:spLocks noChangeShapeType="1"/>
            </p:cNvSpPr>
            <p:nvPr/>
          </p:nvSpPr>
          <p:spPr bwMode="auto">
            <a:xfrm>
              <a:off x="1149" y="2610"/>
              <a:ext cx="72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4" name="Line 441"/>
            <p:cNvSpPr>
              <a:spLocks noChangeShapeType="1"/>
            </p:cNvSpPr>
            <p:nvPr/>
          </p:nvSpPr>
          <p:spPr bwMode="auto">
            <a:xfrm>
              <a:off x="1964" y="3176"/>
              <a:ext cx="72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 name="Line 442"/>
            <p:cNvSpPr>
              <a:spLocks noChangeShapeType="1"/>
            </p:cNvSpPr>
            <p:nvPr/>
          </p:nvSpPr>
          <p:spPr bwMode="auto">
            <a:xfrm>
              <a:off x="1052" y="3200"/>
              <a:ext cx="72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210266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32"/>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23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 name="矩形 267"/>
          <p:cNvSpPr/>
          <p:nvPr/>
        </p:nvSpPr>
        <p:spPr>
          <a:xfrm>
            <a:off x="616085" y="574698"/>
            <a:ext cx="2388795" cy="400110"/>
          </a:xfrm>
          <a:prstGeom prst="rect">
            <a:avLst/>
          </a:prstGeom>
        </p:spPr>
        <p:txBody>
          <a:bodyPr wrap="none">
            <a:spAutoFit/>
          </a:bodyPr>
          <a:lstStyle/>
          <a:p>
            <a:r>
              <a:rPr lang="zh-CN" altLang="en-US" sz="2000" b="1" dirty="0">
                <a:latin typeface="微软雅黑" pitchFamily="34" charset="-122"/>
                <a:ea typeface="微软雅黑" pitchFamily="34" charset="-122"/>
              </a:rPr>
              <a:t>互联网中的 </a:t>
            </a:r>
            <a:r>
              <a:rPr lang="en-US" altLang="zh-CN" sz="2000" b="1" dirty="0">
                <a:latin typeface="微软雅黑" pitchFamily="34" charset="-122"/>
                <a:ea typeface="微软雅黑" pitchFamily="34" charset="-122"/>
              </a:rPr>
              <a:t>IP </a:t>
            </a:r>
            <a:r>
              <a:rPr lang="zh-CN" altLang="en-US" sz="2000" b="1" dirty="0" smtClean="0">
                <a:latin typeface="微软雅黑" pitchFamily="34" charset="-122"/>
                <a:ea typeface="微软雅黑" pitchFamily="34" charset="-122"/>
              </a:rPr>
              <a:t>地址</a:t>
            </a:r>
            <a:endParaRPr lang="zh-CN" altLang="en-US" sz="2000" b="1" dirty="0">
              <a:latin typeface="微软雅黑" pitchFamily="34" charset="-122"/>
              <a:ea typeface="微软雅黑" pitchFamily="34" charset="-122"/>
            </a:endParaRPr>
          </a:p>
        </p:txBody>
      </p:sp>
      <p:sp>
        <p:nvSpPr>
          <p:cNvPr id="269" name="圆角矩形 268"/>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AutoShape 2"/>
          <p:cNvSpPr>
            <a:spLocks noChangeArrowheads="1"/>
          </p:cNvSpPr>
          <p:nvPr/>
        </p:nvSpPr>
        <p:spPr bwMode="auto">
          <a:xfrm>
            <a:off x="3502536" y="1567325"/>
            <a:ext cx="4083510" cy="2242356"/>
          </a:xfrm>
          <a:prstGeom prst="roundRect">
            <a:avLst>
              <a:gd name="adj" fmla="val 24787"/>
            </a:avLst>
          </a:prstGeom>
          <a:solidFill>
            <a:srgbClr val="99FFCC"/>
          </a:solidFill>
          <a:ln w="9525">
            <a:solidFill>
              <a:schemeClr val="tx1"/>
            </a:solidFill>
            <a:prstDash val="dash"/>
            <a:round/>
            <a:headEnd/>
            <a:tailEnd/>
          </a:ln>
          <a:effectLst/>
          <a:extLst/>
        </p:spPr>
        <p:txBody>
          <a:bodyPr wrap="none" anchor="ctr"/>
          <a:lstStyle/>
          <a:p>
            <a:endParaRPr lang="zh-CN" altLang="en-US" sz="1200" b="1">
              <a:latin typeface="微软雅黑" pitchFamily="34" charset="-122"/>
              <a:ea typeface="微软雅黑" pitchFamily="34" charset="-122"/>
            </a:endParaRPr>
          </a:p>
        </p:txBody>
      </p:sp>
      <p:grpSp>
        <p:nvGrpSpPr>
          <p:cNvPr id="6" name="组合 5"/>
          <p:cNvGrpSpPr/>
          <p:nvPr/>
        </p:nvGrpSpPr>
        <p:grpSpPr>
          <a:xfrm>
            <a:off x="4422272" y="2317701"/>
            <a:ext cx="1553160" cy="933254"/>
            <a:chOff x="4422272" y="2317701"/>
            <a:chExt cx="1553160" cy="933254"/>
          </a:xfrm>
        </p:grpSpPr>
        <p:sp>
          <p:nvSpPr>
            <p:cNvPr id="71" name="Freeform 8"/>
            <p:cNvSpPr>
              <a:spLocks/>
            </p:cNvSpPr>
            <p:nvPr/>
          </p:nvSpPr>
          <p:spPr bwMode="auto">
            <a:xfrm>
              <a:off x="4699006" y="3109739"/>
              <a:ext cx="1013097" cy="141216"/>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74" name="Freeform 11"/>
            <p:cNvSpPr>
              <a:spLocks/>
            </p:cNvSpPr>
            <p:nvPr/>
          </p:nvSpPr>
          <p:spPr bwMode="auto">
            <a:xfrm>
              <a:off x="4422272" y="2320332"/>
              <a:ext cx="658801" cy="602581"/>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75" name="Freeform 12"/>
            <p:cNvSpPr>
              <a:spLocks/>
            </p:cNvSpPr>
            <p:nvPr/>
          </p:nvSpPr>
          <p:spPr bwMode="auto">
            <a:xfrm>
              <a:off x="5389406" y="2317701"/>
              <a:ext cx="586026" cy="674504"/>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grpSp>
      <p:sp>
        <p:nvSpPr>
          <p:cNvPr id="67" name="Freeform 4"/>
          <p:cNvSpPr>
            <a:spLocks/>
          </p:cNvSpPr>
          <p:nvPr/>
        </p:nvSpPr>
        <p:spPr bwMode="auto">
          <a:xfrm>
            <a:off x="4604208" y="2017726"/>
            <a:ext cx="2888954" cy="1751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68" name="Line 5"/>
          <p:cNvSpPr>
            <a:spLocks noChangeShapeType="1"/>
          </p:cNvSpPr>
          <p:nvPr/>
        </p:nvSpPr>
        <p:spPr bwMode="auto">
          <a:xfrm>
            <a:off x="5703485" y="3613206"/>
            <a:ext cx="0" cy="4727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9" name="Line 6"/>
          <p:cNvSpPr>
            <a:spLocks noChangeShapeType="1"/>
          </p:cNvSpPr>
          <p:nvPr/>
        </p:nvSpPr>
        <p:spPr bwMode="auto">
          <a:xfrm>
            <a:off x="4876125" y="3600926"/>
            <a:ext cx="0" cy="4710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0" name="Freeform 7"/>
          <p:cNvSpPr>
            <a:spLocks/>
          </p:cNvSpPr>
          <p:nvPr/>
        </p:nvSpPr>
        <p:spPr bwMode="auto">
          <a:xfrm>
            <a:off x="5896913" y="3484270"/>
            <a:ext cx="1494749" cy="11665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2" name="Line 9"/>
          <p:cNvSpPr>
            <a:spLocks noChangeShapeType="1"/>
          </p:cNvSpPr>
          <p:nvPr/>
        </p:nvSpPr>
        <p:spPr bwMode="auto">
          <a:xfrm>
            <a:off x="4443338" y="3172891"/>
            <a:ext cx="145357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3" name="Freeform 10"/>
          <p:cNvSpPr>
            <a:spLocks/>
          </p:cNvSpPr>
          <p:nvPr/>
        </p:nvSpPr>
        <p:spPr bwMode="auto">
          <a:xfrm>
            <a:off x="3584408" y="1972115"/>
            <a:ext cx="560172" cy="1307785"/>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76" name="Rectangle 13"/>
          <p:cNvSpPr>
            <a:spLocks noChangeArrowheads="1"/>
          </p:cNvSpPr>
          <p:nvPr/>
        </p:nvSpPr>
        <p:spPr bwMode="auto">
          <a:xfrm>
            <a:off x="3673461" y="3140439"/>
            <a:ext cx="622413"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7" name="Freeform 14"/>
          <p:cNvSpPr>
            <a:spLocks/>
          </p:cNvSpPr>
          <p:nvPr/>
        </p:nvSpPr>
        <p:spPr bwMode="auto">
          <a:xfrm>
            <a:off x="3331612" y="2843972"/>
            <a:ext cx="341849" cy="16665"/>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8" name="Rectangle 15"/>
          <p:cNvSpPr>
            <a:spLocks noChangeArrowheads="1"/>
          </p:cNvSpPr>
          <p:nvPr/>
        </p:nvSpPr>
        <p:spPr bwMode="auto">
          <a:xfrm>
            <a:off x="3331612" y="2234374"/>
            <a:ext cx="341849"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9" name="Freeform 16"/>
          <p:cNvSpPr>
            <a:spLocks/>
          </p:cNvSpPr>
          <p:nvPr/>
        </p:nvSpPr>
        <p:spPr bwMode="auto">
          <a:xfrm>
            <a:off x="4248953" y="2187887"/>
            <a:ext cx="954686" cy="906064"/>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headEnd/>
            <a:tailEnd/>
          </a:ln>
        </p:spPr>
        <p:txBody>
          <a:bodyPr/>
          <a:lstStyle/>
          <a:p>
            <a:endParaRPr lang="zh-CN" altLang="en-US" sz="1200" b="1">
              <a:latin typeface="微软雅黑" pitchFamily="34" charset="-122"/>
              <a:ea typeface="微软雅黑" pitchFamily="34" charset="-122"/>
            </a:endParaRPr>
          </a:p>
        </p:txBody>
      </p:sp>
      <p:sp>
        <p:nvSpPr>
          <p:cNvPr id="80" name="Freeform 17"/>
          <p:cNvSpPr>
            <a:spLocks/>
          </p:cNvSpPr>
          <p:nvPr/>
        </p:nvSpPr>
        <p:spPr bwMode="auto">
          <a:xfrm>
            <a:off x="4067017" y="1594955"/>
            <a:ext cx="3029716" cy="488555"/>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99FF"/>
          </a:solidFill>
          <a:ln>
            <a:noFill/>
          </a:ln>
          <a:extLst/>
        </p:spPr>
        <p:txBody>
          <a:bodyPr/>
          <a:lstStyle/>
          <a:p>
            <a:endParaRPr lang="zh-CN" altLang="en-US" sz="1200" b="1">
              <a:latin typeface="微软雅黑" pitchFamily="34" charset="-122"/>
              <a:ea typeface="微软雅黑" pitchFamily="34" charset="-122"/>
            </a:endParaRPr>
          </a:p>
        </p:txBody>
      </p:sp>
      <p:sp>
        <p:nvSpPr>
          <p:cNvPr id="81" name="Freeform 18"/>
          <p:cNvSpPr>
            <a:spLocks/>
          </p:cNvSpPr>
          <p:nvPr/>
        </p:nvSpPr>
        <p:spPr bwMode="auto">
          <a:xfrm>
            <a:off x="5308971" y="2178238"/>
            <a:ext cx="715296" cy="877997"/>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82" name="Rectangle 19"/>
          <p:cNvSpPr>
            <a:spLocks noChangeArrowheads="1"/>
          </p:cNvSpPr>
          <p:nvPr/>
        </p:nvSpPr>
        <p:spPr bwMode="auto">
          <a:xfrm>
            <a:off x="7389747" y="2878179"/>
            <a:ext cx="378236"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3" name="Rectangle 20"/>
          <p:cNvSpPr>
            <a:spLocks noChangeArrowheads="1"/>
          </p:cNvSpPr>
          <p:nvPr/>
        </p:nvSpPr>
        <p:spPr bwMode="auto">
          <a:xfrm>
            <a:off x="7397407" y="2273845"/>
            <a:ext cx="377278"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4" name="Rectangle 21"/>
          <p:cNvSpPr>
            <a:spLocks noChangeArrowheads="1"/>
          </p:cNvSpPr>
          <p:nvPr/>
        </p:nvSpPr>
        <p:spPr bwMode="auto">
          <a:xfrm>
            <a:off x="6700304" y="3250956"/>
            <a:ext cx="1057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B</a:t>
            </a:r>
          </a:p>
        </p:txBody>
      </p:sp>
      <p:sp>
        <p:nvSpPr>
          <p:cNvPr id="85" name="Oval 22"/>
          <p:cNvSpPr>
            <a:spLocks noChangeArrowheads="1"/>
          </p:cNvSpPr>
          <p:nvPr/>
        </p:nvSpPr>
        <p:spPr bwMode="auto">
          <a:xfrm>
            <a:off x="4842610" y="3721091"/>
            <a:ext cx="70860"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86" name="Rectangle 185"/>
          <p:cNvSpPr>
            <a:spLocks noChangeArrowheads="1"/>
          </p:cNvSpPr>
          <p:nvPr/>
        </p:nvSpPr>
        <p:spPr bwMode="auto">
          <a:xfrm>
            <a:off x="3907106" y="1676526"/>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7" name="Rectangle 186"/>
          <p:cNvSpPr>
            <a:spLocks noChangeArrowheads="1"/>
          </p:cNvSpPr>
          <p:nvPr/>
        </p:nvSpPr>
        <p:spPr bwMode="auto">
          <a:xfrm>
            <a:off x="4151561" y="1840945"/>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222.1.1.0</a:t>
            </a:r>
            <a:endParaRPr lang="en-US" altLang="zh-CN" sz="1050" b="1" dirty="0">
              <a:solidFill>
                <a:srgbClr val="0000FF"/>
              </a:solidFill>
              <a:latin typeface="微软雅黑" pitchFamily="34" charset="-122"/>
              <a:ea typeface="微软雅黑" pitchFamily="34" charset="-122"/>
            </a:endParaRPr>
          </a:p>
        </p:txBody>
      </p:sp>
      <p:sp>
        <p:nvSpPr>
          <p:cNvPr id="88" name="Rectangle 187"/>
          <p:cNvSpPr>
            <a:spLocks noChangeArrowheads="1"/>
          </p:cNvSpPr>
          <p:nvPr/>
        </p:nvSpPr>
        <p:spPr bwMode="auto">
          <a:xfrm>
            <a:off x="4913499" y="1434441"/>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9" name="Rectangle 188"/>
          <p:cNvSpPr>
            <a:spLocks noChangeArrowheads="1"/>
          </p:cNvSpPr>
          <p:nvPr/>
        </p:nvSpPr>
        <p:spPr bwMode="auto">
          <a:xfrm>
            <a:off x="4862749"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222.1.1.1</a:t>
            </a:r>
          </a:p>
        </p:txBody>
      </p:sp>
      <p:sp>
        <p:nvSpPr>
          <p:cNvPr id="90" name="Rectangle 189"/>
          <p:cNvSpPr>
            <a:spLocks noChangeArrowheads="1"/>
          </p:cNvSpPr>
          <p:nvPr/>
        </p:nvSpPr>
        <p:spPr bwMode="auto">
          <a:xfrm>
            <a:off x="584520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1" name="Rectangle 190"/>
          <p:cNvSpPr>
            <a:spLocks noChangeArrowheads="1"/>
          </p:cNvSpPr>
          <p:nvPr/>
        </p:nvSpPr>
        <p:spPr bwMode="auto">
          <a:xfrm>
            <a:off x="5781048"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222.1.1.2</a:t>
            </a:r>
          </a:p>
        </p:txBody>
      </p:sp>
      <p:sp>
        <p:nvSpPr>
          <p:cNvPr id="92" name="Rectangle 191"/>
          <p:cNvSpPr>
            <a:spLocks noChangeArrowheads="1"/>
          </p:cNvSpPr>
          <p:nvPr/>
        </p:nvSpPr>
        <p:spPr bwMode="auto">
          <a:xfrm>
            <a:off x="680659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3" name="Rectangle 192"/>
          <p:cNvSpPr>
            <a:spLocks noChangeArrowheads="1"/>
          </p:cNvSpPr>
          <p:nvPr/>
        </p:nvSpPr>
        <p:spPr bwMode="auto">
          <a:xfrm>
            <a:off x="6714668" y="1382200"/>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222.1.1.3</a:t>
            </a:r>
          </a:p>
        </p:txBody>
      </p:sp>
      <p:sp>
        <p:nvSpPr>
          <p:cNvPr id="94" name="Rectangle 193"/>
          <p:cNvSpPr>
            <a:spLocks noChangeArrowheads="1"/>
          </p:cNvSpPr>
          <p:nvPr/>
        </p:nvSpPr>
        <p:spPr bwMode="auto">
          <a:xfrm>
            <a:off x="5275456" y="1796691"/>
            <a:ext cx="16279" cy="297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95" name="Group 194"/>
          <p:cNvGrpSpPr>
            <a:grpSpLocks/>
          </p:cNvGrpSpPr>
          <p:nvPr/>
        </p:nvGrpSpPr>
        <p:grpSpPr bwMode="auto">
          <a:xfrm>
            <a:off x="5066708" y="2068598"/>
            <a:ext cx="390684" cy="213140"/>
            <a:chOff x="2299" y="1622"/>
            <a:chExt cx="439" cy="262"/>
          </a:xfrm>
        </p:grpSpPr>
        <p:sp>
          <p:nvSpPr>
            <p:cNvPr id="96" name="Oval 195"/>
            <p:cNvSpPr>
              <a:spLocks noChangeArrowheads="1"/>
            </p:cNvSpPr>
            <p:nvPr/>
          </p:nvSpPr>
          <p:spPr bwMode="auto">
            <a:xfrm>
              <a:off x="2300" y="1731"/>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97"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8"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9" name="Oval 198"/>
            <p:cNvSpPr>
              <a:spLocks noChangeArrowheads="1"/>
            </p:cNvSpPr>
            <p:nvPr/>
          </p:nvSpPr>
          <p:spPr bwMode="auto">
            <a:xfrm>
              <a:off x="2300" y="1622"/>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00" name="Group 199"/>
            <p:cNvGrpSpPr>
              <a:grpSpLocks/>
            </p:cNvGrpSpPr>
            <p:nvPr/>
          </p:nvGrpSpPr>
          <p:grpSpPr bwMode="auto">
            <a:xfrm>
              <a:off x="2365" y="1640"/>
              <a:ext cx="304" cy="117"/>
              <a:chOff x="2365" y="1640"/>
              <a:chExt cx="304" cy="117"/>
            </a:xfrm>
          </p:grpSpPr>
          <p:grpSp>
            <p:nvGrpSpPr>
              <p:cNvPr id="103" name="Group 200"/>
              <p:cNvGrpSpPr>
                <a:grpSpLocks/>
              </p:cNvGrpSpPr>
              <p:nvPr/>
            </p:nvGrpSpPr>
            <p:grpSpPr bwMode="auto">
              <a:xfrm>
                <a:off x="2365" y="1640"/>
                <a:ext cx="302" cy="115"/>
                <a:chOff x="2365" y="1640"/>
                <a:chExt cx="302" cy="115"/>
              </a:xfrm>
            </p:grpSpPr>
            <p:sp>
              <p:nvSpPr>
                <p:cNvPr id="113" name="Freeform 201"/>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4" name="Freeform 202"/>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5" name="Freeform 203"/>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6" name="Freeform 204"/>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7" name="Freeform 205"/>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8" name="Freeform 206"/>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9" name="Freeform 207"/>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0" name="Freeform 208"/>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04" name="Group 209"/>
              <p:cNvGrpSpPr>
                <a:grpSpLocks/>
              </p:cNvGrpSpPr>
              <p:nvPr/>
            </p:nvGrpSpPr>
            <p:grpSpPr bwMode="auto">
              <a:xfrm>
                <a:off x="2368" y="1643"/>
                <a:ext cx="301" cy="114"/>
                <a:chOff x="2368" y="1643"/>
                <a:chExt cx="301" cy="114"/>
              </a:xfrm>
            </p:grpSpPr>
            <p:sp>
              <p:nvSpPr>
                <p:cNvPr id="105" name="Freeform 210"/>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6" name="Freeform 211"/>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7" name="Freeform 212"/>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8" name="Freeform 213"/>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9" name="Freeform 214"/>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0" name="Freeform 215"/>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1" name="Freeform 216"/>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2" name="Freeform 217"/>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01" name="Line 218"/>
            <p:cNvSpPr>
              <a:spLocks noChangeShapeType="1"/>
            </p:cNvSpPr>
            <p:nvPr/>
          </p:nvSpPr>
          <p:spPr bwMode="auto">
            <a:xfrm>
              <a:off x="2299"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02" name="Line 219"/>
            <p:cNvSpPr>
              <a:spLocks noChangeShapeType="1"/>
            </p:cNvSpPr>
            <p:nvPr/>
          </p:nvSpPr>
          <p:spPr bwMode="auto">
            <a:xfrm>
              <a:off x="2736"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21" name="Rectangle 220"/>
          <p:cNvSpPr>
            <a:spLocks noChangeArrowheads="1"/>
          </p:cNvSpPr>
          <p:nvPr/>
        </p:nvSpPr>
        <p:spPr bwMode="auto">
          <a:xfrm>
            <a:off x="5341528" y="1925628"/>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22" name="Rectangle 221"/>
          <p:cNvSpPr>
            <a:spLocks noChangeArrowheads="1"/>
          </p:cNvSpPr>
          <p:nvPr/>
        </p:nvSpPr>
        <p:spPr bwMode="auto">
          <a:xfrm>
            <a:off x="5444096" y="193089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222.1.1.4</a:t>
            </a:r>
          </a:p>
        </p:txBody>
      </p:sp>
      <p:sp>
        <p:nvSpPr>
          <p:cNvPr id="123" name="Rectangle 222"/>
          <p:cNvSpPr>
            <a:spLocks noChangeArrowheads="1"/>
          </p:cNvSpPr>
          <p:nvPr/>
        </p:nvSpPr>
        <p:spPr bwMode="auto">
          <a:xfrm>
            <a:off x="4839767" y="2007201"/>
            <a:ext cx="248965" cy="19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24" name="Rectangle 223"/>
          <p:cNvSpPr>
            <a:spLocks noChangeArrowheads="1"/>
          </p:cNvSpPr>
          <p:nvPr/>
        </p:nvSpPr>
        <p:spPr bwMode="auto">
          <a:xfrm>
            <a:off x="4902009" y="2001937"/>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1</a:t>
            </a:r>
          </a:p>
        </p:txBody>
      </p:sp>
      <p:sp>
        <p:nvSpPr>
          <p:cNvPr id="125" name="Oval 224"/>
          <p:cNvSpPr>
            <a:spLocks noChangeArrowheads="1"/>
          </p:cNvSpPr>
          <p:nvPr/>
        </p:nvSpPr>
        <p:spPr bwMode="auto">
          <a:xfrm>
            <a:off x="5251518" y="195369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26" name="Rectangle 225"/>
          <p:cNvSpPr>
            <a:spLocks noChangeArrowheads="1"/>
          </p:cNvSpPr>
          <p:nvPr/>
        </p:nvSpPr>
        <p:spPr bwMode="auto">
          <a:xfrm>
            <a:off x="3952111" y="1508119"/>
            <a:ext cx="434731"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27" name="Oval 226"/>
          <p:cNvSpPr>
            <a:spLocks noChangeArrowheads="1"/>
          </p:cNvSpPr>
          <p:nvPr/>
        </p:nvSpPr>
        <p:spPr bwMode="auto">
          <a:xfrm>
            <a:off x="7457733" y="286239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28" name="Oval 227"/>
          <p:cNvSpPr>
            <a:spLocks noChangeArrowheads="1"/>
          </p:cNvSpPr>
          <p:nvPr/>
        </p:nvSpPr>
        <p:spPr bwMode="auto">
          <a:xfrm>
            <a:off x="7460606" y="2251040"/>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29" name="Rectangle 228"/>
          <p:cNvSpPr>
            <a:spLocks noChangeArrowheads="1"/>
          </p:cNvSpPr>
          <p:nvPr/>
        </p:nvSpPr>
        <p:spPr bwMode="auto">
          <a:xfrm>
            <a:off x="6584439" y="2651883"/>
            <a:ext cx="609008"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30" name="Rectangle 229"/>
          <p:cNvSpPr>
            <a:spLocks noChangeArrowheads="1"/>
          </p:cNvSpPr>
          <p:nvPr/>
        </p:nvSpPr>
        <p:spPr bwMode="auto">
          <a:xfrm>
            <a:off x="6315474" y="293694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222.1.2.5</a:t>
            </a:r>
          </a:p>
        </p:txBody>
      </p:sp>
      <p:sp>
        <p:nvSpPr>
          <p:cNvPr id="131" name="Rectangle 230"/>
          <p:cNvSpPr>
            <a:spLocks noChangeArrowheads="1"/>
          </p:cNvSpPr>
          <p:nvPr/>
        </p:nvSpPr>
        <p:spPr bwMode="auto">
          <a:xfrm>
            <a:off x="7516144" y="2934315"/>
            <a:ext cx="608050"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32" name="Rectangle 231"/>
          <p:cNvSpPr>
            <a:spLocks noChangeArrowheads="1"/>
          </p:cNvSpPr>
          <p:nvPr/>
        </p:nvSpPr>
        <p:spPr bwMode="auto">
          <a:xfrm>
            <a:off x="7646746" y="309200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222.1.2.2</a:t>
            </a:r>
          </a:p>
        </p:txBody>
      </p:sp>
      <p:sp>
        <p:nvSpPr>
          <p:cNvPr id="133" name="Rectangle 232"/>
          <p:cNvSpPr>
            <a:spLocks noChangeArrowheads="1"/>
          </p:cNvSpPr>
          <p:nvPr/>
        </p:nvSpPr>
        <p:spPr bwMode="auto">
          <a:xfrm>
            <a:off x="7516144" y="2320331"/>
            <a:ext cx="60805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34" name="Rectangle 233"/>
          <p:cNvSpPr>
            <a:spLocks noChangeArrowheads="1"/>
          </p:cNvSpPr>
          <p:nvPr/>
        </p:nvSpPr>
        <p:spPr bwMode="auto">
          <a:xfrm>
            <a:off x="7646746" y="2478894"/>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222.1.2.1</a:t>
            </a:r>
          </a:p>
        </p:txBody>
      </p:sp>
      <p:sp>
        <p:nvSpPr>
          <p:cNvPr id="135" name="Rectangle 235"/>
          <p:cNvSpPr>
            <a:spLocks noChangeArrowheads="1"/>
          </p:cNvSpPr>
          <p:nvPr/>
        </p:nvSpPr>
        <p:spPr bwMode="auto">
          <a:xfrm>
            <a:off x="5776261"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222.1.2.3</a:t>
            </a:r>
          </a:p>
        </p:txBody>
      </p:sp>
      <p:sp>
        <p:nvSpPr>
          <p:cNvPr id="136" name="Rectangle 236"/>
          <p:cNvSpPr>
            <a:spLocks noChangeArrowheads="1"/>
          </p:cNvSpPr>
          <p:nvPr/>
        </p:nvSpPr>
        <p:spPr bwMode="auto">
          <a:xfrm>
            <a:off x="4974783" y="3712321"/>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37" name="Rectangle 237"/>
          <p:cNvSpPr>
            <a:spLocks noChangeArrowheads="1"/>
          </p:cNvSpPr>
          <p:nvPr/>
        </p:nvSpPr>
        <p:spPr bwMode="auto">
          <a:xfrm>
            <a:off x="4917000"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222.1.2.4</a:t>
            </a:r>
          </a:p>
        </p:txBody>
      </p:sp>
      <p:sp>
        <p:nvSpPr>
          <p:cNvPr id="138" name="Oval 238"/>
          <p:cNvSpPr>
            <a:spLocks noChangeArrowheads="1"/>
          </p:cNvSpPr>
          <p:nvPr/>
        </p:nvSpPr>
        <p:spPr bwMode="auto">
          <a:xfrm>
            <a:off x="5677631" y="3728108"/>
            <a:ext cx="55538"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39" name="Rectangle 239"/>
          <p:cNvSpPr>
            <a:spLocks noChangeArrowheads="1"/>
          </p:cNvSpPr>
          <p:nvPr/>
        </p:nvSpPr>
        <p:spPr bwMode="auto">
          <a:xfrm>
            <a:off x="6873622" y="2248408"/>
            <a:ext cx="540063"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0" name="Rectangle 240"/>
          <p:cNvSpPr>
            <a:spLocks noChangeArrowheads="1"/>
          </p:cNvSpPr>
          <p:nvPr/>
        </p:nvSpPr>
        <p:spPr bwMode="auto">
          <a:xfrm>
            <a:off x="6820084" y="2598379"/>
            <a:ext cx="67153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222.1.2.0</a:t>
            </a:r>
            <a:endParaRPr lang="en-US" altLang="zh-CN" sz="1050" b="1" dirty="0">
              <a:solidFill>
                <a:srgbClr val="0000FF"/>
              </a:solidFill>
              <a:latin typeface="微软雅黑" pitchFamily="34" charset="-122"/>
              <a:ea typeface="微软雅黑" pitchFamily="34" charset="-122"/>
            </a:endParaRPr>
          </a:p>
        </p:txBody>
      </p:sp>
      <p:sp>
        <p:nvSpPr>
          <p:cNvPr id="141" name="Rectangle 241"/>
          <p:cNvSpPr>
            <a:spLocks noChangeArrowheads="1"/>
          </p:cNvSpPr>
          <p:nvPr/>
        </p:nvSpPr>
        <p:spPr bwMode="auto">
          <a:xfrm>
            <a:off x="6916713" y="2087018"/>
            <a:ext cx="434731"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142" name="Group 242"/>
          <p:cNvGrpSpPr>
            <a:grpSpLocks/>
          </p:cNvGrpSpPr>
          <p:nvPr/>
        </p:nvGrpSpPr>
        <p:grpSpPr bwMode="auto">
          <a:xfrm>
            <a:off x="4101490" y="3038693"/>
            <a:ext cx="391642" cy="212263"/>
            <a:chOff x="1304" y="2569"/>
            <a:chExt cx="439" cy="262"/>
          </a:xfrm>
        </p:grpSpPr>
        <p:sp>
          <p:nvSpPr>
            <p:cNvPr id="143" name="Oval 243"/>
            <p:cNvSpPr>
              <a:spLocks noChangeArrowheads="1"/>
            </p:cNvSpPr>
            <p:nvPr/>
          </p:nvSpPr>
          <p:spPr bwMode="auto">
            <a:xfrm>
              <a:off x="1305"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144"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5"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6" name="Oval 246"/>
            <p:cNvSpPr>
              <a:spLocks noChangeArrowheads="1"/>
            </p:cNvSpPr>
            <p:nvPr/>
          </p:nvSpPr>
          <p:spPr bwMode="auto">
            <a:xfrm>
              <a:off x="1305"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47" name="Group 247"/>
            <p:cNvGrpSpPr>
              <a:grpSpLocks/>
            </p:cNvGrpSpPr>
            <p:nvPr/>
          </p:nvGrpSpPr>
          <p:grpSpPr bwMode="auto">
            <a:xfrm>
              <a:off x="1371" y="2587"/>
              <a:ext cx="304" cy="117"/>
              <a:chOff x="1371" y="2587"/>
              <a:chExt cx="304" cy="117"/>
            </a:xfrm>
          </p:grpSpPr>
          <p:grpSp>
            <p:nvGrpSpPr>
              <p:cNvPr id="150" name="Group 248"/>
              <p:cNvGrpSpPr>
                <a:grpSpLocks/>
              </p:cNvGrpSpPr>
              <p:nvPr/>
            </p:nvGrpSpPr>
            <p:grpSpPr bwMode="auto">
              <a:xfrm>
                <a:off x="1371" y="2587"/>
                <a:ext cx="301" cy="115"/>
                <a:chOff x="1371" y="2587"/>
                <a:chExt cx="301" cy="115"/>
              </a:xfrm>
            </p:grpSpPr>
            <p:sp>
              <p:nvSpPr>
                <p:cNvPr id="160" name="Freeform 249"/>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1" name="Freeform 250"/>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2" name="Freeform 251"/>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3" name="Freeform 252"/>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4" name="Freeform 253"/>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5" name="Freeform 254"/>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6" name="Freeform 255"/>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7" name="Freeform 256"/>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51" name="Group 257"/>
              <p:cNvGrpSpPr>
                <a:grpSpLocks/>
              </p:cNvGrpSpPr>
              <p:nvPr/>
            </p:nvGrpSpPr>
            <p:grpSpPr bwMode="auto">
              <a:xfrm>
                <a:off x="1373" y="2590"/>
                <a:ext cx="302" cy="114"/>
                <a:chOff x="1373" y="2590"/>
                <a:chExt cx="302" cy="114"/>
              </a:xfrm>
            </p:grpSpPr>
            <p:sp>
              <p:nvSpPr>
                <p:cNvPr id="152" name="Freeform 258"/>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3" name="Freeform 259"/>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4" name="Freeform 260"/>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5" name="Freeform 261"/>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6" name="Freeform 262"/>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7" name="Freeform 263"/>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8" name="Freeform 264"/>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9" name="Freeform 265"/>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48" name="Line 266"/>
            <p:cNvSpPr>
              <a:spLocks noChangeShapeType="1"/>
            </p:cNvSpPr>
            <p:nvPr/>
          </p:nvSpPr>
          <p:spPr bwMode="auto">
            <a:xfrm>
              <a:off x="1304"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49" name="Line 267"/>
            <p:cNvSpPr>
              <a:spLocks noChangeShapeType="1"/>
            </p:cNvSpPr>
            <p:nvPr/>
          </p:nvSpPr>
          <p:spPr bwMode="auto">
            <a:xfrm>
              <a:off x="1741"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grpSp>
        <p:nvGrpSpPr>
          <p:cNvPr id="168" name="Group 268"/>
          <p:cNvGrpSpPr>
            <a:grpSpLocks/>
          </p:cNvGrpSpPr>
          <p:nvPr/>
        </p:nvGrpSpPr>
        <p:grpSpPr bwMode="auto">
          <a:xfrm>
            <a:off x="5852865" y="3038693"/>
            <a:ext cx="391641" cy="212263"/>
            <a:chOff x="3488" y="2569"/>
            <a:chExt cx="439" cy="262"/>
          </a:xfrm>
        </p:grpSpPr>
        <p:sp>
          <p:nvSpPr>
            <p:cNvPr id="169" name="Oval 269"/>
            <p:cNvSpPr>
              <a:spLocks noChangeArrowheads="1"/>
            </p:cNvSpPr>
            <p:nvPr/>
          </p:nvSpPr>
          <p:spPr bwMode="auto">
            <a:xfrm>
              <a:off x="3489"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170"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1"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2" name="Oval 272"/>
            <p:cNvSpPr>
              <a:spLocks noChangeArrowheads="1"/>
            </p:cNvSpPr>
            <p:nvPr/>
          </p:nvSpPr>
          <p:spPr bwMode="auto">
            <a:xfrm>
              <a:off x="3489"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73" name="Group 273"/>
            <p:cNvGrpSpPr>
              <a:grpSpLocks/>
            </p:cNvGrpSpPr>
            <p:nvPr/>
          </p:nvGrpSpPr>
          <p:grpSpPr bwMode="auto">
            <a:xfrm>
              <a:off x="3555" y="2587"/>
              <a:ext cx="304" cy="117"/>
              <a:chOff x="3555" y="2587"/>
              <a:chExt cx="304" cy="117"/>
            </a:xfrm>
          </p:grpSpPr>
          <p:grpSp>
            <p:nvGrpSpPr>
              <p:cNvPr id="176" name="Group 274"/>
              <p:cNvGrpSpPr>
                <a:grpSpLocks/>
              </p:cNvGrpSpPr>
              <p:nvPr/>
            </p:nvGrpSpPr>
            <p:grpSpPr bwMode="auto">
              <a:xfrm>
                <a:off x="3555" y="2587"/>
                <a:ext cx="301" cy="115"/>
                <a:chOff x="3555" y="2587"/>
                <a:chExt cx="301" cy="115"/>
              </a:xfrm>
            </p:grpSpPr>
            <p:sp>
              <p:nvSpPr>
                <p:cNvPr id="186" name="Freeform 275"/>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7" name="Freeform 276"/>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8" name="Freeform 277"/>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9" name="Freeform 278"/>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90" name="Freeform 279"/>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91" name="Freeform 280"/>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92" name="Freeform 281"/>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93" name="Freeform 282"/>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77" name="Group 283"/>
              <p:cNvGrpSpPr>
                <a:grpSpLocks/>
              </p:cNvGrpSpPr>
              <p:nvPr/>
            </p:nvGrpSpPr>
            <p:grpSpPr bwMode="auto">
              <a:xfrm>
                <a:off x="3557" y="2590"/>
                <a:ext cx="302" cy="114"/>
                <a:chOff x="3557" y="2590"/>
                <a:chExt cx="302" cy="114"/>
              </a:xfrm>
            </p:grpSpPr>
            <p:sp>
              <p:nvSpPr>
                <p:cNvPr id="178" name="Freeform 284"/>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9" name="Freeform 285"/>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0" name="Freeform 286"/>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1" name="Freeform 287"/>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2" name="Freeform 288"/>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3" name="Freeform 289"/>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4" name="Freeform 290"/>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5" name="Freeform 291"/>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74" name="Line 292"/>
            <p:cNvSpPr>
              <a:spLocks noChangeShapeType="1"/>
            </p:cNvSpPr>
            <p:nvPr/>
          </p:nvSpPr>
          <p:spPr bwMode="auto">
            <a:xfrm>
              <a:off x="3488"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75" name="Line 293"/>
            <p:cNvSpPr>
              <a:spLocks noChangeShapeType="1"/>
            </p:cNvSpPr>
            <p:nvPr/>
          </p:nvSpPr>
          <p:spPr bwMode="auto">
            <a:xfrm>
              <a:off x="3925"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94" name="Oval 294"/>
          <p:cNvSpPr>
            <a:spLocks noChangeArrowheads="1"/>
          </p:cNvSpPr>
          <p:nvPr/>
        </p:nvSpPr>
        <p:spPr bwMode="auto">
          <a:xfrm>
            <a:off x="4678897" y="3150964"/>
            <a:ext cx="56496"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5" name="Oval 295"/>
          <p:cNvSpPr>
            <a:spLocks noChangeArrowheads="1"/>
          </p:cNvSpPr>
          <p:nvPr/>
        </p:nvSpPr>
        <p:spPr bwMode="auto">
          <a:xfrm>
            <a:off x="5683377" y="3147456"/>
            <a:ext cx="55538"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6" name="Oval 296"/>
          <p:cNvSpPr>
            <a:spLocks noChangeArrowheads="1"/>
          </p:cNvSpPr>
          <p:nvPr/>
        </p:nvSpPr>
        <p:spPr bwMode="auto">
          <a:xfrm>
            <a:off x="5931385" y="2950981"/>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7" name="Oval 297"/>
          <p:cNvSpPr>
            <a:spLocks noChangeArrowheads="1"/>
          </p:cNvSpPr>
          <p:nvPr/>
        </p:nvSpPr>
        <p:spPr bwMode="auto">
          <a:xfrm>
            <a:off x="5400897" y="230366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8" name="Oval 298"/>
          <p:cNvSpPr>
            <a:spLocks noChangeArrowheads="1"/>
          </p:cNvSpPr>
          <p:nvPr/>
        </p:nvSpPr>
        <p:spPr bwMode="auto">
          <a:xfrm>
            <a:off x="4400248" y="288870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9" name="Oval 299"/>
          <p:cNvSpPr>
            <a:spLocks noChangeArrowheads="1"/>
          </p:cNvSpPr>
          <p:nvPr/>
        </p:nvSpPr>
        <p:spPr bwMode="auto">
          <a:xfrm>
            <a:off x="4997764" y="2316823"/>
            <a:ext cx="54581"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00" name="Rectangle 300"/>
          <p:cNvSpPr>
            <a:spLocks noChangeArrowheads="1"/>
          </p:cNvSpPr>
          <p:nvPr/>
        </p:nvSpPr>
        <p:spPr bwMode="auto">
          <a:xfrm>
            <a:off x="5504313" y="2120349"/>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01" name="Rectangle 301"/>
          <p:cNvSpPr>
            <a:spLocks noChangeArrowheads="1"/>
          </p:cNvSpPr>
          <p:nvPr/>
        </p:nvSpPr>
        <p:spPr bwMode="auto">
          <a:xfrm>
            <a:off x="5517719" y="220981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222.1.6.1</a:t>
            </a:r>
          </a:p>
        </p:txBody>
      </p:sp>
      <p:sp>
        <p:nvSpPr>
          <p:cNvPr id="202" name="Rectangle 302"/>
          <p:cNvSpPr>
            <a:spLocks noChangeArrowheads="1"/>
          </p:cNvSpPr>
          <p:nvPr/>
        </p:nvSpPr>
        <p:spPr bwMode="auto">
          <a:xfrm>
            <a:off x="4351413" y="2200166"/>
            <a:ext cx="607092"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03" name="Rectangle 303"/>
          <p:cNvSpPr>
            <a:spLocks noChangeArrowheads="1"/>
          </p:cNvSpPr>
          <p:nvPr/>
        </p:nvSpPr>
        <p:spPr bwMode="auto">
          <a:xfrm>
            <a:off x="4481749" y="21931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222.1.5.1</a:t>
            </a:r>
          </a:p>
        </p:txBody>
      </p:sp>
      <p:sp>
        <p:nvSpPr>
          <p:cNvPr id="204" name="Rectangle 304"/>
          <p:cNvSpPr>
            <a:spLocks noChangeArrowheads="1"/>
          </p:cNvSpPr>
          <p:nvPr/>
        </p:nvSpPr>
        <p:spPr bwMode="auto">
          <a:xfrm>
            <a:off x="3907105" y="2563294"/>
            <a:ext cx="609008"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05" name="Rectangle 305"/>
          <p:cNvSpPr>
            <a:spLocks noChangeArrowheads="1"/>
          </p:cNvSpPr>
          <p:nvPr/>
        </p:nvSpPr>
        <p:spPr bwMode="auto">
          <a:xfrm>
            <a:off x="3865051" y="269456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222.1.5.2</a:t>
            </a:r>
          </a:p>
        </p:txBody>
      </p:sp>
      <p:sp>
        <p:nvSpPr>
          <p:cNvPr id="206" name="Rectangle 306"/>
          <p:cNvSpPr>
            <a:spLocks noChangeArrowheads="1"/>
          </p:cNvSpPr>
          <p:nvPr/>
        </p:nvSpPr>
        <p:spPr bwMode="auto">
          <a:xfrm>
            <a:off x="5918936" y="2490493"/>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07" name="Rectangle 307"/>
          <p:cNvSpPr>
            <a:spLocks noChangeArrowheads="1"/>
          </p:cNvSpPr>
          <p:nvPr/>
        </p:nvSpPr>
        <p:spPr bwMode="auto">
          <a:xfrm>
            <a:off x="5988947" y="277029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222.1.6.2</a:t>
            </a:r>
          </a:p>
        </p:txBody>
      </p:sp>
      <p:sp>
        <p:nvSpPr>
          <p:cNvPr id="208" name="Rectangle 308"/>
          <p:cNvSpPr>
            <a:spLocks noChangeArrowheads="1"/>
          </p:cNvSpPr>
          <p:nvPr/>
        </p:nvSpPr>
        <p:spPr bwMode="auto">
          <a:xfrm>
            <a:off x="5589535" y="2979048"/>
            <a:ext cx="60900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09" name="Rectangle 309"/>
          <p:cNvSpPr>
            <a:spLocks noChangeArrowheads="1"/>
          </p:cNvSpPr>
          <p:nvPr/>
        </p:nvSpPr>
        <p:spPr bwMode="auto">
          <a:xfrm>
            <a:off x="5559961" y="322902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222.1.4.1</a:t>
            </a:r>
          </a:p>
        </p:txBody>
      </p:sp>
      <p:sp>
        <p:nvSpPr>
          <p:cNvPr id="210" name="Rectangle 310"/>
          <p:cNvSpPr>
            <a:spLocks noChangeArrowheads="1"/>
          </p:cNvSpPr>
          <p:nvPr/>
        </p:nvSpPr>
        <p:spPr bwMode="auto">
          <a:xfrm>
            <a:off x="4518028" y="2979048"/>
            <a:ext cx="60709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11" name="Rectangle 311"/>
          <p:cNvSpPr>
            <a:spLocks noChangeArrowheads="1"/>
          </p:cNvSpPr>
          <p:nvPr/>
        </p:nvSpPr>
        <p:spPr bwMode="auto">
          <a:xfrm>
            <a:off x="4629213" y="321938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222.1.4.2</a:t>
            </a:r>
          </a:p>
        </p:txBody>
      </p:sp>
      <p:sp>
        <p:nvSpPr>
          <p:cNvPr id="212" name="Rectangle 312"/>
          <p:cNvSpPr>
            <a:spLocks noChangeArrowheads="1"/>
          </p:cNvSpPr>
          <p:nvPr/>
        </p:nvSpPr>
        <p:spPr bwMode="auto">
          <a:xfrm>
            <a:off x="2990722" y="2279984"/>
            <a:ext cx="608050" cy="19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13" name="Rectangle 313"/>
          <p:cNvSpPr>
            <a:spLocks noChangeArrowheads="1"/>
          </p:cNvSpPr>
          <p:nvPr/>
        </p:nvSpPr>
        <p:spPr bwMode="auto">
          <a:xfrm>
            <a:off x="2751689" y="2475122"/>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222.1.3.3</a:t>
            </a:r>
          </a:p>
        </p:txBody>
      </p:sp>
      <p:sp>
        <p:nvSpPr>
          <p:cNvPr id="214" name="Rectangle 314"/>
          <p:cNvSpPr>
            <a:spLocks noChangeArrowheads="1"/>
          </p:cNvSpPr>
          <p:nvPr/>
        </p:nvSpPr>
        <p:spPr bwMode="auto">
          <a:xfrm>
            <a:off x="3641862" y="3014133"/>
            <a:ext cx="608050"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15" name="Rectangle 315"/>
          <p:cNvSpPr>
            <a:spLocks noChangeArrowheads="1"/>
          </p:cNvSpPr>
          <p:nvPr/>
        </p:nvSpPr>
        <p:spPr bwMode="auto">
          <a:xfrm>
            <a:off x="3774114" y="3245693"/>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222.1.3.2</a:t>
            </a:r>
          </a:p>
        </p:txBody>
      </p:sp>
      <p:sp>
        <p:nvSpPr>
          <p:cNvPr id="216" name="Rectangle 316"/>
          <p:cNvSpPr>
            <a:spLocks noChangeArrowheads="1"/>
          </p:cNvSpPr>
          <p:nvPr/>
        </p:nvSpPr>
        <p:spPr bwMode="auto">
          <a:xfrm>
            <a:off x="2990722" y="2892214"/>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17" name="Rectangle 317"/>
          <p:cNvSpPr>
            <a:spLocks noChangeArrowheads="1"/>
          </p:cNvSpPr>
          <p:nvPr/>
        </p:nvSpPr>
        <p:spPr bwMode="auto">
          <a:xfrm>
            <a:off x="2751689" y="308735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222.1.3.1</a:t>
            </a:r>
          </a:p>
        </p:txBody>
      </p:sp>
      <p:sp>
        <p:nvSpPr>
          <p:cNvPr id="218" name="Oval 318"/>
          <p:cNvSpPr>
            <a:spLocks noChangeArrowheads="1"/>
          </p:cNvSpPr>
          <p:nvPr/>
        </p:nvSpPr>
        <p:spPr bwMode="auto">
          <a:xfrm>
            <a:off x="3555681" y="282467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19" name="Oval 319"/>
          <p:cNvSpPr>
            <a:spLocks noChangeArrowheads="1"/>
          </p:cNvSpPr>
          <p:nvPr/>
        </p:nvSpPr>
        <p:spPr bwMode="auto">
          <a:xfrm>
            <a:off x="3550894" y="221244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20" name="Oval 320"/>
          <p:cNvSpPr>
            <a:spLocks noChangeArrowheads="1"/>
          </p:cNvSpPr>
          <p:nvPr/>
        </p:nvSpPr>
        <p:spPr bwMode="auto">
          <a:xfrm>
            <a:off x="3974135" y="3122019"/>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21" name="Rectangle 321"/>
          <p:cNvSpPr>
            <a:spLocks noChangeArrowheads="1"/>
          </p:cNvSpPr>
          <p:nvPr/>
        </p:nvSpPr>
        <p:spPr bwMode="auto">
          <a:xfrm>
            <a:off x="4290129" y="3045709"/>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22" name="Rectangle 322"/>
          <p:cNvSpPr>
            <a:spLocks noChangeArrowheads="1"/>
          </p:cNvSpPr>
          <p:nvPr/>
        </p:nvSpPr>
        <p:spPr bwMode="auto">
          <a:xfrm>
            <a:off x="4482598" y="292291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3</a:t>
            </a:r>
          </a:p>
        </p:txBody>
      </p:sp>
      <p:sp>
        <p:nvSpPr>
          <p:cNvPr id="223" name="Rectangle 323"/>
          <p:cNvSpPr>
            <a:spLocks noChangeArrowheads="1"/>
          </p:cNvSpPr>
          <p:nvPr/>
        </p:nvSpPr>
        <p:spPr bwMode="auto">
          <a:xfrm>
            <a:off x="6262700" y="3013256"/>
            <a:ext cx="249922"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24" name="Rectangle 324"/>
          <p:cNvSpPr>
            <a:spLocks noChangeArrowheads="1"/>
          </p:cNvSpPr>
          <p:nvPr/>
        </p:nvSpPr>
        <p:spPr bwMode="auto">
          <a:xfrm>
            <a:off x="5700613" y="292203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2</a:t>
            </a:r>
          </a:p>
        </p:txBody>
      </p:sp>
      <p:sp>
        <p:nvSpPr>
          <p:cNvPr id="225" name="Rectangle 325"/>
          <p:cNvSpPr>
            <a:spLocks noChangeArrowheads="1"/>
          </p:cNvSpPr>
          <p:nvPr/>
        </p:nvSpPr>
        <p:spPr bwMode="auto">
          <a:xfrm>
            <a:off x="3666758" y="2285247"/>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26" name="Rectangle 326"/>
          <p:cNvSpPr>
            <a:spLocks noChangeArrowheads="1"/>
          </p:cNvSpPr>
          <p:nvPr/>
        </p:nvSpPr>
        <p:spPr bwMode="auto">
          <a:xfrm>
            <a:off x="3773005" y="2275954"/>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smtClean="0">
                <a:solidFill>
                  <a:srgbClr val="0000FF"/>
                </a:solidFill>
                <a:latin typeface="微软雅黑" pitchFamily="34" charset="-122"/>
                <a:ea typeface="微软雅黑" pitchFamily="34" charset="-122"/>
              </a:rPr>
              <a:t>222.1.3.0</a:t>
            </a:r>
            <a:endParaRPr lang="en-US" altLang="zh-CN" sz="1050" b="1" dirty="0">
              <a:solidFill>
                <a:srgbClr val="0000FF"/>
              </a:solidFill>
              <a:latin typeface="微软雅黑" pitchFamily="34" charset="-122"/>
              <a:ea typeface="微软雅黑" pitchFamily="34" charset="-122"/>
            </a:endParaRPr>
          </a:p>
        </p:txBody>
      </p:sp>
      <p:sp>
        <p:nvSpPr>
          <p:cNvPr id="227" name="Rectangle 327"/>
          <p:cNvSpPr>
            <a:spLocks noChangeArrowheads="1"/>
          </p:cNvSpPr>
          <p:nvPr/>
        </p:nvSpPr>
        <p:spPr bwMode="auto">
          <a:xfrm>
            <a:off x="3686867" y="2121226"/>
            <a:ext cx="432817"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28" name="Rectangle 328"/>
          <p:cNvSpPr>
            <a:spLocks noChangeArrowheads="1"/>
          </p:cNvSpPr>
          <p:nvPr/>
        </p:nvSpPr>
        <p:spPr bwMode="auto">
          <a:xfrm>
            <a:off x="3759362" y="2097303"/>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3</a:t>
            </a:r>
          </a:p>
        </p:txBody>
      </p:sp>
      <p:sp>
        <p:nvSpPr>
          <p:cNvPr id="229" name="Rectangle 329"/>
          <p:cNvSpPr>
            <a:spLocks noChangeArrowheads="1"/>
          </p:cNvSpPr>
          <p:nvPr/>
        </p:nvSpPr>
        <p:spPr bwMode="auto">
          <a:xfrm>
            <a:off x="5149059" y="2723806"/>
            <a:ext cx="25088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30" name="Rectangle 330"/>
          <p:cNvSpPr>
            <a:spLocks noChangeArrowheads="1"/>
          </p:cNvSpPr>
          <p:nvPr/>
        </p:nvSpPr>
        <p:spPr bwMode="auto">
          <a:xfrm>
            <a:off x="5784987" y="2320331"/>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b="1">
              <a:latin typeface="微软雅黑" pitchFamily="34" charset="-122"/>
              <a:ea typeface="微软雅黑" pitchFamily="34" charset="-122"/>
            </a:endParaRPr>
          </a:p>
        </p:txBody>
      </p:sp>
      <p:sp>
        <p:nvSpPr>
          <p:cNvPr id="231" name="Rectangle 331"/>
          <p:cNvSpPr>
            <a:spLocks noChangeArrowheads="1"/>
          </p:cNvSpPr>
          <p:nvPr/>
        </p:nvSpPr>
        <p:spPr bwMode="auto">
          <a:xfrm>
            <a:off x="5759629" y="243435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3</a:t>
            </a:r>
          </a:p>
        </p:txBody>
      </p:sp>
      <p:sp>
        <p:nvSpPr>
          <p:cNvPr id="232" name="Rectangle 332"/>
          <p:cNvSpPr>
            <a:spLocks noChangeArrowheads="1"/>
          </p:cNvSpPr>
          <p:nvPr/>
        </p:nvSpPr>
        <p:spPr bwMode="auto">
          <a:xfrm>
            <a:off x="4750714" y="2522069"/>
            <a:ext cx="248965"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33" name="Rectangle 333"/>
          <p:cNvSpPr>
            <a:spLocks noChangeArrowheads="1"/>
          </p:cNvSpPr>
          <p:nvPr/>
        </p:nvSpPr>
        <p:spPr bwMode="auto">
          <a:xfrm>
            <a:off x="4727260" y="2629146"/>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solidFill>
                  <a:srgbClr val="CC00CC"/>
                </a:solidFill>
                <a:latin typeface="微软雅黑" pitchFamily="34" charset="-122"/>
                <a:ea typeface="微软雅黑" pitchFamily="34" charset="-122"/>
              </a:rPr>
              <a:t>N</a:t>
            </a:r>
            <a:r>
              <a:rPr lang="en-US" altLang="zh-CN" sz="1200" b="1" baseline="-25000" dirty="0">
                <a:solidFill>
                  <a:srgbClr val="CC00CC"/>
                </a:solidFill>
                <a:latin typeface="微软雅黑" pitchFamily="34" charset="-122"/>
                <a:ea typeface="微软雅黑" pitchFamily="34" charset="-122"/>
              </a:rPr>
              <a:t>2</a:t>
            </a:r>
          </a:p>
        </p:txBody>
      </p:sp>
      <p:sp>
        <p:nvSpPr>
          <p:cNvPr id="234" name="Rectangle 334"/>
          <p:cNvSpPr>
            <a:spLocks noChangeArrowheads="1"/>
          </p:cNvSpPr>
          <p:nvPr/>
        </p:nvSpPr>
        <p:spPr bwMode="auto">
          <a:xfrm>
            <a:off x="5130974" y="29483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222.1.4.0</a:t>
            </a:r>
            <a:endParaRPr lang="en-US" altLang="zh-CN" sz="1050" b="1" dirty="0">
              <a:solidFill>
                <a:srgbClr val="CC00CC"/>
              </a:solidFill>
              <a:latin typeface="微软雅黑" pitchFamily="34" charset="-122"/>
              <a:ea typeface="微软雅黑" pitchFamily="34" charset="-122"/>
            </a:endParaRPr>
          </a:p>
        </p:txBody>
      </p:sp>
      <p:sp>
        <p:nvSpPr>
          <p:cNvPr id="235" name="Rectangle 335"/>
          <p:cNvSpPr>
            <a:spLocks noChangeArrowheads="1"/>
          </p:cNvSpPr>
          <p:nvPr/>
        </p:nvSpPr>
        <p:spPr bwMode="auto">
          <a:xfrm>
            <a:off x="4927863" y="2522069"/>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36" name="Rectangle 336"/>
          <p:cNvSpPr>
            <a:spLocks noChangeArrowheads="1"/>
          </p:cNvSpPr>
          <p:nvPr/>
        </p:nvSpPr>
        <p:spPr bwMode="auto">
          <a:xfrm>
            <a:off x="4986867" y="2629146"/>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222.1.5.0</a:t>
            </a:r>
            <a:endParaRPr lang="en-US" altLang="zh-CN" sz="1050" b="1" dirty="0">
              <a:solidFill>
                <a:srgbClr val="CC00CC"/>
              </a:solidFill>
              <a:latin typeface="微软雅黑" pitchFamily="34" charset="-122"/>
              <a:ea typeface="微软雅黑" pitchFamily="34" charset="-122"/>
            </a:endParaRPr>
          </a:p>
        </p:txBody>
      </p:sp>
      <p:sp>
        <p:nvSpPr>
          <p:cNvPr id="237" name="Rectangle 337"/>
          <p:cNvSpPr>
            <a:spLocks noChangeArrowheads="1"/>
          </p:cNvSpPr>
          <p:nvPr/>
        </p:nvSpPr>
        <p:spPr bwMode="auto">
          <a:xfrm>
            <a:off x="5903615" y="2329103"/>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38" name="Rectangle 338"/>
          <p:cNvSpPr>
            <a:spLocks noChangeArrowheads="1"/>
          </p:cNvSpPr>
          <p:nvPr/>
        </p:nvSpPr>
        <p:spPr bwMode="auto">
          <a:xfrm>
            <a:off x="6016364" y="2443128"/>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smtClean="0">
                <a:solidFill>
                  <a:srgbClr val="CC00CC"/>
                </a:solidFill>
                <a:latin typeface="微软雅黑" pitchFamily="34" charset="-122"/>
                <a:ea typeface="微软雅黑" pitchFamily="34" charset="-122"/>
              </a:rPr>
              <a:t>222.1.6.0</a:t>
            </a:r>
            <a:endParaRPr lang="en-US" altLang="zh-CN" sz="1050" b="1" dirty="0">
              <a:solidFill>
                <a:srgbClr val="CC00CC"/>
              </a:solidFill>
              <a:latin typeface="微软雅黑" pitchFamily="34" charset="-122"/>
              <a:ea typeface="微软雅黑" pitchFamily="34" charset="-122"/>
            </a:endParaRPr>
          </a:p>
        </p:txBody>
      </p:sp>
      <p:sp>
        <p:nvSpPr>
          <p:cNvPr id="239" name="Line 339"/>
          <p:cNvSpPr>
            <a:spLocks noChangeShapeType="1"/>
          </p:cNvSpPr>
          <p:nvPr/>
        </p:nvSpPr>
        <p:spPr bwMode="auto">
          <a:xfrm>
            <a:off x="3673461" y="2046670"/>
            <a:ext cx="0" cy="12042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40" name="Rectangle 340"/>
          <p:cNvSpPr>
            <a:spLocks noChangeArrowheads="1"/>
          </p:cNvSpPr>
          <p:nvPr/>
        </p:nvSpPr>
        <p:spPr bwMode="auto">
          <a:xfrm>
            <a:off x="4871367" y="293957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1</a:t>
            </a:r>
          </a:p>
        </p:txBody>
      </p:sp>
      <p:pic>
        <p:nvPicPr>
          <p:cNvPr id="241"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1034" y="3343053"/>
            <a:ext cx="350467" cy="21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42" name="Line 342"/>
          <p:cNvSpPr>
            <a:spLocks noChangeShapeType="1"/>
          </p:cNvSpPr>
          <p:nvPr/>
        </p:nvSpPr>
        <p:spPr bwMode="auto">
          <a:xfrm>
            <a:off x="7391662" y="2086141"/>
            <a:ext cx="0" cy="1476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43" name="Line 343"/>
          <p:cNvSpPr>
            <a:spLocks noChangeShapeType="1"/>
          </p:cNvSpPr>
          <p:nvPr/>
        </p:nvSpPr>
        <p:spPr bwMode="auto">
          <a:xfrm rot="16200000">
            <a:off x="5340571" y="2917229"/>
            <a:ext cx="0" cy="13673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44" name="Line 344"/>
          <p:cNvSpPr>
            <a:spLocks noChangeShapeType="1"/>
          </p:cNvSpPr>
          <p:nvPr/>
        </p:nvSpPr>
        <p:spPr bwMode="auto">
          <a:xfrm>
            <a:off x="6195671" y="3134298"/>
            <a:ext cx="11959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45" name="Oval 345"/>
          <p:cNvSpPr>
            <a:spLocks noChangeArrowheads="1"/>
          </p:cNvSpPr>
          <p:nvPr/>
        </p:nvSpPr>
        <p:spPr bwMode="auto">
          <a:xfrm>
            <a:off x="6323983" y="3095706"/>
            <a:ext cx="71817"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46" name="Rectangle 346"/>
          <p:cNvSpPr>
            <a:spLocks noChangeArrowheads="1"/>
          </p:cNvSpPr>
          <p:nvPr/>
        </p:nvSpPr>
        <p:spPr bwMode="auto">
          <a:xfrm>
            <a:off x="6828922" y="2419727"/>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2</a:t>
            </a:r>
          </a:p>
        </p:txBody>
      </p:sp>
      <p:sp>
        <p:nvSpPr>
          <p:cNvPr id="247" name="Rectangle 347"/>
          <p:cNvSpPr>
            <a:spLocks noChangeArrowheads="1"/>
          </p:cNvSpPr>
          <p:nvPr/>
        </p:nvSpPr>
        <p:spPr bwMode="auto">
          <a:xfrm>
            <a:off x="4164731" y="1674292"/>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1</a:t>
            </a:r>
          </a:p>
        </p:txBody>
      </p:sp>
      <p:sp>
        <p:nvSpPr>
          <p:cNvPr id="248" name="Line 348"/>
          <p:cNvSpPr>
            <a:spLocks noChangeShapeType="1"/>
          </p:cNvSpPr>
          <p:nvPr/>
        </p:nvSpPr>
        <p:spPr bwMode="auto">
          <a:xfrm rot="16200000">
            <a:off x="5811211" y="593205"/>
            <a:ext cx="0" cy="23929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49" name="Rectangle 349"/>
          <p:cNvSpPr>
            <a:spLocks noChangeArrowheads="1"/>
          </p:cNvSpPr>
          <p:nvPr/>
        </p:nvSpPr>
        <p:spPr bwMode="auto">
          <a:xfrm>
            <a:off x="3354594" y="391054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dirty="0">
                <a:solidFill>
                  <a:srgbClr val="0000FF"/>
                </a:solidFill>
                <a:latin typeface="微软雅黑" pitchFamily="34" charset="-122"/>
                <a:ea typeface="微软雅黑" pitchFamily="34" charset="-122"/>
              </a:rPr>
              <a:t>互联网</a:t>
            </a:r>
          </a:p>
        </p:txBody>
      </p:sp>
      <p:sp>
        <p:nvSpPr>
          <p:cNvPr id="250" name="Line 350"/>
          <p:cNvSpPr>
            <a:spLocks noChangeShapeType="1"/>
          </p:cNvSpPr>
          <p:nvPr/>
        </p:nvSpPr>
        <p:spPr bwMode="auto">
          <a:xfrm flipV="1">
            <a:off x="3589196" y="3677236"/>
            <a:ext cx="255668" cy="233314"/>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51" name="Line 351"/>
          <p:cNvSpPr>
            <a:spLocks noChangeShapeType="1"/>
          </p:cNvSpPr>
          <p:nvPr/>
        </p:nvSpPr>
        <p:spPr bwMode="auto">
          <a:xfrm>
            <a:off x="4798592"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52" name="Oval 352"/>
          <p:cNvSpPr>
            <a:spLocks noChangeArrowheads="1"/>
          </p:cNvSpPr>
          <p:nvPr/>
        </p:nvSpPr>
        <p:spPr bwMode="auto">
          <a:xfrm>
            <a:off x="4765078" y="157127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53" name="Line 380"/>
          <p:cNvSpPr>
            <a:spLocks noChangeShapeType="1"/>
          </p:cNvSpPr>
          <p:nvPr/>
        </p:nvSpPr>
        <p:spPr bwMode="auto">
          <a:xfrm>
            <a:off x="6662001"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54" name="Line 381"/>
          <p:cNvSpPr>
            <a:spLocks noChangeShapeType="1"/>
          </p:cNvSpPr>
          <p:nvPr/>
        </p:nvSpPr>
        <p:spPr bwMode="auto">
          <a:xfrm>
            <a:off x="5730297" y="1351992"/>
            <a:ext cx="0" cy="43066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55" name="Oval 382"/>
          <p:cNvSpPr>
            <a:spLocks noChangeArrowheads="1"/>
          </p:cNvSpPr>
          <p:nvPr/>
        </p:nvSpPr>
        <p:spPr bwMode="auto">
          <a:xfrm>
            <a:off x="5703486" y="1579166"/>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56" name="Oval 410"/>
          <p:cNvSpPr>
            <a:spLocks noChangeArrowheads="1"/>
          </p:cNvSpPr>
          <p:nvPr/>
        </p:nvSpPr>
        <p:spPr bwMode="auto">
          <a:xfrm>
            <a:off x="6635190" y="157916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pic>
        <p:nvPicPr>
          <p:cNvPr id="25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6153"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531"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4320"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50" y="3975335"/>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271" y="3975335"/>
            <a:ext cx="323655" cy="323655"/>
          </a:xfrm>
          <a:prstGeom prst="rect">
            <a:avLst/>
          </a:prstGeom>
          <a:noFill/>
          <a:extLst>
            <a:ext uri="{909E8E84-426E-40DD-AFC4-6F175D3DCCD1}">
              <a14:hiddenFill xmlns:a14="http://schemas.microsoft.com/office/drawing/2010/main">
                <a:solidFill>
                  <a:srgbClr val="FFFFFF"/>
                </a:solidFill>
              </a14:hiddenFill>
            </a:ext>
          </a:extLst>
        </p:spPr>
      </p:pic>
      <p:sp>
        <p:nvSpPr>
          <p:cNvPr id="266" name="Text Box 438"/>
          <p:cNvSpPr txBox="1">
            <a:spLocks noChangeArrowheads="1"/>
          </p:cNvSpPr>
          <p:nvPr/>
        </p:nvSpPr>
        <p:spPr bwMode="auto">
          <a:xfrm>
            <a:off x="705287" y="1420625"/>
            <a:ext cx="1956432" cy="2529923"/>
          </a:xfrm>
          <a:prstGeom prst="rect">
            <a:avLst/>
          </a:prstGeom>
          <a:solidFill>
            <a:srgbClr val="00FFFF"/>
          </a:solidFill>
          <a:ln w="9525">
            <a:solidFill>
              <a:schemeClr val="tx2"/>
            </a:solidFill>
            <a:miter lim="800000"/>
            <a:headEnd/>
            <a:tailEnd/>
          </a:ln>
          <a:effectLst/>
          <a:extLst/>
        </p:spPr>
        <p:txBody>
          <a:bodyPr wrap="square">
            <a:spAutoFit/>
          </a:bodyPr>
          <a:lstStyle/>
          <a:p>
            <a:pPr>
              <a:lnSpc>
                <a:spcPct val="110000"/>
              </a:lnSpc>
            </a:pPr>
            <a:r>
              <a:rPr lang="zh-CN" altLang="en-US" sz="1600" b="1" dirty="0">
                <a:latin typeface="微软雅黑" pitchFamily="34" charset="-122"/>
                <a:ea typeface="微软雅黑" pitchFamily="34" charset="-122"/>
              </a:rPr>
              <a:t>两个路由器直接相连的接口处，可指明也可不</a:t>
            </a:r>
            <a:r>
              <a:rPr lang="zh-CN" altLang="en-US" sz="1600" b="1" dirty="0" smtClean="0">
                <a:latin typeface="微软雅黑" pitchFamily="34" charset="-122"/>
                <a:ea typeface="微软雅黑" pitchFamily="34" charset="-122"/>
              </a:rPr>
              <a:t>指明</a:t>
            </a:r>
            <a:r>
              <a:rPr lang="en-US" altLang="zh-CN" sz="1600" b="1" dirty="0" smtClean="0">
                <a:latin typeface="微软雅黑" pitchFamily="34" charset="-122"/>
                <a:ea typeface="微软雅黑" pitchFamily="34" charset="-122"/>
              </a:rPr>
              <a:t>IP</a:t>
            </a:r>
            <a:r>
              <a:rPr lang="zh-CN" altLang="en-US" sz="1600" b="1" dirty="0" smtClean="0">
                <a:latin typeface="微软雅黑" pitchFamily="34" charset="-122"/>
                <a:ea typeface="微软雅黑" pitchFamily="34" charset="-122"/>
              </a:rPr>
              <a:t>地址</a:t>
            </a:r>
            <a:r>
              <a:rPr lang="zh-CN" altLang="en-US" sz="1600" b="1" dirty="0">
                <a:latin typeface="微软雅黑" pitchFamily="34" charset="-122"/>
                <a:ea typeface="微软雅黑" pitchFamily="34" charset="-122"/>
              </a:rPr>
              <a:t>。如</a:t>
            </a:r>
            <a:r>
              <a:rPr lang="zh-CN" altLang="en-US" sz="1600" b="1" dirty="0" smtClean="0">
                <a:latin typeface="微软雅黑" pitchFamily="34" charset="-122"/>
                <a:ea typeface="微软雅黑" pitchFamily="34" charset="-122"/>
              </a:rPr>
              <a:t>指明</a:t>
            </a:r>
            <a:r>
              <a:rPr lang="en-US" altLang="zh-CN" sz="1600" b="1" dirty="0" smtClean="0">
                <a:latin typeface="微软雅黑" pitchFamily="34" charset="-122"/>
                <a:ea typeface="微软雅黑" pitchFamily="34" charset="-122"/>
              </a:rPr>
              <a:t>IP</a:t>
            </a:r>
            <a:r>
              <a:rPr lang="zh-CN" altLang="en-US" sz="1600" b="1" dirty="0" smtClean="0">
                <a:latin typeface="微软雅黑" pitchFamily="34" charset="-122"/>
                <a:ea typeface="微软雅黑" pitchFamily="34" charset="-122"/>
              </a:rPr>
              <a:t>地址</a:t>
            </a:r>
            <a:r>
              <a:rPr lang="zh-CN" altLang="en-US" sz="1600" b="1" dirty="0">
                <a:latin typeface="微软雅黑" pitchFamily="34" charset="-122"/>
                <a:ea typeface="微软雅黑" pitchFamily="34" charset="-122"/>
              </a:rPr>
              <a:t>，则这一段连线就构成了一种只包含一段线路的特殊“网络” 。现在常不</a:t>
            </a:r>
            <a:r>
              <a:rPr lang="zh-CN" altLang="en-US" sz="1600" b="1" dirty="0" smtClean="0">
                <a:latin typeface="微软雅黑" pitchFamily="34" charset="-122"/>
                <a:ea typeface="微软雅黑" pitchFamily="34" charset="-122"/>
              </a:rPr>
              <a:t>指明</a:t>
            </a:r>
            <a:r>
              <a:rPr lang="en-US" altLang="zh-CN" sz="1600" b="1" dirty="0" smtClean="0">
                <a:latin typeface="微软雅黑" pitchFamily="34" charset="-122"/>
                <a:ea typeface="微软雅黑" pitchFamily="34" charset="-122"/>
              </a:rPr>
              <a:t>IP</a:t>
            </a:r>
            <a:r>
              <a:rPr lang="zh-CN" altLang="en-US" sz="1600" b="1" dirty="0" smtClean="0">
                <a:latin typeface="微软雅黑" pitchFamily="34" charset="-122"/>
                <a:ea typeface="微软雅黑" pitchFamily="34" charset="-122"/>
              </a:rPr>
              <a:t>地址</a:t>
            </a:r>
            <a:r>
              <a:rPr lang="zh-CN" altLang="en-US" sz="1600" b="1" dirty="0">
                <a:latin typeface="微软雅黑" pitchFamily="34" charset="-122"/>
                <a:ea typeface="微软雅黑" pitchFamily="34" charset="-122"/>
              </a:rPr>
              <a:t>。</a:t>
            </a:r>
          </a:p>
        </p:txBody>
      </p:sp>
    </p:spTree>
    <p:extLst>
      <p:ext uri="{BB962C8B-B14F-4D97-AF65-F5344CB8AC3E}">
        <p14:creationId xmlns:p14="http://schemas.microsoft.com/office/powerpoint/2010/main" val="62664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AutoShape 5"/>
          <p:cNvSpPr>
            <a:spLocks noChangeArrowheads="1"/>
          </p:cNvSpPr>
          <p:nvPr/>
        </p:nvSpPr>
        <p:spPr bwMode="auto">
          <a:xfrm>
            <a:off x="545144" y="1215952"/>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238" name="Rectangle 6"/>
          <p:cNvSpPr>
            <a:spLocks noChangeArrowheads="1"/>
          </p:cNvSpPr>
          <p:nvPr/>
        </p:nvSpPr>
        <p:spPr bwMode="auto">
          <a:xfrm>
            <a:off x="2741213" y="1183881"/>
            <a:ext cx="36615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4.2.3  IP </a:t>
            </a:r>
            <a:r>
              <a:rPr lang="zh-CN" altLang="en-US" sz="2400" b="1" dirty="0">
                <a:solidFill>
                  <a:schemeClr val="bg1"/>
                </a:solidFill>
                <a:latin typeface="微软雅黑" pitchFamily="34" charset="-122"/>
                <a:ea typeface="微软雅黑" pitchFamily="34" charset="-122"/>
              </a:rPr>
              <a:t>地址与硬件地址</a:t>
            </a:r>
          </a:p>
        </p:txBody>
      </p:sp>
      <p:sp>
        <p:nvSpPr>
          <p:cNvPr id="239" name="Rectangle 8"/>
          <p:cNvSpPr>
            <a:spLocks noChangeArrowheads="1"/>
          </p:cNvSpPr>
          <p:nvPr/>
        </p:nvSpPr>
        <p:spPr bwMode="auto">
          <a:xfrm>
            <a:off x="545144" y="1647993"/>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地址与硬件地址是不同的地址。</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从层次的角度看，</a:t>
            </a:r>
          </a:p>
          <a:p>
            <a:pPr marL="717550" indent="-357188">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硬件地址（或物理地址）</a:t>
            </a:r>
            <a:r>
              <a:rPr lang="zh-CN" altLang="en-US" sz="2000" b="1" dirty="0">
                <a:latin typeface="微软雅黑" pitchFamily="34" charset="-122"/>
                <a:ea typeface="微软雅黑" pitchFamily="34" charset="-122"/>
              </a:rPr>
              <a:t>是数据链路层和物理层使用的地址。</a:t>
            </a:r>
          </a:p>
          <a:p>
            <a:pPr marL="717550" indent="-357188">
              <a:lnSpc>
                <a:spcPts val="3300"/>
              </a:lnSpc>
              <a:buClr>
                <a:srgbClr val="7030A0"/>
              </a:buClr>
              <a:buFont typeface="+mj-lt"/>
              <a:buAutoNum type="arabicPeriod"/>
            </a:pP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是网络层和以上各层使用的地址，是一种逻辑地址（称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地址是逻辑地址是因为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地址是用软件实现的）</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747270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45144" y="1170432"/>
            <a:ext cx="8053712"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45144" y="666751"/>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7" name="Rectangle 6"/>
          <p:cNvSpPr>
            <a:spLocks noChangeArrowheads="1"/>
          </p:cNvSpPr>
          <p:nvPr/>
        </p:nvSpPr>
        <p:spPr bwMode="auto">
          <a:xfrm>
            <a:off x="2741212" y="634680"/>
            <a:ext cx="36615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4.2.3  IP </a:t>
            </a:r>
            <a:r>
              <a:rPr lang="zh-CN" altLang="en-US" sz="2400" b="1" dirty="0">
                <a:solidFill>
                  <a:schemeClr val="bg1"/>
                </a:solidFill>
                <a:latin typeface="微软雅黑" pitchFamily="34" charset="-122"/>
                <a:ea typeface="微软雅黑" pitchFamily="34" charset="-122"/>
              </a:rPr>
              <a:t>地址与硬件地址</a:t>
            </a:r>
          </a:p>
        </p:txBody>
      </p:sp>
      <p:sp>
        <p:nvSpPr>
          <p:cNvPr id="8" name="Line 5"/>
          <p:cNvSpPr>
            <a:spLocks noChangeShapeType="1"/>
          </p:cNvSpPr>
          <p:nvPr/>
        </p:nvSpPr>
        <p:spPr bwMode="auto">
          <a:xfrm>
            <a:off x="2391321" y="3280921"/>
            <a:ext cx="3899100"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9" name="Line 6"/>
          <p:cNvSpPr>
            <a:spLocks noChangeShapeType="1"/>
          </p:cNvSpPr>
          <p:nvPr/>
        </p:nvSpPr>
        <p:spPr bwMode="auto">
          <a:xfrm>
            <a:off x="2912547" y="2607995"/>
            <a:ext cx="2856649"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0" name="Line 7"/>
          <p:cNvSpPr>
            <a:spLocks noChangeShapeType="1"/>
          </p:cNvSpPr>
          <p:nvPr/>
        </p:nvSpPr>
        <p:spPr bwMode="auto">
          <a:xfrm>
            <a:off x="3415963" y="1860543"/>
            <a:ext cx="2367481"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1" name="Rectangle 8"/>
          <p:cNvSpPr>
            <a:spLocks noChangeArrowheads="1"/>
          </p:cNvSpPr>
          <p:nvPr/>
        </p:nvSpPr>
        <p:spPr bwMode="auto">
          <a:xfrm>
            <a:off x="4220953" y="1773962"/>
            <a:ext cx="778870" cy="1249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2" name="Text Box 9"/>
          <p:cNvSpPr txBox="1">
            <a:spLocks noChangeArrowheads="1"/>
          </p:cNvSpPr>
          <p:nvPr/>
        </p:nvSpPr>
        <p:spPr bwMode="auto">
          <a:xfrm>
            <a:off x="4176757" y="1746893"/>
            <a:ext cx="834266"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rgbClr val="0000CC"/>
                </a:solidFill>
                <a:latin typeface="微软雅黑" pitchFamily="34" charset="-122"/>
                <a:ea typeface="微软雅黑" pitchFamily="34" charset="-122"/>
              </a:rPr>
              <a:t>TCP </a:t>
            </a:r>
            <a:r>
              <a:rPr kumimoji="1" lang="zh-CN" altLang="en-US" sz="1200" b="1">
                <a:solidFill>
                  <a:srgbClr val="0000CC"/>
                </a:solidFill>
                <a:latin typeface="微软雅黑" pitchFamily="34" charset="-122"/>
                <a:ea typeface="微软雅黑" pitchFamily="34" charset="-122"/>
              </a:rPr>
              <a:t>报文</a:t>
            </a:r>
          </a:p>
        </p:txBody>
      </p:sp>
      <p:sp>
        <p:nvSpPr>
          <p:cNvPr id="13" name="Rectangle 10"/>
          <p:cNvSpPr>
            <a:spLocks noChangeArrowheads="1"/>
          </p:cNvSpPr>
          <p:nvPr/>
        </p:nvSpPr>
        <p:spPr bwMode="auto">
          <a:xfrm>
            <a:off x="3984681" y="2536757"/>
            <a:ext cx="723067" cy="11946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4" name="Text Box 11"/>
          <p:cNvSpPr txBox="1">
            <a:spLocks noChangeArrowheads="1"/>
          </p:cNvSpPr>
          <p:nvPr/>
        </p:nvSpPr>
        <p:spPr bwMode="auto">
          <a:xfrm>
            <a:off x="3977892" y="2463899"/>
            <a:ext cx="845103"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solidFill>
                  <a:srgbClr val="0000CC"/>
                </a:solidFill>
                <a:latin typeface="微软雅黑" pitchFamily="34" charset="-122"/>
                <a:ea typeface="微软雅黑" pitchFamily="34" charset="-122"/>
              </a:rPr>
              <a:t>IP </a:t>
            </a:r>
            <a:r>
              <a:rPr kumimoji="1" lang="zh-CN" altLang="en-US" sz="1200" b="1" dirty="0">
                <a:solidFill>
                  <a:srgbClr val="0000CC"/>
                </a:solidFill>
                <a:latin typeface="微软雅黑" pitchFamily="34" charset="-122"/>
                <a:ea typeface="微软雅黑" pitchFamily="34" charset="-122"/>
              </a:rPr>
              <a:t>数据报</a:t>
            </a:r>
          </a:p>
        </p:txBody>
      </p:sp>
      <p:sp>
        <p:nvSpPr>
          <p:cNvPr id="15" name="Rectangle 12"/>
          <p:cNvSpPr>
            <a:spLocks noChangeArrowheads="1"/>
          </p:cNvSpPr>
          <p:nvPr/>
        </p:nvSpPr>
        <p:spPr bwMode="auto">
          <a:xfrm>
            <a:off x="4028611" y="3218451"/>
            <a:ext cx="613836" cy="1260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6" name="Text Box 13"/>
          <p:cNvSpPr txBox="1">
            <a:spLocks noChangeArrowheads="1"/>
          </p:cNvSpPr>
          <p:nvPr/>
        </p:nvSpPr>
        <p:spPr bwMode="auto">
          <a:xfrm>
            <a:off x="3997727" y="3162887"/>
            <a:ext cx="760849"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solidFill>
                  <a:srgbClr val="0000CC"/>
                </a:solidFill>
                <a:latin typeface="微软雅黑" pitchFamily="34" charset="-122"/>
                <a:ea typeface="微软雅黑" pitchFamily="34" charset="-122"/>
              </a:rPr>
              <a:t>MAC </a:t>
            </a:r>
            <a:r>
              <a:rPr kumimoji="1" lang="zh-CN" altLang="en-US" sz="1200" b="1" dirty="0">
                <a:solidFill>
                  <a:srgbClr val="0000CC"/>
                </a:solidFill>
                <a:latin typeface="微软雅黑" pitchFamily="34" charset="-122"/>
                <a:ea typeface="微软雅黑" pitchFamily="34" charset="-122"/>
              </a:rPr>
              <a:t>帧</a:t>
            </a:r>
          </a:p>
        </p:txBody>
      </p:sp>
      <p:sp>
        <p:nvSpPr>
          <p:cNvPr id="17" name="Line 18"/>
          <p:cNvSpPr>
            <a:spLocks noChangeShapeType="1"/>
          </p:cNvSpPr>
          <p:nvPr/>
        </p:nvSpPr>
        <p:spPr bwMode="auto">
          <a:xfrm>
            <a:off x="2912547" y="2495110"/>
            <a:ext cx="0" cy="280569"/>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8" name="Line 19"/>
          <p:cNvSpPr>
            <a:spLocks noChangeShapeType="1"/>
          </p:cNvSpPr>
          <p:nvPr/>
        </p:nvSpPr>
        <p:spPr bwMode="auto">
          <a:xfrm>
            <a:off x="5769195" y="2495110"/>
            <a:ext cx="0" cy="280569"/>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9" name="Line 20"/>
          <p:cNvSpPr>
            <a:spLocks noChangeShapeType="1"/>
          </p:cNvSpPr>
          <p:nvPr/>
        </p:nvSpPr>
        <p:spPr bwMode="auto">
          <a:xfrm>
            <a:off x="3425461" y="1718067"/>
            <a:ext cx="9498" cy="38578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0" name="Line 21"/>
          <p:cNvSpPr>
            <a:spLocks noChangeShapeType="1"/>
          </p:cNvSpPr>
          <p:nvPr/>
        </p:nvSpPr>
        <p:spPr bwMode="auto">
          <a:xfrm>
            <a:off x="5769195" y="1718067"/>
            <a:ext cx="0" cy="38578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1" name="Line 22"/>
          <p:cNvSpPr>
            <a:spLocks noChangeShapeType="1"/>
          </p:cNvSpPr>
          <p:nvPr/>
        </p:nvSpPr>
        <p:spPr bwMode="auto">
          <a:xfrm flipV="1">
            <a:off x="6043463" y="2620051"/>
            <a:ext cx="1722775"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2" name="Rectangle 23"/>
          <p:cNvSpPr>
            <a:spLocks noChangeArrowheads="1"/>
          </p:cNvSpPr>
          <p:nvPr/>
        </p:nvSpPr>
        <p:spPr bwMode="auto">
          <a:xfrm>
            <a:off x="3425461" y="1376124"/>
            <a:ext cx="2343734" cy="336463"/>
          </a:xfrm>
          <a:prstGeom prst="rect">
            <a:avLst/>
          </a:prstGeom>
          <a:solidFill>
            <a:srgbClr val="66FF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3" name="Line 24"/>
          <p:cNvSpPr>
            <a:spLocks noChangeShapeType="1"/>
          </p:cNvSpPr>
          <p:nvPr/>
        </p:nvSpPr>
        <p:spPr bwMode="auto">
          <a:xfrm flipH="1">
            <a:off x="3938376" y="1376124"/>
            <a:ext cx="0" cy="3364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4" name="Text Box 25"/>
          <p:cNvSpPr txBox="1">
            <a:spLocks noChangeArrowheads="1"/>
          </p:cNvSpPr>
          <p:nvPr/>
        </p:nvSpPr>
        <p:spPr bwMode="auto">
          <a:xfrm>
            <a:off x="4315937" y="1386273"/>
            <a:ext cx="10823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应用层数据</a:t>
            </a:r>
          </a:p>
        </p:txBody>
      </p:sp>
      <p:sp>
        <p:nvSpPr>
          <p:cNvPr id="25" name="Text Box 26"/>
          <p:cNvSpPr txBox="1">
            <a:spLocks noChangeArrowheads="1"/>
          </p:cNvSpPr>
          <p:nvPr/>
        </p:nvSpPr>
        <p:spPr bwMode="auto">
          <a:xfrm>
            <a:off x="3406464" y="1387370"/>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首部</a:t>
            </a:r>
          </a:p>
        </p:txBody>
      </p:sp>
      <p:sp>
        <p:nvSpPr>
          <p:cNvPr id="26" name="Rectangle 27"/>
          <p:cNvSpPr>
            <a:spLocks noChangeArrowheads="1"/>
          </p:cNvSpPr>
          <p:nvPr/>
        </p:nvSpPr>
        <p:spPr bwMode="auto">
          <a:xfrm>
            <a:off x="2912547" y="2103849"/>
            <a:ext cx="2856649" cy="336463"/>
          </a:xfrm>
          <a:prstGeom prst="rect">
            <a:avLst/>
          </a:prstGeom>
          <a:solidFill>
            <a:srgbClr val="FFFF66"/>
          </a:solidFill>
          <a:ln w="19050">
            <a:solidFill>
              <a:schemeClr val="tx1"/>
            </a:solidFill>
            <a:miter lim="800000"/>
            <a:headEnd/>
            <a:tailEnd/>
          </a:ln>
          <a:effectLs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7" name="Line 28"/>
          <p:cNvSpPr>
            <a:spLocks noChangeShapeType="1"/>
          </p:cNvSpPr>
          <p:nvPr/>
        </p:nvSpPr>
        <p:spPr bwMode="auto">
          <a:xfrm>
            <a:off x="3425461" y="2103849"/>
            <a:ext cx="0" cy="3364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8" name="Text Box 29"/>
          <p:cNvSpPr txBox="1">
            <a:spLocks noChangeArrowheads="1"/>
          </p:cNvSpPr>
          <p:nvPr/>
        </p:nvSpPr>
        <p:spPr bwMode="auto">
          <a:xfrm>
            <a:off x="2894737" y="2107422"/>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首部</a:t>
            </a:r>
          </a:p>
        </p:txBody>
      </p:sp>
      <p:sp>
        <p:nvSpPr>
          <p:cNvPr id="29" name="Rectangle 30"/>
          <p:cNvSpPr>
            <a:spLocks noChangeArrowheads="1"/>
          </p:cNvSpPr>
          <p:nvPr/>
        </p:nvSpPr>
        <p:spPr bwMode="auto">
          <a:xfrm>
            <a:off x="2407944" y="2796502"/>
            <a:ext cx="511727" cy="315640"/>
          </a:xfrm>
          <a:prstGeom prst="rect">
            <a:avLst/>
          </a:prstGeom>
          <a:solidFill>
            <a:srgbClr val="66FFFF"/>
          </a:solidFill>
          <a:ln>
            <a:noFill/>
          </a:ln>
          <a:effectLs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0" name="Rectangle 31"/>
          <p:cNvSpPr>
            <a:spLocks noChangeArrowheads="1"/>
          </p:cNvSpPr>
          <p:nvPr/>
        </p:nvSpPr>
        <p:spPr bwMode="auto">
          <a:xfrm>
            <a:off x="2400820" y="2775679"/>
            <a:ext cx="3881290" cy="336463"/>
          </a:xfrm>
          <a:prstGeom prst="rect">
            <a:avLst/>
          </a:prstGeom>
          <a:solidFill>
            <a:srgbClr val="66FFFF"/>
          </a:solidFill>
          <a:ln w="19050">
            <a:solidFill>
              <a:schemeClr val="tx1"/>
            </a:solidFill>
            <a:miter lim="800000"/>
            <a:headEnd/>
            <a:tailEnd/>
          </a:ln>
          <a:effectLs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1" name="Line 32"/>
          <p:cNvSpPr>
            <a:spLocks noChangeShapeType="1"/>
          </p:cNvSpPr>
          <p:nvPr/>
        </p:nvSpPr>
        <p:spPr bwMode="auto">
          <a:xfrm>
            <a:off x="2912547" y="2775679"/>
            <a:ext cx="0" cy="3364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2" name="Line 33"/>
          <p:cNvSpPr>
            <a:spLocks noChangeShapeType="1"/>
          </p:cNvSpPr>
          <p:nvPr/>
        </p:nvSpPr>
        <p:spPr bwMode="auto">
          <a:xfrm>
            <a:off x="5769195" y="2775679"/>
            <a:ext cx="0" cy="3364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3" name="Text Box 34"/>
          <p:cNvSpPr txBox="1">
            <a:spLocks noChangeArrowheads="1"/>
          </p:cNvSpPr>
          <p:nvPr/>
        </p:nvSpPr>
        <p:spPr bwMode="auto">
          <a:xfrm>
            <a:off x="5745762" y="2777128"/>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尾部</a:t>
            </a:r>
          </a:p>
        </p:txBody>
      </p:sp>
      <p:sp>
        <p:nvSpPr>
          <p:cNvPr id="34" name="Text Box 35"/>
          <p:cNvSpPr txBox="1">
            <a:spLocks noChangeArrowheads="1"/>
          </p:cNvSpPr>
          <p:nvPr/>
        </p:nvSpPr>
        <p:spPr bwMode="auto">
          <a:xfrm>
            <a:off x="2392508" y="2781444"/>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首部</a:t>
            </a:r>
          </a:p>
        </p:txBody>
      </p:sp>
      <p:grpSp>
        <p:nvGrpSpPr>
          <p:cNvPr id="35" name="Group 49"/>
          <p:cNvGrpSpPr>
            <a:grpSpLocks/>
          </p:cNvGrpSpPr>
          <p:nvPr/>
        </p:nvGrpSpPr>
        <p:grpSpPr bwMode="auto">
          <a:xfrm>
            <a:off x="1331060" y="2314278"/>
            <a:ext cx="6196535" cy="1154058"/>
            <a:chOff x="182" y="2425"/>
            <a:chExt cx="5219" cy="1053"/>
          </a:xfrm>
        </p:grpSpPr>
        <p:grpSp>
          <p:nvGrpSpPr>
            <p:cNvPr id="36" name="Group 45"/>
            <p:cNvGrpSpPr>
              <a:grpSpLocks/>
            </p:cNvGrpSpPr>
            <p:nvPr/>
          </p:nvGrpSpPr>
          <p:grpSpPr bwMode="auto">
            <a:xfrm>
              <a:off x="4468" y="2709"/>
              <a:ext cx="933" cy="769"/>
              <a:chOff x="4468" y="2709"/>
              <a:chExt cx="933" cy="769"/>
            </a:xfrm>
          </p:grpSpPr>
          <p:sp>
            <p:nvSpPr>
              <p:cNvPr id="40" name="AutoShape 15"/>
              <p:cNvSpPr>
                <a:spLocks noChangeArrowheads="1"/>
              </p:cNvSpPr>
              <p:nvPr/>
            </p:nvSpPr>
            <p:spPr bwMode="auto">
              <a:xfrm flipV="1">
                <a:off x="4831" y="2709"/>
                <a:ext cx="186" cy="358"/>
              </a:xfrm>
              <a:prstGeom prst="upArrow">
                <a:avLst>
                  <a:gd name="adj1" fmla="val 50000"/>
                  <a:gd name="adj2" fmla="val 81801"/>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srgbClr val="0000CC"/>
                  </a:solidFill>
                  <a:latin typeface="微软雅黑" pitchFamily="34" charset="-122"/>
                  <a:ea typeface="微软雅黑" pitchFamily="34" charset="-122"/>
                </a:endParaRPr>
              </a:p>
            </p:txBody>
          </p:sp>
          <p:sp>
            <p:nvSpPr>
              <p:cNvPr id="41" name="Text Box 17"/>
              <p:cNvSpPr txBox="1">
                <a:spLocks noChangeArrowheads="1"/>
              </p:cNvSpPr>
              <p:nvPr/>
            </p:nvSpPr>
            <p:spPr bwMode="auto">
              <a:xfrm>
                <a:off x="4468" y="3057"/>
                <a:ext cx="933"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CC"/>
                    </a:solidFill>
                    <a:latin typeface="微软雅黑" pitchFamily="34" charset="-122"/>
                    <a:ea typeface="微软雅黑" pitchFamily="34" charset="-122"/>
                  </a:rPr>
                  <a:t>链路层及以下</a:t>
                </a:r>
              </a:p>
              <a:p>
                <a:pPr algn="ctr"/>
                <a:r>
                  <a:rPr kumimoji="1" lang="zh-CN" altLang="en-US" sz="1200" b="1" dirty="0">
                    <a:solidFill>
                      <a:srgbClr val="0000CC"/>
                    </a:solidFill>
                    <a:latin typeface="微软雅黑" pitchFamily="34" charset="-122"/>
                    <a:ea typeface="微软雅黑" pitchFamily="34" charset="-122"/>
                  </a:rPr>
                  <a:t>使用硬件地址</a:t>
                </a:r>
              </a:p>
            </p:txBody>
          </p:sp>
        </p:grpSp>
        <p:grpSp>
          <p:nvGrpSpPr>
            <p:cNvPr id="37" name="Group 47"/>
            <p:cNvGrpSpPr>
              <a:grpSpLocks/>
            </p:cNvGrpSpPr>
            <p:nvPr/>
          </p:nvGrpSpPr>
          <p:grpSpPr bwMode="auto">
            <a:xfrm>
              <a:off x="182" y="2425"/>
              <a:ext cx="889" cy="325"/>
              <a:chOff x="182" y="2425"/>
              <a:chExt cx="889" cy="325"/>
            </a:xfrm>
          </p:grpSpPr>
          <p:sp>
            <p:nvSpPr>
              <p:cNvPr id="38" name="AutoShape 37"/>
              <p:cNvSpPr>
                <a:spLocks noChangeArrowheads="1"/>
              </p:cNvSpPr>
              <p:nvPr/>
            </p:nvSpPr>
            <p:spPr bwMode="auto">
              <a:xfrm>
                <a:off x="182" y="2427"/>
                <a:ext cx="802" cy="273"/>
              </a:xfrm>
              <a:prstGeom prst="wedgeRoundRectCallout">
                <a:avLst>
                  <a:gd name="adj1" fmla="val 72116"/>
                  <a:gd name="adj2" fmla="val 129167"/>
                  <a:gd name="adj3" fmla="val 16667"/>
                </a:avLst>
              </a:prstGeom>
              <a:solidFill>
                <a:srgbClr val="66FFFF"/>
              </a:solidFill>
              <a:ln w="9525">
                <a:solidFill>
                  <a:schemeClr val="tx1"/>
                </a:solidFill>
                <a:miter lim="800000"/>
                <a:headEnd/>
                <a:tailEnd/>
              </a:ln>
              <a:effectLst/>
            </p:spPr>
            <p:txBody>
              <a:bodyPr/>
              <a:lstStyle/>
              <a:p>
                <a:pPr algn="ctr"/>
                <a:endParaRPr kumimoji="1" lang="zh-CN" altLang="zh-CN" sz="1400" b="1">
                  <a:solidFill>
                    <a:srgbClr val="0000CC"/>
                  </a:solidFill>
                  <a:latin typeface="微软雅黑" pitchFamily="34" charset="-122"/>
                  <a:ea typeface="微软雅黑" pitchFamily="34" charset="-122"/>
                </a:endParaRPr>
              </a:p>
            </p:txBody>
          </p:sp>
          <p:sp>
            <p:nvSpPr>
              <p:cNvPr id="39" name="Text Box 38"/>
              <p:cNvSpPr txBox="1">
                <a:spLocks noChangeArrowheads="1"/>
              </p:cNvSpPr>
              <p:nvPr/>
            </p:nvSpPr>
            <p:spPr bwMode="auto">
              <a:xfrm>
                <a:off x="190" y="2425"/>
                <a:ext cx="881"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硬件地址</a:t>
                </a:r>
              </a:p>
            </p:txBody>
          </p:sp>
        </p:grpSp>
      </p:grpSp>
      <p:grpSp>
        <p:nvGrpSpPr>
          <p:cNvPr id="42" name="Group 48"/>
          <p:cNvGrpSpPr>
            <a:grpSpLocks/>
          </p:cNvGrpSpPr>
          <p:nvPr/>
        </p:nvGrpSpPr>
        <p:grpSpPr bwMode="auto">
          <a:xfrm>
            <a:off x="2208477" y="1657788"/>
            <a:ext cx="5307246" cy="967742"/>
            <a:chOff x="921" y="1826"/>
            <a:chExt cx="4470" cy="883"/>
          </a:xfrm>
        </p:grpSpPr>
        <p:grpSp>
          <p:nvGrpSpPr>
            <p:cNvPr id="43" name="Group 44"/>
            <p:cNvGrpSpPr>
              <a:grpSpLocks/>
            </p:cNvGrpSpPr>
            <p:nvPr/>
          </p:nvGrpSpPr>
          <p:grpSpPr bwMode="auto">
            <a:xfrm>
              <a:off x="4458" y="1990"/>
              <a:ext cx="933" cy="719"/>
              <a:chOff x="4458" y="1990"/>
              <a:chExt cx="933" cy="719"/>
            </a:xfrm>
          </p:grpSpPr>
          <p:sp>
            <p:nvSpPr>
              <p:cNvPr id="47" name="AutoShape 14"/>
              <p:cNvSpPr>
                <a:spLocks noChangeArrowheads="1"/>
              </p:cNvSpPr>
              <p:nvPr/>
            </p:nvSpPr>
            <p:spPr bwMode="auto">
              <a:xfrm>
                <a:off x="4831" y="2352"/>
                <a:ext cx="186" cy="357"/>
              </a:xfrm>
              <a:prstGeom prst="upArrow">
                <a:avLst>
                  <a:gd name="adj1" fmla="val 50000"/>
                  <a:gd name="adj2" fmla="val 69479"/>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srgbClr val="0000CC"/>
                  </a:solidFill>
                  <a:latin typeface="微软雅黑" pitchFamily="34" charset="-122"/>
                  <a:ea typeface="微软雅黑" pitchFamily="34" charset="-122"/>
                </a:endParaRPr>
              </a:p>
            </p:txBody>
          </p:sp>
          <p:sp>
            <p:nvSpPr>
              <p:cNvPr id="48" name="Text Box 16"/>
              <p:cNvSpPr txBox="1">
                <a:spLocks noChangeArrowheads="1"/>
              </p:cNvSpPr>
              <p:nvPr/>
            </p:nvSpPr>
            <p:spPr bwMode="auto">
              <a:xfrm>
                <a:off x="4458" y="1990"/>
                <a:ext cx="933"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CC"/>
                    </a:solidFill>
                    <a:latin typeface="微软雅黑" pitchFamily="34" charset="-122"/>
                    <a:ea typeface="微软雅黑" pitchFamily="34" charset="-122"/>
                  </a:rPr>
                  <a:t>网络层及以上</a:t>
                </a:r>
              </a:p>
              <a:p>
                <a:pPr algn="ctr"/>
                <a:r>
                  <a:rPr kumimoji="1" lang="zh-CN" altLang="en-US" sz="1200" b="1" dirty="0">
                    <a:solidFill>
                      <a:srgbClr val="0000CC"/>
                    </a:solidFill>
                    <a:latin typeface="微软雅黑" pitchFamily="34" charset="-122"/>
                    <a:ea typeface="微软雅黑" pitchFamily="34" charset="-122"/>
                  </a:rPr>
                  <a:t> 使用 </a:t>
                </a:r>
                <a:r>
                  <a:rPr kumimoji="1" lang="en-US" altLang="zh-CN" sz="1200" b="1" dirty="0">
                    <a:solidFill>
                      <a:srgbClr val="0000CC"/>
                    </a:solidFill>
                    <a:latin typeface="微软雅黑" pitchFamily="34" charset="-122"/>
                    <a:ea typeface="微软雅黑" pitchFamily="34" charset="-122"/>
                  </a:rPr>
                  <a:t>IP </a:t>
                </a:r>
                <a:r>
                  <a:rPr kumimoji="1" lang="zh-CN" altLang="en-US" sz="1200" b="1" dirty="0">
                    <a:solidFill>
                      <a:srgbClr val="0000CC"/>
                    </a:solidFill>
                    <a:latin typeface="微软雅黑" pitchFamily="34" charset="-122"/>
                    <a:ea typeface="微软雅黑" pitchFamily="34" charset="-122"/>
                  </a:rPr>
                  <a:t>地址</a:t>
                </a:r>
              </a:p>
            </p:txBody>
          </p:sp>
        </p:grpSp>
        <p:grpSp>
          <p:nvGrpSpPr>
            <p:cNvPr id="44" name="Group 46"/>
            <p:cNvGrpSpPr>
              <a:grpSpLocks/>
            </p:cNvGrpSpPr>
            <p:nvPr/>
          </p:nvGrpSpPr>
          <p:grpSpPr bwMode="auto">
            <a:xfrm>
              <a:off x="921" y="1826"/>
              <a:ext cx="763" cy="326"/>
              <a:chOff x="921" y="1826"/>
              <a:chExt cx="763" cy="326"/>
            </a:xfrm>
          </p:grpSpPr>
          <p:sp>
            <p:nvSpPr>
              <p:cNvPr id="45" name="AutoShape 40"/>
              <p:cNvSpPr>
                <a:spLocks noChangeArrowheads="1"/>
              </p:cNvSpPr>
              <p:nvPr/>
            </p:nvSpPr>
            <p:spPr bwMode="auto">
              <a:xfrm>
                <a:off x="921" y="1826"/>
                <a:ext cx="654" cy="254"/>
              </a:xfrm>
              <a:prstGeom prst="wedgeRoundRectCallout">
                <a:avLst>
                  <a:gd name="adj1" fmla="val 72171"/>
                  <a:gd name="adj2" fmla="val 129134"/>
                  <a:gd name="adj3" fmla="val 16667"/>
                </a:avLst>
              </a:prstGeom>
              <a:solidFill>
                <a:srgbClr val="FF99FF"/>
              </a:solidFill>
              <a:ln w="9525">
                <a:solidFill>
                  <a:schemeClr val="tx1"/>
                </a:solidFill>
                <a:miter lim="800000"/>
                <a:headEnd/>
                <a:tailEnd/>
              </a:ln>
              <a:effectLst/>
            </p:spPr>
            <p:txBody>
              <a:bodyPr/>
              <a:lstStyle/>
              <a:p>
                <a:pPr algn="ctr"/>
                <a:endParaRPr kumimoji="1" lang="zh-CN" altLang="zh-CN" sz="1400" b="1">
                  <a:solidFill>
                    <a:srgbClr val="0000CC"/>
                  </a:solidFill>
                  <a:latin typeface="微软雅黑" pitchFamily="34" charset="-122"/>
                  <a:ea typeface="微软雅黑" pitchFamily="34" charset="-122"/>
                </a:endParaRPr>
              </a:p>
            </p:txBody>
          </p:sp>
          <p:sp>
            <p:nvSpPr>
              <p:cNvPr id="46" name="Text Box 41"/>
              <p:cNvSpPr txBox="1">
                <a:spLocks noChangeArrowheads="1"/>
              </p:cNvSpPr>
              <p:nvPr/>
            </p:nvSpPr>
            <p:spPr bwMode="auto">
              <a:xfrm>
                <a:off x="927" y="1827"/>
                <a:ext cx="757"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IP </a:t>
                </a:r>
                <a:r>
                  <a:rPr kumimoji="1" lang="zh-CN" altLang="en-US" sz="1400" b="1" dirty="0">
                    <a:solidFill>
                      <a:srgbClr val="0000CC"/>
                    </a:solidFill>
                    <a:latin typeface="微软雅黑" pitchFamily="34" charset="-122"/>
                    <a:ea typeface="微软雅黑" pitchFamily="34" charset="-122"/>
                  </a:rPr>
                  <a:t>地址</a:t>
                </a:r>
              </a:p>
            </p:txBody>
          </p:sp>
        </p:grpSp>
      </p:grpSp>
      <p:sp>
        <p:nvSpPr>
          <p:cNvPr id="49" name="Rectangle 43"/>
          <p:cNvSpPr>
            <a:spLocks noChangeArrowheads="1"/>
          </p:cNvSpPr>
          <p:nvPr/>
        </p:nvSpPr>
        <p:spPr bwMode="auto">
          <a:xfrm>
            <a:off x="2927981" y="2796503"/>
            <a:ext cx="2841214" cy="299200"/>
          </a:xfrm>
          <a:prstGeom prst="rect">
            <a:avLst/>
          </a:prstGeom>
          <a:solidFill>
            <a:srgbClr val="00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1" name="矩形 50"/>
          <p:cNvSpPr/>
          <p:nvPr/>
        </p:nvSpPr>
        <p:spPr>
          <a:xfrm>
            <a:off x="1803693" y="3944484"/>
            <a:ext cx="5472608" cy="338554"/>
          </a:xfrm>
          <a:prstGeom prst="rect">
            <a:avLst/>
          </a:prstGeom>
        </p:spPr>
        <p:txBody>
          <a:bodyPr wrap="square">
            <a:spAutoFit/>
          </a:bodyPr>
          <a:lstStyle/>
          <a:p>
            <a:pPr algn="ctr"/>
            <a:r>
              <a:rPr lang="en-US" altLang="zh-CN" sz="1600" b="1" dirty="0" smtClean="0">
                <a:latin typeface="微软雅黑" pitchFamily="34" charset="-122"/>
                <a:ea typeface="微软雅黑" pitchFamily="34" charset="-122"/>
              </a:rPr>
              <a:t>IP </a:t>
            </a:r>
            <a:r>
              <a:rPr lang="zh-CN" altLang="zh-CN" sz="1600" b="1" dirty="0" smtClean="0">
                <a:latin typeface="微软雅黑" pitchFamily="34" charset="-122"/>
                <a:ea typeface="微软雅黑" pitchFamily="34" charset="-122"/>
              </a:rPr>
              <a:t>地址</a:t>
            </a:r>
            <a:r>
              <a:rPr lang="zh-CN" altLang="zh-CN" sz="1600" b="1" dirty="0">
                <a:latin typeface="微软雅黑" pitchFamily="34" charset="-122"/>
                <a:ea typeface="微软雅黑" pitchFamily="34" charset="-122"/>
              </a:rPr>
              <a:t>与硬件地址的区别</a:t>
            </a:r>
            <a:endParaRPr lang="zh-CN" altLang="en-US" sz="1600" b="1" dirty="0">
              <a:latin typeface="微软雅黑" pitchFamily="34" charset="-122"/>
              <a:ea typeface="微软雅黑" pitchFamily="34" charset="-122"/>
            </a:endParaRPr>
          </a:p>
        </p:txBody>
      </p:sp>
      <p:sp>
        <p:nvSpPr>
          <p:cNvPr id="52" name="矩形 51"/>
          <p:cNvSpPr/>
          <p:nvPr/>
        </p:nvSpPr>
        <p:spPr>
          <a:xfrm>
            <a:off x="896301" y="3374101"/>
            <a:ext cx="1986199" cy="738664"/>
          </a:xfrm>
          <a:prstGeom prst="rect">
            <a:avLst/>
          </a:prstGeom>
          <a:solidFill>
            <a:srgbClr val="0000CC"/>
          </a:solidFill>
        </p:spPr>
        <p:txBody>
          <a:bodyPr wrap="square">
            <a:spAutoFit/>
          </a:bodyPr>
          <a:lstStyle/>
          <a:p>
            <a:r>
              <a:rPr lang="en-US" altLang="zh-CN" sz="1400" b="1" dirty="0" smtClean="0">
                <a:solidFill>
                  <a:schemeClr val="bg1"/>
                </a:solidFill>
                <a:latin typeface="微软雅黑" pitchFamily="34" charset="-122"/>
                <a:ea typeface="微软雅黑" pitchFamily="34" charset="-122"/>
              </a:rPr>
              <a:t>IP </a:t>
            </a:r>
            <a:r>
              <a:rPr lang="zh-CN" altLang="zh-CN" sz="1400" b="1" dirty="0" smtClean="0">
                <a:solidFill>
                  <a:schemeClr val="bg1"/>
                </a:solidFill>
                <a:latin typeface="微软雅黑" pitchFamily="34" charset="-122"/>
                <a:ea typeface="微软雅黑" pitchFamily="34" charset="-122"/>
              </a:rPr>
              <a:t>地址</a:t>
            </a:r>
            <a:r>
              <a:rPr lang="zh-CN" altLang="zh-CN" sz="1400" b="1" dirty="0">
                <a:solidFill>
                  <a:schemeClr val="bg1"/>
                </a:solidFill>
                <a:latin typeface="微软雅黑" pitchFamily="34" charset="-122"/>
                <a:ea typeface="微软雅黑" pitchFamily="34" charset="-122"/>
              </a:rPr>
              <a:t>放</a:t>
            </a:r>
            <a:r>
              <a:rPr lang="zh-CN" altLang="zh-CN" sz="1400" b="1" dirty="0" smtClean="0">
                <a:solidFill>
                  <a:schemeClr val="bg1"/>
                </a:solidFill>
                <a:latin typeface="微软雅黑" pitchFamily="34" charset="-122"/>
                <a:ea typeface="微软雅黑" pitchFamily="34" charset="-122"/>
              </a:rPr>
              <a:t>在</a:t>
            </a:r>
            <a:r>
              <a:rPr lang="en-US" altLang="zh-CN" sz="1400" b="1" dirty="0" smtClean="0">
                <a:solidFill>
                  <a:schemeClr val="bg1"/>
                </a:solidFill>
                <a:latin typeface="微软雅黑" pitchFamily="34" charset="-122"/>
                <a:ea typeface="微软雅黑" pitchFamily="34" charset="-122"/>
              </a:rPr>
              <a:t> IP </a:t>
            </a:r>
            <a:r>
              <a:rPr lang="zh-CN" altLang="zh-CN" sz="1400" b="1" dirty="0" smtClean="0">
                <a:solidFill>
                  <a:schemeClr val="bg1"/>
                </a:solidFill>
                <a:latin typeface="微软雅黑" pitchFamily="34" charset="-122"/>
                <a:ea typeface="微软雅黑" pitchFamily="34" charset="-122"/>
              </a:rPr>
              <a:t>数据报</a:t>
            </a:r>
            <a:r>
              <a:rPr lang="zh-CN" altLang="zh-CN" sz="1400" b="1" dirty="0">
                <a:solidFill>
                  <a:schemeClr val="bg1"/>
                </a:solidFill>
                <a:latin typeface="微软雅黑" pitchFamily="34" charset="-122"/>
                <a:ea typeface="微软雅黑" pitchFamily="34" charset="-122"/>
              </a:rPr>
              <a:t>的首部，而硬件地址则放</a:t>
            </a:r>
            <a:r>
              <a:rPr lang="zh-CN" altLang="zh-CN" sz="1400" b="1" dirty="0" smtClean="0">
                <a:solidFill>
                  <a:schemeClr val="bg1"/>
                </a:solidFill>
                <a:latin typeface="微软雅黑" pitchFamily="34" charset="-122"/>
                <a:ea typeface="微软雅黑" pitchFamily="34" charset="-122"/>
              </a:rPr>
              <a:t>在</a:t>
            </a:r>
            <a:r>
              <a:rPr lang="en-US" altLang="zh-CN" sz="1400" b="1" dirty="0" smtClean="0">
                <a:solidFill>
                  <a:schemeClr val="bg1"/>
                </a:solidFill>
                <a:latin typeface="微软雅黑" pitchFamily="34" charset="-122"/>
                <a:ea typeface="微软雅黑" pitchFamily="34" charset="-122"/>
              </a:rPr>
              <a:t> MAC </a:t>
            </a:r>
            <a:r>
              <a:rPr lang="zh-CN" altLang="zh-CN" sz="1400" b="1" dirty="0" smtClean="0">
                <a:solidFill>
                  <a:schemeClr val="bg1"/>
                </a:solidFill>
                <a:latin typeface="微软雅黑" pitchFamily="34" charset="-122"/>
                <a:ea typeface="微软雅黑" pitchFamily="34" charset="-122"/>
              </a:rPr>
              <a:t>帧</a:t>
            </a:r>
            <a:r>
              <a:rPr lang="zh-CN" altLang="zh-CN" sz="1400" b="1" dirty="0">
                <a:solidFill>
                  <a:schemeClr val="bg1"/>
                </a:solidFill>
                <a:latin typeface="微软雅黑" pitchFamily="34" charset="-122"/>
                <a:ea typeface="微软雅黑" pitchFamily="34" charset="-122"/>
              </a:rPr>
              <a:t>的</a:t>
            </a:r>
            <a:r>
              <a:rPr lang="zh-CN" altLang="zh-CN" sz="1400" b="1" dirty="0" smtClean="0">
                <a:solidFill>
                  <a:schemeClr val="bg1"/>
                </a:solidFill>
                <a:latin typeface="微软雅黑" pitchFamily="34" charset="-122"/>
                <a:ea typeface="微软雅黑" pitchFamily="34" charset="-122"/>
              </a:rPr>
              <a:t>首部</a:t>
            </a:r>
            <a:r>
              <a:rPr lang="zh-CN" altLang="en-US" sz="1400" b="1" dirty="0" smtClean="0">
                <a:solidFill>
                  <a:schemeClr val="bg1"/>
                </a:solidFill>
                <a:latin typeface="微软雅黑" pitchFamily="34" charset="-122"/>
                <a:ea typeface="微软雅黑" pitchFamily="34" charset="-122"/>
              </a:rPr>
              <a:t>。</a:t>
            </a:r>
            <a:endParaRPr lang="zh-CN" altLang="en-US" sz="1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71846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nodeType="clickEffect">
                                  <p:stCondLst>
                                    <p:cond delay="0"/>
                                  </p:stCondLst>
                                  <p:childTnLst>
                                    <p:anim calcmode="discrete" valueType="str">
                                      <p:cBhvr>
                                        <p:cTn id="10" dur="1000" fill="hold"/>
                                        <p:tgtEl>
                                          <p:spTgt spid="3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圆角矩形 121"/>
          <p:cNvSpPr/>
          <p:nvPr/>
        </p:nvSpPr>
        <p:spPr>
          <a:xfrm>
            <a:off x="545144" y="620973"/>
            <a:ext cx="8053712" cy="37407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Freeform 2"/>
          <p:cNvSpPr>
            <a:spLocks/>
          </p:cNvSpPr>
          <p:nvPr/>
        </p:nvSpPr>
        <p:spPr bwMode="auto">
          <a:xfrm>
            <a:off x="3120664" y="1412506"/>
            <a:ext cx="170724" cy="29032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3" name="Freeform 3"/>
          <p:cNvSpPr>
            <a:spLocks/>
          </p:cNvSpPr>
          <p:nvPr/>
        </p:nvSpPr>
        <p:spPr bwMode="auto">
          <a:xfrm>
            <a:off x="5000809" y="1412506"/>
            <a:ext cx="116354" cy="289461"/>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4" name="Line 4"/>
          <p:cNvSpPr>
            <a:spLocks noChangeShapeType="1"/>
          </p:cNvSpPr>
          <p:nvPr/>
        </p:nvSpPr>
        <p:spPr bwMode="auto">
          <a:xfrm rot="16200000">
            <a:off x="7110950" y="1556581"/>
            <a:ext cx="290325" cy="217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5" name="Line 5"/>
          <p:cNvSpPr>
            <a:spLocks noChangeShapeType="1"/>
          </p:cNvSpPr>
          <p:nvPr/>
        </p:nvSpPr>
        <p:spPr bwMode="auto">
          <a:xfrm rot="16200000">
            <a:off x="1525973" y="1556581"/>
            <a:ext cx="290325" cy="217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6" name="Line 6"/>
          <p:cNvSpPr>
            <a:spLocks noChangeShapeType="1"/>
          </p:cNvSpPr>
          <p:nvPr/>
        </p:nvSpPr>
        <p:spPr bwMode="auto">
          <a:xfrm>
            <a:off x="1509111" y="1702831"/>
            <a:ext cx="177249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1" name="Line 11"/>
          <p:cNvSpPr>
            <a:spLocks noChangeShapeType="1"/>
          </p:cNvSpPr>
          <p:nvPr/>
        </p:nvSpPr>
        <p:spPr bwMode="auto">
          <a:xfrm>
            <a:off x="5484709" y="1702831"/>
            <a:ext cx="1987799"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3" name="Text Box 13"/>
          <p:cNvSpPr txBox="1">
            <a:spLocks noChangeArrowheads="1"/>
          </p:cNvSpPr>
          <p:nvPr/>
        </p:nvSpPr>
        <p:spPr bwMode="auto">
          <a:xfrm>
            <a:off x="1414301" y="755888"/>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104" name="Text Box 14"/>
          <p:cNvSpPr txBox="1">
            <a:spLocks noChangeArrowheads="1"/>
          </p:cNvSpPr>
          <p:nvPr/>
        </p:nvSpPr>
        <p:spPr bwMode="auto">
          <a:xfrm>
            <a:off x="6902125" y="755888"/>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2</a:t>
            </a:r>
            <a:endParaRPr kumimoji="1" lang="en-US" altLang="zh-CN" sz="1100" b="1" dirty="0">
              <a:latin typeface="微软雅黑" pitchFamily="34" charset="-122"/>
              <a:ea typeface="微软雅黑" pitchFamily="34" charset="-122"/>
            </a:endParaRPr>
          </a:p>
        </p:txBody>
      </p:sp>
      <p:sp>
        <p:nvSpPr>
          <p:cNvPr id="105" name="Line 15"/>
          <p:cNvSpPr>
            <a:spLocks noChangeShapeType="1"/>
          </p:cNvSpPr>
          <p:nvPr/>
        </p:nvSpPr>
        <p:spPr bwMode="auto">
          <a:xfrm>
            <a:off x="3604564" y="1702831"/>
            <a:ext cx="1557182"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6" name="Freeform 16"/>
          <p:cNvSpPr>
            <a:spLocks/>
          </p:cNvSpPr>
          <p:nvPr/>
        </p:nvSpPr>
        <p:spPr bwMode="auto">
          <a:xfrm flipH="1">
            <a:off x="5484709" y="1412506"/>
            <a:ext cx="160938" cy="29032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7" name="Freeform 17"/>
          <p:cNvSpPr>
            <a:spLocks/>
          </p:cNvSpPr>
          <p:nvPr/>
        </p:nvSpPr>
        <p:spPr bwMode="auto">
          <a:xfrm flipH="1">
            <a:off x="3648060" y="1412506"/>
            <a:ext cx="117441" cy="291189"/>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8" name="Text Box 18"/>
          <p:cNvSpPr txBox="1">
            <a:spLocks noChangeArrowheads="1"/>
          </p:cNvSpPr>
          <p:nvPr/>
        </p:nvSpPr>
        <p:spPr bwMode="auto">
          <a:xfrm>
            <a:off x="3127162" y="1053174"/>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路由器 </a:t>
            </a:r>
            <a:r>
              <a:rPr kumimoji="1" lang="en-US" altLang="zh-CN" sz="1100" b="1">
                <a:latin typeface="微软雅黑" pitchFamily="34" charset="-122"/>
                <a:ea typeface="微软雅黑" pitchFamily="34" charset="-122"/>
              </a:rPr>
              <a:t>R</a:t>
            </a:r>
            <a:r>
              <a:rPr kumimoji="1" lang="en-US" altLang="zh-CN" sz="1100" b="1" baseline="-25000">
                <a:latin typeface="微软雅黑" pitchFamily="34" charset="-122"/>
                <a:ea typeface="微软雅黑" pitchFamily="34" charset="-122"/>
              </a:rPr>
              <a:t>1</a:t>
            </a:r>
          </a:p>
        </p:txBody>
      </p:sp>
      <p:pic>
        <p:nvPicPr>
          <p:cNvPr id="110" name="Picture 2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4092" y="1274256"/>
            <a:ext cx="528485" cy="236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2"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3734" y="1262159"/>
            <a:ext cx="527397" cy="236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13" name="AutoShape 23"/>
          <p:cNvSpPr>
            <a:spLocks noChangeArrowheads="1"/>
          </p:cNvSpPr>
          <p:nvPr/>
        </p:nvSpPr>
        <p:spPr bwMode="auto">
          <a:xfrm flipV="1">
            <a:off x="2035069" y="1036314"/>
            <a:ext cx="1085595" cy="189554"/>
          </a:xfrm>
          <a:prstGeom prst="wedgeRoundRectCallout">
            <a:avLst>
              <a:gd name="adj1" fmla="val -53217"/>
              <a:gd name="adj2" fmla="val -195611"/>
              <a:gd name="adj3" fmla="val 16667"/>
            </a:avLst>
          </a:prstGeom>
          <a:solidFill>
            <a:srgbClr val="66FFFF"/>
          </a:solidFill>
          <a:ln w="9525">
            <a:solidFill>
              <a:schemeClr val="tx1"/>
            </a:solidFill>
            <a:miter lim="800000"/>
            <a:headEnd/>
            <a:tailEnd/>
          </a:ln>
          <a:effectLst/>
          <a:extLst/>
        </p:spPr>
        <p:txBody>
          <a:bodyPr rot="10800000" wrap="none" anchor="ctr"/>
          <a:lstStyle/>
          <a:p>
            <a:pPr algn="ctr"/>
            <a:r>
              <a:rPr kumimoji="1" lang="en-US" altLang="zh-CN" sz="1100" b="1" dirty="0" smtClean="0">
                <a:latin typeface="微软雅黑" pitchFamily="34" charset="-122"/>
                <a:ea typeface="微软雅黑" pitchFamily="34" charset="-122"/>
              </a:rPr>
              <a:t>HA </a:t>
            </a:r>
            <a:r>
              <a:rPr kumimoji="1" lang="zh-CN" altLang="en-US" sz="1100" b="1" dirty="0" smtClean="0">
                <a:latin typeface="微软雅黑" pitchFamily="34" charset="-122"/>
                <a:ea typeface="微软雅黑" pitchFamily="34" charset="-122"/>
              </a:rPr>
              <a:t>为</a:t>
            </a:r>
            <a:r>
              <a:rPr kumimoji="1" lang="zh-CN" altLang="en-US" sz="1100" b="1" dirty="0">
                <a:latin typeface="微软雅黑" pitchFamily="34" charset="-122"/>
                <a:ea typeface="微软雅黑" pitchFamily="34" charset="-122"/>
              </a:rPr>
              <a:t>硬件地址</a:t>
            </a:r>
          </a:p>
        </p:txBody>
      </p:sp>
      <p:sp>
        <p:nvSpPr>
          <p:cNvPr id="114" name="Text Box 25"/>
          <p:cNvSpPr txBox="1">
            <a:spLocks noChangeArrowheads="1"/>
          </p:cNvSpPr>
          <p:nvPr/>
        </p:nvSpPr>
        <p:spPr bwMode="auto">
          <a:xfrm>
            <a:off x="4963812" y="1056629"/>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路由器 </a:t>
            </a:r>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2</a:t>
            </a:r>
          </a:p>
        </p:txBody>
      </p:sp>
      <p:sp>
        <p:nvSpPr>
          <p:cNvPr id="118" name="Text Box 29"/>
          <p:cNvSpPr txBox="1">
            <a:spLocks noChangeArrowheads="1"/>
          </p:cNvSpPr>
          <p:nvPr/>
        </p:nvSpPr>
        <p:spPr bwMode="auto">
          <a:xfrm>
            <a:off x="2139132"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局域网</a:t>
            </a:r>
            <a:endParaRPr kumimoji="1" lang="zh-CN" altLang="en-US" sz="1200" b="1" baseline="-25000" dirty="0">
              <a:latin typeface="微软雅黑" pitchFamily="34" charset="-122"/>
              <a:ea typeface="微软雅黑" pitchFamily="34" charset="-122"/>
            </a:endParaRPr>
          </a:p>
        </p:txBody>
      </p:sp>
      <p:sp>
        <p:nvSpPr>
          <p:cNvPr id="119" name="Text Box 30"/>
          <p:cNvSpPr txBox="1">
            <a:spLocks noChangeArrowheads="1"/>
          </p:cNvSpPr>
          <p:nvPr/>
        </p:nvSpPr>
        <p:spPr bwMode="auto">
          <a:xfrm>
            <a:off x="4073649"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局域网</a:t>
            </a:r>
            <a:endParaRPr kumimoji="1" lang="zh-CN" altLang="en-US" sz="1200" b="1" baseline="-25000" dirty="0">
              <a:latin typeface="微软雅黑" pitchFamily="34" charset="-122"/>
              <a:ea typeface="微软雅黑" pitchFamily="34" charset="-122"/>
            </a:endParaRPr>
          </a:p>
        </p:txBody>
      </p:sp>
      <p:sp>
        <p:nvSpPr>
          <p:cNvPr id="120" name="Text Box 31"/>
          <p:cNvSpPr txBox="1">
            <a:spLocks noChangeArrowheads="1"/>
          </p:cNvSpPr>
          <p:nvPr/>
        </p:nvSpPr>
        <p:spPr bwMode="auto">
          <a:xfrm>
            <a:off x="6137566"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局域网</a:t>
            </a:r>
            <a:endParaRPr kumimoji="1" lang="zh-CN" altLang="en-US" sz="1200" b="1" baseline="-25000">
              <a:latin typeface="微软雅黑" pitchFamily="34" charset="-122"/>
              <a:ea typeface="微软雅黑" pitchFamily="34" charset="-122"/>
            </a:endParaRPr>
          </a:p>
        </p:txBody>
      </p:sp>
      <p:sp>
        <p:nvSpPr>
          <p:cNvPr id="123" name="Text Box 7"/>
          <p:cNvSpPr txBox="1">
            <a:spLocks noChangeArrowheads="1"/>
          </p:cNvSpPr>
          <p:nvPr/>
        </p:nvSpPr>
        <p:spPr bwMode="auto">
          <a:xfrm>
            <a:off x="1629867" y="1422876"/>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1</a:t>
            </a:r>
            <a:endParaRPr kumimoji="1" lang="en-US" altLang="zh-CN" sz="1100" b="1">
              <a:solidFill>
                <a:srgbClr val="0000CC"/>
              </a:solidFill>
              <a:latin typeface="微软雅黑" pitchFamily="34" charset="-122"/>
              <a:ea typeface="微软雅黑" pitchFamily="34" charset="-122"/>
            </a:endParaRPr>
          </a:p>
        </p:txBody>
      </p:sp>
      <p:sp>
        <p:nvSpPr>
          <p:cNvPr id="124" name="Text Box 8"/>
          <p:cNvSpPr txBox="1">
            <a:spLocks noChangeArrowheads="1"/>
          </p:cNvSpPr>
          <p:nvPr/>
        </p:nvSpPr>
        <p:spPr bwMode="auto">
          <a:xfrm>
            <a:off x="4570245"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125" name="Text Box 9"/>
          <p:cNvSpPr txBox="1">
            <a:spLocks noChangeArrowheads="1"/>
          </p:cNvSpPr>
          <p:nvPr/>
        </p:nvSpPr>
        <p:spPr bwMode="auto">
          <a:xfrm>
            <a:off x="3702485"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HA</a:t>
            </a:r>
            <a:r>
              <a:rPr kumimoji="1" lang="en-US" altLang="zh-CN" sz="1100" b="1" baseline="-25000" dirty="0">
                <a:solidFill>
                  <a:srgbClr val="0000CC"/>
                </a:solidFill>
                <a:latin typeface="微软雅黑" pitchFamily="34" charset="-122"/>
                <a:ea typeface="微软雅黑" pitchFamily="34" charset="-122"/>
              </a:rPr>
              <a:t>4</a:t>
            </a:r>
            <a:endParaRPr kumimoji="1" lang="en-US" altLang="zh-CN" sz="1100" b="1" dirty="0">
              <a:solidFill>
                <a:srgbClr val="0000CC"/>
              </a:solidFill>
              <a:latin typeface="微软雅黑" pitchFamily="34" charset="-122"/>
              <a:ea typeface="微软雅黑" pitchFamily="34" charset="-122"/>
            </a:endParaRPr>
          </a:p>
        </p:txBody>
      </p:sp>
      <p:sp>
        <p:nvSpPr>
          <p:cNvPr id="126" name="Text Box 10"/>
          <p:cNvSpPr txBox="1">
            <a:spLocks noChangeArrowheads="1"/>
          </p:cNvSpPr>
          <p:nvPr/>
        </p:nvSpPr>
        <p:spPr bwMode="auto">
          <a:xfrm>
            <a:off x="269010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3</a:t>
            </a:r>
            <a:endParaRPr kumimoji="1" lang="en-US" altLang="zh-CN" sz="1100" b="1">
              <a:solidFill>
                <a:srgbClr val="0000CC"/>
              </a:solidFill>
              <a:latin typeface="微软雅黑" pitchFamily="34" charset="-122"/>
              <a:ea typeface="微软雅黑" pitchFamily="34" charset="-122"/>
            </a:endParaRPr>
          </a:p>
        </p:txBody>
      </p:sp>
      <p:sp>
        <p:nvSpPr>
          <p:cNvPr id="127" name="Text Box 12"/>
          <p:cNvSpPr txBox="1">
            <a:spLocks noChangeArrowheads="1"/>
          </p:cNvSpPr>
          <p:nvPr/>
        </p:nvSpPr>
        <p:spPr bwMode="auto">
          <a:xfrm>
            <a:off x="558263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6</a:t>
            </a:r>
            <a:endParaRPr kumimoji="1" lang="en-US" altLang="zh-CN" sz="1100" b="1">
              <a:solidFill>
                <a:srgbClr val="0000CC"/>
              </a:solidFill>
              <a:latin typeface="微软雅黑" pitchFamily="34" charset="-122"/>
              <a:ea typeface="微软雅黑" pitchFamily="34" charset="-122"/>
            </a:endParaRPr>
          </a:p>
        </p:txBody>
      </p:sp>
      <p:sp>
        <p:nvSpPr>
          <p:cNvPr id="128" name="Text Box 26"/>
          <p:cNvSpPr txBox="1">
            <a:spLocks noChangeArrowheads="1"/>
          </p:cNvSpPr>
          <p:nvPr/>
        </p:nvSpPr>
        <p:spPr bwMode="auto">
          <a:xfrm>
            <a:off x="681250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2</a:t>
            </a:r>
            <a:endParaRPr kumimoji="1" lang="en-US" altLang="zh-CN" sz="1100" b="1">
              <a:solidFill>
                <a:srgbClr val="0000CC"/>
              </a:solidFill>
              <a:latin typeface="微软雅黑" pitchFamily="34" charset="-122"/>
              <a:ea typeface="微软雅黑" pitchFamily="34" charset="-122"/>
            </a:endParaRPr>
          </a:p>
        </p:txBody>
      </p:sp>
      <p:pic>
        <p:nvPicPr>
          <p:cNvPr id="13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263" y="996212"/>
            <a:ext cx="472829" cy="472829"/>
          </a:xfrm>
          <a:prstGeom prst="rect">
            <a:avLst/>
          </a:prstGeom>
          <a:noFill/>
          <a:extLst>
            <a:ext uri="{909E8E84-426E-40DD-AFC4-6F175D3DCCD1}">
              <a14:hiddenFill xmlns:a14="http://schemas.microsoft.com/office/drawing/2010/main">
                <a:solidFill>
                  <a:srgbClr val="FFFFFF"/>
                </a:solidFill>
              </a14:hiddenFill>
            </a:ext>
          </a:extLst>
        </p:spPr>
      </p:pic>
      <p:sp>
        <p:nvSpPr>
          <p:cNvPr id="116" name="Text Box 27"/>
          <p:cNvSpPr txBox="1">
            <a:spLocks noChangeArrowheads="1"/>
          </p:cNvSpPr>
          <p:nvPr/>
        </p:nvSpPr>
        <p:spPr bwMode="auto">
          <a:xfrm>
            <a:off x="1505520" y="1052103"/>
            <a:ext cx="3994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chemeClr val="bg1"/>
                </a:solidFill>
                <a:latin typeface="微软雅黑" pitchFamily="34" charset="-122"/>
                <a:ea typeface="微软雅黑" pitchFamily="34" charset="-122"/>
              </a:rPr>
              <a:t>IP</a:t>
            </a:r>
            <a:r>
              <a:rPr kumimoji="1" lang="en-US" altLang="zh-CN" sz="1200" b="1" baseline="-25000" dirty="0">
                <a:solidFill>
                  <a:schemeClr val="bg1"/>
                </a:solidFill>
                <a:latin typeface="微软雅黑" pitchFamily="34" charset="-122"/>
                <a:ea typeface="微软雅黑" pitchFamily="34" charset="-122"/>
              </a:rPr>
              <a:t>1</a:t>
            </a:r>
            <a:endParaRPr kumimoji="1" lang="en-US" altLang="zh-CN" sz="1200" b="1" dirty="0">
              <a:solidFill>
                <a:schemeClr val="bg1"/>
              </a:solidFill>
              <a:latin typeface="微软雅黑" pitchFamily="34" charset="-122"/>
              <a:ea typeface="微软雅黑" pitchFamily="34" charset="-122"/>
            </a:endParaRPr>
          </a:p>
        </p:txBody>
      </p:sp>
      <p:pic>
        <p:nvPicPr>
          <p:cNvPr id="13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0272" y="996212"/>
            <a:ext cx="472829" cy="472829"/>
          </a:xfrm>
          <a:prstGeom prst="rect">
            <a:avLst/>
          </a:prstGeom>
          <a:noFill/>
          <a:extLst>
            <a:ext uri="{909E8E84-426E-40DD-AFC4-6F175D3DCCD1}">
              <a14:hiddenFill xmlns:a14="http://schemas.microsoft.com/office/drawing/2010/main">
                <a:solidFill>
                  <a:srgbClr val="FFFFFF"/>
                </a:solidFill>
              </a14:hiddenFill>
            </a:ext>
          </a:extLst>
        </p:spPr>
      </p:pic>
      <p:sp>
        <p:nvSpPr>
          <p:cNvPr id="117" name="Text Box 28"/>
          <p:cNvSpPr txBox="1">
            <a:spLocks noChangeArrowheads="1"/>
          </p:cNvSpPr>
          <p:nvPr/>
        </p:nvSpPr>
        <p:spPr bwMode="auto">
          <a:xfrm>
            <a:off x="7062859" y="1050777"/>
            <a:ext cx="3994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chemeClr val="bg1"/>
                </a:solidFill>
                <a:latin typeface="微软雅黑" pitchFamily="34" charset="-122"/>
                <a:ea typeface="微软雅黑" pitchFamily="34" charset="-122"/>
              </a:rPr>
              <a:t>IP</a:t>
            </a:r>
            <a:r>
              <a:rPr kumimoji="1" lang="en-US" altLang="zh-CN" sz="1200" b="1" baseline="-25000" dirty="0">
                <a:solidFill>
                  <a:schemeClr val="bg1"/>
                </a:solidFill>
                <a:latin typeface="微软雅黑" pitchFamily="34" charset="-122"/>
                <a:ea typeface="微软雅黑" pitchFamily="34" charset="-122"/>
              </a:rPr>
              <a:t>2</a:t>
            </a:r>
            <a:endParaRPr kumimoji="1" lang="en-US" altLang="zh-CN" sz="1200" b="1" dirty="0">
              <a:solidFill>
                <a:schemeClr val="bg1"/>
              </a:solidFill>
              <a:latin typeface="微软雅黑" pitchFamily="34" charset="-122"/>
              <a:ea typeface="微软雅黑" pitchFamily="34" charset="-122"/>
            </a:endParaRPr>
          </a:p>
        </p:txBody>
      </p:sp>
      <p:sp>
        <p:nvSpPr>
          <p:cNvPr id="133" name="Text Box 108"/>
          <p:cNvSpPr txBox="1">
            <a:spLocks noChangeArrowheads="1"/>
          </p:cNvSpPr>
          <p:nvPr/>
        </p:nvSpPr>
        <p:spPr bwMode="auto">
          <a:xfrm>
            <a:off x="2491015" y="2015167"/>
            <a:ext cx="4265911" cy="701731"/>
          </a:xfrm>
          <a:prstGeom prst="rect">
            <a:avLst/>
          </a:prstGeom>
          <a:solidFill>
            <a:srgbClr val="0000CC"/>
          </a:solidFill>
          <a:ln w="9525">
            <a:solidFill>
              <a:srgbClr val="333399"/>
            </a:solidFill>
            <a:miter lim="800000"/>
            <a:headEnd/>
            <a:tailEnd/>
          </a:ln>
          <a:effectLst/>
          <a:extLst/>
        </p:spPr>
        <p:txBody>
          <a:bodyPr wrap="none">
            <a:spAutoFit/>
          </a:bodyPr>
          <a:lstStyle/>
          <a:p>
            <a:pPr algn="ctr">
              <a:lnSpc>
                <a:spcPct val="110000"/>
              </a:lnSpc>
            </a:pPr>
            <a:r>
              <a:rPr lang="zh-CN" altLang="en-US" b="1" dirty="0">
                <a:solidFill>
                  <a:schemeClr val="bg1"/>
                </a:solidFill>
                <a:latin typeface="微软雅黑" pitchFamily="34" charset="-122"/>
                <a:ea typeface="微软雅黑" pitchFamily="34" charset="-122"/>
              </a:rPr>
              <a:t>通信的</a:t>
            </a:r>
            <a:r>
              <a:rPr lang="zh-CN" altLang="en-US" b="1" dirty="0" smtClean="0">
                <a:solidFill>
                  <a:schemeClr val="bg1"/>
                </a:solidFill>
                <a:latin typeface="微软雅黑" pitchFamily="34" charset="-122"/>
                <a:ea typeface="微软雅黑" pitchFamily="34" charset="-122"/>
              </a:rPr>
              <a:t>路径：</a:t>
            </a:r>
            <a:endParaRPr lang="zh-CN" altLang="en-US" b="1" dirty="0">
              <a:solidFill>
                <a:schemeClr val="bg1"/>
              </a:solidFill>
              <a:latin typeface="微软雅黑" pitchFamily="34" charset="-122"/>
              <a:ea typeface="微软雅黑" pitchFamily="34" charset="-122"/>
            </a:endParaRPr>
          </a:p>
          <a:p>
            <a:pPr algn="ctr">
              <a:lnSpc>
                <a:spcPct val="110000"/>
              </a:lnSpc>
              <a:spcAft>
                <a:spcPct val="30000"/>
              </a:spcAft>
            </a:pPr>
            <a:r>
              <a:rPr lang="en-US" altLang="zh-CN" b="1" dirty="0">
                <a:solidFill>
                  <a:schemeClr val="bg1"/>
                </a:solidFill>
                <a:latin typeface="微软雅黑" pitchFamily="34" charset="-122"/>
                <a:ea typeface="微软雅黑" pitchFamily="34" charset="-122"/>
              </a:rPr>
              <a:t>H</a:t>
            </a:r>
            <a:r>
              <a:rPr lang="en-US" altLang="zh-CN" b="1" baseline="-25000" dirty="0">
                <a:solidFill>
                  <a:schemeClr val="bg1"/>
                </a:solidFill>
                <a:latin typeface="微软雅黑" pitchFamily="34" charset="-122"/>
                <a:ea typeface="微软雅黑" pitchFamily="34" charset="-122"/>
              </a:rPr>
              <a:t>1</a:t>
            </a:r>
            <a:r>
              <a:rPr lang="en-US" altLang="zh-CN" b="1" dirty="0">
                <a:solidFill>
                  <a:schemeClr val="bg1"/>
                </a:solidFill>
                <a:latin typeface="微软雅黑" pitchFamily="34" charset="-122"/>
                <a:ea typeface="微软雅黑" pitchFamily="34" charset="-122"/>
              </a:rPr>
              <a:t>→</a:t>
            </a:r>
            <a:r>
              <a:rPr lang="zh-CN" altLang="en-US" b="1" dirty="0">
                <a:solidFill>
                  <a:schemeClr val="bg1"/>
                </a:solidFill>
                <a:latin typeface="微软雅黑" pitchFamily="34" charset="-122"/>
                <a:ea typeface="微软雅黑" pitchFamily="34" charset="-122"/>
              </a:rPr>
              <a:t>经过 </a:t>
            </a:r>
            <a:r>
              <a:rPr lang="en-US" altLang="zh-CN" b="1" dirty="0">
                <a:solidFill>
                  <a:schemeClr val="bg1"/>
                </a:solidFill>
                <a:latin typeface="微软雅黑" pitchFamily="34" charset="-122"/>
                <a:ea typeface="微软雅黑" pitchFamily="34" charset="-122"/>
              </a:rPr>
              <a:t>R</a:t>
            </a:r>
            <a:r>
              <a:rPr lang="en-US" altLang="zh-CN" b="1" baseline="-25000" dirty="0">
                <a:solidFill>
                  <a:schemeClr val="bg1"/>
                </a:solidFill>
                <a:latin typeface="微软雅黑" pitchFamily="34" charset="-122"/>
                <a:ea typeface="微软雅黑" pitchFamily="34" charset="-122"/>
              </a:rPr>
              <a:t>1 </a:t>
            </a:r>
            <a:r>
              <a:rPr lang="zh-CN" altLang="en-US" b="1" dirty="0">
                <a:solidFill>
                  <a:schemeClr val="bg1"/>
                </a:solidFill>
                <a:latin typeface="微软雅黑" pitchFamily="34" charset="-122"/>
                <a:ea typeface="微软雅黑" pitchFamily="34" charset="-122"/>
              </a:rPr>
              <a:t>转发→再经过 </a:t>
            </a:r>
            <a:r>
              <a:rPr lang="en-US" altLang="zh-CN" b="1" dirty="0">
                <a:solidFill>
                  <a:schemeClr val="bg1"/>
                </a:solidFill>
                <a:latin typeface="微软雅黑" pitchFamily="34" charset="-122"/>
                <a:ea typeface="微软雅黑" pitchFamily="34" charset="-122"/>
              </a:rPr>
              <a:t>R</a:t>
            </a:r>
            <a:r>
              <a:rPr lang="en-US" altLang="zh-CN" b="1" baseline="-25000" dirty="0">
                <a:solidFill>
                  <a:schemeClr val="bg1"/>
                </a:solidFill>
                <a:latin typeface="微软雅黑" pitchFamily="34" charset="-122"/>
                <a:ea typeface="微软雅黑" pitchFamily="34" charset="-122"/>
              </a:rPr>
              <a:t>2 </a:t>
            </a:r>
            <a:r>
              <a:rPr lang="zh-CN" altLang="en-US" b="1" dirty="0">
                <a:solidFill>
                  <a:schemeClr val="bg1"/>
                </a:solidFill>
                <a:latin typeface="微软雅黑" pitchFamily="34" charset="-122"/>
                <a:ea typeface="微软雅黑" pitchFamily="34" charset="-122"/>
              </a:rPr>
              <a:t>转发→</a:t>
            </a:r>
            <a:r>
              <a:rPr lang="en-US" altLang="zh-CN" b="1" dirty="0">
                <a:solidFill>
                  <a:schemeClr val="bg1"/>
                </a:solidFill>
                <a:latin typeface="微软雅黑" pitchFamily="34" charset="-122"/>
                <a:ea typeface="微软雅黑" pitchFamily="34" charset="-122"/>
              </a:rPr>
              <a:t>H</a:t>
            </a:r>
            <a:r>
              <a:rPr lang="en-US" altLang="zh-CN" b="1" baseline="-25000" dirty="0">
                <a:solidFill>
                  <a:schemeClr val="bg1"/>
                </a:solidFill>
                <a:latin typeface="微软雅黑" pitchFamily="34" charset="-122"/>
                <a:ea typeface="微软雅黑" pitchFamily="34" charset="-122"/>
              </a:rPr>
              <a:t>2</a:t>
            </a:r>
            <a:endParaRPr lang="en-US" altLang="zh-CN" b="1" dirty="0">
              <a:solidFill>
                <a:schemeClr val="bg1"/>
              </a:solidFill>
              <a:latin typeface="微软雅黑" pitchFamily="34" charset="-122"/>
              <a:ea typeface="微软雅黑" pitchFamily="34" charset="-122"/>
            </a:endParaRPr>
          </a:p>
        </p:txBody>
      </p:sp>
      <p:sp>
        <p:nvSpPr>
          <p:cNvPr id="134" name="Arc 109"/>
          <p:cNvSpPr>
            <a:spLocks/>
          </p:cNvSpPr>
          <p:nvPr/>
        </p:nvSpPr>
        <p:spPr bwMode="auto">
          <a:xfrm rot="2655715" flipV="1">
            <a:off x="2016963" y="795861"/>
            <a:ext cx="1028919" cy="1036374"/>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38100">
            <a:solidFill>
              <a:srgbClr val="CC00CC"/>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135" name="Arc 110"/>
          <p:cNvSpPr>
            <a:spLocks/>
          </p:cNvSpPr>
          <p:nvPr/>
        </p:nvSpPr>
        <p:spPr bwMode="auto">
          <a:xfrm rot="2655715" flipV="1">
            <a:off x="3845046" y="829982"/>
            <a:ext cx="1099598" cy="1107565"/>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38100">
            <a:solidFill>
              <a:srgbClr val="CC00CC"/>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136" name="Arc 111"/>
          <p:cNvSpPr>
            <a:spLocks/>
          </p:cNvSpPr>
          <p:nvPr/>
        </p:nvSpPr>
        <p:spPr bwMode="auto">
          <a:xfrm rot="2655715" flipV="1">
            <a:off x="5727497" y="699143"/>
            <a:ext cx="1254695" cy="1263786"/>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38100">
            <a:solidFill>
              <a:srgbClr val="CC00CC"/>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138" name="Text Box 112"/>
          <p:cNvSpPr txBox="1">
            <a:spLocks noChangeArrowheads="1"/>
          </p:cNvSpPr>
          <p:nvPr/>
        </p:nvSpPr>
        <p:spPr bwMode="auto">
          <a:xfrm>
            <a:off x="2884990" y="657302"/>
            <a:ext cx="1082348" cy="372410"/>
          </a:xfrm>
          <a:prstGeom prst="rect">
            <a:avLst/>
          </a:prstGeom>
          <a:solidFill>
            <a:srgbClr val="00FF99"/>
          </a:solidFill>
          <a:ln w="9525">
            <a:solidFill>
              <a:srgbClr val="333399"/>
            </a:solidFill>
            <a:miter lim="800000"/>
            <a:headEnd/>
            <a:tailEnd/>
          </a:ln>
          <a:effectLst/>
          <a:extLst/>
        </p:spPr>
        <p:txBody>
          <a:bodyPr wrap="none">
            <a:spAutoFit/>
          </a:bodyPr>
          <a:lstStyle/>
          <a:p>
            <a:pPr algn="ctr">
              <a:lnSpc>
                <a:spcPct val="130000"/>
              </a:lnSpc>
            </a:pPr>
            <a:r>
              <a:rPr lang="zh-CN" altLang="en-US" sz="1400" b="1" dirty="0">
                <a:latin typeface="微软雅黑" pitchFamily="34" charset="-122"/>
                <a:ea typeface="微软雅黑" pitchFamily="34" charset="-122"/>
              </a:rPr>
              <a:t>查找路由表</a:t>
            </a:r>
          </a:p>
        </p:txBody>
      </p:sp>
      <p:sp>
        <p:nvSpPr>
          <p:cNvPr id="139" name="Text Box 113"/>
          <p:cNvSpPr txBox="1">
            <a:spLocks noChangeArrowheads="1"/>
          </p:cNvSpPr>
          <p:nvPr/>
        </p:nvSpPr>
        <p:spPr bwMode="auto">
          <a:xfrm>
            <a:off x="4776690" y="684461"/>
            <a:ext cx="1082348" cy="372410"/>
          </a:xfrm>
          <a:prstGeom prst="rect">
            <a:avLst/>
          </a:prstGeom>
          <a:solidFill>
            <a:srgbClr val="00FF99"/>
          </a:solidFill>
          <a:ln w="9525">
            <a:solidFill>
              <a:srgbClr val="333399"/>
            </a:solidFill>
            <a:miter lim="800000"/>
            <a:headEnd/>
            <a:tailEnd/>
          </a:ln>
          <a:effectLst/>
          <a:extLst/>
        </p:spPr>
        <p:txBody>
          <a:bodyPr wrap="none">
            <a:spAutoFit/>
          </a:bodyPr>
          <a:lstStyle/>
          <a:p>
            <a:pPr algn="ctr">
              <a:lnSpc>
                <a:spcPct val="130000"/>
              </a:lnSpc>
            </a:pPr>
            <a:r>
              <a:rPr lang="zh-CN" altLang="en-US" sz="1400" b="1" dirty="0">
                <a:latin typeface="微软雅黑" pitchFamily="34" charset="-122"/>
                <a:ea typeface="微软雅黑" pitchFamily="34" charset="-122"/>
              </a:rPr>
              <a:t>查找路由表</a:t>
            </a:r>
          </a:p>
        </p:txBody>
      </p:sp>
    </p:spTree>
    <p:extLst>
      <p:ext uri="{BB962C8B-B14F-4D97-AF65-F5344CB8AC3E}">
        <p14:creationId xmlns:p14="http://schemas.microsoft.com/office/powerpoint/2010/main" val="86509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afterEffect">
                                  <p:stCondLst>
                                    <p:cond delay="0"/>
                                  </p:stCondLst>
                                  <p:childTnLst>
                                    <p:anim calcmode="discrete" valueType="str">
                                      <p:cBhvr>
                                        <p:cTn id="6" dur="1000" fill="hold"/>
                                        <p:tgtEl>
                                          <p:spTgt spid="133"/>
                                        </p:tgtEl>
                                        <p:attrNameLst>
                                          <p:attrName>style.visibility</p:attrName>
                                        </p:attrNameLst>
                                      </p:cBhvr>
                                      <p:tavLst>
                                        <p:tav tm="0">
                                          <p:val>
                                            <p:strVal val="hidden"/>
                                          </p:val>
                                        </p:tav>
                                        <p:tav tm="50000">
                                          <p:val>
                                            <p:strVal val="visible"/>
                                          </p:val>
                                        </p:tav>
                                      </p:tavLst>
                                    </p:anim>
                                  </p:childTnLst>
                                </p:cTn>
                              </p:par>
                            </p:childTnLst>
                          </p:cTn>
                        </p:par>
                        <p:par>
                          <p:cTn id="7" fill="hold">
                            <p:stCondLst>
                              <p:cond delay="4000"/>
                            </p:stCondLst>
                            <p:childTnLst>
                              <p:par>
                                <p:cTn id="8" presetID="1" presetClass="entr" presetSubtype="0" fill="hold" grpId="0" nodeType="afterEffect">
                                  <p:stCondLst>
                                    <p:cond delay="0"/>
                                  </p:stCondLst>
                                  <p:childTnLst>
                                    <p:set>
                                      <p:cBhvr>
                                        <p:cTn id="9" dur="1" fill="hold">
                                          <p:stCondLst>
                                            <p:cond delay="0"/>
                                          </p:stCondLst>
                                        </p:cTn>
                                        <p:tgtEl>
                                          <p:spTgt spid="134"/>
                                        </p:tgtEl>
                                        <p:attrNameLst>
                                          <p:attrName>style.visibility</p:attrName>
                                        </p:attrNameLst>
                                      </p:cBhvr>
                                      <p:to>
                                        <p:strVal val="visible"/>
                                      </p:to>
                                    </p:set>
                                  </p:childTnLst>
                                </p:cTn>
                              </p:par>
                            </p:childTnLst>
                          </p:cTn>
                        </p:par>
                        <p:par>
                          <p:cTn id="10" fill="hold">
                            <p:stCondLst>
                              <p:cond delay="4000"/>
                            </p:stCondLst>
                            <p:childTnLst>
                              <p:par>
                                <p:cTn id="11" presetID="22" presetClass="entr" presetSubtype="8" fill="hold" grpId="1" nodeType="afterEffect">
                                  <p:stCondLst>
                                    <p:cond delay="0"/>
                                  </p:stCondLst>
                                  <p:childTnLst>
                                    <p:set>
                                      <p:cBhvr>
                                        <p:cTn id="12" dur="1" fill="hold">
                                          <p:stCondLst>
                                            <p:cond delay="0"/>
                                          </p:stCondLst>
                                        </p:cTn>
                                        <p:tgtEl>
                                          <p:spTgt spid="134"/>
                                        </p:tgtEl>
                                        <p:attrNameLst>
                                          <p:attrName>style.visibility</p:attrName>
                                        </p:attrNameLst>
                                      </p:cBhvr>
                                      <p:to>
                                        <p:strVal val="visible"/>
                                      </p:to>
                                    </p:set>
                                    <p:animEffect transition="in" filter="wipe(left)">
                                      <p:cBhvr>
                                        <p:cTn id="13" dur="1000"/>
                                        <p:tgtEl>
                                          <p:spTgt spid="134"/>
                                        </p:tgtEl>
                                      </p:cBhvr>
                                    </p:animEffect>
                                  </p:childTnLst>
                                </p:cTn>
                              </p:par>
                            </p:childTnLst>
                          </p:cTn>
                        </p:par>
                        <p:par>
                          <p:cTn id="14" fill="hold">
                            <p:stCondLst>
                              <p:cond delay="5000"/>
                            </p:stCondLst>
                            <p:childTnLst>
                              <p:par>
                                <p:cTn id="15" presetID="1" presetClass="entr" presetSubtype="0" fill="hold" grpId="0" nodeType="afterEffect">
                                  <p:stCondLst>
                                    <p:cond delay="250"/>
                                  </p:stCondLst>
                                  <p:childTnLst>
                                    <p:set>
                                      <p:cBhvr>
                                        <p:cTn id="16" dur="1" fill="hold">
                                          <p:stCondLst>
                                            <p:cond delay="0"/>
                                          </p:stCondLst>
                                        </p:cTn>
                                        <p:tgtEl>
                                          <p:spTgt spid="138"/>
                                        </p:tgtEl>
                                        <p:attrNameLst>
                                          <p:attrName>style.visibility</p:attrName>
                                        </p:attrNameLst>
                                      </p:cBhvr>
                                      <p:to>
                                        <p:strVal val="visible"/>
                                      </p:to>
                                    </p:set>
                                  </p:childTnLst>
                                </p:cTn>
                              </p:par>
                            </p:childTnLst>
                          </p:cTn>
                        </p:par>
                        <p:par>
                          <p:cTn id="17" fill="hold">
                            <p:stCondLst>
                              <p:cond delay="5250"/>
                            </p:stCondLst>
                            <p:childTnLst>
                              <p:par>
                                <p:cTn id="18" presetID="35" presetClass="emph" presetSubtype="0" repeatCount="3000" fill="hold" grpId="1" nodeType="afterEffect">
                                  <p:stCondLst>
                                    <p:cond delay="0"/>
                                  </p:stCondLst>
                                  <p:childTnLst>
                                    <p:anim calcmode="discrete" valueType="str">
                                      <p:cBhvr>
                                        <p:cTn id="19" dur="1000" fill="hold"/>
                                        <p:tgtEl>
                                          <p:spTgt spid="138"/>
                                        </p:tgtEl>
                                        <p:attrNameLst>
                                          <p:attrName>style.visibility</p:attrName>
                                        </p:attrNameLst>
                                      </p:cBhvr>
                                      <p:tavLst>
                                        <p:tav tm="0">
                                          <p:val>
                                            <p:strVal val="hidden"/>
                                          </p:val>
                                        </p:tav>
                                        <p:tav tm="50000">
                                          <p:val>
                                            <p:strVal val="visible"/>
                                          </p:val>
                                        </p:tav>
                                      </p:tavLst>
                                    </p:anim>
                                  </p:childTnLst>
                                </p:cTn>
                              </p:par>
                            </p:childTnLst>
                          </p:cTn>
                        </p:par>
                        <p:par>
                          <p:cTn id="20" fill="hold">
                            <p:stCondLst>
                              <p:cond delay="8250"/>
                            </p:stCondLst>
                            <p:childTnLst>
                              <p:par>
                                <p:cTn id="21" presetID="1" presetClass="entr" presetSubtype="0" fill="hold" grpId="0" nodeType="afterEffect">
                                  <p:stCondLst>
                                    <p:cond delay="0"/>
                                  </p:stCondLst>
                                  <p:childTnLst>
                                    <p:set>
                                      <p:cBhvr>
                                        <p:cTn id="22" dur="1" fill="hold">
                                          <p:stCondLst>
                                            <p:cond delay="0"/>
                                          </p:stCondLst>
                                        </p:cTn>
                                        <p:tgtEl>
                                          <p:spTgt spid="135"/>
                                        </p:tgtEl>
                                        <p:attrNameLst>
                                          <p:attrName>style.visibility</p:attrName>
                                        </p:attrNameLst>
                                      </p:cBhvr>
                                      <p:to>
                                        <p:strVal val="visible"/>
                                      </p:to>
                                    </p:set>
                                  </p:childTnLst>
                                </p:cTn>
                              </p:par>
                            </p:childTnLst>
                          </p:cTn>
                        </p:par>
                        <p:par>
                          <p:cTn id="23" fill="hold">
                            <p:stCondLst>
                              <p:cond delay="8250"/>
                            </p:stCondLst>
                            <p:childTnLst>
                              <p:par>
                                <p:cTn id="24" presetID="22" presetClass="entr" presetSubtype="8" fill="hold" grpId="1" nodeType="afterEffect">
                                  <p:stCondLst>
                                    <p:cond delay="0"/>
                                  </p:stCondLst>
                                  <p:childTnLst>
                                    <p:set>
                                      <p:cBhvr>
                                        <p:cTn id="25" dur="1" fill="hold">
                                          <p:stCondLst>
                                            <p:cond delay="0"/>
                                          </p:stCondLst>
                                        </p:cTn>
                                        <p:tgtEl>
                                          <p:spTgt spid="135"/>
                                        </p:tgtEl>
                                        <p:attrNameLst>
                                          <p:attrName>style.visibility</p:attrName>
                                        </p:attrNameLst>
                                      </p:cBhvr>
                                      <p:to>
                                        <p:strVal val="visible"/>
                                      </p:to>
                                    </p:set>
                                    <p:animEffect transition="in" filter="wipe(left)">
                                      <p:cBhvr>
                                        <p:cTn id="26" dur="1000"/>
                                        <p:tgtEl>
                                          <p:spTgt spid="135"/>
                                        </p:tgtEl>
                                      </p:cBhvr>
                                    </p:animEffect>
                                  </p:childTnLst>
                                </p:cTn>
                              </p:par>
                            </p:childTnLst>
                          </p:cTn>
                        </p:par>
                        <p:par>
                          <p:cTn id="27" fill="hold">
                            <p:stCondLst>
                              <p:cond delay="9250"/>
                            </p:stCondLst>
                            <p:childTnLst>
                              <p:par>
                                <p:cTn id="28" presetID="1" presetClass="entr" presetSubtype="0" fill="hold" grpId="0" nodeType="afterEffect">
                                  <p:stCondLst>
                                    <p:cond delay="250"/>
                                  </p:stCondLst>
                                  <p:childTnLst>
                                    <p:set>
                                      <p:cBhvr>
                                        <p:cTn id="29" dur="1" fill="hold">
                                          <p:stCondLst>
                                            <p:cond delay="0"/>
                                          </p:stCondLst>
                                        </p:cTn>
                                        <p:tgtEl>
                                          <p:spTgt spid="139"/>
                                        </p:tgtEl>
                                        <p:attrNameLst>
                                          <p:attrName>style.visibility</p:attrName>
                                        </p:attrNameLst>
                                      </p:cBhvr>
                                      <p:to>
                                        <p:strVal val="visible"/>
                                      </p:to>
                                    </p:set>
                                  </p:childTnLst>
                                </p:cTn>
                              </p:par>
                            </p:childTnLst>
                          </p:cTn>
                        </p:par>
                        <p:par>
                          <p:cTn id="30" fill="hold">
                            <p:stCondLst>
                              <p:cond delay="9500"/>
                            </p:stCondLst>
                            <p:childTnLst>
                              <p:par>
                                <p:cTn id="31" presetID="35" presetClass="emph" presetSubtype="0" repeatCount="3000" fill="hold" grpId="1" nodeType="afterEffect">
                                  <p:stCondLst>
                                    <p:cond delay="0"/>
                                  </p:stCondLst>
                                  <p:childTnLst>
                                    <p:anim calcmode="discrete" valueType="str">
                                      <p:cBhvr>
                                        <p:cTn id="32" dur="1000" fill="hold"/>
                                        <p:tgtEl>
                                          <p:spTgt spid="139"/>
                                        </p:tgtEl>
                                        <p:attrNameLst>
                                          <p:attrName>style.visibility</p:attrName>
                                        </p:attrNameLst>
                                      </p:cBhvr>
                                      <p:tavLst>
                                        <p:tav tm="0">
                                          <p:val>
                                            <p:strVal val="hidden"/>
                                          </p:val>
                                        </p:tav>
                                        <p:tav tm="50000">
                                          <p:val>
                                            <p:strVal val="visible"/>
                                          </p:val>
                                        </p:tav>
                                      </p:tavLst>
                                    </p:anim>
                                  </p:childTnLst>
                                </p:cTn>
                              </p:par>
                            </p:childTnLst>
                          </p:cTn>
                        </p:par>
                        <p:par>
                          <p:cTn id="33" fill="hold">
                            <p:stCondLst>
                              <p:cond delay="12500"/>
                            </p:stCondLst>
                            <p:childTnLst>
                              <p:par>
                                <p:cTn id="34" presetID="22" presetClass="entr" presetSubtype="8" fill="hold" grpId="0" nodeType="afterEffect">
                                  <p:stCondLst>
                                    <p:cond delay="250"/>
                                  </p:stCondLst>
                                  <p:childTnLst>
                                    <p:set>
                                      <p:cBhvr>
                                        <p:cTn id="35" dur="1" fill="hold">
                                          <p:stCondLst>
                                            <p:cond delay="0"/>
                                          </p:stCondLst>
                                        </p:cTn>
                                        <p:tgtEl>
                                          <p:spTgt spid="136"/>
                                        </p:tgtEl>
                                        <p:attrNameLst>
                                          <p:attrName>style.visibility</p:attrName>
                                        </p:attrNameLst>
                                      </p:cBhvr>
                                      <p:to>
                                        <p:strVal val="visible"/>
                                      </p:to>
                                    </p:set>
                                    <p:animEffect transition="in" filter="wipe(left)">
                                      <p:cBhvr>
                                        <p:cTn id="36"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4" grpId="0" animBg="1"/>
      <p:bldP spid="134" grpId="1" animBg="1"/>
      <p:bldP spid="135" grpId="0" animBg="1"/>
      <p:bldP spid="135" grpId="1" animBg="1"/>
      <p:bldP spid="136" grpId="0" animBg="1"/>
      <p:bldP spid="138" grpId="0" animBg="1"/>
      <p:bldP spid="138" grpId="1" animBg="1"/>
      <p:bldP spid="139" grpId="0" animBg="1"/>
      <p:bldP spid="139"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圆角矩形 174"/>
          <p:cNvSpPr/>
          <p:nvPr/>
        </p:nvSpPr>
        <p:spPr>
          <a:xfrm>
            <a:off x="545144" y="620973"/>
            <a:ext cx="8053712" cy="37407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0" name="组合 59"/>
          <p:cNvGrpSpPr/>
          <p:nvPr/>
        </p:nvGrpSpPr>
        <p:grpSpPr>
          <a:xfrm>
            <a:off x="1374271" y="1800136"/>
            <a:ext cx="6248302" cy="2427741"/>
            <a:chOff x="39556" y="1952011"/>
            <a:chExt cx="9881923" cy="4460364"/>
          </a:xfrm>
        </p:grpSpPr>
        <p:sp>
          <p:nvSpPr>
            <p:cNvPr id="61" name="Freeform 77"/>
            <p:cNvSpPr>
              <a:spLocks/>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2" name="Freeform 78"/>
            <p:cNvSpPr>
              <a:spLocks/>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3" name="Line 79"/>
            <p:cNvSpPr>
              <a:spLocks noChangeShapeType="1"/>
            </p:cNvSpPr>
            <p:nvPr/>
          </p:nvSpPr>
          <p:spPr bwMode="auto">
            <a:xfrm rot="-5400000">
              <a:off x="8812081" y="5171943"/>
              <a:ext cx="533400" cy="34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4" name="Line 80"/>
            <p:cNvSpPr>
              <a:spLocks noChangeShapeType="1"/>
            </p:cNvSpPr>
            <p:nvPr/>
          </p:nvSpPr>
          <p:spPr bwMode="auto">
            <a:xfrm rot="-5400000">
              <a:off x="230320" y="5171943"/>
              <a:ext cx="533400" cy="34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5" name="AutoShape 81"/>
            <p:cNvSpPr>
              <a:spLocks noChangeArrowheads="1"/>
            </p:cNvSpPr>
            <p:nvPr/>
          </p:nvSpPr>
          <p:spPr bwMode="auto">
            <a:xfrm>
              <a:off x="247650" y="3306763"/>
              <a:ext cx="742950" cy="1905000"/>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6" name="AutoShape 82"/>
            <p:cNvSpPr>
              <a:spLocks noChangeArrowheads="1"/>
            </p:cNvSpPr>
            <p:nvPr/>
          </p:nvSpPr>
          <p:spPr bwMode="auto">
            <a:xfrm>
              <a:off x="2889250" y="3382963"/>
              <a:ext cx="742950" cy="19050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7" name="AutoShape 83"/>
            <p:cNvSpPr>
              <a:spLocks noChangeArrowheads="1"/>
            </p:cNvSpPr>
            <p:nvPr/>
          </p:nvSpPr>
          <p:spPr bwMode="auto">
            <a:xfrm>
              <a:off x="8832850" y="3306763"/>
              <a:ext cx="742950" cy="1905000"/>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8" name="AutoShape 84"/>
            <p:cNvSpPr>
              <a:spLocks noChangeArrowheads="1"/>
            </p:cNvSpPr>
            <p:nvPr/>
          </p:nvSpPr>
          <p:spPr bwMode="auto">
            <a:xfrm>
              <a:off x="5776781" y="3611563"/>
              <a:ext cx="742950" cy="16764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69" name="Group 85"/>
            <p:cNvGrpSpPr>
              <a:grpSpLocks/>
            </p:cNvGrpSpPr>
            <p:nvPr/>
          </p:nvGrpSpPr>
          <p:grpSpPr bwMode="auto">
            <a:xfrm>
              <a:off x="39556" y="2420938"/>
              <a:ext cx="9881923" cy="2438400"/>
              <a:chOff x="96" y="1056"/>
              <a:chExt cx="5472" cy="1536"/>
            </a:xfrm>
            <a:solidFill>
              <a:srgbClr val="FFFF66"/>
            </a:solidFill>
          </p:grpSpPr>
          <p:sp>
            <p:nvSpPr>
              <p:cNvPr id="128" name="Oval 86"/>
              <p:cNvSpPr>
                <a:spLocks noChangeArrowheads="1"/>
              </p:cNvSpPr>
              <p:nvPr/>
            </p:nvSpPr>
            <p:spPr bwMode="auto">
              <a:xfrm>
                <a:off x="3662" y="1674"/>
                <a:ext cx="1906" cy="756"/>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29" name="Oval 87"/>
              <p:cNvSpPr>
                <a:spLocks noChangeArrowheads="1"/>
              </p:cNvSpPr>
              <p:nvPr/>
            </p:nvSpPr>
            <p:spPr bwMode="auto">
              <a:xfrm>
                <a:off x="96" y="1430"/>
                <a:ext cx="1870" cy="760"/>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30" name="Oval 88"/>
              <p:cNvSpPr>
                <a:spLocks noChangeArrowheads="1"/>
              </p:cNvSpPr>
              <p:nvPr/>
            </p:nvSpPr>
            <p:spPr bwMode="auto">
              <a:xfrm>
                <a:off x="3365" y="1163"/>
                <a:ext cx="1903"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31" name="Oval 89"/>
              <p:cNvSpPr>
                <a:spLocks noChangeArrowheads="1"/>
              </p:cNvSpPr>
              <p:nvPr/>
            </p:nvSpPr>
            <p:spPr bwMode="auto">
              <a:xfrm>
                <a:off x="2365" y="1821"/>
                <a:ext cx="1900" cy="77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32" name="Oval 90"/>
              <p:cNvSpPr>
                <a:spLocks noChangeArrowheads="1"/>
              </p:cNvSpPr>
              <p:nvPr/>
            </p:nvSpPr>
            <p:spPr bwMode="auto">
              <a:xfrm>
                <a:off x="729" y="1752"/>
                <a:ext cx="1900"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33" name="Oval 91"/>
              <p:cNvSpPr>
                <a:spLocks noChangeArrowheads="1"/>
              </p:cNvSpPr>
              <p:nvPr/>
            </p:nvSpPr>
            <p:spPr bwMode="auto">
              <a:xfrm>
                <a:off x="2197" y="1056"/>
                <a:ext cx="1870" cy="758"/>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34" name="Oval 92"/>
              <p:cNvSpPr>
                <a:spLocks noChangeArrowheads="1"/>
              </p:cNvSpPr>
              <p:nvPr/>
            </p:nvSpPr>
            <p:spPr bwMode="auto">
              <a:xfrm>
                <a:off x="996" y="1056"/>
                <a:ext cx="1867"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35" name="Oval 93"/>
              <p:cNvSpPr>
                <a:spLocks noChangeArrowheads="1"/>
              </p:cNvSpPr>
              <p:nvPr/>
            </p:nvSpPr>
            <p:spPr bwMode="auto">
              <a:xfrm>
                <a:off x="597" y="1226"/>
                <a:ext cx="4536" cy="106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CC"/>
                  </a:solidFill>
                  <a:latin typeface="微软雅黑" pitchFamily="34" charset="-122"/>
                  <a:ea typeface="微软雅黑" pitchFamily="34" charset="-122"/>
                </a:endParaRPr>
              </a:p>
            </p:txBody>
          </p:sp>
        </p:grpSp>
        <p:sp>
          <p:nvSpPr>
            <p:cNvPr id="70" name="Line 94"/>
            <p:cNvSpPr>
              <a:spLocks noChangeShapeType="1"/>
            </p:cNvSpPr>
            <p:nvPr/>
          </p:nvSpPr>
          <p:spPr bwMode="auto">
            <a:xfrm>
              <a:off x="165100" y="5440363"/>
              <a:ext cx="280670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71" name="Group 95"/>
            <p:cNvGrpSpPr>
              <a:grpSpLocks/>
            </p:cNvGrpSpPr>
            <p:nvPr/>
          </p:nvGrpSpPr>
          <p:grpSpPr bwMode="auto">
            <a:xfrm>
              <a:off x="247650" y="2420938"/>
              <a:ext cx="742950" cy="1447800"/>
              <a:chOff x="672" y="528"/>
              <a:chExt cx="432" cy="912"/>
            </a:xfrm>
          </p:grpSpPr>
          <p:sp>
            <p:nvSpPr>
              <p:cNvPr id="125" name="AutoShape 9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6" name="AutoShape 9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7" name="AutoShape 9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72" name="Text Box 99"/>
            <p:cNvSpPr txBox="1">
              <a:spLocks noChangeArrowheads="1"/>
            </p:cNvSpPr>
            <p:nvPr/>
          </p:nvSpPr>
          <p:spPr bwMode="auto">
            <a:xfrm>
              <a:off x="287206" y="3430588"/>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1</a:t>
              </a:r>
              <a:endParaRPr kumimoji="1" lang="en-US" altLang="zh-CN" sz="1100" b="1">
                <a:latin typeface="微软雅黑" pitchFamily="34" charset="-122"/>
                <a:ea typeface="微软雅黑" pitchFamily="34" charset="-122"/>
              </a:endParaRPr>
            </a:p>
          </p:txBody>
        </p:sp>
        <p:sp>
          <p:nvSpPr>
            <p:cNvPr id="73" name="Text Box 100"/>
            <p:cNvSpPr txBox="1">
              <a:spLocks noChangeArrowheads="1"/>
            </p:cNvSpPr>
            <p:nvPr/>
          </p:nvSpPr>
          <p:spPr bwMode="auto">
            <a:xfrm>
              <a:off x="233892" y="4783283"/>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74" name="Text Box 101"/>
            <p:cNvSpPr txBox="1">
              <a:spLocks noChangeArrowheads="1"/>
            </p:cNvSpPr>
            <p:nvPr/>
          </p:nvSpPr>
          <p:spPr bwMode="auto">
            <a:xfrm>
              <a:off x="5154860" y="4745182"/>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75" name="Text Box 102"/>
            <p:cNvSpPr txBox="1">
              <a:spLocks noChangeArrowheads="1"/>
            </p:cNvSpPr>
            <p:nvPr/>
          </p:nvSpPr>
          <p:spPr bwMode="auto">
            <a:xfrm>
              <a:off x="3533095" y="4738834"/>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76" name="Text Box 103"/>
            <p:cNvSpPr txBox="1">
              <a:spLocks noChangeArrowheads="1"/>
            </p:cNvSpPr>
            <p:nvPr/>
          </p:nvSpPr>
          <p:spPr bwMode="auto">
            <a:xfrm>
              <a:off x="2239811" y="4738834"/>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HA</a:t>
              </a:r>
              <a:r>
                <a:rPr kumimoji="1" lang="en-US" altLang="zh-CN" sz="1100" b="1" baseline="-25000" dirty="0">
                  <a:solidFill>
                    <a:srgbClr val="0000CC"/>
                  </a:solidFill>
                  <a:latin typeface="微软雅黑" pitchFamily="34" charset="-122"/>
                  <a:ea typeface="微软雅黑" pitchFamily="34" charset="-122"/>
                </a:rPr>
                <a:t>3</a:t>
              </a:r>
              <a:endParaRPr kumimoji="1" lang="en-US" altLang="zh-CN" sz="1100" b="1" dirty="0">
                <a:solidFill>
                  <a:srgbClr val="0000CC"/>
                </a:solidFill>
                <a:latin typeface="微软雅黑" pitchFamily="34" charset="-122"/>
                <a:ea typeface="微软雅黑" pitchFamily="34" charset="-122"/>
              </a:endParaRPr>
            </a:p>
          </p:txBody>
        </p:sp>
        <p:sp>
          <p:nvSpPr>
            <p:cNvPr id="77" name="Line 104"/>
            <p:cNvSpPr>
              <a:spLocks noChangeShapeType="1"/>
            </p:cNvSpPr>
            <p:nvPr/>
          </p:nvSpPr>
          <p:spPr bwMode="auto">
            <a:xfrm>
              <a:off x="908050" y="3611563"/>
              <a:ext cx="2063750"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8" name="Line 105"/>
            <p:cNvSpPr>
              <a:spLocks noChangeShapeType="1"/>
            </p:cNvSpPr>
            <p:nvPr/>
          </p:nvSpPr>
          <p:spPr bwMode="auto">
            <a:xfrm>
              <a:off x="6438900" y="5440363"/>
              <a:ext cx="321945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9" name="Text Box 106"/>
            <p:cNvSpPr txBox="1">
              <a:spLocks noChangeArrowheads="1"/>
            </p:cNvSpPr>
            <p:nvPr/>
          </p:nvSpPr>
          <p:spPr bwMode="auto">
            <a:xfrm>
              <a:off x="6436103" y="4732483"/>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6</a:t>
              </a:r>
              <a:endParaRPr kumimoji="1" lang="en-US" altLang="zh-CN" sz="1100" b="1">
                <a:solidFill>
                  <a:srgbClr val="0000CC"/>
                </a:solidFill>
                <a:latin typeface="微软雅黑" pitchFamily="34" charset="-122"/>
                <a:ea typeface="微软雅黑" pitchFamily="34" charset="-122"/>
              </a:endParaRPr>
            </a:p>
          </p:txBody>
        </p:sp>
        <p:sp>
          <p:nvSpPr>
            <p:cNvPr id="80" name="Text Box 107"/>
            <p:cNvSpPr txBox="1">
              <a:spLocks noChangeArrowheads="1"/>
            </p:cNvSpPr>
            <p:nvPr/>
          </p:nvSpPr>
          <p:spPr bwMode="auto">
            <a:xfrm>
              <a:off x="8805333" y="4748357"/>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81" name="Text Box 108"/>
            <p:cNvSpPr txBox="1">
              <a:spLocks noChangeArrowheads="1"/>
            </p:cNvSpPr>
            <p:nvPr/>
          </p:nvSpPr>
          <p:spPr bwMode="auto">
            <a:xfrm>
              <a:off x="6393150" y="3709988"/>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IP</a:t>
              </a:r>
              <a:r>
                <a:rPr kumimoji="1" lang="en-US" altLang="zh-CN" sz="1100" b="1" baseline="-25000" dirty="0">
                  <a:solidFill>
                    <a:srgbClr val="0000CC"/>
                  </a:solidFill>
                  <a:latin typeface="微软雅黑" pitchFamily="34" charset="-122"/>
                  <a:ea typeface="微软雅黑" pitchFamily="34" charset="-122"/>
                </a:rPr>
                <a:t>6</a:t>
              </a:r>
              <a:endParaRPr kumimoji="1" lang="en-US" altLang="zh-CN" sz="1100" b="1" dirty="0">
                <a:solidFill>
                  <a:srgbClr val="0000CC"/>
                </a:solidFill>
                <a:latin typeface="微软雅黑" pitchFamily="34" charset="-122"/>
                <a:ea typeface="微软雅黑" pitchFamily="34" charset="-122"/>
              </a:endParaRPr>
            </a:p>
          </p:txBody>
        </p:sp>
        <p:sp>
          <p:nvSpPr>
            <p:cNvPr id="82" name="Text Box 109"/>
            <p:cNvSpPr txBox="1">
              <a:spLocks noChangeArrowheads="1"/>
            </p:cNvSpPr>
            <p:nvPr/>
          </p:nvSpPr>
          <p:spPr bwMode="auto">
            <a:xfrm>
              <a:off x="116947" y="1977411"/>
              <a:ext cx="1077971"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83" name="Text Box 110"/>
            <p:cNvSpPr txBox="1">
              <a:spLocks noChangeArrowheads="1"/>
            </p:cNvSpPr>
            <p:nvPr/>
          </p:nvSpPr>
          <p:spPr bwMode="auto">
            <a:xfrm>
              <a:off x="8716466" y="1952011"/>
              <a:ext cx="1077971"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2</a:t>
              </a:r>
              <a:endParaRPr kumimoji="1" lang="en-US" altLang="zh-CN" sz="1100" b="1" dirty="0">
                <a:latin typeface="微软雅黑" pitchFamily="34" charset="-122"/>
                <a:ea typeface="微软雅黑" pitchFamily="34" charset="-122"/>
              </a:endParaRPr>
            </a:p>
          </p:txBody>
        </p:sp>
        <p:sp>
          <p:nvSpPr>
            <p:cNvPr id="84" name="AutoShape 111"/>
            <p:cNvSpPr>
              <a:spLocks noChangeArrowheads="1"/>
            </p:cNvSpPr>
            <p:nvPr/>
          </p:nvSpPr>
          <p:spPr bwMode="auto">
            <a:xfrm>
              <a:off x="2889250" y="3259138"/>
              <a:ext cx="742950" cy="6096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85" name="Text Box 112"/>
            <p:cNvSpPr txBox="1">
              <a:spLocks noChangeArrowheads="1"/>
            </p:cNvSpPr>
            <p:nvPr/>
          </p:nvSpPr>
          <p:spPr bwMode="auto">
            <a:xfrm>
              <a:off x="2791265" y="2804500"/>
              <a:ext cx="1273183"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路由器 </a:t>
              </a:r>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86" name="Text Box 113"/>
            <p:cNvSpPr txBox="1">
              <a:spLocks noChangeArrowheads="1"/>
            </p:cNvSpPr>
            <p:nvPr/>
          </p:nvSpPr>
          <p:spPr bwMode="auto">
            <a:xfrm>
              <a:off x="4741005" y="4119709"/>
              <a:ext cx="2066704" cy="508916"/>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chemeClr val="bg1"/>
                  </a:solidFill>
                  <a:latin typeface="微软雅黑" pitchFamily="34" charset="-122"/>
                  <a:ea typeface="微软雅黑" pitchFamily="34" charset="-122"/>
                </a:rPr>
                <a:t>IP </a:t>
              </a:r>
              <a:r>
                <a:rPr kumimoji="1" lang="zh-CN" altLang="en-US" sz="1200" b="1">
                  <a:solidFill>
                    <a:schemeClr val="bg1"/>
                  </a:solidFill>
                  <a:latin typeface="微软雅黑" pitchFamily="34" charset="-122"/>
                  <a:ea typeface="微软雅黑" pitchFamily="34" charset="-122"/>
                </a:rPr>
                <a:t>层上的互联网</a:t>
              </a:r>
            </a:p>
          </p:txBody>
        </p:sp>
        <p:sp>
          <p:nvSpPr>
            <p:cNvPr id="87" name="Text Box 114"/>
            <p:cNvSpPr txBox="1">
              <a:spLocks noChangeArrowheads="1"/>
            </p:cNvSpPr>
            <p:nvPr/>
          </p:nvSpPr>
          <p:spPr bwMode="auto">
            <a:xfrm>
              <a:off x="987245" y="5931732"/>
              <a:ext cx="1126140"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grpSp>
          <p:nvGrpSpPr>
            <p:cNvPr id="88" name="Group 115"/>
            <p:cNvGrpSpPr>
              <a:grpSpLocks/>
            </p:cNvGrpSpPr>
            <p:nvPr/>
          </p:nvGrpSpPr>
          <p:grpSpPr bwMode="auto">
            <a:xfrm>
              <a:off x="8832850" y="2420938"/>
              <a:ext cx="742950" cy="1447800"/>
              <a:chOff x="672" y="528"/>
              <a:chExt cx="432" cy="912"/>
            </a:xfrm>
          </p:grpSpPr>
          <p:sp>
            <p:nvSpPr>
              <p:cNvPr id="122" name="AutoShape 11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3" name="AutoShape 11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4" name="AutoShape 11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89" name="Text Box 119"/>
            <p:cNvSpPr txBox="1">
              <a:spLocks noChangeArrowheads="1"/>
            </p:cNvSpPr>
            <p:nvPr/>
          </p:nvSpPr>
          <p:spPr bwMode="auto">
            <a:xfrm>
              <a:off x="8886167" y="3435350"/>
              <a:ext cx="606422" cy="48064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90" name="Text Box 120"/>
            <p:cNvSpPr txBox="1">
              <a:spLocks noChangeArrowheads="1"/>
            </p:cNvSpPr>
            <p:nvPr/>
          </p:nvSpPr>
          <p:spPr bwMode="auto">
            <a:xfrm>
              <a:off x="3597805" y="3697289"/>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91" name="Text Box 121"/>
            <p:cNvSpPr txBox="1">
              <a:spLocks noChangeArrowheads="1"/>
            </p:cNvSpPr>
            <p:nvPr/>
          </p:nvSpPr>
          <p:spPr bwMode="auto">
            <a:xfrm>
              <a:off x="2476499" y="3697289"/>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3</a:t>
              </a:r>
              <a:endParaRPr kumimoji="1" lang="en-US" altLang="zh-CN" sz="1100" b="1">
                <a:solidFill>
                  <a:srgbClr val="0000CC"/>
                </a:solidFill>
                <a:latin typeface="微软雅黑" pitchFamily="34" charset="-122"/>
                <a:ea typeface="微软雅黑" pitchFamily="34" charset="-122"/>
              </a:endParaRPr>
            </a:p>
          </p:txBody>
        </p:sp>
        <p:sp>
          <p:nvSpPr>
            <p:cNvPr id="92" name="Line 122"/>
            <p:cNvSpPr>
              <a:spLocks noChangeShapeType="1"/>
            </p:cNvSpPr>
            <p:nvPr/>
          </p:nvSpPr>
          <p:spPr bwMode="auto">
            <a:xfrm>
              <a:off x="3549650" y="3611563"/>
              <a:ext cx="2228850"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3" name="AutoShape 123"/>
            <p:cNvSpPr>
              <a:spLocks noChangeArrowheads="1"/>
            </p:cNvSpPr>
            <p:nvPr/>
          </p:nvSpPr>
          <p:spPr bwMode="auto">
            <a:xfrm>
              <a:off x="5776781" y="3230563"/>
              <a:ext cx="742950" cy="6096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4" name="Line 124"/>
            <p:cNvSpPr>
              <a:spLocks noChangeShapeType="1"/>
            </p:cNvSpPr>
            <p:nvPr/>
          </p:nvSpPr>
          <p:spPr bwMode="auto">
            <a:xfrm>
              <a:off x="6438900" y="3611563"/>
              <a:ext cx="2393950"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5" name="Text Box 125"/>
            <p:cNvSpPr txBox="1">
              <a:spLocks noChangeArrowheads="1"/>
            </p:cNvSpPr>
            <p:nvPr/>
          </p:nvSpPr>
          <p:spPr bwMode="auto">
            <a:xfrm>
              <a:off x="5365752" y="3697289"/>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96" name="Line 126"/>
            <p:cNvSpPr>
              <a:spLocks noChangeShapeType="1"/>
            </p:cNvSpPr>
            <p:nvPr/>
          </p:nvSpPr>
          <p:spPr bwMode="auto">
            <a:xfrm>
              <a:off x="3632200" y="5440363"/>
              <a:ext cx="206375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7" name="Freeform 127"/>
            <p:cNvSpPr>
              <a:spLocks/>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8" name="Freeform 128"/>
            <p:cNvSpPr>
              <a:spLocks/>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9" name="Text Box 129"/>
            <p:cNvSpPr txBox="1">
              <a:spLocks noChangeArrowheads="1"/>
            </p:cNvSpPr>
            <p:nvPr/>
          </p:nvSpPr>
          <p:spPr bwMode="auto">
            <a:xfrm>
              <a:off x="5610004" y="2779098"/>
              <a:ext cx="1273183"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路由器 </a:t>
              </a:r>
              <a:r>
                <a:rPr kumimoji="1" lang="en-US" altLang="zh-CN" sz="1100" b="1">
                  <a:latin typeface="微软雅黑" pitchFamily="34" charset="-122"/>
                  <a:ea typeface="微软雅黑" pitchFamily="34" charset="-122"/>
                </a:rPr>
                <a:t>R</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grpSp>
          <p:nvGrpSpPr>
            <p:cNvPr id="100" name="Group 130"/>
            <p:cNvGrpSpPr>
              <a:grpSpLocks/>
            </p:cNvGrpSpPr>
            <p:nvPr/>
          </p:nvGrpSpPr>
          <p:grpSpPr bwMode="auto">
            <a:xfrm>
              <a:off x="1238250" y="3154363"/>
              <a:ext cx="1568450" cy="381000"/>
              <a:chOff x="1632" y="2688"/>
              <a:chExt cx="912" cy="240"/>
            </a:xfrm>
          </p:grpSpPr>
          <p:sp>
            <p:nvSpPr>
              <p:cNvPr id="120" name="Rectangle 131"/>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  IP</a:t>
                </a:r>
                <a:r>
                  <a:rPr kumimoji="1" lang="en-US" altLang="zh-CN" sz="1200" b="1" baseline="-25000" dirty="0">
                    <a:latin typeface="微软雅黑" pitchFamily="34" charset="-122"/>
                    <a:ea typeface="微软雅黑" pitchFamily="34" charset="-122"/>
                  </a:rPr>
                  <a:t>1</a:t>
                </a:r>
                <a:r>
                  <a:rPr kumimoji="1" lang="en-US" altLang="zh-CN" sz="1200" b="1" dirty="0">
                    <a:latin typeface="微软雅黑" pitchFamily="34" charset="-122"/>
                    <a:ea typeface="微软雅黑" pitchFamily="34" charset="-122"/>
                  </a:rPr>
                  <a:t> → IP</a:t>
                </a:r>
                <a:r>
                  <a:rPr kumimoji="1" lang="en-US" altLang="zh-CN" sz="1200" b="1" baseline="-25000" dirty="0">
                    <a:latin typeface="微软雅黑" pitchFamily="34" charset="-122"/>
                    <a:ea typeface="微软雅黑" pitchFamily="34" charset="-122"/>
                  </a:rPr>
                  <a:t>2</a:t>
                </a:r>
              </a:p>
            </p:txBody>
          </p:sp>
          <p:sp>
            <p:nvSpPr>
              <p:cNvPr id="121" name="AutoShape 132"/>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101" name="Group 133"/>
            <p:cNvGrpSpPr>
              <a:grpSpLocks/>
            </p:cNvGrpSpPr>
            <p:nvPr/>
          </p:nvGrpSpPr>
          <p:grpSpPr bwMode="auto">
            <a:xfrm>
              <a:off x="4044950" y="3154363"/>
              <a:ext cx="1568450" cy="381000"/>
              <a:chOff x="1632" y="2688"/>
              <a:chExt cx="912" cy="240"/>
            </a:xfrm>
          </p:grpSpPr>
          <p:sp>
            <p:nvSpPr>
              <p:cNvPr id="118" name="Rectangle 134"/>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IP</a:t>
                </a:r>
                <a:r>
                  <a:rPr kumimoji="1" lang="en-US" altLang="zh-CN" sz="1200" b="1" baseline="-25000">
                    <a:latin typeface="微软雅黑" pitchFamily="34" charset="-122"/>
                    <a:ea typeface="微软雅黑" pitchFamily="34" charset="-122"/>
                  </a:rPr>
                  <a:t>1</a:t>
                </a:r>
                <a:r>
                  <a:rPr kumimoji="1" lang="en-US" altLang="zh-CN" sz="1200" b="1">
                    <a:latin typeface="微软雅黑" pitchFamily="34" charset="-122"/>
                    <a:ea typeface="微软雅黑" pitchFamily="34" charset="-122"/>
                  </a:rPr>
                  <a:t> → IP</a:t>
                </a:r>
                <a:r>
                  <a:rPr kumimoji="1" lang="en-US" altLang="zh-CN" sz="1200" b="1" baseline="-25000">
                    <a:latin typeface="微软雅黑" pitchFamily="34" charset="-122"/>
                    <a:ea typeface="微软雅黑" pitchFamily="34" charset="-122"/>
                  </a:rPr>
                  <a:t>2</a:t>
                </a:r>
              </a:p>
            </p:txBody>
          </p:sp>
          <p:sp>
            <p:nvSpPr>
              <p:cNvPr id="119" name="AutoShape 135"/>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102" name="Group 136"/>
            <p:cNvGrpSpPr>
              <a:grpSpLocks/>
            </p:cNvGrpSpPr>
            <p:nvPr/>
          </p:nvGrpSpPr>
          <p:grpSpPr bwMode="auto">
            <a:xfrm>
              <a:off x="7016750" y="3154363"/>
              <a:ext cx="1568450" cy="381000"/>
              <a:chOff x="1632" y="2688"/>
              <a:chExt cx="912" cy="240"/>
            </a:xfrm>
          </p:grpSpPr>
          <p:sp>
            <p:nvSpPr>
              <p:cNvPr id="116" name="Rectangle 137"/>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IP</a:t>
                </a:r>
                <a:r>
                  <a:rPr kumimoji="1" lang="en-US" altLang="zh-CN" sz="1200" b="1" baseline="-25000">
                    <a:latin typeface="微软雅黑" pitchFamily="34" charset="-122"/>
                    <a:ea typeface="微软雅黑" pitchFamily="34" charset="-122"/>
                  </a:rPr>
                  <a:t>1</a:t>
                </a:r>
                <a:r>
                  <a:rPr kumimoji="1" lang="en-US" altLang="zh-CN" sz="1200" b="1">
                    <a:latin typeface="微软雅黑" pitchFamily="34" charset="-122"/>
                    <a:ea typeface="微软雅黑" pitchFamily="34" charset="-122"/>
                  </a:rPr>
                  <a:t> → IP</a:t>
                </a:r>
                <a:r>
                  <a:rPr kumimoji="1" lang="en-US" altLang="zh-CN" sz="1200" b="1" baseline="-25000">
                    <a:latin typeface="微软雅黑" pitchFamily="34" charset="-122"/>
                    <a:ea typeface="微软雅黑" pitchFamily="34" charset="-122"/>
                  </a:rPr>
                  <a:t>2</a:t>
                </a:r>
              </a:p>
            </p:txBody>
          </p:sp>
          <p:sp>
            <p:nvSpPr>
              <p:cNvPr id="117" name="AutoShape 138"/>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103" name="Group 139"/>
            <p:cNvGrpSpPr>
              <a:grpSpLocks/>
            </p:cNvGrpSpPr>
            <p:nvPr/>
          </p:nvGrpSpPr>
          <p:grpSpPr bwMode="auto">
            <a:xfrm>
              <a:off x="660400" y="5576888"/>
              <a:ext cx="2146300" cy="381000"/>
              <a:chOff x="480" y="3110"/>
              <a:chExt cx="1248" cy="240"/>
            </a:xfrm>
          </p:grpSpPr>
          <p:sp>
            <p:nvSpPr>
              <p:cNvPr id="114" name="Rectangle 140"/>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a:latin typeface="微软雅黑" pitchFamily="34" charset="-122"/>
                    <a:ea typeface="微软雅黑" pitchFamily="34" charset="-122"/>
                  </a:rPr>
                  <a:t>从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1</a:t>
                </a:r>
                <a:r>
                  <a:rPr kumimoji="1" lang="en-US" altLang="zh-CN" sz="1100" b="1">
                    <a:latin typeface="微软雅黑" pitchFamily="34" charset="-122"/>
                    <a:ea typeface="微软雅黑" pitchFamily="34" charset="-122"/>
                  </a:rPr>
                  <a:t> </a:t>
                </a:r>
                <a:r>
                  <a:rPr kumimoji="1" lang="zh-CN" altLang="en-US" sz="1100" b="1">
                    <a:latin typeface="微软雅黑" pitchFamily="34" charset="-122"/>
                    <a:ea typeface="微软雅黑" pitchFamily="34" charset="-122"/>
                  </a:rPr>
                  <a:t>到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3</a:t>
                </a:r>
              </a:p>
            </p:txBody>
          </p:sp>
          <p:sp>
            <p:nvSpPr>
              <p:cNvPr id="115" name="AutoShape 141"/>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104" name="Group 142"/>
            <p:cNvGrpSpPr>
              <a:grpSpLocks/>
            </p:cNvGrpSpPr>
            <p:nvPr/>
          </p:nvGrpSpPr>
          <p:grpSpPr bwMode="auto">
            <a:xfrm>
              <a:off x="3797300" y="5576888"/>
              <a:ext cx="2146300" cy="381000"/>
              <a:chOff x="480" y="3110"/>
              <a:chExt cx="1248" cy="240"/>
            </a:xfrm>
          </p:grpSpPr>
          <p:sp>
            <p:nvSpPr>
              <p:cNvPr id="112" name="Rectangle 143"/>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4</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5</a:t>
                </a:r>
              </a:p>
            </p:txBody>
          </p:sp>
          <p:sp>
            <p:nvSpPr>
              <p:cNvPr id="113" name="AutoShape 144"/>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105" name="Group 145"/>
            <p:cNvGrpSpPr>
              <a:grpSpLocks/>
            </p:cNvGrpSpPr>
            <p:nvPr/>
          </p:nvGrpSpPr>
          <p:grpSpPr bwMode="auto">
            <a:xfrm>
              <a:off x="6934200" y="5576888"/>
              <a:ext cx="2146300" cy="381000"/>
              <a:chOff x="480" y="3110"/>
              <a:chExt cx="1248" cy="240"/>
            </a:xfrm>
          </p:grpSpPr>
          <p:sp>
            <p:nvSpPr>
              <p:cNvPr id="110" name="Rectangle 146"/>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6</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2</a:t>
                </a:r>
              </a:p>
            </p:txBody>
          </p:sp>
          <p:sp>
            <p:nvSpPr>
              <p:cNvPr id="111" name="AutoShape 147"/>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106" name="Text Box 148"/>
            <p:cNvSpPr txBox="1">
              <a:spLocks noChangeArrowheads="1"/>
            </p:cNvSpPr>
            <p:nvPr/>
          </p:nvSpPr>
          <p:spPr bwMode="auto">
            <a:xfrm>
              <a:off x="7286323" y="5931732"/>
              <a:ext cx="1126140"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107" name="Text Box 149"/>
            <p:cNvSpPr txBox="1">
              <a:spLocks noChangeArrowheads="1"/>
            </p:cNvSpPr>
            <p:nvPr/>
          </p:nvSpPr>
          <p:spPr bwMode="auto">
            <a:xfrm>
              <a:off x="4150584" y="5931732"/>
              <a:ext cx="1126140"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108"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headEnd/>
              <a:tailEnd/>
            </a:ln>
            <a:effectLst/>
            <a:extLst/>
          </p:spPr>
          <p:txBody>
            <a:bodyPr rot="10800000" wrap="none" anchor="ctr"/>
            <a:lstStyle/>
            <a:p>
              <a:pPr algn="ctr"/>
              <a:endParaRPr kumimoji="1" lang="zh-CN" altLang="zh-CN" sz="1200" b="1">
                <a:solidFill>
                  <a:srgbClr val="0000CC"/>
                </a:solidFill>
                <a:latin typeface="微软雅黑" pitchFamily="34" charset="-122"/>
                <a:ea typeface="微软雅黑" pitchFamily="34" charset="-122"/>
              </a:endParaRPr>
            </a:p>
          </p:txBody>
        </p:sp>
        <p:sp>
          <p:nvSpPr>
            <p:cNvPr id="109" name="Text Box 151"/>
            <p:cNvSpPr txBox="1">
              <a:spLocks noChangeArrowheads="1"/>
            </p:cNvSpPr>
            <p:nvPr/>
          </p:nvSpPr>
          <p:spPr bwMode="auto">
            <a:xfrm>
              <a:off x="2270125" y="2249634"/>
              <a:ext cx="1250365"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IP </a:t>
              </a:r>
              <a:r>
                <a:rPr kumimoji="1" lang="zh-CN" altLang="en-US" sz="1100" b="1" dirty="0">
                  <a:latin typeface="微软雅黑" pitchFamily="34" charset="-122"/>
                  <a:ea typeface="微软雅黑" pitchFamily="34" charset="-122"/>
                </a:rPr>
                <a:t>数据报</a:t>
              </a:r>
            </a:p>
          </p:txBody>
        </p:sp>
      </p:grpSp>
      <p:sp>
        <p:nvSpPr>
          <p:cNvPr id="136" name="Text Box 158"/>
          <p:cNvSpPr txBox="1">
            <a:spLocks noChangeArrowheads="1"/>
          </p:cNvSpPr>
          <p:nvPr/>
        </p:nvSpPr>
        <p:spPr bwMode="auto">
          <a:xfrm>
            <a:off x="3038019" y="728414"/>
            <a:ext cx="3057247" cy="338554"/>
          </a:xfrm>
          <a:prstGeom prst="rect">
            <a:avLst/>
          </a:prstGeom>
          <a:solidFill>
            <a:srgbClr val="0000CC"/>
          </a:solidFill>
          <a:ln w="9525">
            <a:solidFill>
              <a:schemeClr val="tx1"/>
            </a:solidFill>
            <a:miter lim="800000"/>
            <a:headEnd/>
            <a:tailEnd/>
          </a:ln>
          <a:effectLst/>
          <a:extLst/>
        </p:spPr>
        <p:txBody>
          <a:bodyPr wrap="none">
            <a:spAutoFit/>
          </a:bodyPr>
          <a:lstStyle/>
          <a:p>
            <a:pPr algn="ctr"/>
            <a:r>
              <a:rPr lang="zh-CN" altLang="en-US" sz="1600" b="1" dirty="0">
                <a:solidFill>
                  <a:schemeClr val="bg1"/>
                </a:solidFill>
                <a:latin typeface="微软雅黑" pitchFamily="34" charset="-122"/>
                <a:ea typeface="微软雅黑" pitchFamily="34" charset="-122"/>
              </a:rPr>
              <a:t>从协议栈的层次上看数据的流动</a:t>
            </a:r>
          </a:p>
        </p:txBody>
      </p:sp>
      <p:sp>
        <p:nvSpPr>
          <p:cNvPr id="137" name="Line 159"/>
          <p:cNvSpPr>
            <a:spLocks noChangeShapeType="1"/>
          </p:cNvSpPr>
          <p:nvPr/>
        </p:nvSpPr>
        <p:spPr bwMode="auto">
          <a:xfrm>
            <a:off x="1670048" y="2211765"/>
            <a:ext cx="0" cy="1450763"/>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38" name="Line 161"/>
          <p:cNvSpPr>
            <a:spLocks noChangeShapeType="1"/>
          </p:cNvSpPr>
          <p:nvPr/>
        </p:nvSpPr>
        <p:spPr bwMode="auto">
          <a:xfrm>
            <a:off x="1670048" y="3701411"/>
            <a:ext cx="1282065" cy="0"/>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39" name="Line 163"/>
          <p:cNvSpPr>
            <a:spLocks noChangeShapeType="1"/>
          </p:cNvSpPr>
          <p:nvPr/>
        </p:nvSpPr>
        <p:spPr bwMode="auto">
          <a:xfrm flipV="1">
            <a:off x="3296825" y="2642933"/>
            <a:ext cx="0" cy="979848"/>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40" name="Line 164"/>
          <p:cNvSpPr>
            <a:spLocks noChangeShapeType="1"/>
          </p:cNvSpPr>
          <p:nvPr/>
        </p:nvSpPr>
        <p:spPr bwMode="auto">
          <a:xfrm>
            <a:off x="3444714" y="2642933"/>
            <a:ext cx="0" cy="979848"/>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41" name="Line 165"/>
          <p:cNvSpPr>
            <a:spLocks noChangeShapeType="1"/>
          </p:cNvSpPr>
          <p:nvPr/>
        </p:nvSpPr>
        <p:spPr bwMode="auto">
          <a:xfrm>
            <a:off x="3692646" y="3701411"/>
            <a:ext cx="1282065" cy="0"/>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42" name="Line 168"/>
          <p:cNvSpPr>
            <a:spLocks noChangeShapeType="1"/>
          </p:cNvSpPr>
          <p:nvPr/>
        </p:nvSpPr>
        <p:spPr bwMode="auto">
          <a:xfrm flipV="1">
            <a:off x="5122599" y="2642933"/>
            <a:ext cx="0" cy="979848"/>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43" name="Line 169"/>
          <p:cNvSpPr>
            <a:spLocks noChangeShapeType="1"/>
          </p:cNvSpPr>
          <p:nvPr/>
        </p:nvSpPr>
        <p:spPr bwMode="auto">
          <a:xfrm>
            <a:off x="5270488" y="2642933"/>
            <a:ext cx="0" cy="979848"/>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44" name="Line 170"/>
          <p:cNvSpPr>
            <a:spLocks noChangeShapeType="1"/>
          </p:cNvSpPr>
          <p:nvPr/>
        </p:nvSpPr>
        <p:spPr bwMode="auto">
          <a:xfrm>
            <a:off x="5714155" y="3701411"/>
            <a:ext cx="1282066" cy="0"/>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45" name="Line 171"/>
          <p:cNvSpPr>
            <a:spLocks noChangeShapeType="1"/>
          </p:cNvSpPr>
          <p:nvPr/>
        </p:nvSpPr>
        <p:spPr bwMode="auto">
          <a:xfrm flipV="1">
            <a:off x="7095175" y="2250648"/>
            <a:ext cx="0" cy="1450763"/>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46" name="Freeform 2"/>
          <p:cNvSpPr>
            <a:spLocks/>
          </p:cNvSpPr>
          <p:nvPr/>
        </p:nvSpPr>
        <p:spPr bwMode="auto">
          <a:xfrm>
            <a:off x="3120664" y="1412506"/>
            <a:ext cx="170724" cy="29032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7" name="Freeform 3"/>
          <p:cNvSpPr>
            <a:spLocks/>
          </p:cNvSpPr>
          <p:nvPr/>
        </p:nvSpPr>
        <p:spPr bwMode="auto">
          <a:xfrm>
            <a:off x="5000809" y="1412506"/>
            <a:ext cx="116354" cy="289461"/>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8" name="Line 4"/>
          <p:cNvSpPr>
            <a:spLocks noChangeShapeType="1"/>
          </p:cNvSpPr>
          <p:nvPr/>
        </p:nvSpPr>
        <p:spPr bwMode="auto">
          <a:xfrm rot="16200000">
            <a:off x="7110950" y="1556581"/>
            <a:ext cx="290325" cy="217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9" name="Line 5"/>
          <p:cNvSpPr>
            <a:spLocks noChangeShapeType="1"/>
          </p:cNvSpPr>
          <p:nvPr/>
        </p:nvSpPr>
        <p:spPr bwMode="auto">
          <a:xfrm rot="16200000">
            <a:off x="1525973" y="1556581"/>
            <a:ext cx="290325" cy="217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0" name="Line 6"/>
          <p:cNvSpPr>
            <a:spLocks noChangeShapeType="1"/>
          </p:cNvSpPr>
          <p:nvPr/>
        </p:nvSpPr>
        <p:spPr bwMode="auto">
          <a:xfrm>
            <a:off x="1509111" y="1702831"/>
            <a:ext cx="177249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1" name="Line 11"/>
          <p:cNvSpPr>
            <a:spLocks noChangeShapeType="1"/>
          </p:cNvSpPr>
          <p:nvPr/>
        </p:nvSpPr>
        <p:spPr bwMode="auto">
          <a:xfrm>
            <a:off x="5484709" y="1702831"/>
            <a:ext cx="1987799"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2" name="Text Box 13"/>
          <p:cNvSpPr txBox="1">
            <a:spLocks noChangeArrowheads="1"/>
          </p:cNvSpPr>
          <p:nvPr/>
        </p:nvSpPr>
        <p:spPr bwMode="auto">
          <a:xfrm>
            <a:off x="1414301" y="755888"/>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153" name="Text Box 14"/>
          <p:cNvSpPr txBox="1">
            <a:spLocks noChangeArrowheads="1"/>
          </p:cNvSpPr>
          <p:nvPr/>
        </p:nvSpPr>
        <p:spPr bwMode="auto">
          <a:xfrm>
            <a:off x="6902125" y="755888"/>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2</a:t>
            </a:r>
            <a:endParaRPr kumimoji="1" lang="en-US" altLang="zh-CN" sz="1100" b="1" dirty="0">
              <a:latin typeface="微软雅黑" pitchFamily="34" charset="-122"/>
              <a:ea typeface="微软雅黑" pitchFamily="34" charset="-122"/>
            </a:endParaRPr>
          </a:p>
        </p:txBody>
      </p:sp>
      <p:sp>
        <p:nvSpPr>
          <p:cNvPr id="154" name="Line 15"/>
          <p:cNvSpPr>
            <a:spLocks noChangeShapeType="1"/>
          </p:cNvSpPr>
          <p:nvPr/>
        </p:nvSpPr>
        <p:spPr bwMode="auto">
          <a:xfrm>
            <a:off x="3604564" y="1702831"/>
            <a:ext cx="1557182"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5" name="Freeform 16"/>
          <p:cNvSpPr>
            <a:spLocks/>
          </p:cNvSpPr>
          <p:nvPr/>
        </p:nvSpPr>
        <p:spPr bwMode="auto">
          <a:xfrm flipH="1">
            <a:off x="5484709" y="1412506"/>
            <a:ext cx="160938" cy="29032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6" name="Freeform 17"/>
          <p:cNvSpPr>
            <a:spLocks/>
          </p:cNvSpPr>
          <p:nvPr/>
        </p:nvSpPr>
        <p:spPr bwMode="auto">
          <a:xfrm flipH="1">
            <a:off x="3648060" y="1412506"/>
            <a:ext cx="117441" cy="291189"/>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7" name="Text Box 18"/>
          <p:cNvSpPr txBox="1">
            <a:spLocks noChangeArrowheads="1"/>
          </p:cNvSpPr>
          <p:nvPr/>
        </p:nvSpPr>
        <p:spPr bwMode="auto">
          <a:xfrm>
            <a:off x="3127162" y="1053174"/>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路由器 </a:t>
            </a:r>
            <a:r>
              <a:rPr kumimoji="1" lang="en-US" altLang="zh-CN" sz="1100" b="1">
                <a:latin typeface="微软雅黑" pitchFamily="34" charset="-122"/>
                <a:ea typeface="微软雅黑" pitchFamily="34" charset="-122"/>
              </a:rPr>
              <a:t>R</a:t>
            </a:r>
            <a:r>
              <a:rPr kumimoji="1" lang="en-US" altLang="zh-CN" sz="1100" b="1" baseline="-25000">
                <a:latin typeface="微软雅黑" pitchFamily="34" charset="-122"/>
                <a:ea typeface="微软雅黑" pitchFamily="34" charset="-122"/>
              </a:rPr>
              <a:t>1</a:t>
            </a:r>
          </a:p>
        </p:txBody>
      </p:sp>
      <p:pic>
        <p:nvPicPr>
          <p:cNvPr id="158" name="Picture 2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4092" y="1274256"/>
            <a:ext cx="528485" cy="236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59"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3734" y="1262159"/>
            <a:ext cx="527397" cy="236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60" name="AutoShape 23"/>
          <p:cNvSpPr>
            <a:spLocks noChangeArrowheads="1"/>
          </p:cNvSpPr>
          <p:nvPr/>
        </p:nvSpPr>
        <p:spPr bwMode="auto">
          <a:xfrm flipV="1">
            <a:off x="2035069" y="1036314"/>
            <a:ext cx="1085595" cy="189554"/>
          </a:xfrm>
          <a:prstGeom prst="wedgeRoundRectCallout">
            <a:avLst>
              <a:gd name="adj1" fmla="val -53217"/>
              <a:gd name="adj2" fmla="val -195611"/>
              <a:gd name="adj3" fmla="val 16667"/>
            </a:avLst>
          </a:prstGeom>
          <a:solidFill>
            <a:srgbClr val="66FFFF"/>
          </a:solidFill>
          <a:ln w="9525">
            <a:solidFill>
              <a:schemeClr val="tx1"/>
            </a:solidFill>
            <a:miter lim="800000"/>
            <a:headEnd/>
            <a:tailEnd/>
          </a:ln>
          <a:effectLst/>
          <a:extLst/>
        </p:spPr>
        <p:txBody>
          <a:bodyPr rot="10800000" wrap="none" anchor="ctr"/>
          <a:lstStyle/>
          <a:p>
            <a:pPr algn="ctr"/>
            <a:r>
              <a:rPr kumimoji="1" lang="en-US" altLang="zh-CN" sz="1100" b="1" dirty="0" smtClean="0">
                <a:latin typeface="微软雅黑" pitchFamily="34" charset="-122"/>
                <a:ea typeface="微软雅黑" pitchFamily="34" charset="-122"/>
              </a:rPr>
              <a:t>HA </a:t>
            </a:r>
            <a:r>
              <a:rPr kumimoji="1" lang="zh-CN" altLang="en-US" sz="1100" b="1" dirty="0" smtClean="0">
                <a:latin typeface="微软雅黑" pitchFamily="34" charset="-122"/>
                <a:ea typeface="微软雅黑" pitchFamily="34" charset="-122"/>
              </a:rPr>
              <a:t>为</a:t>
            </a:r>
            <a:r>
              <a:rPr kumimoji="1" lang="zh-CN" altLang="en-US" sz="1100" b="1" dirty="0">
                <a:latin typeface="微软雅黑" pitchFamily="34" charset="-122"/>
                <a:ea typeface="微软雅黑" pitchFamily="34" charset="-122"/>
              </a:rPr>
              <a:t>硬件地址</a:t>
            </a:r>
          </a:p>
        </p:txBody>
      </p:sp>
      <p:sp>
        <p:nvSpPr>
          <p:cNvPr id="161" name="Text Box 25"/>
          <p:cNvSpPr txBox="1">
            <a:spLocks noChangeArrowheads="1"/>
          </p:cNvSpPr>
          <p:nvPr/>
        </p:nvSpPr>
        <p:spPr bwMode="auto">
          <a:xfrm>
            <a:off x="4963812" y="1056629"/>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路由器 </a:t>
            </a:r>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2</a:t>
            </a:r>
          </a:p>
        </p:txBody>
      </p:sp>
      <p:sp>
        <p:nvSpPr>
          <p:cNvPr id="162" name="Text Box 29"/>
          <p:cNvSpPr txBox="1">
            <a:spLocks noChangeArrowheads="1"/>
          </p:cNvSpPr>
          <p:nvPr/>
        </p:nvSpPr>
        <p:spPr bwMode="auto">
          <a:xfrm>
            <a:off x="2139132"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局域网</a:t>
            </a:r>
            <a:endParaRPr kumimoji="1" lang="zh-CN" altLang="en-US" sz="1200" b="1" baseline="-25000" dirty="0">
              <a:latin typeface="微软雅黑" pitchFamily="34" charset="-122"/>
              <a:ea typeface="微软雅黑" pitchFamily="34" charset="-122"/>
            </a:endParaRPr>
          </a:p>
        </p:txBody>
      </p:sp>
      <p:sp>
        <p:nvSpPr>
          <p:cNvPr id="163" name="Text Box 30"/>
          <p:cNvSpPr txBox="1">
            <a:spLocks noChangeArrowheads="1"/>
          </p:cNvSpPr>
          <p:nvPr/>
        </p:nvSpPr>
        <p:spPr bwMode="auto">
          <a:xfrm>
            <a:off x="4073649"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局域网</a:t>
            </a:r>
            <a:endParaRPr kumimoji="1" lang="zh-CN" altLang="en-US" sz="1200" b="1" baseline="-25000" dirty="0">
              <a:latin typeface="微软雅黑" pitchFamily="34" charset="-122"/>
              <a:ea typeface="微软雅黑" pitchFamily="34" charset="-122"/>
            </a:endParaRPr>
          </a:p>
        </p:txBody>
      </p:sp>
      <p:sp>
        <p:nvSpPr>
          <p:cNvPr id="164" name="Text Box 31"/>
          <p:cNvSpPr txBox="1">
            <a:spLocks noChangeArrowheads="1"/>
          </p:cNvSpPr>
          <p:nvPr/>
        </p:nvSpPr>
        <p:spPr bwMode="auto">
          <a:xfrm>
            <a:off x="6137566"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局域网</a:t>
            </a:r>
            <a:endParaRPr kumimoji="1" lang="zh-CN" altLang="en-US" sz="1200" b="1" baseline="-25000">
              <a:latin typeface="微软雅黑" pitchFamily="34" charset="-122"/>
              <a:ea typeface="微软雅黑" pitchFamily="34" charset="-122"/>
            </a:endParaRPr>
          </a:p>
        </p:txBody>
      </p:sp>
      <p:sp>
        <p:nvSpPr>
          <p:cNvPr id="165" name="Text Box 7"/>
          <p:cNvSpPr txBox="1">
            <a:spLocks noChangeArrowheads="1"/>
          </p:cNvSpPr>
          <p:nvPr/>
        </p:nvSpPr>
        <p:spPr bwMode="auto">
          <a:xfrm>
            <a:off x="1629867" y="1422876"/>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1</a:t>
            </a:r>
            <a:endParaRPr kumimoji="1" lang="en-US" altLang="zh-CN" sz="1100" b="1">
              <a:solidFill>
                <a:srgbClr val="0000CC"/>
              </a:solidFill>
              <a:latin typeface="微软雅黑" pitchFamily="34" charset="-122"/>
              <a:ea typeface="微软雅黑" pitchFamily="34" charset="-122"/>
            </a:endParaRPr>
          </a:p>
        </p:txBody>
      </p:sp>
      <p:sp>
        <p:nvSpPr>
          <p:cNvPr id="166" name="Text Box 8"/>
          <p:cNvSpPr txBox="1">
            <a:spLocks noChangeArrowheads="1"/>
          </p:cNvSpPr>
          <p:nvPr/>
        </p:nvSpPr>
        <p:spPr bwMode="auto">
          <a:xfrm>
            <a:off x="4570245"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167" name="Text Box 9"/>
          <p:cNvSpPr txBox="1">
            <a:spLocks noChangeArrowheads="1"/>
          </p:cNvSpPr>
          <p:nvPr/>
        </p:nvSpPr>
        <p:spPr bwMode="auto">
          <a:xfrm>
            <a:off x="3702485"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HA</a:t>
            </a:r>
            <a:r>
              <a:rPr kumimoji="1" lang="en-US" altLang="zh-CN" sz="1100" b="1" baseline="-25000" dirty="0">
                <a:solidFill>
                  <a:srgbClr val="0000CC"/>
                </a:solidFill>
                <a:latin typeface="微软雅黑" pitchFamily="34" charset="-122"/>
                <a:ea typeface="微软雅黑" pitchFamily="34" charset="-122"/>
              </a:rPr>
              <a:t>4</a:t>
            </a:r>
            <a:endParaRPr kumimoji="1" lang="en-US" altLang="zh-CN" sz="1100" b="1" dirty="0">
              <a:solidFill>
                <a:srgbClr val="0000CC"/>
              </a:solidFill>
              <a:latin typeface="微软雅黑" pitchFamily="34" charset="-122"/>
              <a:ea typeface="微软雅黑" pitchFamily="34" charset="-122"/>
            </a:endParaRPr>
          </a:p>
        </p:txBody>
      </p:sp>
      <p:sp>
        <p:nvSpPr>
          <p:cNvPr id="168" name="Text Box 10"/>
          <p:cNvSpPr txBox="1">
            <a:spLocks noChangeArrowheads="1"/>
          </p:cNvSpPr>
          <p:nvPr/>
        </p:nvSpPr>
        <p:spPr bwMode="auto">
          <a:xfrm>
            <a:off x="269010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3</a:t>
            </a:r>
            <a:endParaRPr kumimoji="1" lang="en-US" altLang="zh-CN" sz="1100" b="1">
              <a:solidFill>
                <a:srgbClr val="0000CC"/>
              </a:solidFill>
              <a:latin typeface="微软雅黑" pitchFamily="34" charset="-122"/>
              <a:ea typeface="微软雅黑" pitchFamily="34" charset="-122"/>
            </a:endParaRPr>
          </a:p>
        </p:txBody>
      </p:sp>
      <p:sp>
        <p:nvSpPr>
          <p:cNvPr id="169" name="Text Box 12"/>
          <p:cNvSpPr txBox="1">
            <a:spLocks noChangeArrowheads="1"/>
          </p:cNvSpPr>
          <p:nvPr/>
        </p:nvSpPr>
        <p:spPr bwMode="auto">
          <a:xfrm>
            <a:off x="558263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6</a:t>
            </a:r>
            <a:endParaRPr kumimoji="1" lang="en-US" altLang="zh-CN" sz="1100" b="1">
              <a:solidFill>
                <a:srgbClr val="0000CC"/>
              </a:solidFill>
              <a:latin typeface="微软雅黑" pitchFamily="34" charset="-122"/>
              <a:ea typeface="微软雅黑" pitchFamily="34" charset="-122"/>
            </a:endParaRPr>
          </a:p>
        </p:txBody>
      </p:sp>
      <p:sp>
        <p:nvSpPr>
          <p:cNvPr id="170" name="Text Box 26"/>
          <p:cNvSpPr txBox="1">
            <a:spLocks noChangeArrowheads="1"/>
          </p:cNvSpPr>
          <p:nvPr/>
        </p:nvSpPr>
        <p:spPr bwMode="auto">
          <a:xfrm>
            <a:off x="681250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2</a:t>
            </a:r>
            <a:endParaRPr kumimoji="1" lang="en-US" altLang="zh-CN" sz="1100" b="1">
              <a:solidFill>
                <a:srgbClr val="0000CC"/>
              </a:solidFill>
              <a:latin typeface="微软雅黑" pitchFamily="34" charset="-122"/>
              <a:ea typeface="微软雅黑" pitchFamily="34" charset="-122"/>
            </a:endParaRPr>
          </a:p>
        </p:txBody>
      </p:sp>
      <p:pic>
        <p:nvPicPr>
          <p:cNvPr id="17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263" y="996212"/>
            <a:ext cx="472829" cy="472829"/>
          </a:xfrm>
          <a:prstGeom prst="rect">
            <a:avLst/>
          </a:prstGeom>
          <a:noFill/>
          <a:extLst>
            <a:ext uri="{909E8E84-426E-40DD-AFC4-6F175D3DCCD1}">
              <a14:hiddenFill xmlns:a14="http://schemas.microsoft.com/office/drawing/2010/main">
                <a:solidFill>
                  <a:srgbClr val="FFFFFF"/>
                </a:solidFill>
              </a14:hiddenFill>
            </a:ext>
          </a:extLst>
        </p:spPr>
      </p:pic>
      <p:sp>
        <p:nvSpPr>
          <p:cNvPr id="172" name="Text Box 27"/>
          <p:cNvSpPr txBox="1">
            <a:spLocks noChangeArrowheads="1"/>
          </p:cNvSpPr>
          <p:nvPr/>
        </p:nvSpPr>
        <p:spPr bwMode="auto">
          <a:xfrm>
            <a:off x="1505520" y="1052103"/>
            <a:ext cx="3994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chemeClr val="bg1"/>
                </a:solidFill>
                <a:latin typeface="微软雅黑" pitchFamily="34" charset="-122"/>
                <a:ea typeface="微软雅黑" pitchFamily="34" charset="-122"/>
              </a:rPr>
              <a:t>IP</a:t>
            </a:r>
            <a:r>
              <a:rPr kumimoji="1" lang="en-US" altLang="zh-CN" sz="1200" b="1" baseline="-25000" dirty="0">
                <a:solidFill>
                  <a:schemeClr val="bg1"/>
                </a:solidFill>
                <a:latin typeface="微软雅黑" pitchFamily="34" charset="-122"/>
                <a:ea typeface="微软雅黑" pitchFamily="34" charset="-122"/>
              </a:rPr>
              <a:t>1</a:t>
            </a:r>
            <a:endParaRPr kumimoji="1" lang="en-US" altLang="zh-CN" sz="1200" b="1" dirty="0">
              <a:solidFill>
                <a:schemeClr val="bg1"/>
              </a:solidFill>
              <a:latin typeface="微软雅黑" pitchFamily="34" charset="-122"/>
              <a:ea typeface="微软雅黑" pitchFamily="34" charset="-122"/>
            </a:endParaRPr>
          </a:p>
        </p:txBody>
      </p:sp>
      <p:pic>
        <p:nvPicPr>
          <p:cNvPr id="17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0272" y="996212"/>
            <a:ext cx="472829" cy="472829"/>
          </a:xfrm>
          <a:prstGeom prst="rect">
            <a:avLst/>
          </a:prstGeom>
          <a:noFill/>
          <a:extLst>
            <a:ext uri="{909E8E84-426E-40DD-AFC4-6F175D3DCCD1}">
              <a14:hiddenFill xmlns:a14="http://schemas.microsoft.com/office/drawing/2010/main">
                <a:solidFill>
                  <a:srgbClr val="FFFFFF"/>
                </a:solidFill>
              </a14:hiddenFill>
            </a:ext>
          </a:extLst>
        </p:spPr>
      </p:pic>
      <p:sp>
        <p:nvSpPr>
          <p:cNvPr id="174" name="Text Box 28"/>
          <p:cNvSpPr txBox="1">
            <a:spLocks noChangeArrowheads="1"/>
          </p:cNvSpPr>
          <p:nvPr/>
        </p:nvSpPr>
        <p:spPr bwMode="auto">
          <a:xfrm>
            <a:off x="7062859" y="1050777"/>
            <a:ext cx="3994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chemeClr val="bg1"/>
                </a:solidFill>
                <a:latin typeface="微软雅黑" pitchFamily="34" charset="-122"/>
                <a:ea typeface="微软雅黑" pitchFamily="34" charset="-122"/>
              </a:rPr>
              <a:t>IP</a:t>
            </a:r>
            <a:r>
              <a:rPr kumimoji="1" lang="en-US" altLang="zh-CN" sz="1200" b="1" baseline="-25000" dirty="0">
                <a:solidFill>
                  <a:schemeClr val="bg1"/>
                </a:solidFill>
                <a:latin typeface="微软雅黑" pitchFamily="34" charset="-122"/>
                <a:ea typeface="微软雅黑" pitchFamily="34" charset="-122"/>
              </a:rPr>
              <a:t>2</a:t>
            </a:r>
            <a:endParaRPr kumimoji="1" lang="en-US" altLang="zh-CN" sz="12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10338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withEffect">
                                  <p:stCondLst>
                                    <p:cond delay="0"/>
                                  </p:stCondLst>
                                  <p:childTnLst>
                                    <p:anim calcmode="discrete" valueType="str">
                                      <p:cBhvr>
                                        <p:cTn id="6" dur="1000" fill="hold"/>
                                        <p:tgtEl>
                                          <p:spTgt spid="136"/>
                                        </p:tgtEl>
                                        <p:attrNameLst>
                                          <p:attrName>style.visibility</p:attrName>
                                        </p:attrNameLst>
                                      </p:cBhvr>
                                      <p:tavLst>
                                        <p:tav tm="0">
                                          <p:val>
                                            <p:strVal val="hidden"/>
                                          </p:val>
                                        </p:tav>
                                        <p:tav tm="50000">
                                          <p:val>
                                            <p:strVal val="visible"/>
                                          </p:val>
                                        </p:tav>
                                      </p:tavLst>
                                    </p:anim>
                                  </p:childTnLst>
                                </p:cTn>
                              </p:par>
                            </p:childTnLst>
                          </p:cTn>
                        </p:par>
                        <p:par>
                          <p:cTn id="7" fill="hold">
                            <p:stCondLst>
                              <p:cond delay="4000"/>
                            </p:stCondLst>
                            <p:childTnLst>
                              <p:par>
                                <p:cTn id="8" presetID="22" presetClass="entr" presetSubtype="1" fill="hold" grpId="0" nodeType="after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wipe(up)">
                                      <p:cBhvr>
                                        <p:cTn id="10" dur="1000"/>
                                        <p:tgtEl>
                                          <p:spTgt spid="137"/>
                                        </p:tgtEl>
                                      </p:cBhvr>
                                    </p:animEffect>
                                  </p:childTnLst>
                                </p:cTn>
                              </p:par>
                            </p:childTnLst>
                          </p:cTn>
                        </p:par>
                        <p:par>
                          <p:cTn id="11" fill="hold">
                            <p:stCondLst>
                              <p:cond delay="5000"/>
                            </p:stCondLst>
                            <p:childTnLst>
                              <p:par>
                                <p:cTn id="12" presetID="22" presetClass="entr" presetSubtype="8" fill="hold" grpId="0" nodeType="afterEffect">
                                  <p:stCondLst>
                                    <p:cond delay="0"/>
                                  </p:stCondLst>
                                  <p:childTnLst>
                                    <p:set>
                                      <p:cBhvr>
                                        <p:cTn id="13" dur="1" fill="hold">
                                          <p:stCondLst>
                                            <p:cond delay="0"/>
                                          </p:stCondLst>
                                        </p:cTn>
                                        <p:tgtEl>
                                          <p:spTgt spid="138"/>
                                        </p:tgtEl>
                                        <p:attrNameLst>
                                          <p:attrName>style.visibility</p:attrName>
                                        </p:attrNameLst>
                                      </p:cBhvr>
                                      <p:to>
                                        <p:strVal val="visible"/>
                                      </p:to>
                                    </p:set>
                                    <p:animEffect transition="in" filter="wipe(left)">
                                      <p:cBhvr>
                                        <p:cTn id="14" dur="1000"/>
                                        <p:tgtEl>
                                          <p:spTgt spid="138"/>
                                        </p:tgtEl>
                                      </p:cBhvr>
                                    </p:animEffect>
                                  </p:childTnLst>
                                </p:cTn>
                              </p:par>
                            </p:childTnLst>
                          </p:cTn>
                        </p:par>
                        <p:par>
                          <p:cTn id="15" fill="hold">
                            <p:stCondLst>
                              <p:cond delay="6000"/>
                            </p:stCondLst>
                            <p:childTnLst>
                              <p:par>
                                <p:cTn id="16" presetID="22" presetClass="entr" presetSubtype="4" fill="hold" grpId="0" nodeType="afterEffect">
                                  <p:stCondLst>
                                    <p:cond delay="0"/>
                                  </p:stCondLst>
                                  <p:childTnLst>
                                    <p:set>
                                      <p:cBhvr>
                                        <p:cTn id="17" dur="1" fill="hold">
                                          <p:stCondLst>
                                            <p:cond delay="0"/>
                                          </p:stCondLst>
                                        </p:cTn>
                                        <p:tgtEl>
                                          <p:spTgt spid="139"/>
                                        </p:tgtEl>
                                        <p:attrNameLst>
                                          <p:attrName>style.visibility</p:attrName>
                                        </p:attrNameLst>
                                      </p:cBhvr>
                                      <p:to>
                                        <p:strVal val="visible"/>
                                      </p:to>
                                    </p:set>
                                    <p:animEffect transition="in" filter="wipe(down)">
                                      <p:cBhvr>
                                        <p:cTn id="18" dur="1000"/>
                                        <p:tgtEl>
                                          <p:spTgt spid="139"/>
                                        </p:tgtEl>
                                      </p:cBhvr>
                                    </p:animEffect>
                                  </p:childTnLst>
                                </p:cTn>
                              </p:par>
                            </p:childTnLst>
                          </p:cTn>
                        </p:par>
                        <p:par>
                          <p:cTn id="19" fill="hold">
                            <p:stCondLst>
                              <p:cond delay="7000"/>
                            </p:stCondLst>
                            <p:childTnLst>
                              <p:par>
                                <p:cTn id="20" presetID="22" presetClass="entr" presetSubtype="1" fill="hold" grpId="0" nodeType="afterEffect">
                                  <p:stCondLst>
                                    <p:cond delay="0"/>
                                  </p:stCondLst>
                                  <p:childTnLst>
                                    <p:set>
                                      <p:cBhvr>
                                        <p:cTn id="21" dur="1" fill="hold">
                                          <p:stCondLst>
                                            <p:cond delay="0"/>
                                          </p:stCondLst>
                                        </p:cTn>
                                        <p:tgtEl>
                                          <p:spTgt spid="140"/>
                                        </p:tgtEl>
                                        <p:attrNameLst>
                                          <p:attrName>style.visibility</p:attrName>
                                        </p:attrNameLst>
                                      </p:cBhvr>
                                      <p:to>
                                        <p:strVal val="visible"/>
                                      </p:to>
                                    </p:set>
                                    <p:animEffect transition="in" filter="wipe(up)">
                                      <p:cBhvr>
                                        <p:cTn id="22" dur="1000"/>
                                        <p:tgtEl>
                                          <p:spTgt spid="140"/>
                                        </p:tgtEl>
                                      </p:cBhvr>
                                    </p:animEffect>
                                  </p:childTnLst>
                                </p:cTn>
                              </p:par>
                            </p:childTnLst>
                          </p:cTn>
                        </p:par>
                        <p:par>
                          <p:cTn id="23" fill="hold">
                            <p:stCondLst>
                              <p:cond delay="8000"/>
                            </p:stCondLst>
                            <p:childTnLst>
                              <p:par>
                                <p:cTn id="24" presetID="22" presetClass="entr" presetSubtype="8" fill="hold" grpId="0" nodeType="after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wipe(left)">
                                      <p:cBhvr>
                                        <p:cTn id="26" dur="1000"/>
                                        <p:tgtEl>
                                          <p:spTgt spid="141"/>
                                        </p:tgtEl>
                                      </p:cBhvr>
                                    </p:animEffect>
                                  </p:childTnLst>
                                </p:cTn>
                              </p:par>
                            </p:childTnLst>
                          </p:cTn>
                        </p:par>
                        <p:par>
                          <p:cTn id="27" fill="hold">
                            <p:stCondLst>
                              <p:cond delay="9000"/>
                            </p:stCondLst>
                            <p:childTnLst>
                              <p:par>
                                <p:cTn id="28" presetID="22" presetClass="entr" presetSubtype="4" fill="hold" grpId="0" nodeType="afterEffect">
                                  <p:stCondLst>
                                    <p:cond delay="0"/>
                                  </p:stCondLst>
                                  <p:childTnLst>
                                    <p:set>
                                      <p:cBhvr>
                                        <p:cTn id="29" dur="1" fill="hold">
                                          <p:stCondLst>
                                            <p:cond delay="0"/>
                                          </p:stCondLst>
                                        </p:cTn>
                                        <p:tgtEl>
                                          <p:spTgt spid="142"/>
                                        </p:tgtEl>
                                        <p:attrNameLst>
                                          <p:attrName>style.visibility</p:attrName>
                                        </p:attrNameLst>
                                      </p:cBhvr>
                                      <p:to>
                                        <p:strVal val="visible"/>
                                      </p:to>
                                    </p:set>
                                    <p:animEffect transition="in" filter="wipe(down)">
                                      <p:cBhvr>
                                        <p:cTn id="30" dur="1000"/>
                                        <p:tgtEl>
                                          <p:spTgt spid="142"/>
                                        </p:tgtEl>
                                      </p:cBhvr>
                                    </p:animEffect>
                                  </p:childTnLst>
                                </p:cTn>
                              </p:par>
                            </p:childTnLst>
                          </p:cTn>
                        </p:par>
                        <p:par>
                          <p:cTn id="31" fill="hold">
                            <p:stCondLst>
                              <p:cond delay="10000"/>
                            </p:stCondLst>
                            <p:childTnLst>
                              <p:par>
                                <p:cTn id="32" presetID="22" presetClass="entr" presetSubtype="1" fill="hold" grpId="0" nodeType="afterEffect">
                                  <p:stCondLst>
                                    <p:cond delay="0"/>
                                  </p:stCondLst>
                                  <p:childTnLst>
                                    <p:set>
                                      <p:cBhvr>
                                        <p:cTn id="33" dur="1" fill="hold">
                                          <p:stCondLst>
                                            <p:cond delay="0"/>
                                          </p:stCondLst>
                                        </p:cTn>
                                        <p:tgtEl>
                                          <p:spTgt spid="143"/>
                                        </p:tgtEl>
                                        <p:attrNameLst>
                                          <p:attrName>style.visibility</p:attrName>
                                        </p:attrNameLst>
                                      </p:cBhvr>
                                      <p:to>
                                        <p:strVal val="visible"/>
                                      </p:to>
                                    </p:set>
                                    <p:animEffect transition="in" filter="wipe(up)">
                                      <p:cBhvr>
                                        <p:cTn id="34" dur="1000"/>
                                        <p:tgtEl>
                                          <p:spTgt spid="143"/>
                                        </p:tgtEl>
                                      </p:cBhvr>
                                    </p:animEffect>
                                  </p:childTnLst>
                                </p:cTn>
                              </p:par>
                            </p:childTnLst>
                          </p:cTn>
                        </p:par>
                        <p:par>
                          <p:cTn id="35" fill="hold">
                            <p:stCondLst>
                              <p:cond delay="11000"/>
                            </p:stCondLst>
                            <p:childTnLst>
                              <p:par>
                                <p:cTn id="36" presetID="22" presetClass="entr" presetSubtype="8" fill="hold" grpId="0" nodeType="after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wipe(left)">
                                      <p:cBhvr>
                                        <p:cTn id="38" dur="1000"/>
                                        <p:tgtEl>
                                          <p:spTgt spid="144"/>
                                        </p:tgtEl>
                                      </p:cBhvr>
                                    </p:animEffect>
                                  </p:childTnLst>
                                </p:cTn>
                              </p:par>
                            </p:childTnLst>
                          </p:cTn>
                        </p:par>
                        <p:par>
                          <p:cTn id="39" fill="hold">
                            <p:stCondLst>
                              <p:cond delay="12000"/>
                            </p:stCondLst>
                            <p:childTnLst>
                              <p:par>
                                <p:cTn id="40" presetID="22" presetClass="entr" presetSubtype="4" fill="hold" grpId="0" nodeType="afterEffect">
                                  <p:stCondLst>
                                    <p:cond delay="0"/>
                                  </p:stCondLst>
                                  <p:childTnLst>
                                    <p:set>
                                      <p:cBhvr>
                                        <p:cTn id="41" dur="1" fill="hold">
                                          <p:stCondLst>
                                            <p:cond delay="0"/>
                                          </p:stCondLst>
                                        </p:cTn>
                                        <p:tgtEl>
                                          <p:spTgt spid="145"/>
                                        </p:tgtEl>
                                        <p:attrNameLst>
                                          <p:attrName>style.visibility</p:attrName>
                                        </p:attrNameLst>
                                      </p:cBhvr>
                                      <p:to>
                                        <p:strVal val="visible"/>
                                      </p:to>
                                    </p:set>
                                    <p:animEffect transition="in" filter="wipe(down)">
                                      <p:cBhvr>
                                        <p:cTn id="42" dur="10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圆角矩形 120"/>
          <p:cNvSpPr/>
          <p:nvPr/>
        </p:nvSpPr>
        <p:spPr>
          <a:xfrm>
            <a:off x="545144" y="620973"/>
            <a:ext cx="8053712" cy="37407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p:cNvGrpSpPr/>
          <p:nvPr/>
        </p:nvGrpSpPr>
        <p:grpSpPr>
          <a:xfrm>
            <a:off x="1374271" y="1800136"/>
            <a:ext cx="6248302" cy="2427741"/>
            <a:chOff x="39556" y="1952011"/>
            <a:chExt cx="9881923" cy="4460364"/>
          </a:xfrm>
        </p:grpSpPr>
        <p:sp>
          <p:nvSpPr>
            <p:cNvPr id="7" name="Freeform 77"/>
            <p:cNvSpPr>
              <a:spLocks/>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8" name="Freeform 78"/>
            <p:cNvSpPr>
              <a:spLocks/>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 name="Line 79"/>
            <p:cNvSpPr>
              <a:spLocks noChangeShapeType="1"/>
            </p:cNvSpPr>
            <p:nvPr/>
          </p:nvSpPr>
          <p:spPr bwMode="auto">
            <a:xfrm rot="-5400000">
              <a:off x="8812081" y="5171943"/>
              <a:ext cx="533400" cy="34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 name="Line 80"/>
            <p:cNvSpPr>
              <a:spLocks noChangeShapeType="1"/>
            </p:cNvSpPr>
            <p:nvPr/>
          </p:nvSpPr>
          <p:spPr bwMode="auto">
            <a:xfrm rot="-5400000">
              <a:off x="230320" y="5171943"/>
              <a:ext cx="533400" cy="34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1" name="AutoShape 81"/>
            <p:cNvSpPr>
              <a:spLocks noChangeArrowheads="1"/>
            </p:cNvSpPr>
            <p:nvPr/>
          </p:nvSpPr>
          <p:spPr bwMode="auto">
            <a:xfrm>
              <a:off x="247650" y="3306763"/>
              <a:ext cx="742950" cy="1905000"/>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 name="AutoShape 82"/>
            <p:cNvSpPr>
              <a:spLocks noChangeArrowheads="1"/>
            </p:cNvSpPr>
            <p:nvPr/>
          </p:nvSpPr>
          <p:spPr bwMode="auto">
            <a:xfrm>
              <a:off x="2889250" y="3382963"/>
              <a:ext cx="742950" cy="19050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3" name="AutoShape 83"/>
            <p:cNvSpPr>
              <a:spLocks noChangeArrowheads="1"/>
            </p:cNvSpPr>
            <p:nvPr/>
          </p:nvSpPr>
          <p:spPr bwMode="auto">
            <a:xfrm>
              <a:off x="8832850" y="3306763"/>
              <a:ext cx="742950" cy="1905000"/>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AutoShape 84"/>
            <p:cNvSpPr>
              <a:spLocks noChangeArrowheads="1"/>
            </p:cNvSpPr>
            <p:nvPr/>
          </p:nvSpPr>
          <p:spPr bwMode="auto">
            <a:xfrm>
              <a:off x="5776781" y="3611563"/>
              <a:ext cx="742950" cy="16764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15" name="Group 85"/>
            <p:cNvGrpSpPr>
              <a:grpSpLocks/>
            </p:cNvGrpSpPr>
            <p:nvPr/>
          </p:nvGrpSpPr>
          <p:grpSpPr bwMode="auto">
            <a:xfrm>
              <a:off x="39556" y="2420938"/>
              <a:ext cx="9881923" cy="2438400"/>
              <a:chOff x="96" y="1056"/>
              <a:chExt cx="5472" cy="1536"/>
            </a:xfrm>
            <a:solidFill>
              <a:srgbClr val="FFFF66"/>
            </a:solidFill>
          </p:grpSpPr>
          <p:sp>
            <p:nvSpPr>
              <p:cNvPr id="74" name="Oval 86"/>
              <p:cNvSpPr>
                <a:spLocks noChangeArrowheads="1"/>
              </p:cNvSpPr>
              <p:nvPr/>
            </p:nvSpPr>
            <p:spPr bwMode="auto">
              <a:xfrm>
                <a:off x="3662" y="1674"/>
                <a:ext cx="1906" cy="756"/>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75" name="Oval 87"/>
              <p:cNvSpPr>
                <a:spLocks noChangeArrowheads="1"/>
              </p:cNvSpPr>
              <p:nvPr/>
            </p:nvSpPr>
            <p:spPr bwMode="auto">
              <a:xfrm>
                <a:off x="96" y="1430"/>
                <a:ext cx="1870" cy="760"/>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76" name="Oval 88"/>
              <p:cNvSpPr>
                <a:spLocks noChangeArrowheads="1"/>
              </p:cNvSpPr>
              <p:nvPr/>
            </p:nvSpPr>
            <p:spPr bwMode="auto">
              <a:xfrm>
                <a:off x="3365" y="1163"/>
                <a:ext cx="1903"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77" name="Oval 89"/>
              <p:cNvSpPr>
                <a:spLocks noChangeArrowheads="1"/>
              </p:cNvSpPr>
              <p:nvPr/>
            </p:nvSpPr>
            <p:spPr bwMode="auto">
              <a:xfrm>
                <a:off x="2365" y="1821"/>
                <a:ext cx="1900" cy="77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78" name="Oval 90"/>
              <p:cNvSpPr>
                <a:spLocks noChangeArrowheads="1"/>
              </p:cNvSpPr>
              <p:nvPr/>
            </p:nvSpPr>
            <p:spPr bwMode="auto">
              <a:xfrm>
                <a:off x="729" y="1752"/>
                <a:ext cx="1900"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79" name="Oval 91"/>
              <p:cNvSpPr>
                <a:spLocks noChangeArrowheads="1"/>
              </p:cNvSpPr>
              <p:nvPr/>
            </p:nvSpPr>
            <p:spPr bwMode="auto">
              <a:xfrm>
                <a:off x="2197" y="1056"/>
                <a:ext cx="1870" cy="758"/>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80" name="Oval 92"/>
              <p:cNvSpPr>
                <a:spLocks noChangeArrowheads="1"/>
              </p:cNvSpPr>
              <p:nvPr/>
            </p:nvSpPr>
            <p:spPr bwMode="auto">
              <a:xfrm>
                <a:off x="996" y="1056"/>
                <a:ext cx="1867"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81" name="Oval 93"/>
              <p:cNvSpPr>
                <a:spLocks noChangeArrowheads="1"/>
              </p:cNvSpPr>
              <p:nvPr/>
            </p:nvSpPr>
            <p:spPr bwMode="auto">
              <a:xfrm>
                <a:off x="597" y="1226"/>
                <a:ext cx="4536" cy="106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CC"/>
                  </a:solidFill>
                  <a:latin typeface="微软雅黑" pitchFamily="34" charset="-122"/>
                  <a:ea typeface="微软雅黑" pitchFamily="34" charset="-122"/>
                </a:endParaRPr>
              </a:p>
            </p:txBody>
          </p:sp>
        </p:grpSp>
        <p:sp>
          <p:nvSpPr>
            <p:cNvPr id="16" name="Line 94"/>
            <p:cNvSpPr>
              <a:spLocks noChangeShapeType="1"/>
            </p:cNvSpPr>
            <p:nvPr/>
          </p:nvSpPr>
          <p:spPr bwMode="auto">
            <a:xfrm>
              <a:off x="165100" y="5440363"/>
              <a:ext cx="280670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17" name="Group 95"/>
            <p:cNvGrpSpPr>
              <a:grpSpLocks/>
            </p:cNvGrpSpPr>
            <p:nvPr/>
          </p:nvGrpSpPr>
          <p:grpSpPr bwMode="auto">
            <a:xfrm>
              <a:off x="247650" y="2420938"/>
              <a:ext cx="742950" cy="1447800"/>
              <a:chOff x="672" y="528"/>
              <a:chExt cx="432" cy="912"/>
            </a:xfrm>
          </p:grpSpPr>
          <p:sp>
            <p:nvSpPr>
              <p:cNvPr id="71" name="AutoShape 9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2" name="AutoShape 9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3" name="AutoShape 9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18" name="Text Box 99"/>
            <p:cNvSpPr txBox="1">
              <a:spLocks noChangeArrowheads="1"/>
            </p:cNvSpPr>
            <p:nvPr/>
          </p:nvSpPr>
          <p:spPr bwMode="auto">
            <a:xfrm>
              <a:off x="287206" y="3430588"/>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1</a:t>
              </a:r>
              <a:endParaRPr kumimoji="1" lang="en-US" altLang="zh-CN" sz="1100" b="1">
                <a:latin typeface="微软雅黑" pitchFamily="34" charset="-122"/>
                <a:ea typeface="微软雅黑" pitchFamily="34" charset="-122"/>
              </a:endParaRPr>
            </a:p>
          </p:txBody>
        </p:sp>
        <p:sp>
          <p:nvSpPr>
            <p:cNvPr id="19" name="Text Box 100"/>
            <p:cNvSpPr txBox="1">
              <a:spLocks noChangeArrowheads="1"/>
            </p:cNvSpPr>
            <p:nvPr/>
          </p:nvSpPr>
          <p:spPr bwMode="auto">
            <a:xfrm>
              <a:off x="233892" y="4783283"/>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20" name="Text Box 101"/>
            <p:cNvSpPr txBox="1">
              <a:spLocks noChangeArrowheads="1"/>
            </p:cNvSpPr>
            <p:nvPr/>
          </p:nvSpPr>
          <p:spPr bwMode="auto">
            <a:xfrm>
              <a:off x="5154860" y="4745182"/>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21" name="Text Box 102"/>
            <p:cNvSpPr txBox="1">
              <a:spLocks noChangeArrowheads="1"/>
            </p:cNvSpPr>
            <p:nvPr/>
          </p:nvSpPr>
          <p:spPr bwMode="auto">
            <a:xfrm>
              <a:off x="3533095" y="4738834"/>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22" name="Text Box 103"/>
            <p:cNvSpPr txBox="1">
              <a:spLocks noChangeArrowheads="1"/>
            </p:cNvSpPr>
            <p:nvPr/>
          </p:nvSpPr>
          <p:spPr bwMode="auto">
            <a:xfrm>
              <a:off x="2239811" y="4738834"/>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HA</a:t>
              </a:r>
              <a:r>
                <a:rPr kumimoji="1" lang="en-US" altLang="zh-CN" sz="1100" b="1" baseline="-25000" dirty="0">
                  <a:solidFill>
                    <a:srgbClr val="0000CC"/>
                  </a:solidFill>
                  <a:latin typeface="微软雅黑" pitchFamily="34" charset="-122"/>
                  <a:ea typeface="微软雅黑" pitchFamily="34" charset="-122"/>
                </a:rPr>
                <a:t>3</a:t>
              </a:r>
              <a:endParaRPr kumimoji="1" lang="en-US" altLang="zh-CN" sz="1100" b="1" dirty="0">
                <a:solidFill>
                  <a:srgbClr val="0000CC"/>
                </a:solidFill>
                <a:latin typeface="微软雅黑" pitchFamily="34" charset="-122"/>
                <a:ea typeface="微软雅黑" pitchFamily="34" charset="-122"/>
              </a:endParaRPr>
            </a:p>
          </p:txBody>
        </p:sp>
        <p:sp>
          <p:nvSpPr>
            <p:cNvPr id="23" name="Line 104"/>
            <p:cNvSpPr>
              <a:spLocks noChangeShapeType="1"/>
            </p:cNvSpPr>
            <p:nvPr/>
          </p:nvSpPr>
          <p:spPr bwMode="auto">
            <a:xfrm>
              <a:off x="908050" y="3611563"/>
              <a:ext cx="2063750"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105"/>
            <p:cNvSpPr>
              <a:spLocks noChangeShapeType="1"/>
            </p:cNvSpPr>
            <p:nvPr/>
          </p:nvSpPr>
          <p:spPr bwMode="auto">
            <a:xfrm>
              <a:off x="6438900" y="5440363"/>
              <a:ext cx="321945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Text Box 106"/>
            <p:cNvSpPr txBox="1">
              <a:spLocks noChangeArrowheads="1"/>
            </p:cNvSpPr>
            <p:nvPr/>
          </p:nvSpPr>
          <p:spPr bwMode="auto">
            <a:xfrm>
              <a:off x="6436103" y="4732483"/>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6</a:t>
              </a:r>
              <a:endParaRPr kumimoji="1" lang="en-US" altLang="zh-CN" sz="1100" b="1">
                <a:solidFill>
                  <a:srgbClr val="0000CC"/>
                </a:solidFill>
                <a:latin typeface="微软雅黑" pitchFamily="34" charset="-122"/>
                <a:ea typeface="微软雅黑" pitchFamily="34" charset="-122"/>
              </a:endParaRPr>
            </a:p>
          </p:txBody>
        </p:sp>
        <p:sp>
          <p:nvSpPr>
            <p:cNvPr id="26" name="Text Box 107"/>
            <p:cNvSpPr txBox="1">
              <a:spLocks noChangeArrowheads="1"/>
            </p:cNvSpPr>
            <p:nvPr/>
          </p:nvSpPr>
          <p:spPr bwMode="auto">
            <a:xfrm>
              <a:off x="8805333" y="4748357"/>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27" name="Text Box 108"/>
            <p:cNvSpPr txBox="1">
              <a:spLocks noChangeArrowheads="1"/>
            </p:cNvSpPr>
            <p:nvPr/>
          </p:nvSpPr>
          <p:spPr bwMode="auto">
            <a:xfrm>
              <a:off x="6393150" y="3709988"/>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IP</a:t>
              </a:r>
              <a:r>
                <a:rPr kumimoji="1" lang="en-US" altLang="zh-CN" sz="1100" b="1" baseline="-25000" dirty="0">
                  <a:solidFill>
                    <a:srgbClr val="0000CC"/>
                  </a:solidFill>
                  <a:latin typeface="微软雅黑" pitchFamily="34" charset="-122"/>
                  <a:ea typeface="微软雅黑" pitchFamily="34" charset="-122"/>
                </a:rPr>
                <a:t>6</a:t>
              </a:r>
              <a:endParaRPr kumimoji="1" lang="en-US" altLang="zh-CN" sz="1100" b="1" dirty="0">
                <a:solidFill>
                  <a:srgbClr val="0000CC"/>
                </a:solidFill>
                <a:latin typeface="微软雅黑" pitchFamily="34" charset="-122"/>
                <a:ea typeface="微软雅黑" pitchFamily="34" charset="-122"/>
              </a:endParaRPr>
            </a:p>
          </p:txBody>
        </p:sp>
        <p:sp>
          <p:nvSpPr>
            <p:cNvPr id="28" name="Text Box 109"/>
            <p:cNvSpPr txBox="1">
              <a:spLocks noChangeArrowheads="1"/>
            </p:cNvSpPr>
            <p:nvPr/>
          </p:nvSpPr>
          <p:spPr bwMode="auto">
            <a:xfrm>
              <a:off x="116947" y="1977411"/>
              <a:ext cx="1077971"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29" name="Text Box 110"/>
            <p:cNvSpPr txBox="1">
              <a:spLocks noChangeArrowheads="1"/>
            </p:cNvSpPr>
            <p:nvPr/>
          </p:nvSpPr>
          <p:spPr bwMode="auto">
            <a:xfrm>
              <a:off x="8716466" y="1952011"/>
              <a:ext cx="1077971"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2</a:t>
              </a:r>
              <a:endParaRPr kumimoji="1" lang="en-US" altLang="zh-CN" sz="1100" b="1" dirty="0">
                <a:latin typeface="微软雅黑" pitchFamily="34" charset="-122"/>
                <a:ea typeface="微软雅黑" pitchFamily="34" charset="-122"/>
              </a:endParaRPr>
            </a:p>
          </p:txBody>
        </p:sp>
        <p:sp>
          <p:nvSpPr>
            <p:cNvPr id="30" name="AutoShape 111"/>
            <p:cNvSpPr>
              <a:spLocks noChangeArrowheads="1"/>
            </p:cNvSpPr>
            <p:nvPr/>
          </p:nvSpPr>
          <p:spPr bwMode="auto">
            <a:xfrm>
              <a:off x="2889250" y="3259138"/>
              <a:ext cx="742950" cy="6096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1" name="Text Box 112"/>
            <p:cNvSpPr txBox="1">
              <a:spLocks noChangeArrowheads="1"/>
            </p:cNvSpPr>
            <p:nvPr/>
          </p:nvSpPr>
          <p:spPr bwMode="auto">
            <a:xfrm>
              <a:off x="2791265" y="2804500"/>
              <a:ext cx="1273183"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路由器 </a:t>
              </a:r>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32" name="Text Box 113"/>
            <p:cNvSpPr txBox="1">
              <a:spLocks noChangeArrowheads="1"/>
            </p:cNvSpPr>
            <p:nvPr/>
          </p:nvSpPr>
          <p:spPr bwMode="auto">
            <a:xfrm>
              <a:off x="4741005" y="4119709"/>
              <a:ext cx="2066704" cy="508916"/>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chemeClr val="bg1"/>
                  </a:solidFill>
                  <a:latin typeface="微软雅黑" pitchFamily="34" charset="-122"/>
                  <a:ea typeface="微软雅黑" pitchFamily="34" charset="-122"/>
                </a:rPr>
                <a:t>IP </a:t>
              </a:r>
              <a:r>
                <a:rPr kumimoji="1" lang="zh-CN" altLang="en-US" sz="1200" b="1">
                  <a:solidFill>
                    <a:schemeClr val="bg1"/>
                  </a:solidFill>
                  <a:latin typeface="微软雅黑" pitchFamily="34" charset="-122"/>
                  <a:ea typeface="微软雅黑" pitchFamily="34" charset="-122"/>
                </a:rPr>
                <a:t>层上的互联网</a:t>
              </a:r>
            </a:p>
          </p:txBody>
        </p:sp>
        <p:sp>
          <p:nvSpPr>
            <p:cNvPr id="33" name="Text Box 114"/>
            <p:cNvSpPr txBox="1">
              <a:spLocks noChangeArrowheads="1"/>
            </p:cNvSpPr>
            <p:nvPr/>
          </p:nvSpPr>
          <p:spPr bwMode="auto">
            <a:xfrm>
              <a:off x="987245" y="5931732"/>
              <a:ext cx="1126140"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grpSp>
          <p:nvGrpSpPr>
            <p:cNvPr id="34" name="Group 115"/>
            <p:cNvGrpSpPr>
              <a:grpSpLocks/>
            </p:cNvGrpSpPr>
            <p:nvPr/>
          </p:nvGrpSpPr>
          <p:grpSpPr bwMode="auto">
            <a:xfrm>
              <a:off x="8832850" y="2420938"/>
              <a:ext cx="742950" cy="1447800"/>
              <a:chOff x="672" y="528"/>
              <a:chExt cx="432" cy="912"/>
            </a:xfrm>
          </p:grpSpPr>
          <p:sp>
            <p:nvSpPr>
              <p:cNvPr id="68" name="AutoShape 11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9" name="AutoShape 11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0" name="AutoShape 11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35" name="Text Box 119"/>
            <p:cNvSpPr txBox="1">
              <a:spLocks noChangeArrowheads="1"/>
            </p:cNvSpPr>
            <p:nvPr/>
          </p:nvSpPr>
          <p:spPr bwMode="auto">
            <a:xfrm>
              <a:off x="8886167" y="3435350"/>
              <a:ext cx="606422" cy="48064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36" name="Text Box 120"/>
            <p:cNvSpPr txBox="1">
              <a:spLocks noChangeArrowheads="1"/>
            </p:cNvSpPr>
            <p:nvPr/>
          </p:nvSpPr>
          <p:spPr bwMode="auto">
            <a:xfrm>
              <a:off x="3597805" y="3697289"/>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37" name="Text Box 121"/>
            <p:cNvSpPr txBox="1">
              <a:spLocks noChangeArrowheads="1"/>
            </p:cNvSpPr>
            <p:nvPr/>
          </p:nvSpPr>
          <p:spPr bwMode="auto">
            <a:xfrm>
              <a:off x="2476499" y="3697289"/>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3</a:t>
              </a:r>
              <a:endParaRPr kumimoji="1" lang="en-US" altLang="zh-CN" sz="1100" b="1">
                <a:solidFill>
                  <a:srgbClr val="0000CC"/>
                </a:solidFill>
                <a:latin typeface="微软雅黑" pitchFamily="34" charset="-122"/>
                <a:ea typeface="微软雅黑" pitchFamily="34" charset="-122"/>
              </a:endParaRPr>
            </a:p>
          </p:txBody>
        </p:sp>
        <p:sp>
          <p:nvSpPr>
            <p:cNvPr id="38" name="Line 122"/>
            <p:cNvSpPr>
              <a:spLocks noChangeShapeType="1"/>
            </p:cNvSpPr>
            <p:nvPr/>
          </p:nvSpPr>
          <p:spPr bwMode="auto">
            <a:xfrm>
              <a:off x="3549650" y="3611563"/>
              <a:ext cx="2228850"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9" name="AutoShape 123"/>
            <p:cNvSpPr>
              <a:spLocks noChangeArrowheads="1"/>
            </p:cNvSpPr>
            <p:nvPr/>
          </p:nvSpPr>
          <p:spPr bwMode="auto">
            <a:xfrm>
              <a:off x="5776781" y="3230563"/>
              <a:ext cx="742950" cy="6096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0" name="Line 124"/>
            <p:cNvSpPr>
              <a:spLocks noChangeShapeType="1"/>
            </p:cNvSpPr>
            <p:nvPr/>
          </p:nvSpPr>
          <p:spPr bwMode="auto">
            <a:xfrm>
              <a:off x="6438900" y="3611563"/>
              <a:ext cx="2393950"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1" name="Text Box 125"/>
            <p:cNvSpPr txBox="1">
              <a:spLocks noChangeArrowheads="1"/>
            </p:cNvSpPr>
            <p:nvPr/>
          </p:nvSpPr>
          <p:spPr bwMode="auto">
            <a:xfrm>
              <a:off x="5365752" y="3697289"/>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42" name="Line 126"/>
            <p:cNvSpPr>
              <a:spLocks noChangeShapeType="1"/>
            </p:cNvSpPr>
            <p:nvPr/>
          </p:nvSpPr>
          <p:spPr bwMode="auto">
            <a:xfrm>
              <a:off x="3632200" y="5440363"/>
              <a:ext cx="206375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3" name="Freeform 127"/>
            <p:cNvSpPr>
              <a:spLocks/>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4" name="Freeform 128"/>
            <p:cNvSpPr>
              <a:spLocks/>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5" name="Text Box 129"/>
            <p:cNvSpPr txBox="1">
              <a:spLocks noChangeArrowheads="1"/>
            </p:cNvSpPr>
            <p:nvPr/>
          </p:nvSpPr>
          <p:spPr bwMode="auto">
            <a:xfrm>
              <a:off x="5610004" y="2779098"/>
              <a:ext cx="1273183"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路由器 </a:t>
              </a:r>
              <a:r>
                <a:rPr kumimoji="1" lang="en-US" altLang="zh-CN" sz="1100" b="1">
                  <a:latin typeface="微软雅黑" pitchFamily="34" charset="-122"/>
                  <a:ea typeface="微软雅黑" pitchFamily="34" charset="-122"/>
                </a:rPr>
                <a:t>R</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grpSp>
          <p:nvGrpSpPr>
            <p:cNvPr id="46" name="Group 130"/>
            <p:cNvGrpSpPr>
              <a:grpSpLocks/>
            </p:cNvGrpSpPr>
            <p:nvPr/>
          </p:nvGrpSpPr>
          <p:grpSpPr bwMode="auto">
            <a:xfrm>
              <a:off x="1238250" y="3154363"/>
              <a:ext cx="1568450" cy="381000"/>
              <a:chOff x="1632" y="2688"/>
              <a:chExt cx="912" cy="240"/>
            </a:xfrm>
          </p:grpSpPr>
          <p:sp>
            <p:nvSpPr>
              <p:cNvPr id="66" name="Rectangle 131"/>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  IP</a:t>
                </a:r>
                <a:r>
                  <a:rPr kumimoji="1" lang="en-US" altLang="zh-CN" sz="1200" b="1" baseline="-25000" dirty="0">
                    <a:latin typeface="微软雅黑" pitchFamily="34" charset="-122"/>
                    <a:ea typeface="微软雅黑" pitchFamily="34" charset="-122"/>
                  </a:rPr>
                  <a:t>1</a:t>
                </a:r>
                <a:r>
                  <a:rPr kumimoji="1" lang="en-US" altLang="zh-CN" sz="1200" b="1" dirty="0">
                    <a:latin typeface="微软雅黑" pitchFamily="34" charset="-122"/>
                    <a:ea typeface="微软雅黑" pitchFamily="34" charset="-122"/>
                  </a:rPr>
                  <a:t> → IP</a:t>
                </a:r>
                <a:r>
                  <a:rPr kumimoji="1" lang="en-US" altLang="zh-CN" sz="1200" b="1" baseline="-25000" dirty="0">
                    <a:latin typeface="微软雅黑" pitchFamily="34" charset="-122"/>
                    <a:ea typeface="微软雅黑" pitchFamily="34" charset="-122"/>
                  </a:rPr>
                  <a:t>2</a:t>
                </a:r>
              </a:p>
            </p:txBody>
          </p:sp>
          <p:sp>
            <p:nvSpPr>
              <p:cNvPr id="67" name="AutoShape 132"/>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7" name="Group 133"/>
            <p:cNvGrpSpPr>
              <a:grpSpLocks/>
            </p:cNvGrpSpPr>
            <p:nvPr/>
          </p:nvGrpSpPr>
          <p:grpSpPr bwMode="auto">
            <a:xfrm>
              <a:off x="4044950" y="3154363"/>
              <a:ext cx="1568450" cy="381000"/>
              <a:chOff x="1632" y="2688"/>
              <a:chExt cx="912" cy="240"/>
            </a:xfrm>
          </p:grpSpPr>
          <p:sp>
            <p:nvSpPr>
              <p:cNvPr id="64" name="Rectangle 134"/>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IP</a:t>
                </a:r>
                <a:r>
                  <a:rPr kumimoji="1" lang="en-US" altLang="zh-CN" sz="1200" b="1" baseline="-25000">
                    <a:latin typeface="微软雅黑" pitchFamily="34" charset="-122"/>
                    <a:ea typeface="微软雅黑" pitchFamily="34" charset="-122"/>
                  </a:rPr>
                  <a:t>1</a:t>
                </a:r>
                <a:r>
                  <a:rPr kumimoji="1" lang="en-US" altLang="zh-CN" sz="1200" b="1">
                    <a:latin typeface="微软雅黑" pitchFamily="34" charset="-122"/>
                    <a:ea typeface="微软雅黑" pitchFamily="34" charset="-122"/>
                  </a:rPr>
                  <a:t> → IP</a:t>
                </a:r>
                <a:r>
                  <a:rPr kumimoji="1" lang="en-US" altLang="zh-CN" sz="1200" b="1" baseline="-25000">
                    <a:latin typeface="微软雅黑" pitchFamily="34" charset="-122"/>
                    <a:ea typeface="微软雅黑" pitchFamily="34" charset="-122"/>
                  </a:rPr>
                  <a:t>2</a:t>
                </a:r>
              </a:p>
            </p:txBody>
          </p:sp>
          <p:sp>
            <p:nvSpPr>
              <p:cNvPr id="65" name="AutoShape 135"/>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8" name="Group 136"/>
            <p:cNvGrpSpPr>
              <a:grpSpLocks/>
            </p:cNvGrpSpPr>
            <p:nvPr/>
          </p:nvGrpSpPr>
          <p:grpSpPr bwMode="auto">
            <a:xfrm>
              <a:off x="7016750" y="3154363"/>
              <a:ext cx="1568450" cy="381000"/>
              <a:chOff x="1632" y="2688"/>
              <a:chExt cx="912" cy="240"/>
            </a:xfrm>
          </p:grpSpPr>
          <p:sp>
            <p:nvSpPr>
              <p:cNvPr id="62" name="Rectangle 137"/>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IP</a:t>
                </a:r>
                <a:r>
                  <a:rPr kumimoji="1" lang="en-US" altLang="zh-CN" sz="1200" b="1" baseline="-25000">
                    <a:latin typeface="微软雅黑" pitchFamily="34" charset="-122"/>
                    <a:ea typeface="微软雅黑" pitchFamily="34" charset="-122"/>
                  </a:rPr>
                  <a:t>1</a:t>
                </a:r>
                <a:r>
                  <a:rPr kumimoji="1" lang="en-US" altLang="zh-CN" sz="1200" b="1">
                    <a:latin typeface="微软雅黑" pitchFamily="34" charset="-122"/>
                    <a:ea typeface="微软雅黑" pitchFamily="34" charset="-122"/>
                  </a:rPr>
                  <a:t> → IP</a:t>
                </a:r>
                <a:r>
                  <a:rPr kumimoji="1" lang="en-US" altLang="zh-CN" sz="1200" b="1" baseline="-25000">
                    <a:latin typeface="微软雅黑" pitchFamily="34" charset="-122"/>
                    <a:ea typeface="微软雅黑" pitchFamily="34" charset="-122"/>
                  </a:rPr>
                  <a:t>2</a:t>
                </a:r>
              </a:p>
            </p:txBody>
          </p:sp>
          <p:sp>
            <p:nvSpPr>
              <p:cNvPr id="63" name="AutoShape 138"/>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9" name="Group 139"/>
            <p:cNvGrpSpPr>
              <a:grpSpLocks/>
            </p:cNvGrpSpPr>
            <p:nvPr/>
          </p:nvGrpSpPr>
          <p:grpSpPr bwMode="auto">
            <a:xfrm>
              <a:off x="660400" y="5576888"/>
              <a:ext cx="2146300" cy="381000"/>
              <a:chOff x="480" y="3110"/>
              <a:chExt cx="1248" cy="240"/>
            </a:xfrm>
          </p:grpSpPr>
          <p:sp>
            <p:nvSpPr>
              <p:cNvPr id="60" name="Rectangle 140"/>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a:latin typeface="微软雅黑" pitchFamily="34" charset="-122"/>
                    <a:ea typeface="微软雅黑" pitchFamily="34" charset="-122"/>
                  </a:rPr>
                  <a:t>从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1</a:t>
                </a:r>
                <a:r>
                  <a:rPr kumimoji="1" lang="en-US" altLang="zh-CN" sz="1100" b="1">
                    <a:latin typeface="微软雅黑" pitchFamily="34" charset="-122"/>
                    <a:ea typeface="微软雅黑" pitchFamily="34" charset="-122"/>
                  </a:rPr>
                  <a:t> </a:t>
                </a:r>
                <a:r>
                  <a:rPr kumimoji="1" lang="zh-CN" altLang="en-US" sz="1100" b="1">
                    <a:latin typeface="微软雅黑" pitchFamily="34" charset="-122"/>
                    <a:ea typeface="微软雅黑" pitchFamily="34" charset="-122"/>
                  </a:rPr>
                  <a:t>到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3</a:t>
                </a:r>
              </a:p>
            </p:txBody>
          </p:sp>
          <p:sp>
            <p:nvSpPr>
              <p:cNvPr id="61" name="AutoShape 141"/>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50" name="Group 142"/>
            <p:cNvGrpSpPr>
              <a:grpSpLocks/>
            </p:cNvGrpSpPr>
            <p:nvPr/>
          </p:nvGrpSpPr>
          <p:grpSpPr bwMode="auto">
            <a:xfrm>
              <a:off x="3797300" y="5576888"/>
              <a:ext cx="2146300" cy="381000"/>
              <a:chOff x="480" y="3110"/>
              <a:chExt cx="1248" cy="240"/>
            </a:xfrm>
          </p:grpSpPr>
          <p:sp>
            <p:nvSpPr>
              <p:cNvPr id="58" name="Rectangle 143"/>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4</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5</a:t>
                </a:r>
              </a:p>
            </p:txBody>
          </p:sp>
          <p:sp>
            <p:nvSpPr>
              <p:cNvPr id="59" name="AutoShape 144"/>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51" name="Group 145"/>
            <p:cNvGrpSpPr>
              <a:grpSpLocks/>
            </p:cNvGrpSpPr>
            <p:nvPr/>
          </p:nvGrpSpPr>
          <p:grpSpPr bwMode="auto">
            <a:xfrm>
              <a:off x="6934200" y="5576888"/>
              <a:ext cx="2146300" cy="381000"/>
              <a:chOff x="480" y="3110"/>
              <a:chExt cx="1248" cy="240"/>
            </a:xfrm>
          </p:grpSpPr>
          <p:sp>
            <p:nvSpPr>
              <p:cNvPr id="56" name="Rectangle 146"/>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6</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2</a:t>
                </a:r>
              </a:p>
            </p:txBody>
          </p:sp>
          <p:sp>
            <p:nvSpPr>
              <p:cNvPr id="57" name="AutoShape 147"/>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52" name="Text Box 148"/>
            <p:cNvSpPr txBox="1">
              <a:spLocks noChangeArrowheads="1"/>
            </p:cNvSpPr>
            <p:nvPr/>
          </p:nvSpPr>
          <p:spPr bwMode="auto">
            <a:xfrm>
              <a:off x="7286323" y="5931732"/>
              <a:ext cx="1126140"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53" name="Text Box 149"/>
            <p:cNvSpPr txBox="1">
              <a:spLocks noChangeArrowheads="1"/>
            </p:cNvSpPr>
            <p:nvPr/>
          </p:nvSpPr>
          <p:spPr bwMode="auto">
            <a:xfrm>
              <a:off x="4150584" y="5931732"/>
              <a:ext cx="1126140"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54"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headEnd/>
              <a:tailEnd/>
            </a:ln>
            <a:effectLst/>
            <a:extLst/>
          </p:spPr>
          <p:txBody>
            <a:bodyPr rot="10800000" wrap="none" anchor="ctr"/>
            <a:lstStyle/>
            <a:p>
              <a:pPr algn="ctr"/>
              <a:endParaRPr kumimoji="1" lang="zh-CN" altLang="zh-CN" sz="1200" b="1">
                <a:solidFill>
                  <a:srgbClr val="0000CC"/>
                </a:solidFill>
                <a:latin typeface="微软雅黑" pitchFamily="34" charset="-122"/>
                <a:ea typeface="微软雅黑" pitchFamily="34" charset="-122"/>
              </a:endParaRPr>
            </a:p>
          </p:txBody>
        </p:sp>
        <p:sp>
          <p:nvSpPr>
            <p:cNvPr id="55" name="Text Box 151"/>
            <p:cNvSpPr txBox="1">
              <a:spLocks noChangeArrowheads="1"/>
            </p:cNvSpPr>
            <p:nvPr/>
          </p:nvSpPr>
          <p:spPr bwMode="auto">
            <a:xfrm>
              <a:off x="2270125" y="2249634"/>
              <a:ext cx="1250365"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IP </a:t>
              </a:r>
              <a:r>
                <a:rPr kumimoji="1" lang="zh-CN" altLang="en-US" sz="1100" b="1" dirty="0">
                  <a:latin typeface="微软雅黑" pitchFamily="34" charset="-122"/>
                  <a:ea typeface="微软雅黑" pitchFamily="34" charset="-122"/>
                </a:rPr>
                <a:t>数据报</a:t>
              </a:r>
            </a:p>
          </p:txBody>
        </p:sp>
      </p:grpSp>
      <p:sp>
        <p:nvSpPr>
          <p:cNvPr id="82" name="Text Box 158"/>
          <p:cNvSpPr txBox="1">
            <a:spLocks noChangeArrowheads="1"/>
          </p:cNvSpPr>
          <p:nvPr/>
        </p:nvSpPr>
        <p:spPr bwMode="auto">
          <a:xfrm>
            <a:off x="2815202" y="728414"/>
            <a:ext cx="3502882" cy="338554"/>
          </a:xfrm>
          <a:prstGeom prst="rect">
            <a:avLst/>
          </a:prstGeom>
          <a:solidFill>
            <a:srgbClr val="0000CC"/>
          </a:solidFill>
          <a:ln w="9525">
            <a:solidFill>
              <a:schemeClr val="tx1"/>
            </a:solidFill>
            <a:miter lim="800000"/>
            <a:headEnd/>
            <a:tailEnd/>
          </a:ln>
          <a:effectLst/>
          <a:extLst/>
        </p:spPr>
        <p:txBody>
          <a:bodyPr wrap="none">
            <a:spAutoFit/>
          </a:bodyPr>
          <a:lstStyle/>
          <a:p>
            <a:pPr algn="ctr"/>
            <a:r>
              <a:rPr lang="zh-CN" altLang="en-US" sz="1600" b="1" dirty="0">
                <a:solidFill>
                  <a:schemeClr val="bg1"/>
                </a:solidFill>
                <a:latin typeface="微软雅黑" pitchFamily="34" charset="-122"/>
                <a:ea typeface="微软雅黑" pitchFamily="34" charset="-122"/>
              </a:rPr>
              <a:t>从虚拟的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层上看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数据报的流动</a:t>
            </a:r>
          </a:p>
        </p:txBody>
      </p:sp>
      <p:sp>
        <p:nvSpPr>
          <p:cNvPr id="84" name="Line 161"/>
          <p:cNvSpPr>
            <a:spLocks noChangeShapeType="1"/>
          </p:cNvSpPr>
          <p:nvPr/>
        </p:nvSpPr>
        <p:spPr bwMode="auto">
          <a:xfrm>
            <a:off x="1861661" y="2665434"/>
            <a:ext cx="1585771" cy="0"/>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87" name="Line 165"/>
          <p:cNvSpPr>
            <a:spLocks noChangeShapeType="1"/>
          </p:cNvSpPr>
          <p:nvPr/>
        </p:nvSpPr>
        <p:spPr bwMode="auto">
          <a:xfrm>
            <a:off x="3565904" y="2665434"/>
            <a:ext cx="1670874" cy="0"/>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90" name="Line 170"/>
          <p:cNvSpPr>
            <a:spLocks noChangeShapeType="1"/>
          </p:cNvSpPr>
          <p:nvPr/>
        </p:nvSpPr>
        <p:spPr bwMode="auto">
          <a:xfrm>
            <a:off x="5324876" y="2665434"/>
            <a:ext cx="1823756" cy="0"/>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92" name="Freeform 2"/>
          <p:cNvSpPr>
            <a:spLocks/>
          </p:cNvSpPr>
          <p:nvPr/>
        </p:nvSpPr>
        <p:spPr bwMode="auto">
          <a:xfrm>
            <a:off x="3120664" y="1412506"/>
            <a:ext cx="170724" cy="29032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3" name="Freeform 3"/>
          <p:cNvSpPr>
            <a:spLocks/>
          </p:cNvSpPr>
          <p:nvPr/>
        </p:nvSpPr>
        <p:spPr bwMode="auto">
          <a:xfrm>
            <a:off x="5000809" y="1412506"/>
            <a:ext cx="116354" cy="289461"/>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4" name="Line 4"/>
          <p:cNvSpPr>
            <a:spLocks noChangeShapeType="1"/>
          </p:cNvSpPr>
          <p:nvPr/>
        </p:nvSpPr>
        <p:spPr bwMode="auto">
          <a:xfrm rot="16200000">
            <a:off x="7110950" y="1556581"/>
            <a:ext cx="290325" cy="217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5" name="Line 5"/>
          <p:cNvSpPr>
            <a:spLocks noChangeShapeType="1"/>
          </p:cNvSpPr>
          <p:nvPr/>
        </p:nvSpPr>
        <p:spPr bwMode="auto">
          <a:xfrm rot="16200000">
            <a:off x="1525973" y="1556581"/>
            <a:ext cx="290325" cy="217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6" name="Line 6"/>
          <p:cNvSpPr>
            <a:spLocks noChangeShapeType="1"/>
          </p:cNvSpPr>
          <p:nvPr/>
        </p:nvSpPr>
        <p:spPr bwMode="auto">
          <a:xfrm>
            <a:off x="1509111" y="1702831"/>
            <a:ext cx="177249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7" name="Line 11"/>
          <p:cNvSpPr>
            <a:spLocks noChangeShapeType="1"/>
          </p:cNvSpPr>
          <p:nvPr/>
        </p:nvSpPr>
        <p:spPr bwMode="auto">
          <a:xfrm>
            <a:off x="5484709" y="1702831"/>
            <a:ext cx="1987799"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8" name="Text Box 13"/>
          <p:cNvSpPr txBox="1">
            <a:spLocks noChangeArrowheads="1"/>
          </p:cNvSpPr>
          <p:nvPr/>
        </p:nvSpPr>
        <p:spPr bwMode="auto">
          <a:xfrm>
            <a:off x="1414301" y="755888"/>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99" name="Text Box 14"/>
          <p:cNvSpPr txBox="1">
            <a:spLocks noChangeArrowheads="1"/>
          </p:cNvSpPr>
          <p:nvPr/>
        </p:nvSpPr>
        <p:spPr bwMode="auto">
          <a:xfrm>
            <a:off x="6902125" y="755888"/>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2</a:t>
            </a:r>
            <a:endParaRPr kumimoji="1" lang="en-US" altLang="zh-CN" sz="1100" b="1" dirty="0">
              <a:latin typeface="微软雅黑" pitchFamily="34" charset="-122"/>
              <a:ea typeface="微软雅黑" pitchFamily="34" charset="-122"/>
            </a:endParaRPr>
          </a:p>
        </p:txBody>
      </p:sp>
      <p:sp>
        <p:nvSpPr>
          <p:cNvPr id="100" name="Line 15"/>
          <p:cNvSpPr>
            <a:spLocks noChangeShapeType="1"/>
          </p:cNvSpPr>
          <p:nvPr/>
        </p:nvSpPr>
        <p:spPr bwMode="auto">
          <a:xfrm>
            <a:off x="3604564" y="1702831"/>
            <a:ext cx="1557182"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1" name="Freeform 16"/>
          <p:cNvSpPr>
            <a:spLocks/>
          </p:cNvSpPr>
          <p:nvPr/>
        </p:nvSpPr>
        <p:spPr bwMode="auto">
          <a:xfrm flipH="1">
            <a:off x="5484709" y="1412506"/>
            <a:ext cx="160938" cy="29032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2" name="Freeform 17"/>
          <p:cNvSpPr>
            <a:spLocks/>
          </p:cNvSpPr>
          <p:nvPr/>
        </p:nvSpPr>
        <p:spPr bwMode="auto">
          <a:xfrm flipH="1">
            <a:off x="3648060" y="1412506"/>
            <a:ext cx="117441" cy="291189"/>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3" name="Text Box 18"/>
          <p:cNvSpPr txBox="1">
            <a:spLocks noChangeArrowheads="1"/>
          </p:cNvSpPr>
          <p:nvPr/>
        </p:nvSpPr>
        <p:spPr bwMode="auto">
          <a:xfrm>
            <a:off x="3127162" y="1053174"/>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路由器 </a:t>
            </a:r>
            <a:r>
              <a:rPr kumimoji="1" lang="en-US" altLang="zh-CN" sz="1100" b="1">
                <a:latin typeface="微软雅黑" pitchFamily="34" charset="-122"/>
                <a:ea typeface="微软雅黑" pitchFamily="34" charset="-122"/>
              </a:rPr>
              <a:t>R</a:t>
            </a:r>
            <a:r>
              <a:rPr kumimoji="1" lang="en-US" altLang="zh-CN" sz="1100" b="1" baseline="-25000">
                <a:latin typeface="微软雅黑" pitchFamily="34" charset="-122"/>
                <a:ea typeface="微软雅黑" pitchFamily="34" charset="-122"/>
              </a:rPr>
              <a:t>1</a:t>
            </a:r>
          </a:p>
        </p:txBody>
      </p:sp>
      <p:pic>
        <p:nvPicPr>
          <p:cNvPr id="104" name="Picture 2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4092" y="1274256"/>
            <a:ext cx="528485" cy="236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5"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3734" y="1262159"/>
            <a:ext cx="527397" cy="236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6" name="AutoShape 23"/>
          <p:cNvSpPr>
            <a:spLocks noChangeArrowheads="1"/>
          </p:cNvSpPr>
          <p:nvPr/>
        </p:nvSpPr>
        <p:spPr bwMode="auto">
          <a:xfrm flipV="1">
            <a:off x="2035069" y="1036314"/>
            <a:ext cx="1085595" cy="189554"/>
          </a:xfrm>
          <a:prstGeom prst="wedgeRoundRectCallout">
            <a:avLst>
              <a:gd name="adj1" fmla="val -53217"/>
              <a:gd name="adj2" fmla="val -195611"/>
              <a:gd name="adj3" fmla="val 16667"/>
            </a:avLst>
          </a:prstGeom>
          <a:solidFill>
            <a:srgbClr val="66FFFF"/>
          </a:solidFill>
          <a:ln w="9525">
            <a:solidFill>
              <a:schemeClr val="tx1"/>
            </a:solidFill>
            <a:miter lim="800000"/>
            <a:headEnd/>
            <a:tailEnd/>
          </a:ln>
          <a:effectLst/>
          <a:extLst/>
        </p:spPr>
        <p:txBody>
          <a:bodyPr rot="10800000" wrap="none" anchor="ctr"/>
          <a:lstStyle/>
          <a:p>
            <a:pPr algn="ctr"/>
            <a:r>
              <a:rPr kumimoji="1" lang="en-US" altLang="zh-CN" sz="1100" b="1" dirty="0" smtClean="0">
                <a:latin typeface="微软雅黑" pitchFamily="34" charset="-122"/>
                <a:ea typeface="微软雅黑" pitchFamily="34" charset="-122"/>
              </a:rPr>
              <a:t>HA </a:t>
            </a:r>
            <a:r>
              <a:rPr kumimoji="1" lang="zh-CN" altLang="en-US" sz="1100" b="1" dirty="0" smtClean="0">
                <a:latin typeface="微软雅黑" pitchFamily="34" charset="-122"/>
                <a:ea typeface="微软雅黑" pitchFamily="34" charset="-122"/>
              </a:rPr>
              <a:t>为</a:t>
            </a:r>
            <a:r>
              <a:rPr kumimoji="1" lang="zh-CN" altLang="en-US" sz="1100" b="1" dirty="0">
                <a:latin typeface="微软雅黑" pitchFamily="34" charset="-122"/>
                <a:ea typeface="微软雅黑" pitchFamily="34" charset="-122"/>
              </a:rPr>
              <a:t>硬件地址</a:t>
            </a:r>
          </a:p>
        </p:txBody>
      </p:sp>
      <p:sp>
        <p:nvSpPr>
          <p:cNvPr id="107" name="Text Box 25"/>
          <p:cNvSpPr txBox="1">
            <a:spLocks noChangeArrowheads="1"/>
          </p:cNvSpPr>
          <p:nvPr/>
        </p:nvSpPr>
        <p:spPr bwMode="auto">
          <a:xfrm>
            <a:off x="4963812" y="1056629"/>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路由器 </a:t>
            </a:r>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2</a:t>
            </a:r>
          </a:p>
        </p:txBody>
      </p:sp>
      <p:sp>
        <p:nvSpPr>
          <p:cNvPr id="108" name="Text Box 29"/>
          <p:cNvSpPr txBox="1">
            <a:spLocks noChangeArrowheads="1"/>
          </p:cNvSpPr>
          <p:nvPr/>
        </p:nvSpPr>
        <p:spPr bwMode="auto">
          <a:xfrm>
            <a:off x="2139132"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局域网</a:t>
            </a:r>
            <a:endParaRPr kumimoji="1" lang="zh-CN" altLang="en-US" sz="1200" b="1" baseline="-25000" dirty="0">
              <a:latin typeface="微软雅黑" pitchFamily="34" charset="-122"/>
              <a:ea typeface="微软雅黑" pitchFamily="34" charset="-122"/>
            </a:endParaRPr>
          </a:p>
        </p:txBody>
      </p:sp>
      <p:sp>
        <p:nvSpPr>
          <p:cNvPr id="109" name="Text Box 30"/>
          <p:cNvSpPr txBox="1">
            <a:spLocks noChangeArrowheads="1"/>
          </p:cNvSpPr>
          <p:nvPr/>
        </p:nvSpPr>
        <p:spPr bwMode="auto">
          <a:xfrm>
            <a:off x="4073649"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局域网</a:t>
            </a:r>
            <a:endParaRPr kumimoji="1" lang="zh-CN" altLang="en-US" sz="1200" b="1" baseline="-25000" dirty="0">
              <a:latin typeface="微软雅黑" pitchFamily="34" charset="-122"/>
              <a:ea typeface="微软雅黑" pitchFamily="34" charset="-122"/>
            </a:endParaRPr>
          </a:p>
        </p:txBody>
      </p:sp>
      <p:sp>
        <p:nvSpPr>
          <p:cNvPr id="110" name="Text Box 31"/>
          <p:cNvSpPr txBox="1">
            <a:spLocks noChangeArrowheads="1"/>
          </p:cNvSpPr>
          <p:nvPr/>
        </p:nvSpPr>
        <p:spPr bwMode="auto">
          <a:xfrm>
            <a:off x="6137566"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局域网</a:t>
            </a:r>
            <a:endParaRPr kumimoji="1" lang="zh-CN" altLang="en-US" sz="1200" b="1" baseline="-25000">
              <a:latin typeface="微软雅黑" pitchFamily="34" charset="-122"/>
              <a:ea typeface="微软雅黑" pitchFamily="34" charset="-122"/>
            </a:endParaRPr>
          </a:p>
        </p:txBody>
      </p:sp>
      <p:sp>
        <p:nvSpPr>
          <p:cNvPr id="111" name="Text Box 7"/>
          <p:cNvSpPr txBox="1">
            <a:spLocks noChangeArrowheads="1"/>
          </p:cNvSpPr>
          <p:nvPr/>
        </p:nvSpPr>
        <p:spPr bwMode="auto">
          <a:xfrm>
            <a:off x="1629867" y="1422876"/>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1</a:t>
            </a:r>
            <a:endParaRPr kumimoji="1" lang="en-US" altLang="zh-CN" sz="1100" b="1">
              <a:solidFill>
                <a:srgbClr val="0000CC"/>
              </a:solidFill>
              <a:latin typeface="微软雅黑" pitchFamily="34" charset="-122"/>
              <a:ea typeface="微软雅黑" pitchFamily="34" charset="-122"/>
            </a:endParaRPr>
          </a:p>
        </p:txBody>
      </p:sp>
      <p:sp>
        <p:nvSpPr>
          <p:cNvPr id="112" name="Text Box 8"/>
          <p:cNvSpPr txBox="1">
            <a:spLocks noChangeArrowheads="1"/>
          </p:cNvSpPr>
          <p:nvPr/>
        </p:nvSpPr>
        <p:spPr bwMode="auto">
          <a:xfrm>
            <a:off x="4570245"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113" name="Text Box 9"/>
          <p:cNvSpPr txBox="1">
            <a:spLocks noChangeArrowheads="1"/>
          </p:cNvSpPr>
          <p:nvPr/>
        </p:nvSpPr>
        <p:spPr bwMode="auto">
          <a:xfrm>
            <a:off x="3702485"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HA</a:t>
            </a:r>
            <a:r>
              <a:rPr kumimoji="1" lang="en-US" altLang="zh-CN" sz="1100" b="1" baseline="-25000" dirty="0">
                <a:solidFill>
                  <a:srgbClr val="0000CC"/>
                </a:solidFill>
                <a:latin typeface="微软雅黑" pitchFamily="34" charset="-122"/>
                <a:ea typeface="微软雅黑" pitchFamily="34" charset="-122"/>
              </a:rPr>
              <a:t>4</a:t>
            </a:r>
            <a:endParaRPr kumimoji="1" lang="en-US" altLang="zh-CN" sz="1100" b="1" dirty="0">
              <a:solidFill>
                <a:srgbClr val="0000CC"/>
              </a:solidFill>
              <a:latin typeface="微软雅黑" pitchFamily="34" charset="-122"/>
              <a:ea typeface="微软雅黑" pitchFamily="34" charset="-122"/>
            </a:endParaRPr>
          </a:p>
        </p:txBody>
      </p:sp>
      <p:sp>
        <p:nvSpPr>
          <p:cNvPr id="114" name="Text Box 10"/>
          <p:cNvSpPr txBox="1">
            <a:spLocks noChangeArrowheads="1"/>
          </p:cNvSpPr>
          <p:nvPr/>
        </p:nvSpPr>
        <p:spPr bwMode="auto">
          <a:xfrm>
            <a:off x="269010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3</a:t>
            </a:r>
            <a:endParaRPr kumimoji="1" lang="en-US" altLang="zh-CN" sz="1100" b="1">
              <a:solidFill>
                <a:srgbClr val="0000CC"/>
              </a:solidFill>
              <a:latin typeface="微软雅黑" pitchFamily="34" charset="-122"/>
              <a:ea typeface="微软雅黑" pitchFamily="34" charset="-122"/>
            </a:endParaRPr>
          </a:p>
        </p:txBody>
      </p:sp>
      <p:sp>
        <p:nvSpPr>
          <p:cNvPr id="115" name="Text Box 12"/>
          <p:cNvSpPr txBox="1">
            <a:spLocks noChangeArrowheads="1"/>
          </p:cNvSpPr>
          <p:nvPr/>
        </p:nvSpPr>
        <p:spPr bwMode="auto">
          <a:xfrm>
            <a:off x="558263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6</a:t>
            </a:r>
            <a:endParaRPr kumimoji="1" lang="en-US" altLang="zh-CN" sz="1100" b="1">
              <a:solidFill>
                <a:srgbClr val="0000CC"/>
              </a:solidFill>
              <a:latin typeface="微软雅黑" pitchFamily="34" charset="-122"/>
              <a:ea typeface="微软雅黑" pitchFamily="34" charset="-122"/>
            </a:endParaRPr>
          </a:p>
        </p:txBody>
      </p:sp>
      <p:sp>
        <p:nvSpPr>
          <p:cNvPr id="116" name="Text Box 26"/>
          <p:cNvSpPr txBox="1">
            <a:spLocks noChangeArrowheads="1"/>
          </p:cNvSpPr>
          <p:nvPr/>
        </p:nvSpPr>
        <p:spPr bwMode="auto">
          <a:xfrm>
            <a:off x="681250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2</a:t>
            </a:r>
            <a:endParaRPr kumimoji="1" lang="en-US" altLang="zh-CN" sz="1100" b="1">
              <a:solidFill>
                <a:srgbClr val="0000CC"/>
              </a:solidFill>
              <a:latin typeface="微软雅黑" pitchFamily="34" charset="-122"/>
              <a:ea typeface="微软雅黑" pitchFamily="34" charset="-122"/>
            </a:endParaRPr>
          </a:p>
        </p:txBody>
      </p:sp>
      <p:pic>
        <p:nvPicPr>
          <p:cNvPr id="11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263" y="996212"/>
            <a:ext cx="472829" cy="472829"/>
          </a:xfrm>
          <a:prstGeom prst="rect">
            <a:avLst/>
          </a:prstGeom>
          <a:noFill/>
          <a:extLst>
            <a:ext uri="{909E8E84-426E-40DD-AFC4-6F175D3DCCD1}">
              <a14:hiddenFill xmlns:a14="http://schemas.microsoft.com/office/drawing/2010/main">
                <a:solidFill>
                  <a:srgbClr val="FFFFFF"/>
                </a:solidFill>
              </a14:hiddenFill>
            </a:ext>
          </a:extLst>
        </p:spPr>
      </p:pic>
      <p:sp>
        <p:nvSpPr>
          <p:cNvPr id="118" name="Text Box 27"/>
          <p:cNvSpPr txBox="1">
            <a:spLocks noChangeArrowheads="1"/>
          </p:cNvSpPr>
          <p:nvPr/>
        </p:nvSpPr>
        <p:spPr bwMode="auto">
          <a:xfrm>
            <a:off x="1505520" y="1052103"/>
            <a:ext cx="3994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chemeClr val="bg1"/>
                </a:solidFill>
                <a:latin typeface="微软雅黑" pitchFamily="34" charset="-122"/>
                <a:ea typeface="微软雅黑" pitchFamily="34" charset="-122"/>
              </a:rPr>
              <a:t>IP</a:t>
            </a:r>
            <a:r>
              <a:rPr kumimoji="1" lang="en-US" altLang="zh-CN" sz="1200" b="1" baseline="-25000" dirty="0">
                <a:solidFill>
                  <a:schemeClr val="bg1"/>
                </a:solidFill>
                <a:latin typeface="微软雅黑" pitchFamily="34" charset="-122"/>
                <a:ea typeface="微软雅黑" pitchFamily="34" charset="-122"/>
              </a:rPr>
              <a:t>1</a:t>
            </a:r>
            <a:endParaRPr kumimoji="1" lang="en-US" altLang="zh-CN" sz="1200" b="1" dirty="0">
              <a:solidFill>
                <a:schemeClr val="bg1"/>
              </a:solidFill>
              <a:latin typeface="微软雅黑" pitchFamily="34" charset="-122"/>
              <a:ea typeface="微软雅黑" pitchFamily="34" charset="-122"/>
            </a:endParaRPr>
          </a:p>
        </p:txBody>
      </p:sp>
      <p:pic>
        <p:nvPicPr>
          <p:cNvPr id="11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0272" y="996212"/>
            <a:ext cx="472829" cy="472829"/>
          </a:xfrm>
          <a:prstGeom prst="rect">
            <a:avLst/>
          </a:prstGeom>
          <a:noFill/>
          <a:extLst>
            <a:ext uri="{909E8E84-426E-40DD-AFC4-6F175D3DCCD1}">
              <a14:hiddenFill xmlns:a14="http://schemas.microsoft.com/office/drawing/2010/main">
                <a:solidFill>
                  <a:srgbClr val="FFFFFF"/>
                </a:solidFill>
              </a14:hiddenFill>
            </a:ext>
          </a:extLst>
        </p:spPr>
      </p:pic>
      <p:sp>
        <p:nvSpPr>
          <p:cNvPr id="120" name="Text Box 28"/>
          <p:cNvSpPr txBox="1">
            <a:spLocks noChangeArrowheads="1"/>
          </p:cNvSpPr>
          <p:nvPr/>
        </p:nvSpPr>
        <p:spPr bwMode="auto">
          <a:xfrm>
            <a:off x="7062859" y="1050777"/>
            <a:ext cx="3994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chemeClr val="bg1"/>
                </a:solidFill>
                <a:latin typeface="微软雅黑" pitchFamily="34" charset="-122"/>
                <a:ea typeface="微软雅黑" pitchFamily="34" charset="-122"/>
              </a:rPr>
              <a:t>IP</a:t>
            </a:r>
            <a:r>
              <a:rPr kumimoji="1" lang="en-US" altLang="zh-CN" sz="1200" b="1" baseline="-25000" dirty="0">
                <a:solidFill>
                  <a:schemeClr val="bg1"/>
                </a:solidFill>
                <a:latin typeface="微软雅黑" pitchFamily="34" charset="-122"/>
                <a:ea typeface="微软雅黑" pitchFamily="34" charset="-122"/>
              </a:rPr>
              <a:t>2</a:t>
            </a:r>
            <a:endParaRPr kumimoji="1" lang="en-US" altLang="zh-CN" sz="12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94404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withEffect">
                                  <p:stCondLst>
                                    <p:cond delay="0"/>
                                  </p:stCondLst>
                                  <p:childTnLst>
                                    <p:anim calcmode="discrete" valueType="str">
                                      <p:cBhvr>
                                        <p:cTn id="6" dur="1000" fill="hold"/>
                                        <p:tgtEl>
                                          <p:spTgt spid="82"/>
                                        </p:tgtEl>
                                        <p:attrNameLst>
                                          <p:attrName>style.visibility</p:attrName>
                                        </p:attrNameLst>
                                      </p:cBhvr>
                                      <p:tavLst>
                                        <p:tav tm="0">
                                          <p:val>
                                            <p:strVal val="hidden"/>
                                          </p:val>
                                        </p:tav>
                                        <p:tav tm="50000">
                                          <p:val>
                                            <p:strVal val="visible"/>
                                          </p:val>
                                        </p:tav>
                                      </p:tavLst>
                                    </p:anim>
                                  </p:childTnLst>
                                </p:cTn>
                              </p:par>
                            </p:childTnLst>
                          </p:cTn>
                        </p:par>
                        <p:par>
                          <p:cTn id="7" fill="hold">
                            <p:stCondLst>
                              <p:cond delay="4000"/>
                            </p:stCondLst>
                            <p:childTnLst>
                              <p:par>
                                <p:cTn id="8" presetID="22" presetClass="entr" presetSubtype="8" fill="hold" grpId="0" nodeType="after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wipe(left)">
                                      <p:cBhvr>
                                        <p:cTn id="10" dur="1000"/>
                                        <p:tgtEl>
                                          <p:spTgt spid="84"/>
                                        </p:tgtEl>
                                      </p:cBhvr>
                                    </p:animEffect>
                                  </p:childTnLst>
                                </p:cTn>
                              </p:par>
                            </p:childTnLst>
                          </p:cTn>
                        </p:par>
                        <p:par>
                          <p:cTn id="11" fill="hold">
                            <p:stCondLst>
                              <p:cond delay="50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1000"/>
                                        <p:tgtEl>
                                          <p:spTgt spid="87"/>
                                        </p:tgtEl>
                                      </p:cBhvr>
                                    </p:animEffect>
                                  </p:childTnLst>
                                </p:cTn>
                              </p:par>
                            </p:childTnLst>
                          </p:cTn>
                        </p:par>
                        <p:par>
                          <p:cTn id="15" fill="hold">
                            <p:stCondLst>
                              <p:cond delay="6000"/>
                            </p:stCondLst>
                            <p:childTnLst>
                              <p:par>
                                <p:cTn id="16" presetID="22" presetClass="entr" presetSubtype="8" fill="hold" grpId="0" nodeType="after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wipe(left)">
                                      <p:cBhvr>
                                        <p:cTn id="18"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4" grpId="0" animBg="1"/>
      <p:bldP spid="87" grpId="0" animBg="1"/>
      <p:bldP spid="9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圆角矩形 124"/>
          <p:cNvSpPr/>
          <p:nvPr/>
        </p:nvSpPr>
        <p:spPr>
          <a:xfrm>
            <a:off x="545144" y="620973"/>
            <a:ext cx="8053712" cy="37407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p:nvGrpSpPr>
        <p:grpSpPr>
          <a:xfrm>
            <a:off x="1374271" y="1800136"/>
            <a:ext cx="6248302" cy="2427741"/>
            <a:chOff x="39556" y="1952011"/>
            <a:chExt cx="9881923" cy="4460364"/>
          </a:xfrm>
        </p:grpSpPr>
        <p:sp>
          <p:nvSpPr>
            <p:cNvPr id="16" name="Freeform 77"/>
            <p:cNvSpPr>
              <a:spLocks/>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Freeform 78"/>
            <p:cNvSpPr>
              <a:spLocks/>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79"/>
            <p:cNvSpPr>
              <a:spLocks noChangeShapeType="1"/>
            </p:cNvSpPr>
            <p:nvPr/>
          </p:nvSpPr>
          <p:spPr bwMode="auto">
            <a:xfrm rot="-5400000">
              <a:off x="8812081" y="5171943"/>
              <a:ext cx="533400" cy="34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80"/>
            <p:cNvSpPr>
              <a:spLocks noChangeShapeType="1"/>
            </p:cNvSpPr>
            <p:nvPr/>
          </p:nvSpPr>
          <p:spPr bwMode="auto">
            <a:xfrm rot="-5400000">
              <a:off x="230320" y="5171943"/>
              <a:ext cx="533400" cy="34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AutoShape 81"/>
            <p:cNvSpPr>
              <a:spLocks noChangeArrowheads="1"/>
            </p:cNvSpPr>
            <p:nvPr/>
          </p:nvSpPr>
          <p:spPr bwMode="auto">
            <a:xfrm>
              <a:off x="247650" y="3306763"/>
              <a:ext cx="742950" cy="1905000"/>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AutoShape 82"/>
            <p:cNvSpPr>
              <a:spLocks noChangeArrowheads="1"/>
            </p:cNvSpPr>
            <p:nvPr/>
          </p:nvSpPr>
          <p:spPr bwMode="auto">
            <a:xfrm>
              <a:off x="2889250" y="3382963"/>
              <a:ext cx="742950" cy="19050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AutoShape 83"/>
            <p:cNvSpPr>
              <a:spLocks noChangeArrowheads="1"/>
            </p:cNvSpPr>
            <p:nvPr/>
          </p:nvSpPr>
          <p:spPr bwMode="auto">
            <a:xfrm>
              <a:off x="8832850" y="3306763"/>
              <a:ext cx="742950" cy="1905000"/>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AutoShape 84"/>
            <p:cNvSpPr>
              <a:spLocks noChangeArrowheads="1"/>
            </p:cNvSpPr>
            <p:nvPr/>
          </p:nvSpPr>
          <p:spPr bwMode="auto">
            <a:xfrm>
              <a:off x="5776781" y="3611563"/>
              <a:ext cx="742950" cy="16764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24" name="Group 85"/>
            <p:cNvGrpSpPr>
              <a:grpSpLocks/>
            </p:cNvGrpSpPr>
            <p:nvPr/>
          </p:nvGrpSpPr>
          <p:grpSpPr bwMode="auto">
            <a:xfrm>
              <a:off x="39556" y="2420938"/>
              <a:ext cx="9881923" cy="2438400"/>
              <a:chOff x="96" y="1056"/>
              <a:chExt cx="5472" cy="1536"/>
            </a:xfrm>
            <a:solidFill>
              <a:srgbClr val="FFFF66"/>
            </a:solidFill>
          </p:grpSpPr>
          <p:sp>
            <p:nvSpPr>
              <p:cNvPr id="83" name="Oval 86"/>
              <p:cNvSpPr>
                <a:spLocks noChangeArrowheads="1"/>
              </p:cNvSpPr>
              <p:nvPr/>
            </p:nvSpPr>
            <p:spPr bwMode="auto">
              <a:xfrm>
                <a:off x="3662" y="1674"/>
                <a:ext cx="1906" cy="756"/>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84" name="Oval 87"/>
              <p:cNvSpPr>
                <a:spLocks noChangeArrowheads="1"/>
              </p:cNvSpPr>
              <p:nvPr/>
            </p:nvSpPr>
            <p:spPr bwMode="auto">
              <a:xfrm>
                <a:off x="96" y="1430"/>
                <a:ext cx="1870" cy="760"/>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85" name="Oval 88"/>
              <p:cNvSpPr>
                <a:spLocks noChangeArrowheads="1"/>
              </p:cNvSpPr>
              <p:nvPr/>
            </p:nvSpPr>
            <p:spPr bwMode="auto">
              <a:xfrm>
                <a:off x="3365" y="1163"/>
                <a:ext cx="1903"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86" name="Oval 89"/>
              <p:cNvSpPr>
                <a:spLocks noChangeArrowheads="1"/>
              </p:cNvSpPr>
              <p:nvPr/>
            </p:nvSpPr>
            <p:spPr bwMode="auto">
              <a:xfrm>
                <a:off x="2365" y="1821"/>
                <a:ext cx="1900" cy="77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87" name="Oval 90"/>
              <p:cNvSpPr>
                <a:spLocks noChangeArrowheads="1"/>
              </p:cNvSpPr>
              <p:nvPr/>
            </p:nvSpPr>
            <p:spPr bwMode="auto">
              <a:xfrm>
                <a:off x="729" y="1752"/>
                <a:ext cx="1900"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88" name="Oval 91"/>
              <p:cNvSpPr>
                <a:spLocks noChangeArrowheads="1"/>
              </p:cNvSpPr>
              <p:nvPr/>
            </p:nvSpPr>
            <p:spPr bwMode="auto">
              <a:xfrm>
                <a:off x="2197" y="1056"/>
                <a:ext cx="1870" cy="758"/>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89" name="Oval 92"/>
              <p:cNvSpPr>
                <a:spLocks noChangeArrowheads="1"/>
              </p:cNvSpPr>
              <p:nvPr/>
            </p:nvSpPr>
            <p:spPr bwMode="auto">
              <a:xfrm>
                <a:off x="996" y="1056"/>
                <a:ext cx="1867"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90" name="Oval 93"/>
              <p:cNvSpPr>
                <a:spLocks noChangeArrowheads="1"/>
              </p:cNvSpPr>
              <p:nvPr/>
            </p:nvSpPr>
            <p:spPr bwMode="auto">
              <a:xfrm>
                <a:off x="597" y="1226"/>
                <a:ext cx="4536" cy="106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CC"/>
                  </a:solidFill>
                  <a:latin typeface="微软雅黑" pitchFamily="34" charset="-122"/>
                  <a:ea typeface="微软雅黑" pitchFamily="34" charset="-122"/>
                </a:endParaRPr>
              </a:p>
            </p:txBody>
          </p:sp>
        </p:grpSp>
        <p:sp>
          <p:nvSpPr>
            <p:cNvPr id="25" name="Line 94"/>
            <p:cNvSpPr>
              <a:spLocks noChangeShapeType="1"/>
            </p:cNvSpPr>
            <p:nvPr/>
          </p:nvSpPr>
          <p:spPr bwMode="auto">
            <a:xfrm>
              <a:off x="165100" y="5440363"/>
              <a:ext cx="280670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26" name="Group 95"/>
            <p:cNvGrpSpPr>
              <a:grpSpLocks/>
            </p:cNvGrpSpPr>
            <p:nvPr/>
          </p:nvGrpSpPr>
          <p:grpSpPr bwMode="auto">
            <a:xfrm>
              <a:off x="247650" y="2420938"/>
              <a:ext cx="742950" cy="1447800"/>
              <a:chOff x="672" y="528"/>
              <a:chExt cx="432" cy="912"/>
            </a:xfrm>
          </p:grpSpPr>
          <p:sp>
            <p:nvSpPr>
              <p:cNvPr id="80" name="AutoShape 9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81" name="AutoShape 9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82" name="AutoShape 9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27" name="Text Box 99"/>
            <p:cNvSpPr txBox="1">
              <a:spLocks noChangeArrowheads="1"/>
            </p:cNvSpPr>
            <p:nvPr/>
          </p:nvSpPr>
          <p:spPr bwMode="auto">
            <a:xfrm>
              <a:off x="287206" y="3430588"/>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1</a:t>
              </a:r>
              <a:endParaRPr kumimoji="1" lang="en-US" altLang="zh-CN" sz="1100" b="1">
                <a:latin typeface="微软雅黑" pitchFamily="34" charset="-122"/>
                <a:ea typeface="微软雅黑" pitchFamily="34" charset="-122"/>
              </a:endParaRPr>
            </a:p>
          </p:txBody>
        </p:sp>
        <p:sp>
          <p:nvSpPr>
            <p:cNvPr id="28" name="Text Box 100"/>
            <p:cNvSpPr txBox="1">
              <a:spLocks noChangeArrowheads="1"/>
            </p:cNvSpPr>
            <p:nvPr/>
          </p:nvSpPr>
          <p:spPr bwMode="auto">
            <a:xfrm>
              <a:off x="233892" y="4783283"/>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29" name="Text Box 101"/>
            <p:cNvSpPr txBox="1">
              <a:spLocks noChangeArrowheads="1"/>
            </p:cNvSpPr>
            <p:nvPr/>
          </p:nvSpPr>
          <p:spPr bwMode="auto">
            <a:xfrm>
              <a:off x="5154860" y="4745182"/>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30" name="Text Box 102"/>
            <p:cNvSpPr txBox="1">
              <a:spLocks noChangeArrowheads="1"/>
            </p:cNvSpPr>
            <p:nvPr/>
          </p:nvSpPr>
          <p:spPr bwMode="auto">
            <a:xfrm>
              <a:off x="3533095" y="4738834"/>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31" name="Text Box 103"/>
            <p:cNvSpPr txBox="1">
              <a:spLocks noChangeArrowheads="1"/>
            </p:cNvSpPr>
            <p:nvPr/>
          </p:nvSpPr>
          <p:spPr bwMode="auto">
            <a:xfrm>
              <a:off x="2239811" y="4738834"/>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HA</a:t>
              </a:r>
              <a:r>
                <a:rPr kumimoji="1" lang="en-US" altLang="zh-CN" sz="1100" b="1" baseline="-25000" dirty="0">
                  <a:solidFill>
                    <a:srgbClr val="0000CC"/>
                  </a:solidFill>
                  <a:latin typeface="微软雅黑" pitchFamily="34" charset="-122"/>
                  <a:ea typeface="微软雅黑" pitchFamily="34" charset="-122"/>
                </a:rPr>
                <a:t>3</a:t>
              </a:r>
              <a:endParaRPr kumimoji="1" lang="en-US" altLang="zh-CN" sz="1100" b="1" dirty="0">
                <a:solidFill>
                  <a:srgbClr val="0000CC"/>
                </a:solidFill>
                <a:latin typeface="微软雅黑" pitchFamily="34" charset="-122"/>
                <a:ea typeface="微软雅黑" pitchFamily="34" charset="-122"/>
              </a:endParaRPr>
            </a:p>
          </p:txBody>
        </p:sp>
        <p:sp>
          <p:nvSpPr>
            <p:cNvPr id="32" name="Line 104"/>
            <p:cNvSpPr>
              <a:spLocks noChangeShapeType="1"/>
            </p:cNvSpPr>
            <p:nvPr/>
          </p:nvSpPr>
          <p:spPr bwMode="auto">
            <a:xfrm>
              <a:off x="908050" y="3611563"/>
              <a:ext cx="2063750"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3" name="Line 105"/>
            <p:cNvSpPr>
              <a:spLocks noChangeShapeType="1"/>
            </p:cNvSpPr>
            <p:nvPr/>
          </p:nvSpPr>
          <p:spPr bwMode="auto">
            <a:xfrm>
              <a:off x="6438900" y="5440363"/>
              <a:ext cx="321945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4" name="Text Box 106"/>
            <p:cNvSpPr txBox="1">
              <a:spLocks noChangeArrowheads="1"/>
            </p:cNvSpPr>
            <p:nvPr/>
          </p:nvSpPr>
          <p:spPr bwMode="auto">
            <a:xfrm>
              <a:off x="6436103" y="4732483"/>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6</a:t>
              </a:r>
              <a:endParaRPr kumimoji="1" lang="en-US" altLang="zh-CN" sz="1100" b="1">
                <a:solidFill>
                  <a:srgbClr val="0000CC"/>
                </a:solidFill>
                <a:latin typeface="微软雅黑" pitchFamily="34" charset="-122"/>
                <a:ea typeface="微软雅黑" pitchFamily="34" charset="-122"/>
              </a:endParaRPr>
            </a:p>
          </p:txBody>
        </p:sp>
        <p:sp>
          <p:nvSpPr>
            <p:cNvPr id="35" name="Text Box 107"/>
            <p:cNvSpPr txBox="1">
              <a:spLocks noChangeArrowheads="1"/>
            </p:cNvSpPr>
            <p:nvPr/>
          </p:nvSpPr>
          <p:spPr bwMode="auto">
            <a:xfrm>
              <a:off x="8805333" y="4748357"/>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36" name="Text Box 108"/>
            <p:cNvSpPr txBox="1">
              <a:spLocks noChangeArrowheads="1"/>
            </p:cNvSpPr>
            <p:nvPr/>
          </p:nvSpPr>
          <p:spPr bwMode="auto">
            <a:xfrm>
              <a:off x="6393150" y="3709988"/>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IP</a:t>
              </a:r>
              <a:r>
                <a:rPr kumimoji="1" lang="en-US" altLang="zh-CN" sz="1100" b="1" baseline="-25000" dirty="0">
                  <a:solidFill>
                    <a:srgbClr val="0000CC"/>
                  </a:solidFill>
                  <a:latin typeface="微软雅黑" pitchFamily="34" charset="-122"/>
                  <a:ea typeface="微软雅黑" pitchFamily="34" charset="-122"/>
                </a:rPr>
                <a:t>6</a:t>
              </a:r>
              <a:endParaRPr kumimoji="1" lang="en-US" altLang="zh-CN" sz="1100" b="1" dirty="0">
                <a:solidFill>
                  <a:srgbClr val="0000CC"/>
                </a:solidFill>
                <a:latin typeface="微软雅黑" pitchFamily="34" charset="-122"/>
                <a:ea typeface="微软雅黑" pitchFamily="34" charset="-122"/>
              </a:endParaRPr>
            </a:p>
          </p:txBody>
        </p:sp>
        <p:sp>
          <p:nvSpPr>
            <p:cNvPr id="37" name="Text Box 109"/>
            <p:cNvSpPr txBox="1">
              <a:spLocks noChangeArrowheads="1"/>
            </p:cNvSpPr>
            <p:nvPr/>
          </p:nvSpPr>
          <p:spPr bwMode="auto">
            <a:xfrm>
              <a:off x="116947" y="1977411"/>
              <a:ext cx="1077971"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38" name="Text Box 110"/>
            <p:cNvSpPr txBox="1">
              <a:spLocks noChangeArrowheads="1"/>
            </p:cNvSpPr>
            <p:nvPr/>
          </p:nvSpPr>
          <p:spPr bwMode="auto">
            <a:xfrm>
              <a:off x="8716466" y="1952011"/>
              <a:ext cx="1077971"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2</a:t>
              </a:r>
              <a:endParaRPr kumimoji="1" lang="en-US" altLang="zh-CN" sz="1100" b="1" dirty="0">
                <a:latin typeface="微软雅黑" pitchFamily="34" charset="-122"/>
                <a:ea typeface="微软雅黑" pitchFamily="34" charset="-122"/>
              </a:endParaRPr>
            </a:p>
          </p:txBody>
        </p:sp>
        <p:sp>
          <p:nvSpPr>
            <p:cNvPr id="39" name="AutoShape 111"/>
            <p:cNvSpPr>
              <a:spLocks noChangeArrowheads="1"/>
            </p:cNvSpPr>
            <p:nvPr/>
          </p:nvSpPr>
          <p:spPr bwMode="auto">
            <a:xfrm>
              <a:off x="2889250" y="3259138"/>
              <a:ext cx="742950" cy="6096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0" name="Text Box 112"/>
            <p:cNvSpPr txBox="1">
              <a:spLocks noChangeArrowheads="1"/>
            </p:cNvSpPr>
            <p:nvPr/>
          </p:nvSpPr>
          <p:spPr bwMode="auto">
            <a:xfrm>
              <a:off x="2791265" y="2804500"/>
              <a:ext cx="1273183"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路由器 </a:t>
              </a:r>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41" name="Text Box 113"/>
            <p:cNvSpPr txBox="1">
              <a:spLocks noChangeArrowheads="1"/>
            </p:cNvSpPr>
            <p:nvPr/>
          </p:nvSpPr>
          <p:spPr bwMode="auto">
            <a:xfrm>
              <a:off x="4741005" y="4119709"/>
              <a:ext cx="2066704" cy="508916"/>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chemeClr val="bg1"/>
                  </a:solidFill>
                  <a:latin typeface="微软雅黑" pitchFamily="34" charset="-122"/>
                  <a:ea typeface="微软雅黑" pitchFamily="34" charset="-122"/>
                </a:rPr>
                <a:t>IP </a:t>
              </a:r>
              <a:r>
                <a:rPr kumimoji="1" lang="zh-CN" altLang="en-US" sz="1200" b="1">
                  <a:solidFill>
                    <a:schemeClr val="bg1"/>
                  </a:solidFill>
                  <a:latin typeface="微软雅黑" pitchFamily="34" charset="-122"/>
                  <a:ea typeface="微软雅黑" pitchFamily="34" charset="-122"/>
                </a:rPr>
                <a:t>层上的互联网</a:t>
              </a:r>
            </a:p>
          </p:txBody>
        </p:sp>
        <p:sp>
          <p:nvSpPr>
            <p:cNvPr id="42" name="Text Box 114"/>
            <p:cNvSpPr txBox="1">
              <a:spLocks noChangeArrowheads="1"/>
            </p:cNvSpPr>
            <p:nvPr/>
          </p:nvSpPr>
          <p:spPr bwMode="auto">
            <a:xfrm>
              <a:off x="987245" y="5931732"/>
              <a:ext cx="1126140"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grpSp>
          <p:nvGrpSpPr>
            <p:cNvPr id="43" name="Group 115"/>
            <p:cNvGrpSpPr>
              <a:grpSpLocks/>
            </p:cNvGrpSpPr>
            <p:nvPr/>
          </p:nvGrpSpPr>
          <p:grpSpPr bwMode="auto">
            <a:xfrm>
              <a:off x="8832850" y="2420938"/>
              <a:ext cx="742950" cy="1447800"/>
              <a:chOff x="672" y="528"/>
              <a:chExt cx="432" cy="912"/>
            </a:xfrm>
          </p:grpSpPr>
          <p:sp>
            <p:nvSpPr>
              <p:cNvPr id="77" name="AutoShape 11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8" name="AutoShape 11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9" name="AutoShape 11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44" name="Text Box 119"/>
            <p:cNvSpPr txBox="1">
              <a:spLocks noChangeArrowheads="1"/>
            </p:cNvSpPr>
            <p:nvPr/>
          </p:nvSpPr>
          <p:spPr bwMode="auto">
            <a:xfrm>
              <a:off x="8886167" y="3435350"/>
              <a:ext cx="606422" cy="48064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45" name="Text Box 120"/>
            <p:cNvSpPr txBox="1">
              <a:spLocks noChangeArrowheads="1"/>
            </p:cNvSpPr>
            <p:nvPr/>
          </p:nvSpPr>
          <p:spPr bwMode="auto">
            <a:xfrm>
              <a:off x="3597805" y="3697289"/>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46" name="Text Box 121"/>
            <p:cNvSpPr txBox="1">
              <a:spLocks noChangeArrowheads="1"/>
            </p:cNvSpPr>
            <p:nvPr/>
          </p:nvSpPr>
          <p:spPr bwMode="auto">
            <a:xfrm>
              <a:off x="2476499" y="3697289"/>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3</a:t>
              </a:r>
              <a:endParaRPr kumimoji="1" lang="en-US" altLang="zh-CN" sz="1100" b="1">
                <a:solidFill>
                  <a:srgbClr val="0000CC"/>
                </a:solidFill>
                <a:latin typeface="微软雅黑" pitchFamily="34" charset="-122"/>
                <a:ea typeface="微软雅黑" pitchFamily="34" charset="-122"/>
              </a:endParaRPr>
            </a:p>
          </p:txBody>
        </p:sp>
        <p:sp>
          <p:nvSpPr>
            <p:cNvPr id="47" name="Line 122"/>
            <p:cNvSpPr>
              <a:spLocks noChangeShapeType="1"/>
            </p:cNvSpPr>
            <p:nvPr/>
          </p:nvSpPr>
          <p:spPr bwMode="auto">
            <a:xfrm>
              <a:off x="3549650" y="3611563"/>
              <a:ext cx="2228850"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8" name="AutoShape 123"/>
            <p:cNvSpPr>
              <a:spLocks noChangeArrowheads="1"/>
            </p:cNvSpPr>
            <p:nvPr/>
          </p:nvSpPr>
          <p:spPr bwMode="auto">
            <a:xfrm>
              <a:off x="5776781" y="3230563"/>
              <a:ext cx="742950" cy="6096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9" name="Line 124"/>
            <p:cNvSpPr>
              <a:spLocks noChangeShapeType="1"/>
            </p:cNvSpPr>
            <p:nvPr/>
          </p:nvSpPr>
          <p:spPr bwMode="auto">
            <a:xfrm>
              <a:off x="6438900" y="3611563"/>
              <a:ext cx="2393950"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0" name="Text Box 125"/>
            <p:cNvSpPr txBox="1">
              <a:spLocks noChangeArrowheads="1"/>
            </p:cNvSpPr>
            <p:nvPr/>
          </p:nvSpPr>
          <p:spPr bwMode="auto">
            <a:xfrm>
              <a:off x="5365752" y="3697289"/>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51" name="Line 126"/>
            <p:cNvSpPr>
              <a:spLocks noChangeShapeType="1"/>
            </p:cNvSpPr>
            <p:nvPr/>
          </p:nvSpPr>
          <p:spPr bwMode="auto">
            <a:xfrm>
              <a:off x="3632200" y="5440363"/>
              <a:ext cx="206375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2" name="Freeform 127"/>
            <p:cNvSpPr>
              <a:spLocks/>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3" name="Freeform 128"/>
            <p:cNvSpPr>
              <a:spLocks/>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4" name="Text Box 129"/>
            <p:cNvSpPr txBox="1">
              <a:spLocks noChangeArrowheads="1"/>
            </p:cNvSpPr>
            <p:nvPr/>
          </p:nvSpPr>
          <p:spPr bwMode="auto">
            <a:xfrm>
              <a:off x="5610004" y="2779098"/>
              <a:ext cx="1273183"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路由器 </a:t>
              </a:r>
              <a:r>
                <a:rPr kumimoji="1" lang="en-US" altLang="zh-CN" sz="1100" b="1">
                  <a:latin typeface="微软雅黑" pitchFamily="34" charset="-122"/>
                  <a:ea typeface="微软雅黑" pitchFamily="34" charset="-122"/>
                </a:rPr>
                <a:t>R</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grpSp>
          <p:nvGrpSpPr>
            <p:cNvPr id="55" name="Group 130"/>
            <p:cNvGrpSpPr>
              <a:grpSpLocks/>
            </p:cNvGrpSpPr>
            <p:nvPr/>
          </p:nvGrpSpPr>
          <p:grpSpPr bwMode="auto">
            <a:xfrm>
              <a:off x="1238250" y="3154363"/>
              <a:ext cx="1568450" cy="381000"/>
              <a:chOff x="1632" y="2688"/>
              <a:chExt cx="912" cy="240"/>
            </a:xfrm>
          </p:grpSpPr>
          <p:sp>
            <p:nvSpPr>
              <p:cNvPr id="75" name="Rectangle 131"/>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  IP</a:t>
                </a:r>
                <a:r>
                  <a:rPr kumimoji="1" lang="en-US" altLang="zh-CN" sz="1200" b="1" baseline="-25000" dirty="0">
                    <a:latin typeface="微软雅黑" pitchFamily="34" charset="-122"/>
                    <a:ea typeface="微软雅黑" pitchFamily="34" charset="-122"/>
                  </a:rPr>
                  <a:t>1</a:t>
                </a:r>
                <a:r>
                  <a:rPr kumimoji="1" lang="en-US" altLang="zh-CN" sz="1200" b="1" dirty="0">
                    <a:latin typeface="微软雅黑" pitchFamily="34" charset="-122"/>
                    <a:ea typeface="微软雅黑" pitchFamily="34" charset="-122"/>
                  </a:rPr>
                  <a:t> → IP</a:t>
                </a:r>
                <a:r>
                  <a:rPr kumimoji="1" lang="en-US" altLang="zh-CN" sz="1200" b="1" baseline="-25000" dirty="0">
                    <a:latin typeface="微软雅黑" pitchFamily="34" charset="-122"/>
                    <a:ea typeface="微软雅黑" pitchFamily="34" charset="-122"/>
                  </a:rPr>
                  <a:t>2</a:t>
                </a:r>
              </a:p>
            </p:txBody>
          </p:sp>
          <p:sp>
            <p:nvSpPr>
              <p:cNvPr id="76" name="AutoShape 132"/>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56" name="Group 133"/>
            <p:cNvGrpSpPr>
              <a:grpSpLocks/>
            </p:cNvGrpSpPr>
            <p:nvPr/>
          </p:nvGrpSpPr>
          <p:grpSpPr bwMode="auto">
            <a:xfrm>
              <a:off x="4044950" y="3154363"/>
              <a:ext cx="1568450" cy="381000"/>
              <a:chOff x="1632" y="2688"/>
              <a:chExt cx="912" cy="240"/>
            </a:xfrm>
          </p:grpSpPr>
          <p:sp>
            <p:nvSpPr>
              <p:cNvPr id="73" name="Rectangle 134"/>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IP</a:t>
                </a:r>
                <a:r>
                  <a:rPr kumimoji="1" lang="en-US" altLang="zh-CN" sz="1200" b="1" baseline="-25000">
                    <a:latin typeface="微软雅黑" pitchFamily="34" charset="-122"/>
                    <a:ea typeface="微软雅黑" pitchFamily="34" charset="-122"/>
                  </a:rPr>
                  <a:t>1</a:t>
                </a:r>
                <a:r>
                  <a:rPr kumimoji="1" lang="en-US" altLang="zh-CN" sz="1200" b="1">
                    <a:latin typeface="微软雅黑" pitchFamily="34" charset="-122"/>
                    <a:ea typeface="微软雅黑" pitchFamily="34" charset="-122"/>
                  </a:rPr>
                  <a:t> → IP</a:t>
                </a:r>
                <a:r>
                  <a:rPr kumimoji="1" lang="en-US" altLang="zh-CN" sz="1200" b="1" baseline="-25000">
                    <a:latin typeface="微软雅黑" pitchFamily="34" charset="-122"/>
                    <a:ea typeface="微软雅黑" pitchFamily="34" charset="-122"/>
                  </a:rPr>
                  <a:t>2</a:t>
                </a:r>
              </a:p>
            </p:txBody>
          </p:sp>
          <p:sp>
            <p:nvSpPr>
              <p:cNvPr id="74" name="AutoShape 135"/>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57" name="Group 136"/>
            <p:cNvGrpSpPr>
              <a:grpSpLocks/>
            </p:cNvGrpSpPr>
            <p:nvPr/>
          </p:nvGrpSpPr>
          <p:grpSpPr bwMode="auto">
            <a:xfrm>
              <a:off x="7016750" y="3154363"/>
              <a:ext cx="1568450" cy="381000"/>
              <a:chOff x="1632" y="2688"/>
              <a:chExt cx="912" cy="240"/>
            </a:xfrm>
          </p:grpSpPr>
          <p:sp>
            <p:nvSpPr>
              <p:cNvPr id="71" name="Rectangle 137"/>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IP</a:t>
                </a:r>
                <a:r>
                  <a:rPr kumimoji="1" lang="en-US" altLang="zh-CN" sz="1200" b="1" baseline="-25000">
                    <a:latin typeface="微软雅黑" pitchFamily="34" charset="-122"/>
                    <a:ea typeface="微软雅黑" pitchFamily="34" charset="-122"/>
                  </a:rPr>
                  <a:t>1</a:t>
                </a:r>
                <a:r>
                  <a:rPr kumimoji="1" lang="en-US" altLang="zh-CN" sz="1200" b="1">
                    <a:latin typeface="微软雅黑" pitchFamily="34" charset="-122"/>
                    <a:ea typeface="微软雅黑" pitchFamily="34" charset="-122"/>
                  </a:rPr>
                  <a:t> → IP</a:t>
                </a:r>
                <a:r>
                  <a:rPr kumimoji="1" lang="en-US" altLang="zh-CN" sz="1200" b="1" baseline="-25000">
                    <a:latin typeface="微软雅黑" pitchFamily="34" charset="-122"/>
                    <a:ea typeface="微软雅黑" pitchFamily="34" charset="-122"/>
                  </a:rPr>
                  <a:t>2</a:t>
                </a:r>
              </a:p>
            </p:txBody>
          </p:sp>
          <p:sp>
            <p:nvSpPr>
              <p:cNvPr id="72" name="AutoShape 138"/>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58" name="Group 139"/>
            <p:cNvGrpSpPr>
              <a:grpSpLocks/>
            </p:cNvGrpSpPr>
            <p:nvPr/>
          </p:nvGrpSpPr>
          <p:grpSpPr bwMode="auto">
            <a:xfrm>
              <a:off x="660400" y="5576888"/>
              <a:ext cx="2146300" cy="381000"/>
              <a:chOff x="480" y="3110"/>
              <a:chExt cx="1248" cy="240"/>
            </a:xfrm>
          </p:grpSpPr>
          <p:sp>
            <p:nvSpPr>
              <p:cNvPr id="69" name="Rectangle 140"/>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a:latin typeface="微软雅黑" pitchFamily="34" charset="-122"/>
                    <a:ea typeface="微软雅黑" pitchFamily="34" charset="-122"/>
                  </a:rPr>
                  <a:t>从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1</a:t>
                </a:r>
                <a:r>
                  <a:rPr kumimoji="1" lang="en-US" altLang="zh-CN" sz="1100" b="1">
                    <a:latin typeface="微软雅黑" pitchFamily="34" charset="-122"/>
                    <a:ea typeface="微软雅黑" pitchFamily="34" charset="-122"/>
                  </a:rPr>
                  <a:t> </a:t>
                </a:r>
                <a:r>
                  <a:rPr kumimoji="1" lang="zh-CN" altLang="en-US" sz="1100" b="1">
                    <a:latin typeface="微软雅黑" pitchFamily="34" charset="-122"/>
                    <a:ea typeface="微软雅黑" pitchFamily="34" charset="-122"/>
                  </a:rPr>
                  <a:t>到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3</a:t>
                </a:r>
              </a:p>
            </p:txBody>
          </p:sp>
          <p:sp>
            <p:nvSpPr>
              <p:cNvPr id="70" name="AutoShape 141"/>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59" name="Group 142"/>
            <p:cNvGrpSpPr>
              <a:grpSpLocks/>
            </p:cNvGrpSpPr>
            <p:nvPr/>
          </p:nvGrpSpPr>
          <p:grpSpPr bwMode="auto">
            <a:xfrm>
              <a:off x="3797300" y="5576888"/>
              <a:ext cx="2146300" cy="381000"/>
              <a:chOff x="480" y="3110"/>
              <a:chExt cx="1248" cy="240"/>
            </a:xfrm>
          </p:grpSpPr>
          <p:sp>
            <p:nvSpPr>
              <p:cNvPr id="67" name="Rectangle 143"/>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4</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5</a:t>
                </a:r>
              </a:p>
            </p:txBody>
          </p:sp>
          <p:sp>
            <p:nvSpPr>
              <p:cNvPr id="68" name="AutoShape 144"/>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60" name="Group 145"/>
            <p:cNvGrpSpPr>
              <a:grpSpLocks/>
            </p:cNvGrpSpPr>
            <p:nvPr/>
          </p:nvGrpSpPr>
          <p:grpSpPr bwMode="auto">
            <a:xfrm>
              <a:off x="6934200" y="5576888"/>
              <a:ext cx="2146300" cy="381000"/>
              <a:chOff x="480" y="3110"/>
              <a:chExt cx="1248" cy="240"/>
            </a:xfrm>
          </p:grpSpPr>
          <p:sp>
            <p:nvSpPr>
              <p:cNvPr id="65" name="Rectangle 146"/>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6</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2</a:t>
                </a:r>
              </a:p>
            </p:txBody>
          </p:sp>
          <p:sp>
            <p:nvSpPr>
              <p:cNvPr id="66" name="AutoShape 147"/>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61" name="Text Box 148"/>
            <p:cNvSpPr txBox="1">
              <a:spLocks noChangeArrowheads="1"/>
            </p:cNvSpPr>
            <p:nvPr/>
          </p:nvSpPr>
          <p:spPr bwMode="auto">
            <a:xfrm>
              <a:off x="7286323" y="5931732"/>
              <a:ext cx="1126140"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62" name="Text Box 149"/>
            <p:cNvSpPr txBox="1">
              <a:spLocks noChangeArrowheads="1"/>
            </p:cNvSpPr>
            <p:nvPr/>
          </p:nvSpPr>
          <p:spPr bwMode="auto">
            <a:xfrm>
              <a:off x="4150584" y="5931732"/>
              <a:ext cx="1126140"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63"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headEnd/>
              <a:tailEnd/>
            </a:ln>
            <a:effectLst/>
            <a:extLst/>
          </p:spPr>
          <p:txBody>
            <a:bodyPr rot="10800000" wrap="none" anchor="ctr"/>
            <a:lstStyle/>
            <a:p>
              <a:pPr algn="ctr"/>
              <a:endParaRPr kumimoji="1" lang="zh-CN" altLang="zh-CN" sz="1200" b="1">
                <a:solidFill>
                  <a:srgbClr val="0000CC"/>
                </a:solidFill>
                <a:latin typeface="微软雅黑" pitchFamily="34" charset="-122"/>
                <a:ea typeface="微软雅黑" pitchFamily="34" charset="-122"/>
              </a:endParaRPr>
            </a:p>
          </p:txBody>
        </p:sp>
        <p:sp>
          <p:nvSpPr>
            <p:cNvPr id="64" name="Text Box 151"/>
            <p:cNvSpPr txBox="1">
              <a:spLocks noChangeArrowheads="1"/>
            </p:cNvSpPr>
            <p:nvPr/>
          </p:nvSpPr>
          <p:spPr bwMode="auto">
            <a:xfrm>
              <a:off x="2270125" y="2249634"/>
              <a:ext cx="1250365"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IP </a:t>
              </a:r>
              <a:r>
                <a:rPr kumimoji="1" lang="zh-CN" altLang="en-US" sz="1100" b="1" dirty="0">
                  <a:latin typeface="微软雅黑" pitchFamily="34" charset="-122"/>
                  <a:ea typeface="微软雅黑" pitchFamily="34" charset="-122"/>
                </a:rPr>
                <a:t>数据报</a:t>
              </a:r>
            </a:p>
          </p:txBody>
        </p:sp>
      </p:grpSp>
      <p:sp>
        <p:nvSpPr>
          <p:cNvPr id="91" name="Text Box 158"/>
          <p:cNvSpPr txBox="1">
            <a:spLocks noChangeArrowheads="1"/>
          </p:cNvSpPr>
          <p:nvPr/>
        </p:nvSpPr>
        <p:spPr bwMode="auto">
          <a:xfrm>
            <a:off x="3240061" y="728414"/>
            <a:ext cx="2653163" cy="338554"/>
          </a:xfrm>
          <a:prstGeom prst="rect">
            <a:avLst/>
          </a:prstGeom>
          <a:solidFill>
            <a:srgbClr val="0000CC"/>
          </a:solidFill>
          <a:ln w="9525">
            <a:solidFill>
              <a:schemeClr val="tx1"/>
            </a:solidFill>
            <a:miter lim="800000"/>
            <a:headEnd/>
            <a:tailEnd/>
          </a:ln>
          <a:effectLst/>
          <a:extLst/>
        </p:spPr>
        <p:txBody>
          <a:bodyPr wrap="none">
            <a:spAutoFit/>
          </a:bodyPr>
          <a:lstStyle/>
          <a:p>
            <a:pPr algn="ctr"/>
            <a:r>
              <a:rPr lang="zh-CN" altLang="en-US" sz="1600" b="1" dirty="0">
                <a:solidFill>
                  <a:schemeClr val="bg1"/>
                </a:solidFill>
                <a:latin typeface="微软雅黑" pitchFamily="34" charset="-122"/>
                <a:ea typeface="微软雅黑" pitchFamily="34" charset="-122"/>
              </a:rPr>
              <a:t>在链路上看 </a:t>
            </a:r>
            <a:r>
              <a:rPr lang="en-US" altLang="zh-CN" sz="1600" b="1" dirty="0">
                <a:solidFill>
                  <a:schemeClr val="bg1"/>
                </a:solidFill>
                <a:latin typeface="微软雅黑" pitchFamily="34" charset="-122"/>
                <a:ea typeface="微软雅黑" pitchFamily="34" charset="-122"/>
              </a:rPr>
              <a:t>MAC </a:t>
            </a:r>
            <a:r>
              <a:rPr lang="zh-CN" altLang="en-US" sz="1600" b="1" dirty="0">
                <a:solidFill>
                  <a:schemeClr val="bg1"/>
                </a:solidFill>
                <a:latin typeface="微软雅黑" pitchFamily="34" charset="-122"/>
                <a:ea typeface="微软雅黑" pitchFamily="34" charset="-122"/>
              </a:rPr>
              <a:t>帧的流动</a:t>
            </a:r>
          </a:p>
        </p:txBody>
      </p:sp>
      <p:sp>
        <p:nvSpPr>
          <p:cNvPr id="92" name="Line 161"/>
          <p:cNvSpPr>
            <a:spLocks noChangeShapeType="1"/>
          </p:cNvSpPr>
          <p:nvPr/>
        </p:nvSpPr>
        <p:spPr bwMode="auto">
          <a:xfrm>
            <a:off x="1664610" y="3701670"/>
            <a:ext cx="1302727" cy="0"/>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93" name="Line 165"/>
          <p:cNvSpPr>
            <a:spLocks noChangeShapeType="1"/>
          </p:cNvSpPr>
          <p:nvPr/>
        </p:nvSpPr>
        <p:spPr bwMode="auto">
          <a:xfrm>
            <a:off x="3854670" y="3701670"/>
            <a:ext cx="887334" cy="0"/>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94" name="Line 170"/>
          <p:cNvSpPr>
            <a:spLocks noChangeShapeType="1"/>
          </p:cNvSpPr>
          <p:nvPr/>
        </p:nvSpPr>
        <p:spPr bwMode="auto">
          <a:xfrm>
            <a:off x="5639122" y="3701670"/>
            <a:ext cx="1423737" cy="0"/>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grpSp>
        <p:nvGrpSpPr>
          <p:cNvPr id="124" name="组合 123"/>
          <p:cNvGrpSpPr/>
          <p:nvPr/>
        </p:nvGrpSpPr>
        <p:grpSpPr>
          <a:xfrm>
            <a:off x="1414301" y="755888"/>
            <a:ext cx="6169421" cy="963526"/>
            <a:chOff x="1414301" y="755888"/>
            <a:chExt cx="6169421" cy="963526"/>
          </a:xfrm>
        </p:grpSpPr>
        <p:sp>
          <p:nvSpPr>
            <p:cNvPr id="95" name="Freeform 2"/>
            <p:cNvSpPr>
              <a:spLocks/>
            </p:cNvSpPr>
            <p:nvPr/>
          </p:nvSpPr>
          <p:spPr bwMode="auto">
            <a:xfrm>
              <a:off x="3120664" y="1412506"/>
              <a:ext cx="170724" cy="29032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6" name="Freeform 3"/>
            <p:cNvSpPr>
              <a:spLocks/>
            </p:cNvSpPr>
            <p:nvPr/>
          </p:nvSpPr>
          <p:spPr bwMode="auto">
            <a:xfrm>
              <a:off x="5000809" y="1412506"/>
              <a:ext cx="116354" cy="289461"/>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7" name="Line 4"/>
            <p:cNvSpPr>
              <a:spLocks noChangeShapeType="1"/>
            </p:cNvSpPr>
            <p:nvPr/>
          </p:nvSpPr>
          <p:spPr bwMode="auto">
            <a:xfrm rot="16200000">
              <a:off x="7110950" y="1556581"/>
              <a:ext cx="290325" cy="217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8" name="Line 5"/>
            <p:cNvSpPr>
              <a:spLocks noChangeShapeType="1"/>
            </p:cNvSpPr>
            <p:nvPr/>
          </p:nvSpPr>
          <p:spPr bwMode="auto">
            <a:xfrm rot="16200000">
              <a:off x="1525973" y="1556581"/>
              <a:ext cx="290325" cy="217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9" name="Line 6"/>
            <p:cNvSpPr>
              <a:spLocks noChangeShapeType="1"/>
            </p:cNvSpPr>
            <p:nvPr/>
          </p:nvSpPr>
          <p:spPr bwMode="auto">
            <a:xfrm>
              <a:off x="1509111" y="1702831"/>
              <a:ext cx="177249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0" name="Line 11"/>
            <p:cNvSpPr>
              <a:spLocks noChangeShapeType="1"/>
            </p:cNvSpPr>
            <p:nvPr/>
          </p:nvSpPr>
          <p:spPr bwMode="auto">
            <a:xfrm>
              <a:off x="5484709" y="1702831"/>
              <a:ext cx="1987799"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1" name="Text Box 13"/>
            <p:cNvSpPr txBox="1">
              <a:spLocks noChangeArrowheads="1"/>
            </p:cNvSpPr>
            <p:nvPr/>
          </p:nvSpPr>
          <p:spPr bwMode="auto">
            <a:xfrm>
              <a:off x="1414301" y="755888"/>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102" name="Text Box 14"/>
            <p:cNvSpPr txBox="1">
              <a:spLocks noChangeArrowheads="1"/>
            </p:cNvSpPr>
            <p:nvPr/>
          </p:nvSpPr>
          <p:spPr bwMode="auto">
            <a:xfrm>
              <a:off x="6902125" y="755888"/>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2</a:t>
              </a:r>
              <a:endParaRPr kumimoji="1" lang="en-US" altLang="zh-CN" sz="1100" b="1" dirty="0">
                <a:latin typeface="微软雅黑" pitchFamily="34" charset="-122"/>
                <a:ea typeface="微软雅黑" pitchFamily="34" charset="-122"/>
              </a:endParaRPr>
            </a:p>
          </p:txBody>
        </p:sp>
        <p:sp>
          <p:nvSpPr>
            <p:cNvPr id="103" name="Line 15"/>
            <p:cNvSpPr>
              <a:spLocks noChangeShapeType="1"/>
            </p:cNvSpPr>
            <p:nvPr/>
          </p:nvSpPr>
          <p:spPr bwMode="auto">
            <a:xfrm>
              <a:off x="3604564" y="1702831"/>
              <a:ext cx="1557182"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4" name="Freeform 16"/>
            <p:cNvSpPr>
              <a:spLocks/>
            </p:cNvSpPr>
            <p:nvPr/>
          </p:nvSpPr>
          <p:spPr bwMode="auto">
            <a:xfrm flipH="1">
              <a:off x="5484709" y="1412506"/>
              <a:ext cx="160938" cy="29032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5" name="Freeform 17"/>
            <p:cNvSpPr>
              <a:spLocks/>
            </p:cNvSpPr>
            <p:nvPr/>
          </p:nvSpPr>
          <p:spPr bwMode="auto">
            <a:xfrm flipH="1">
              <a:off x="3648060" y="1412506"/>
              <a:ext cx="117441" cy="291189"/>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6" name="Text Box 18"/>
            <p:cNvSpPr txBox="1">
              <a:spLocks noChangeArrowheads="1"/>
            </p:cNvSpPr>
            <p:nvPr/>
          </p:nvSpPr>
          <p:spPr bwMode="auto">
            <a:xfrm>
              <a:off x="3127162" y="1053174"/>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路由器 </a:t>
              </a:r>
              <a:r>
                <a:rPr kumimoji="1" lang="en-US" altLang="zh-CN" sz="1100" b="1">
                  <a:latin typeface="微软雅黑" pitchFamily="34" charset="-122"/>
                  <a:ea typeface="微软雅黑" pitchFamily="34" charset="-122"/>
                </a:rPr>
                <a:t>R</a:t>
              </a:r>
              <a:r>
                <a:rPr kumimoji="1" lang="en-US" altLang="zh-CN" sz="1100" b="1" baseline="-25000">
                  <a:latin typeface="微软雅黑" pitchFamily="34" charset="-122"/>
                  <a:ea typeface="微软雅黑" pitchFamily="34" charset="-122"/>
                </a:rPr>
                <a:t>1</a:t>
              </a:r>
            </a:p>
          </p:txBody>
        </p:sp>
        <p:pic>
          <p:nvPicPr>
            <p:cNvPr id="107" name="Picture 2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4092" y="1274256"/>
              <a:ext cx="528485" cy="236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8"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3734" y="1262159"/>
              <a:ext cx="527397" cy="236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9" name="AutoShape 23"/>
            <p:cNvSpPr>
              <a:spLocks noChangeArrowheads="1"/>
            </p:cNvSpPr>
            <p:nvPr/>
          </p:nvSpPr>
          <p:spPr bwMode="auto">
            <a:xfrm flipV="1">
              <a:off x="2035069" y="1036314"/>
              <a:ext cx="1085595" cy="189554"/>
            </a:xfrm>
            <a:prstGeom prst="wedgeRoundRectCallout">
              <a:avLst>
                <a:gd name="adj1" fmla="val -53217"/>
                <a:gd name="adj2" fmla="val -195611"/>
                <a:gd name="adj3" fmla="val 16667"/>
              </a:avLst>
            </a:prstGeom>
            <a:solidFill>
              <a:srgbClr val="66FFFF"/>
            </a:solidFill>
            <a:ln w="9525">
              <a:solidFill>
                <a:schemeClr val="tx1"/>
              </a:solidFill>
              <a:miter lim="800000"/>
              <a:headEnd/>
              <a:tailEnd/>
            </a:ln>
            <a:effectLst/>
            <a:extLst/>
          </p:spPr>
          <p:txBody>
            <a:bodyPr rot="10800000" wrap="none" anchor="ctr"/>
            <a:lstStyle/>
            <a:p>
              <a:pPr algn="ctr"/>
              <a:r>
                <a:rPr kumimoji="1" lang="en-US" altLang="zh-CN" sz="1100" b="1" dirty="0" smtClean="0">
                  <a:latin typeface="微软雅黑" pitchFamily="34" charset="-122"/>
                  <a:ea typeface="微软雅黑" pitchFamily="34" charset="-122"/>
                </a:rPr>
                <a:t>HA </a:t>
              </a:r>
              <a:r>
                <a:rPr kumimoji="1" lang="zh-CN" altLang="en-US" sz="1100" b="1" dirty="0" smtClean="0">
                  <a:latin typeface="微软雅黑" pitchFamily="34" charset="-122"/>
                  <a:ea typeface="微软雅黑" pitchFamily="34" charset="-122"/>
                </a:rPr>
                <a:t>为</a:t>
              </a:r>
              <a:r>
                <a:rPr kumimoji="1" lang="zh-CN" altLang="en-US" sz="1100" b="1" dirty="0">
                  <a:latin typeface="微软雅黑" pitchFamily="34" charset="-122"/>
                  <a:ea typeface="微软雅黑" pitchFamily="34" charset="-122"/>
                </a:rPr>
                <a:t>硬件地址</a:t>
              </a:r>
            </a:p>
          </p:txBody>
        </p:sp>
        <p:sp>
          <p:nvSpPr>
            <p:cNvPr id="110" name="Text Box 25"/>
            <p:cNvSpPr txBox="1">
              <a:spLocks noChangeArrowheads="1"/>
            </p:cNvSpPr>
            <p:nvPr/>
          </p:nvSpPr>
          <p:spPr bwMode="auto">
            <a:xfrm>
              <a:off x="4963812" y="1056629"/>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路由器 </a:t>
              </a:r>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2</a:t>
              </a:r>
            </a:p>
          </p:txBody>
        </p:sp>
        <p:sp>
          <p:nvSpPr>
            <p:cNvPr id="111" name="Text Box 29"/>
            <p:cNvSpPr txBox="1">
              <a:spLocks noChangeArrowheads="1"/>
            </p:cNvSpPr>
            <p:nvPr/>
          </p:nvSpPr>
          <p:spPr bwMode="auto">
            <a:xfrm>
              <a:off x="2139132"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局域网</a:t>
              </a:r>
              <a:endParaRPr kumimoji="1" lang="zh-CN" altLang="en-US" sz="1200" b="1" baseline="-25000" dirty="0">
                <a:latin typeface="微软雅黑" pitchFamily="34" charset="-122"/>
                <a:ea typeface="微软雅黑" pitchFamily="34" charset="-122"/>
              </a:endParaRPr>
            </a:p>
          </p:txBody>
        </p:sp>
        <p:sp>
          <p:nvSpPr>
            <p:cNvPr id="112" name="Text Box 30"/>
            <p:cNvSpPr txBox="1">
              <a:spLocks noChangeArrowheads="1"/>
            </p:cNvSpPr>
            <p:nvPr/>
          </p:nvSpPr>
          <p:spPr bwMode="auto">
            <a:xfrm>
              <a:off x="4073649"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局域网</a:t>
              </a:r>
              <a:endParaRPr kumimoji="1" lang="zh-CN" altLang="en-US" sz="1200" b="1" baseline="-25000" dirty="0">
                <a:latin typeface="微软雅黑" pitchFamily="34" charset="-122"/>
                <a:ea typeface="微软雅黑" pitchFamily="34" charset="-122"/>
              </a:endParaRPr>
            </a:p>
          </p:txBody>
        </p:sp>
        <p:sp>
          <p:nvSpPr>
            <p:cNvPr id="113" name="Text Box 31"/>
            <p:cNvSpPr txBox="1">
              <a:spLocks noChangeArrowheads="1"/>
            </p:cNvSpPr>
            <p:nvPr/>
          </p:nvSpPr>
          <p:spPr bwMode="auto">
            <a:xfrm>
              <a:off x="6137566"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局域网</a:t>
              </a:r>
              <a:endParaRPr kumimoji="1" lang="zh-CN" altLang="en-US" sz="1200" b="1" baseline="-25000">
                <a:latin typeface="微软雅黑" pitchFamily="34" charset="-122"/>
                <a:ea typeface="微软雅黑" pitchFamily="34" charset="-122"/>
              </a:endParaRPr>
            </a:p>
          </p:txBody>
        </p:sp>
        <p:sp>
          <p:nvSpPr>
            <p:cNvPr id="114" name="Text Box 7"/>
            <p:cNvSpPr txBox="1">
              <a:spLocks noChangeArrowheads="1"/>
            </p:cNvSpPr>
            <p:nvPr/>
          </p:nvSpPr>
          <p:spPr bwMode="auto">
            <a:xfrm>
              <a:off x="1629867" y="1422876"/>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1</a:t>
              </a:r>
              <a:endParaRPr kumimoji="1" lang="en-US" altLang="zh-CN" sz="1100" b="1">
                <a:solidFill>
                  <a:srgbClr val="0000CC"/>
                </a:solidFill>
                <a:latin typeface="微软雅黑" pitchFamily="34" charset="-122"/>
                <a:ea typeface="微软雅黑" pitchFamily="34" charset="-122"/>
              </a:endParaRPr>
            </a:p>
          </p:txBody>
        </p:sp>
        <p:sp>
          <p:nvSpPr>
            <p:cNvPr id="115" name="Text Box 8"/>
            <p:cNvSpPr txBox="1">
              <a:spLocks noChangeArrowheads="1"/>
            </p:cNvSpPr>
            <p:nvPr/>
          </p:nvSpPr>
          <p:spPr bwMode="auto">
            <a:xfrm>
              <a:off x="4570245"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116" name="Text Box 9"/>
            <p:cNvSpPr txBox="1">
              <a:spLocks noChangeArrowheads="1"/>
            </p:cNvSpPr>
            <p:nvPr/>
          </p:nvSpPr>
          <p:spPr bwMode="auto">
            <a:xfrm>
              <a:off x="3702485"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HA</a:t>
              </a:r>
              <a:r>
                <a:rPr kumimoji="1" lang="en-US" altLang="zh-CN" sz="1100" b="1" baseline="-25000" dirty="0">
                  <a:solidFill>
                    <a:srgbClr val="0000CC"/>
                  </a:solidFill>
                  <a:latin typeface="微软雅黑" pitchFamily="34" charset="-122"/>
                  <a:ea typeface="微软雅黑" pitchFamily="34" charset="-122"/>
                </a:rPr>
                <a:t>4</a:t>
              </a:r>
              <a:endParaRPr kumimoji="1" lang="en-US" altLang="zh-CN" sz="1100" b="1" dirty="0">
                <a:solidFill>
                  <a:srgbClr val="0000CC"/>
                </a:solidFill>
                <a:latin typeface="微软雅黑" pitchFamily="34" charset="-122"/>
                <a:ea typeface="微软雅黑" pitchFamily="34" charset="-122"/>
              </a:endParaRPr>
            </a:p>
          </p:txBody>
        </p:sp>
        <p:sp>
          <p:nvSpPr>
            <p:cNvPr id="117" name="Text Box 10"/>
            <p:cNvSpPr txBox="1">
              <a:spLocks noChangeArrowheads="1"/>
            </p:cNvSpPr>
            <p:nvPr/>
          </p:nvSpPr>
          <p:spPr bwMode="auto">
            <a:xfrm>
              <a:off x="269010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3</a:t>
              </a:r>
              <a:endParaRPr kumimoji="1" lang="en-US" altLang="zh-CN" sz="1100" b="1">
                <a:solidFill>
                  <a:srgbClr val="0000CC"/>
                </a:solidFill>
                <a:latin typeface="微软雅黑" pitchFamily="34" charset="-122"/>
                <a:ea typeface="微软雅黑" pitchFamily="34" charset="-122"/>
              </a:endParaRPr>
            </a:p>
          </p:txBody>
        </p:sp>
        <p:sp>
          <p:nvSpPr>
            <p:cNvPr id="118" name="Text Box 12"/>
            <p:cNvSpPr txBox="1">
              <a:spLocks noChangeArrowheads="1"/>
            </p:cNvSpPr>
            <p:nvPr/>
          </p:nvSpPr>
          <p:spPr bwMode="auto">
            <a:xfrm>
              <a:off x="558263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6</a:t>
              </a:r>
              <a:endParaRPr kumimoji="1" lang="en-US" altLang="zh-CN" sz="1100" b="1">
                <a:solidFill>
                  <a:srgbClr val="0000CC"/>
                </a:solidFill>
                <a:latin typeface="微软雅黑" pitchFamily="34" charset="-122"/>
                <a:ea typeface="微软雅黑" pitchFamily="34" charset="-122"/>
              </a:endParaRPr>
            </a:p>
          </p:txBody>
        </p:sp>
        <p:sp>
          <p:nvSpPr>
            <p:cNvPr id="119" name="Text Box 26"/>
            <p:cNvSpPr txBox="1">
              <a:spLocks noChangeArrowheads="1"/>
            </p:cNvSpPr>
            <p:nvPr/>
          </p:nvSpPr>
          <p:spPr bwMode="auto">
            <a:xfrm>
              <a:off x="681250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2</a:t>
              </a:r>
              <a:endParaRPr kumimoji="1" lang="en-US" altLang="zh-CN" sz="1100" b="1">
                <a:solidFill>
                  <a:srgbClr val="0000CC"/>
                </a:solidFill>
                <a:latin typeface="微软雅黑" pitchFamily="34" charset="-122"/>
                <a:ea typeface="微软雅黑" pitchFamily="34" charset="-122"/>
              </a:endParaRPr>
            </a:p>
          </p:txBody>
        </p:sp>
        <p:pic>
          <p:nvPicPr>
            <p:cNvPr id="12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263" y="996212"/>
              <a:ext cx="472829" cy="472829"/>
            </a:xfrm>
            <a:prstGeom prst="rect">
              <a:avLst/>
            </a:prstGeom>
            <a:noFill/>
            <a:extLst>
              <a:ext uri="{909E8E84-426E-40DD-AFC4-6F175D3DCCD1}">
                <a14:hiddenFill xmlns:a14="http://schemas.microsoft.com/office/drawing/2010/main">
                  <a:solidFill>
                    <a:srgbClr val="FFFFFF"/>
                  </a:solidFill>
                </a14:hiddenFill>
              </a:ext>
            </a:extLst>
          </p:spPr>
        </p:pic>
        <p:sp>
          <p:nvSpPr>
            <p:cNvPr id="121" name="Text Box 27"/>
            <p:cNvSpPr txBox="1">
              <a:spLocks noChangeArrowheads="1"/>
            </p:cNvSpPr>
            <p:nvPr/>
          </p:nvSpPr>
          <p:spPr bwMode="auto">
            <a:xfrm>
              <a:off x="1505520" y="1052103"/>
              <a:ext cx="3994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chemeClr val="bg1"/>
                  </a:solidFill>
                  <a:latin typeface="微软雅黑" pitchFamily="34" charset="-122"/>
                  <a:ea typeface="微软雅黑" pitchFamily="34" charset="-122"/>
                </a:rPr>
                <a:t>IP</a:t>
              </a:r>
              <a:r>
                <a:rPr kumimoji="1" lang="en-US" altLang="zh-CN" sz="1200" b="1" baseline="-25000" dirty="0">
                  <a:solidFill>
                    <a:schemeClr val="bg1"/>
                  </a:solidFill>
                  <a:latin typeface="微软雅黑" pitchFamily="34" charset="-122"/>
                  <a:ea typeface="微软雅黑" pitchFamily="34" charset="-122"/>
                </a:rPr>
                <a:t>1</a:t>
              </a:r>
              <a:endParaRPr kumimoji="1" lang="en-US" altLang="zh-CN" sz="1200" b="1" dirty="0">
                <a:solidFill>
                  <a:schemeClr val="bg1"/>
                </a:solidFill>
                <a:latin typeface="微软雅黑" pitchFamily="34" charset="-122"/>
                <a:ea typeface="微软雅黑" pitchFamily="34" charset="-122"/>
              </a:endParaRPr>
            </a:p>
          </p:txBody>
        </p:sp>
        <p:pic>
          <p:nvPicPr>
            <p:cNvPr id="12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0272" y="996212"/>
              <a:ext cx="472829" cy="472829"/>
            </a:xfrm>
            <a:prstGeom prst="rect">
              <a:avLst/>
            </a:prstGeom>
            <a:noFill/>
            <a:extLst>
              <a:ext uri="{909E8E84-426E-40DD-AFC4-6F175D3DCCD1}">
                <a14:hiddenFill xmlns:a14="http://schemas.microsoft.com/office/drawing/2010/main">
                  <a:solidFill>
                    <a:srgbClr val="FFFFFF"/>
                  </a:solidFill>
                </a14:hiddenFill>
              </a:ext>
            </a:extLst>
          </p:spPr>
        </p:pic>
        <p:sp>
          <p:nvSpPr>
            <p:cNvPr id="123" name="Text Box 28"/>
            <p:cNvSpPr txBox="1">
              <a:spLocks noChangeArrowheads="1"/>
            </p:cNvSpPr>
            <p:nvPr/>
          </p:nvSpPr>
          <p:spPr bwMode="auto">
            <a:xfrm>
              <a:off x="7062859" y="1050777"/>
              <a:ext cx="3994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chemeClr val="bg1"/>
                  </a:solidFill>
                  <a:latin typeface="微软雅黑" pitchFamily="34" charset="-122"/>
                  <a:ea typeface="微软雅黑" pitchFamily="34" charset="-122"/>
                </a:rPr>
                <a:t>IP</a:t>
              </a:r>
              <a:r>
                <a:rPr kumimoji="1" lang="en-US" altLang="zh-CN" sz="1200" b="1" baseline="-25000" dirty="0">
                  <a:solidFill>
                    <a:schemeClr val="bg1"/>
                  </a:solidFill>
                  <a:latin typeface="微软雅黑" pitchFamily="34" charset="-122"/>
                  <a:ea typeface="微软雅黑" pitchFamily="34" charset="-122"/>
                </a:rPr>
                <a:t>2</a:t>
              </a:r>
              <a:endParaRPr kumimoji="1" lang="en-US" altLang="zh-CN" sz="12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90906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withEffect">
                                  <p:stCondLst>
                                    <p:cond delay="0"/>
                                  </p:stCondLst>
                                  <p:childTnLst>
                                    <p:anim calcmode="discrete" valueType="str">
                                      <p:cBhvr>
                                        <p:cTn id="6" dur="1000" fill="hold"/>
                                        <p:tgtEl>
                                          <p:spTgt spid="91"/>
                                        </p:tgtEl>
                                        <p:attrNameLst>
                                          <p:attrName>style.visibility</p:attrName>
                                        </p:attrNameLst>
                                      </p:cBhvr>
                                      <p:tavLst>
                                        <p:tav tm="0">
                                          <p:val>
                                            <p:strVal val="hidden"/>
                                          </p:val>
                                        </p:tav>
                                        <p:tav tm="50000">
                                          <p:val>
                                            <p:strVal val="visible"/>
                                          </p:val>
                                        </p:tav>
                                      </p:tavLst>
                                    </p:anim>
                                  </p:childTnLst>
                                </p:cTn>
                              </p:par>
                            </p:childTnLst>
                          </p:cTn>
                        </p:par>
                        <p:par>
                          <p:cTn id="7" fill="hold">
                            <p:stCondLst>
                              <p:cond delay="4000"/>
                            </p:stCondLst>
                            <p:childTnLst>
                              <p:par>
                                <p:cTn id="8" presetID="22" presetClass="entr" presetSubtype="8" fill="hold" grpId="0" nodeType="after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wipe(left)">
                                      <p:cBhvr>
                                        <p:cTn id="10" dur="1000"/>
                                        <p:tgtEl>
                                          <p:spTgt spid="92"/>
                                        </p:tgtEl>
                                      </p:cBhvr>
                                    </p:animEffect>
                                  </p:childTnLst>
                                </p:cTn>
                              </p:par>
                            </p:childTnLst>
                          </p:cTn>
                        </p:par>
                        <p:par>
                          <p:cTn id="11" fill="hold">
                            <p:stCondLst>
                              <p:cond delay="5000"/>
                            </p:stCondLst>
                            <p:childTnLst>
                              <p:par>
                                <p:cTn id="12" presetID="22" presetClass="entr" presetSubtype="8" fill="hold" grpId="0" nodeType="after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wipe(left)">
                                      <p:cBhvr>
                                        <p:cTn id="14" dur="1000"/>
                                        <p:tgtEl>
                                          <p:spTgt spid="93"/>
                                        </p:tgtEl>
                                      </p:cBhvr>
                                    </p:animEffect>
                                  </p:childTnLst>
                                </p:cTn>
                              </p:par>
                            </p:childTnLst>
                          </p:cTn>
                        </p:par>
                        <p:par>
                          <p:cTn id="15" fill="hold">
                            <p:stCondLst>
                              <p:cond delay="6000"/>
                            </p:stCondLst>
                            <p:childTnLst>
                              <p:par>
                                <p:cTn id="16" presetID="22" presetClass="entr" presetSubtype="8" fill="hold" grpId="0" nodeType="afterEffect">
                                  <p:stCondLst>
                                    <p:cond delay="0"/>
                                  </p:stCondLst>
                                  <p:childTnLst>
                                    <p:set>
                                      <p:cBhvr>
                                        <p:cTn id="17" dur="1" fill="hold">
                                          <p:stCondLst>
                                            <p:cond delay="0"/>
                                          </p:stCondLst>
                                        </p:cTn>
                                        <p:tgtEl>
                                          <p:spTgt spid="94"/>
                                        </p:tgtEl>
                                        <p:attrNameLst>
                                          <p:attrName>style.visibility</p:attrName>
                                        </p:attrNameLst>
                                      </p:cBhvr>
                                      <p:to>
                                        <p:strVal val="visible"/>
                                      </p:to>
                                    </p:set>
                                    <p:animEffect transition="in" filter="wipe(left)">
                                      <p:cBhvr>
                                        <p:cTn id="18"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93" grpId="0" animBg="1"/>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圆角矩形 104"/>
          <p:cNvSpPr/>
          <p:nvPr/>
        </p:nvSpPr>
        <p:spPr>
          <a:xfrm>
            <a:off x="545144" y="620973"/>
            <a:ext cx="8053712" cy="37407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Freeform 77"/>
          <p:cNvSpPr>
            <a:spLocks/>
          </p:cNvSpPr>
          <p:nvPr/>
        </p:nvSpPr>
        <p:spPr bwMode="auto">
          <a:xfrm>
            <a:off x="2967337" y="3546743"/>
            <a:ext cx="270768"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0" name="Freeform 78"/>
          <p:cNvSpPr>
            <a:spLocks/>
          </p:cNvSpPr>
          <p:nvPr/>
        </p:nvSpPr>
        <p:spPr bwMode="auto">
          <a:xfrm>
            <a:off x="4740916" y="3545879"/>
            <a:ext cx="270767"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1" name="Line 79"/>
          <p:cNvSpPr>
            <a:spLocks noChangeShapeType="1"/>
          </p:cNvSpPr>
          <p:nvPr/>
        </p:nvSpPr>
        <p:spPr bwMode="auto">
          <a:xfrm rot="16200000">
            <a:off x="6944576" y="3552568"/>
            <a:ext cx="290325" cy="2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2" name="Line 80"/>
          <p:cNvSpPr>
            <a:spLocks noChangeShapeType="1"/>
          </p:cNvSpPr>
          <p:nvPr/>
        </p:nvSpPr>
        <p:spPr bwMode="auto">
          <a:xfrm rot="16200000">
            <a:off x="1518361" y="3552568"/>
            <a:ext cx="290325" cy="2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3" name="AutoShape 81"/>
          <p:cNvSpPr>
            <a:spLocks noChangeArrowheads="1"/>
          </p:cNvSpPr>
          <p:nvPr/>
        </p:nvSpPr>
        <p:spPr bwMode="auto">
          <a:xfrm>
            <a:off x="1505848" y="2537517"/>
            <a:ext cx="469764" cy="1036876"/>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4" name="AutoShape 82"/>
          <p:cNvSpPr>
            <a:spLocks noChangeArrowheads="1"/>
          </p:cNvSpPr>
          <p:nvPr/>
        </p:nvSpPr>
        <p:spPr bwMode="auto">
          <a:xfrm>
            <a:off x="3176122" y="2578992"/>
            <a:ext cx="469764" cy="1036876"/>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AutoShape 83"/>
          <p:cNvSpPr>
            <a:spLocks noChangeArrowheads="1"/>
          </p:cNvSpPr>
          <p:nvPr/>
        </p:nvSpPr>
        <p:spPr bwMode="auto">
          <a:xfrm>
            <a:off x="6934237" y="2537517"/>
            <a:ext cx="469764" cy="1036876"/>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6" name="AutoShape 84"/>
          <p:cNvSpPr>
            <a:spLocks noChangeArrowheads="1"/>
          </p:cNvSpPr>
          <p:nvPr/>
        </p:nvSpPr>
        <p:spPr bwMode="auto">
          <a:xfrm>
            <a:off x="5001896" y="2703417"/>
            <a:ext cx="469764" cy="912451"/>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37" name="Group 85"/>
          <p:cNvGrpSpPr>
            <a:grpSpLocks/>
          </p:cNvGrpSpPr>
          <p:nvPr/>
        </p:nvGrpSpPr>
        <p:grpSpPr bwMode="auto">
          <a:xfrm>
            <a:off x="1374271" y="2055369"/>
            <a:ext cx="6248302" cy="1327202"/>
            <a:chOff x="96" y="1056"/>
            <a:chExt cx="5472" cy="1536"/>
          </a:xfrm>
          <a:solidFill>
            <a:srgbClr val="FFFF66"/>
          </a:solidFill>
        </p:grpSpPr>
        <p:sp>
          <p:nvSpPr>
            <p:cNvPr id="96" name="Oval 86"/>
            <p:cNvSpPr>
              <a:spLocks noChangeArrowheads="1"/>
            </p:cNvSpPr>
            <p:nvPr/>
          </p:nvSpPr>
          <p:spPr bwMode="auto">
            <a:xfrm>
              <a:off x="3662" y="1674"/>
              <a:ext cx="1906" cy="756"/>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97" name="Oval 87"/>
            <p:cNvSpPr>
              <a:spLocks noChangeArrowheads="1"/>
            </p:cNvSpPr>
            <p:nvPr/>
          </p:nvSpPr>
          <p:spPr bwMode="auto">
            <a:xfrm>
              <a:off x="96" y="1430"/>
              <a:ext cx="1870" cy="760"/>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98" name="Oval 88"/>
            <p:cNvSpPr>
              <a:spLocks noChangeArrowheads="1"/>
            </p:cNvSpPr>
            <p:nvPr/>
          </p:nvSpPr>
          <p:spPr bwMode="auto">
            <a:xfrm>
              <a:off x="3365" y="1163"/>
              <a:ext cx="1903"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99" name="Oval 89"/>
            <p:cNvSpPr>
              <a:spLocks noChangeArrowheads="1"/>
            </p:cNvSpPr>
            <p:nvPr/>
          </p:nvSpPr>
          <p:spPr bwMode="auto">
            <a:xfrm>
              <a:off x="2365" y="1821"/>
              <a:ext cx="1900" cy="77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00" name="Oval 90"/>
            <p:cNvSpPr>
              <a:spLocks noChangeArrowheads="1"/>
            </p:cNvSpPr>
            <p:nvPr/>
          </p:nvSpPr>
          <p:spPr bwMode="auto">
            <a:xfrm>
              <a:off x="729" y="1752"/>
              <a:ext cx="1900"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01" name="Oval 91"/>
            <p:cNvSpPr>
              <a:spLocks noChangeArrowheads="1"/>
            </p:cNvSpPr>
            <p:nvPr/>
          </p:nvSpPr>
          <p:spPr bwMode="auto">
            <a:xfrm>
              <a:off x="2197" y="1056"/>
              <a:ext cx="1870" cy="758"/>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02" name="Oval 92"/>
            <p:cNvSpPr>
              <a:spLocks noChangeArrowheads="1"/>
            </p:cNvSpPr>
            <p:nvPr/>
          </p:nvSpPr>
          <p:spPr bwMode="auto">
            <a:xfrm>
              <a:off x="996" y="1056"/>
              <a:ext cx="1867"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03" name="Oval 93"/>
            <p:cNvSpPr>
              <a:spLocks noChangeArrowheads="1"/>
            </p:cNvSpPr>
            <p:nvPr/>
          </p:nvSpPr>
          <p:spPr bwMode="auto">
            <a:xfrm>
              <a:off x="597" y="1226"/>
              <a:ext cx="4536" cy="106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CC"/>
                </a:solidFill>
                <a:latin typeface="微软雅黑" pitchFamily="34" charset="-122"/>
                <a:ea typeface="微软雅黑" pitchFamily="34" charset="-122"/>
              </a:endParaRPr>
            </a:p>
          </p:txBody>
        </p:sp>
      </p:grpSp>
      <p:sp>
        <p:nvSpPr>
          <p:cNvPr id="38" name="Line 94"/>
          <p:cNvSpPr>
            <a:spLocks noChangeShapeType="1"/>
          </p:cNvSpPr>
          <p:nvPr/>
        </p:nvSpPr>
        <p:spPr bwMode="auto">
          <a:xfrm>
            <a:off x="1453652" y="3698819"/>
            <a:ext cx="1774666"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39" name="Group 95"/>
          <p:cNvGrpSpPr>
            <a:grpSpLocks/>
          </p:cNvGrpSpPr>
          <p:nvPr/>
        </p:nvGrpSpPr>
        <p:grpSpPr bwMode="auto">
          <a:xfrm>
            <a:off x="1505848" y="2055369"/>
            <a:ext cx="469764" cy="788026"/>
            <a:chOff x="672" y="528"/>
            <a:chExt cx="432" cy="912"/>
          </a:xfrm>
        </p:grpSpPr>
        <p:sp>
          <p:nvSpPr>
            <p:cNvPr id="93" name="AutoShape 9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4" name="AutoShape 9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5" name="AutoShape 9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40" name="Text Box 99"/>
          <p:cNvSpPr txBox="1">
            <a:spLocks noChangeArrowheads="1"/>
          </p:cNvSpPr>
          <p:nvPr/>
        </p:nvSpPr>
        <p:spPr bwMode="auto">
          <a:xfrm>
            <a:off x="1530859" y="2604914"/>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1</a:t>
            </a:r>
            <a:endParaRPr kumimoji="1" lang="en-US" altLang="zh-CN" sz="1100" b="1">
              <a:latin typeface="微软雅黑" pitchFamily="34" charset="-122"/>
              <a:ea typeface="微软雅黑" pitchFamily="34" charset="-122"/>
            </a:endParaRPr>
          </a:p>
        </p:txBody>
      </p:sp>
      <p:sp>
        <p:nvSpPr>
          <p:cNvPr id="41" name="Text Box 100"/>
          <p:cNvSpPr txBox="1">
            <a:spLocks noChangeArrowheads="1"/>
          </p:cNvSpPr>
          <p:nvPr/>
        </p:nvSpPr>
        <p:spPr bwMode="auto">
          <a:xfrm>
            <a:off x="1497149" y="33411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42" name="Text Box 101"/>
          <p:cNvSpPr txBox="1">
            <a:spLocks noChangeArrowheads="1"/>
          </p:cNvSpPr>
          <p:nvPr/>
        </p:nvSpPr>
        <p:spPr bwMode="auto">
          <a:xfrm>
            <a:off x="4608658" y="3320437"/>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43" name="Text Box 102"/>
          <p:cNvSpPr txBox="1">
            <a:spLocks noChangeArrowheads="1"/>
          </p:cNvSpPr>
          <p:nvPr/>
        </p:nvSpPr>
        <p:spPr bwMode="auto">
          <a:xfrm>
            <a:off x="3583222" y="3316982"/>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44" name="Text Box 103"/>
          <p:cNvSpPr txBox="1">
            <a:spLocks noChangeArrowheads="1"/>
          </p:cNvSpPr>
          <p:nvPr/>
        </p:nvSpPr>
        <p:spPr bwMode="auto">
          <a:xfrm>
            <a:off x="2765484" y="3316982"/>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HA</a:t>
            </a:r>
            <a:r>
              <a:rPr kumimoji="1" lang="en-US" altLang="zh-CN" sz="1100" b="1" baseline="-25000" dirty="0">
                <a:solidFill>
                  <a:srgbClr val="0000CC"/>
                </a:solidFill>
                <a:latin typeface="微软雅黑" pitchFamily="34" charset="-122"/>
                <a:ea typeface="微软雅黑" pitchFamily="34" charset="-122"/>
              </a:rPr>
              <a:t>3</a:t>
            </a:r>
            <a:endParaRPr kumimoji="1" lang="en-US" altLang="zh-CN" sz="1100" b="1" dirty="0">
              <a:solidFill>
                <a:srgbClr val="0000CC"/>
              </a:solidFill>
              <a:latin typeface="微软雅黑" pitchFamily="34" charset="-122"/>
              <a:ea typeface="微软雅黑" pitchFamily="34" charset="-122"/>
            </a:endParaRPr>
          </a:p>
        </p:txBody>
      </p:sp>
      <p:sp>
        <p:nvSpPr>
          <p:cNvPr id="45" name="Line 104"/>
          <p:cNvSpPr>
            <a:spLocks noChangeShapeType="1"/>
          </p:cNvSpPr>
          <p:nvPr/>
        </p:nvSpPr>
        <p:spPr bwMode="auto">
          <a:xfrm>
            <a:off x="1923416" y="2703417"/>
            <a:ext cx="1304901"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6" name="Line 105"/>
          <p:cNvSpPr>
            <a:spLocks noChangeShapeType="1"/>
          </p:cNvSpPr>
          <p:nvPr/>
        </p:nvSpPr>
        <p:spPr bwMode="auto">
          <a:xfrm>
            <a:off x="5420552" y="3698819"/>
            <a:ext cx="2035646"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7" name="Text Box 106"/>
          <p:cNvSpPr txBox="1">
            <a:spLocks noChangeArrowheads="1"/>
          </p:cNvSpPr>
          <p:nvPr/>
        </p:nvSpPr>
        <p:spPr bwMode="auto">
          <a:xfrm>
            <a:off x="5418783" y="331352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6</a:t>
            </a:r>
            <a:endParaRPr kumimoji="1" lang="en-US" altLang="zh-CN" sz="1100" b="1">
              <a:solidFill>
                <a:srgbClr val="0000CC"/>
              </a:solidFill>
              <a:latin typeface="微软雅黑" pitchFamily="34" charset="-122"/>
              <a:ea typeface="微软雅黑" pitchFamily="34" charset="-122"/>
            </a:endParaRPr>
          </a:p>
        </p:txBody>
      </p:sp>
      <p:sp>
        <p:nvSpPr>
          <p:cNvPr id="48" name="Text Box 107"/>
          <p:cNvSpPr txBox="1">
            <a:spLocks noChangeArrowheads="1"/>
          </p:cNvSpPr>
          <p:nvPr/>
        </p:nvSpPr>
        <p:spPr bwMode="auto">
          <a:xfrm>
            <a:off x="6916838" y="332216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49" name="Text Box 108"/>
          <p:cNvSpPr txBox="1">
            <a:spLocks noChangeArrowheads="1"/>
          </p:cNvSpPr>
          <p:nvPr/>
        </p:nvSpPr>
        <p:spPr bwMode="auto">
          <a:xfrm>
            <a:off x="5391624" y="2756989"/>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IP</a:t>
            </a:r>
            <a:r>
              <a:rPr kumimoji="1" lang="en-US" altLang="zh-CN" sz="1100" b="1" baseline="-25000" dirty="0">
                <a:solidFill>
                  <a:srgbClr val="0000CC"/>
                </a:solidFill>
                <a:latin typeface="微软雅黑" pitchFamily="34" charset="-122"/>
                <a:ea typeface="微软雅黑" pitchFamily="34" charset="-122"/>
              </a:rPr>
              <a:t>6</a:t>
            </a:r>
            <a:endParaRPr kumimoji="1" lang="en-US" altLang="zh-CN" sz="1100" b="1" dirty="0">
              <a:solidFill>
                <a:srgbClr val="0000CC"/>
              </a:solidFill>
              <a:latin typeface="微软雅黑" pitchFamily="34" charset="-122"/>
              <a:ea typeface="微软雅黑" pitchFamily="34" charset="-122"/>
            </a:endParaRPr>
          </a:p>
        </p:txBody>
      </p:sp>
      <p:sp>
        <p:nvSpPr>
          <p:cNvPr id="50" name="Text Box 109"/>
          <p:cNvSpPr txBox="1">
            <a:spLocks noChangeArrowheads="1"/>
          </p:cNvSpPr>
          <p:nvPr/>
        </p:nvSpPr>
        <p:spPr bwMode="auto">
          <a:xfrm>
            <a:off x="1423205" y="1813961"/>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51" name="Text Box 110"/>
          <p:cNvSpPr txBox="1">
            <a:spLocks noChangeArrowheads="1"/>
          </p:cNvSpPr>
          <p:nvPr/>
        </p:nvSpPr>
        <p:spPr bwMode="auto">
          <a:xfrm>
            <a:off x="6860648" y="1800136"/>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2</a:t>
            </a:r>
            <a:endParaRPr kumimoji="1" lang="en-US" altLang="zh-CN" sz="1100" b="1" dirty="0">
              <a:latin typeface="微软雅黑" pitchFamily="34" charset="-122"/>
              <a:ea typeface="微软雅黑" pitchFamily="34" charset="-122"/>
            </a:endParaRPr>
          </a:p>
        </p:txBody>
      </p:sp>
      <p:sp>
        <p:nvSpPr>
          <p:cNvPr id="52" name="AutoShape 111"/>
          <p:cNvSpPr>
            <a:spLocks noChangeArrowheads="1"/>
          </p:cNvSpPr>
          <p:nvPr/>
        </p:nvSpPr>
        <p:spPr bwMode="auto">
          <a:xfrm>
            <a:off x="3176122" y="2511595"/>
            <a:ext cx="469764" cy="3318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3" name="Text Box 112"/>
          <p:cNvSpPr txBox="1">
            <a:spLocks noChangeArrowheads="1"/>
          </p:cNvSpPr>
          <p:nvPr/>
        </p:nvSpPr>
        <p:spPr bwMode="auto">
          <a:xfrm>
            <a:off x="3114166" y="2264139"/>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路由器 </a:t>
            </a:r>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54" name="Text Box 113"/>
          <p:cNvSpPr txBox="1">
            <a:spLocks noChangeArrowheads="1"/>
          </p:cNvSpPr>
          <p:nvPr/>
        </p:nvSpPr>
        <p:spPr bwMode="auto">
          <a:xfrm>
            <a:off x="4346979" y="2979997"/>
            <a:ext cx="1306769" cy="276999"/>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chemeClr val="bg1"/>
                </a:solidFill>
                <a:latin typeface="微软雅黑" pitchFamily="34" charset="-122"/>
                <a:ea typeface="微软雅黑" pitchFamily="34" charset="-122"/>
              </a:rPr>
              <a:t>IP </a:t>
            </a:r>
            <a:r>
              <a:rPr kumimoji="1" lang="zh-CN" altLang="en-US" sz="1200" b="1">
                <a:solidFill>
                  <a:schemeClr val="bg1"/>
                </a:solidFill>
                <a:latin typeface="微软雅黑" pitchFamily="34" charset="-122"/>
                <a:ea typeface="微软雅黑" pitchFamily="34" charset="-122"/>
              </a:rPr>
              <a:t>层上的互联网</a:t>
            </a:r>
          </a:p>
        </p:txBody>
      </p:sp>
      <p:sp>
        <p:nvSpPr>
          <p:cNvPr id="55" name="Text Box 114"/>
          <p:cNvSpPr txBox="1">
            <a:spLocks noChangeArrowheads="1"/>
          </p:cNvSpPr>
          <p:nvPr/>
        </p:nvSpPr>
        <p:spPr bwMode="auto">
          <a:xfrm>
            <a:off x="1973491"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grpSp>
        <p:nvGrpSpPr>
          <p:cNvPr id="56" name="Group 115"/>
          <p:cNvGrpSpPr>
            <a:grpSpLocks/>
          </p:cNvGrpSpPr>
          <p:nvPr/>
        </p:nvGrpSpPr>
        <p:grpSpPr bwMode="auto">
          <a:xfrm>
            <a:off x="6934237" y="2055369"/>
            <a:ext cx="469764" cy="788026"/>
            <a:chOff x="672" y="528"/>
            <a:chExt cx="432" cy="912"/>
          </a:xfrm>
        </p:grpSpPr>
        <p:sp>
          <p:nvSpPr>
            <p:cNvPr id="90" name="AutoShape 11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1" name="AutoShape 11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2" name="AutoShape 11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57" name="Text Box 119"/>
          <p:cNvSpPr txBox="1">
            <a:spLocks noChangeArrowheads="1"/>
          </p:cNvSpPr>
          <p:nvPr/>
        </p:nvSpPr>
        <p:spPr bwMode="auto">
          <a:xfrm>
            <a:off x="6967949" y="2607506"/>
            <a:ext cx="383438" cy="26161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58" name="Text Box 120"/>
          <p:cNvSpPr txBox="1">
            <a:spLocks noChangeArrowheads="1"/>
          </p:cNvSpPr>
          <p:nvPr/>
        </p:nvSpPr>
        <p:spPr bwMode="auto">
          <a:xfrm>
            <a:off x="3624138"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59" name="Text Box 121"/>
          <p:cNvSpPr txBox="1">
            <a:spLocks noChangeArrowheads="1"/>
          </p:cNvSpPr>
          <p:nvPr/>
        </p:nvSpPr>
        <p:spPr bwMode="auto">
          <a:xfrm>
            <a:off x="2915141"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3</a:t>
            </a:r>
            <a:endParaRPr kumimoji="1" lang="en-US" altLang="zh-CN" sz="1100" b="1">
              <a:solidFill>
                <a:srgbClr val="0000CC"/>
              </a:solidFill>
              <a:latin typeface="微软雅黑" pitchFamily="34" charset="-122"/>
              <a:ea typeface="微软雅黑" pitchFamily="34" charset="-122"/>
            </a:endParaRPr>
          </a:p>
        </p:txBody>
      </p:sp>
      <p:sp>
        <p:nvSpPr>
          <p:cNvPr id="60" name="Line 122"/>
          <p:cNvSpPr>
            <a:spLocks noChangeShapeType="1"/>
          </p:cNvSpPr>
          <p:nvPr/>
        </p:nvSpPr>
        <p:spPr bwMode="auto">
          <a:xfrm>
            <a:off x="3593690" y="2703417"/>
            <a:ext cx="1409293"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1" name="AutoShape 123"/>
          <p:cNvSpPr>
            <a:spLocks noChangeArrowheads="1"/>
          </p:cNvSpPr>
          <p:nvPr/>
        </p:nvSpPr>
        <p:spPr bwMode="auto">
          <a:xfrm>
            <a:off x="5001896" y="2496042"/>
            <a:ext cx="469764" cy="3318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2" name="Line 124"/>
          <p:cNvSpPr>
            <a:spLocks noChangeShapeType="1"/>
          </p:cNvSpPr>
          <p:nvPr/>
        </p:nvSpPr>
        <p:spPr bwMode="auto">
          <a:xfrm>
            <a:off x="5420552" y="2703417"/>
            <a:ext cx="1513685"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3" name="Text Box 125"/>
          <p:cNvSpPr txBox="1">
            <a:spLocks noChangeArrowheads="1"/>
          </p:cNvSpPr>
          <p:nvPr/>
        </p:nvSpPr>
        <p:spPr bwMode="auto">
          <a:xfrm>
            <a:off x="4742004"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64" name="Line 126"/>
          <p:cNvSpPr>
            <a:spLocks noChangeShapeType="1"/>
          </p:cNvSpPr>
          <p:nvPr/>
        </p:nvSpPr>
        <p:spPr bwMode="auto">
          <a:xfrm>
            <a:off x="3645886" y="3698819"/>
            <a:ext cx="1304901"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5" name="Freeform 127"/>
          <p:cNvSpPr>
            <a:spLocks/>
          </p:cNvSpPr>
          <p:nvPr/>
        </p:nvSpPr>
        <p:spPr bwMode="auto">
          <a:xfrm flipH="1">
            <a:off x="5405328" y="3544151"/>
            <a:ext cx="233795" cy="154668"/>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6" name="Freeform 128"/>
          <p:cNvSpPr>
            <a:spLocks/>
          </p:cNvSpPr>
          <p:nvPr/>
        </p:nvSpPr>
        <p:spPr bwMode="auto">
          <a:xfrm flipH="1">
            <a:off x="3564330" y="3547607"/>
            <a:ext cx="290340"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7" name="Text Box 129"/>
          <p:cNvSpPr txBox="1">
            <a:spLocks noChangeArrowheads="1"/>
          </p:cNvSpPr>
          <p:nvPr/>
        </p:nvSpPr>
        <p:spPr bwMode="auto">
          <a:xfrm>
            <a:off x="4896444" y="2250313"/>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路由器 </a:t>
            </a:r>
            <a:r>
              <a:rPr kumimoji="1" lang="en-US" altLang="zh-CN" sz="1100" b="1">
                <a:latin typeface="微软雅黑" pitchFamily="34" charset="-122"/>
                <a:ea typeface="微软雅黑" pitchFamily="34" charset="-122"/>
              </a:rPr>
              <a:t>R</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grpSp>
        <p:nvGrpSpPr>
          <p:cNvPr id="137" name="组合 136"/>
          <p:cNvGrpSpPr/>
          <p:nvPr/>
        </p:nvGrpSpPr>
        <p:grpSpPr>
          <a:xfrm>
            <a:off x="2132201" y="2454567"/>
            <a:ext cx="4645448" cy="207375"/>
            <a:chOff x="2132201" y="2454567"/>
            <a:chExt cx="4645448" cy="207375"/>
          </a:xfrm>
        </p:grpSpPr>
        <p:grpSp>
          <p:nvGrpSpPr>
            <p:cNvPr id="68" name="Group 130"/>
            <p:cNvGrpSpPr>
              <a:grpSpLocks/>
            </p:cNvGrpSpPr>
            <p:nvPr/>
          </p:nvGrpSpPr>
          <p:grpSpPr bwMode="auto">
            <a:xfrm>
              <a:off x="2132201" y="2454567"/>
              <a:ext cx="991725" cy="207375"/>
              <a:chOff x="1632" y="2688"/>
              <a:chExt cx="912" cy="240"/>
            </a:xfrm>
          </p:grpSpPr>
          <p:sp>
            <p:nvSpPr>
              <p:cNvPr id="88" name="Rectangle 131"/>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  IP</a:t>
                </a:r>
                <a:r>
                  <a:rPr kumimoji="1" lang="en-US" altLang="zh-CN" sz="1200" b="1" baseline="-25000" dirty="0">
                    <a:latin typeface="微软雅黑" pitchFamily="34" charset="-122"/>
                    <a:ea typeface="微软雅黑" pitchFamily="34" charset="-122"/>
                  </a:rPr>
                  <a:t>1</a:t>
                </a:r>
                <a:r>
                  <a:rPr kumimoji="1" lang="en-US" altLang="zh-CN" sz="1200" b="1" dirty="0">
                    <a:latin typeface="微软雅黑" pitchFamily="34" charset="-122"/>
                    <a:ea typeface="微软雅黑" pitchFamily="34" charset="-122"/>
                  </a:rPr>
                  <a:t> → IP</a:t>
                </a:r>
                <a:r>
                  <a:rPr kumimoji="1" lang="en-US" altLang="zh-CN" sz="1200" b="1" baseline="-25000" dirty="0">
                    <a:latin typeface="微软雅黑" pitchFamily="34" charset="-122"/>
                    <a:ea typeface="微软雅黑" pitchFamily="34" charset="-122"/>
                  </a:rPr>
                  <a:t>2</a:t>
                </a:r>
              </a:p>
            </p:txBody>
          </p:sp>
          <p:sp>
            <p:nvSpPr>
              <p:cNvPr id="89" name="AutoShape 132"/>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69" name="Group 133"/>
            <p:cNvGrpSpPr>
              <a:grpSpLocks/>
            </p:cNvGrpSpPr>
            <p:nvPr/>
          </p:nvGrpSpPr>
          <p:grpSpPr bwMode="auto">
            <a:xfrm>
              <a:off x="3906866" y="2454567"/>
              <a:ext cx="991725" cy="207375"/>
              <a:chOff x="1632" y="2688"/>
              <a:chExt cx="912" cy="240"/>
            </a:xfrm>
          </p:grpSpPr>
          <p:sp>
            <p:nvSpPr>
              <p:cNvPr id="86" name="Rectangle 134"/>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IP</a:t>
                </a:r>
                <a:r>
                  <a:rPr kumimoji="1" lang="en-US" altLang="zh-CN" sz="1200" b="1" baseline="-25000">
                    <a:latin typeface="微软雅黑" pitchFamily="34" charset="-122"/>
                    <a:ea typeface="微软雅黑" pitchFamily="34" charset="-122"/>
                  </a:rPr>
                  <a:t>1</a:t>
                </a:r>
                <a:r>
                  <a:rPr kumimoji="1" lang="en-US" altLang="zh-CN" sz="1200" b="1">
                    <a:latin typeface="微软雅黑" pitchFamily="34" charset="-122"/>
                    <a:ea typeface="微软雅黑" pitchFamily="34" charset="-122"/>
                  </a:rPr>
                  <a:t> → IP</a:t>
                </a:r>
                <a:r>
                  <a:rPr kumimoji="1" lang="en-US" altLang="zh-CN" sz="1200" b="1" baseline="-25000">
                    <a:latin typeface="微软雅黑" pitchFamily="34" charset="-122"/>
                    <a:ea typeface="微软雅黑" pitchFamily="34" charset="-122"/>
                  </a:rPr>
                  <a:t>2</a:t>
                </a:r>
              </a:p>
            </p:txBody>
          </p:sp>
          <p:sp>
            <p:nvSpPr>
              <p:cNvPr id="87" name="AutoShape 135"/>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70" name="Group 136"/>
            <p:cNvGrpSpPr>
              <a:grpSpLocks/>
            </p:cNvGrpSpPr>
            <p:nvPr/>
          </p:nvGrpSpPr>
          <p:grpSpPr bwMode="auto">
            <a:xfrm>
              <a:off x="5785924" y="2454567"/>
              <a:ext cx="991725" cy="207375"/>
              <a:chOff x="1632" y="2688"/>
              <a:chExt cx="912" cy="240"/>
            </a:xfrm>
          </p:grpSpPr>
          <p:sp>
            <p:nvSpPr>
              <p:cNvPr id="84" name="Rectangle 137"/>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IP</a:t>
                </a:r>
                <a:r>
                  <a:rPr kumimoji="1" lang="en-US" altLang="zh-CN" sz="1200" b="1" baseline="-25000" dirty="0">
                    <a:latin typeface="微软雅黑" pitchFamily="34" charset="-122"/>
                    <a:ea typeface="微软雅黑" pitchFamily="34" charset="-122"/>
                  </a:rPr>
                  <a:t>1</a:t>
                </a:r>
                <a:r>
                  <a:rPr kumimoji="1" lang="en-US" altLang="zh-CN" sz="1200" b="1" dirty="0">
                    <a:latin typeface="微软雅黑" pitchFamily="34" charset="-122"/>
                    <a:ea typeface="微软雅黑" pitchFamily="34" charset="-122"/>
                  </a:rPr>
                  <a:t> → IP</a:t>
                </a:r>
                <a:r>
                  <a:rPr kumimoji="1" lang="en-US" altLang="zh-CN" sz="1200" b="1" baseline="-25000" dirty="0">
                    <a:latin typeface="微软雅黑" pitchFamily="34" charset="-122"/>
                    <a:ea typeface="微软雅黑" pitchFamily="34" charset="-122"/>
                  </a:rPr>
                  <a:t>2</a:t>
                </a:r>
              </a:p>
            </p:txBody>
          </p:sp>
          <p:sp>
            <p:nvSpPr>
              <p:cNvPr id="85" name="AutoShape 138"/>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grpSp>
        <p:nvGrpSpPr>
          <p:cNvPr id="71" name="Group 139"/>
          <p:cNvGrpSpPr>
            <a:grpSpLocks/>
          </p:cNvGrpSpPr>
          <p:nvPr/>
        </p:nvGrpSpPr>
        <p:grpSpPr bwMode="auto">
          <a:xfrm>
            <a:off x="1766828" y="3773128"/>
            <a:ext cx="1357097" cy="207375"/>
            <a:chOff x="480" y="3110"/>
            <a:chExt cx="1248" cy="240"/>
          </a:xfrm>
        </p:grpSpPr>
        <p:sp>
          <p:nvSpPr>
            <p:cNvPr id="82" name="Rectangle 140"/>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a:latin typeface="微软雅黑" pitchFamily="34" charset="-122"/>
                  <a:ea typeface="微软雅黑" pitchFamily="34" charset="-122"/>
                </a:rPr>
                <a:t>从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1</a:t>
              </a:r>
              <a:r>
                <a:rPr kumimoji="1" lang="en-US" altLang="zh-CN" sz="1100" b="1">
                  <a:latin typeface="微软雅黑" pitchFamily="34" charset="-122"/>
                  <a:ea typeface="微软雅黑" pitchFamily="34" charset="-122"/>
                </a:rPr>
                <a:t> </a:t>
              </a:r>
              <a:r>
                <a:rPr kumimoji="1" lang="zh-CN" altLang="en-US" sz="1100" b="1">
                  <a:latin typeface="微软雅黑" pitchFamily="34" charset="-122"/>
                  <a:ea typeface="微软雅黑" pitchFamily="34" charset="-122"/>
                </a:rPr>
                <a:t>到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3</a:t>
              </a:r>
            </a:p>
          </p:txBody>
        </p:sp>
        <p:sp>
          <p:nvSpPr>
            <p:cNvPr id="83" name="AutoShape 141"/>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72" name="Group 142"/>
          <p:cNvGrpSpPr>
            <a:grpSpLocks/>
          </p:cNvGrpSpPr>
          <p:nvPr/>
        </p:nvGrpSpPr>
        <p:grpSpPr bwMode="auto">
          <a:xfrm>
            <a:off x="3750278" y="3773128"/>
            <a:ext cx="1357097" cy="207375"/>
            <a:chOff x="480" y="3110"/>
            <a:chExt cx="1248" cy="240"/>
          </a:xfrm>
        </p:grpSpPr>
        <p:sp>
          <p:nvSpPr>
            <p:cNvPr id="80" name="Rectangle 143"/>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4</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5</a:t>
              </a:r>
            </a:p>
          </p:txBody>
        </p:sp>
        <p:sp>
          <p:nvSpPr>
            <p:cNvPr id="81" name="AutoShape 144"/>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73" name="Group 145"/>
          <p:cNvGrpSpPr>
            <a:grpSpLocks/>
          </p:cNvGrpSpPr>
          <p:nvPr/>
        </p:nvGrpSpPr>
        <p:grpSpPr bwMode="auto">
          <a:xfrm>
            <a:off x="5733728" y="3773128"/>
            <a:ext cx="1357097" cy="207375"/>
            <a:chOff x="480" y="3110"/>
            <a:chExt cx="1248" cy="240"/>
          </a:xfrm>
        </p:grpSpPr>
        <p:sp>
          <p:nvSpPr>
            <p:cNvPr id="78" name="Rectangle 146"/>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6</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2</a:t>
              </a:r>
            </a:p>
          </p:txBody>
        </p:sp>
        <p:sp>
          <p:nvSpPr>
            <p:cNvPr id="79" name="AutoShape 147"/>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74" name="Text Box 148"/>
          <p:cNvSpPr txBox="1">
            <a:spLocks noChangeArrowheads="1"/>
          </p:cNvSpPr>
          <p:nvPr/>
        </p:nvSpPr>
        <p:spPr bwMode="auto">
          <a:xfrm>
            <a:off x="5956374"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75" name="Text Box 149"/>
          <p:cNvSpPr txBox="1">
            <a:spLocks noChangeArrowheads="1"/>
          </p:cNvSpPr>
          <p:nvPr/>
        </p:nvSpPr>
        <p:spPr bwMode="auto">
          <a:xfrm>
            <a:off x="3973658"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76" name="AutoShape 150"/>
          <p:cNvSpPr>
            <a:spLocks noChangeArrowheads="1"/>
          </p:cNvSpPr>
          <p:nvPr/>
        </p:nvSpPr>
        <p:spPr bwMode="auto">
          <a:xfrm flipV="1">
            <a:off x="2758553" y="1985380"/>
            <a:ext cx="835137" cy="205647"/>
          </a:xfrm>
          <a:prstGeom prst="wedgeRoundRectCallout">
            <a:avLst>
              <a:gd name="adj1" fmla="val -75782"/>
              <a:gd name="adj2" fmla="val -203782"/>
              <a:gd name="adj3" fmla="val 16667"/>
            </a:avLst>
          </a:prstGeom>
          <a:solidFill>
            <a:srgbClr val="66FF33"/>
          </a:solidFill>
          <a:ln w="9525">
            <a:solidFill>
              <a:schemeClr val="tx1"/>
            </a:solidFill>
            <a:miter lim="800000"/>
            <a:headEnd/>
            <a:tailEnd/>
          </a:ln>
          <a:effectLst/>
          <a:extLst/>
        </p:spPr>
        <p:txBody>
          <a:bodyPr rot="10800000" wrap="none" anchor="ctr"/>
          <a:lstStyle/>
          <a:p>
            <a:pPr algn="ctr"/>
            <a:endParaRPr kumimoji="1" lang="zh-CN" altLang="zh-CN" sz="1200" b="1">
              <a:solidFill>
                <a:srgbClr val="0000CC"/>
              </a:solidFill>
              <a:latin typeface="微软雅黑" pitchFamily="34" charset="-122"/>
              <a:ea typeface="微软雅黑" pitchFamily="34" charset="-122"/>
            </a:endParaRPr>
          </a:p>
        </p:txBody>
      </p:sp>
      <p:sp>
        <p:nvSpPr>
          <p:cNvPr id="77" name="Text Box 151"/>
          <p:cNvSpPr txBox="1">
            <a:spLocks noChangeArrowheads="1"/>
          </p:cNvSpPr>
          <p:nvPr/>
        </p:nvSpPr>
        <p:spPr bwMode="auto">
          <a:xfrm>
            <a:off x="2784651" y="1962130"/>
            <a:ext cx="79060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IP </a:t>
            </a:r>
            <a:r>
              <a:rPr kumimoji="1" lang="zh-CN" altLang="en-US" sz="1100" b="1" dirty="0">
                <a:latin typeface="微软雅黑" pitchFamily="34" charset="-122"/>
                <a:ea typeface="微软雅黑" pitchFamily="34" charset="-122"/>
              </a:rPr>
              <a:t>数据报</a:t>
            </a:r>
          </a:p>
        </p:txBody>
      </p:sp>
      <p:sp>
        <p:nvSpPr>
          <p:cNvPr id="104" name="Text Box 158"/>
          <p:cNvSpPr txBox="1">
            <a:spLocks noChangeArrowheads="1"/>
          </p:cNvSpPr>
          <p:nvPr/>
        </p:nvSpPr>
        <p:spPr bwMode="auto">
          <a:xfrm>
            <a:off x="1867827" y="884528"/>
            <a:ext cx="5397632" cy="830997"/>
          </a:xfrm>
          <a:prstGeom prst="rect">
            <a:avLst/>
          </a:prstGeom>
          <a:solidFill>
            <a:srgbClr val="0000CC"/>
          </a:solidFill>
          <a:ln w="9525">
            <a:solidFill>
              <a:schemeClr val="tx1"/>
            </a:solidFill>
            <a:miter lim="800000"/>
            <a:headEnd/>
            <a:tailEnd/>
          </a:ln>
          <a:effectLst/>
          <a:extLst/>
        </p:spPr>
        <p:txBody>
          <a:bodyPr wrap="none">
            <a:spAutoFit/>
          </a:bodyPr>
          <a:lstStyle/>
          <a:p>
            <a:pPr algn="ctr"/>
            <a:r>
              <a:rPr lang="zh-CN" altLang="en-US" sz="1600" b="1" dirty="0">
                <a:solidFill>
                  <a:schemeClr val="bg1"/>
                </a:solidFill>
                <a:latin typeface="微软雅黑" pitchFamily="34" charset="-122"/>
                <a:ea typeface="微软雅黑" pitchFamily="34" charset="-122"/>
              </a:rPr>
              <a:t>在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层抽象的互联网上只能看到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数据报。</a:t>
            </a:r>
          </a:p>
          <a:p>
            <a:pPr algn="ctr"/>
            <a:r>
              <a:rPr lang="zh-CN" altLang="en-US" sz="1600" b="1" dirty="0">
                <a:solidFill>
                  <a:schemeClr val="bg1"/>
                </a:solidFill>
                <a:latin typeface="微软雅黑" pitchFamily="34" charset="-122"/>
                <a:ea typeface="微软雅黑" pitchFamily="34" charset="-122"/>
              </a:rPr>
              <a:t>图中的  </a:t>
            </a:r>
            <a:r>
              <a:rPr lang="en-US" altLang="zh-CN" sz="1600" b="1" dirty="0">
                <a:solidFill>
                  <a:schemeClr val="bg1"/>
                </a:solidFill>
                <a:latin typeface="微软雅黑" pitchFamily="34" charset="-122"/>
                <a:ea typeface="微软雅黑" pitchFamily="34" charset="-122"/>
              </a:rPr>
              <a:t>IP1 → IP2  </a:t>
            </a:r>
            <a:r>
              <a:rPr lang="zh-CN" altLang="en-US" sz="1600" b="1" dirty="0">
                <a:solidFill>
                  <a:schemeClr val="bg1"/>
                </a:solidFill>
                <a:latin typeface="微软雅黑" pitchFamily="34" charset="-122"/>
                <a:ea typeface="微软雅黑" pitchFamily="34" charset="-122"/>
              </a:rPr>
              <a:t>表示从源地址 </a:t>
            </a:r>
            <a:r>
              <a:rPr lang="en-US" altLang="zh-CN" sz="1600" b="1" dirty="0">
                <a:solidFill>
                  <a:schemeClr val="bg1"/>
                </a:solidFill>
                <a:latin typeface="微软雅黑" pitchFamily="34" charset="-122"/>
                <a:ea typeface="微软雅黑" pitchFamily="34" charset="-122"/>
              </a:rPr>
              <a:t>IP1 </a:t>
            </a:r>
            <a:r>
              <a:rPr lang="zh-CN" altLang="en-US" sz="1600" b="1" dirty="0">
                <a:solidFill>
                  <a:schemeClr val="bg1"/>
                </a:solidFill>
                <a:latin typeface="微软雅黑" pitchFamily="34" charset="-122"/>
                <a:ea typeface="微软雅黑" pitchFamily="34" charset="-122"/>
              </a:rPr>
              <a:t>到目的地址 </a:t>
            </a:r>
            <a:r>
              <a:rPr lang="en-US" altLang="zh-CN" sz="1600" b="1" dirty="0">
                <a:solidFill>
                  <a:schemeClr val="bg1"/>
                </a:solidFill>
                <a:latin typeface="微软雅黑" pitchFamily="34" charset="-122"/>
                <a:ea typeface="微软雅黑" pitchFamily="34" charset="-122"/>
              </a:rPr>
              <a:t>IP2 </a:t>
            </a:r>
            <a:r>
              <a:rPr lang="zh-CN" altLang="en-US" sz="1600" b="1" dirty="0">
                <a:solidFill>
                  <a:schemeClr val="bg1"/>
                </a:solidFill>
                <a:latin typeface="微软雅黑" pitchFamily="34" charset="-122"/>
                <a:ea typeface="微软雅黑" pitchFamily="34" charset="-122"/>
              </a:rPr>
              <a:t>。</a:t>
            </a:r>
          </a:p>
          <a:p>
            <a:pPr algn="ctr"/>
            <a:r>
              <a:rPr lang="zh-CN" altLang="en-US" sz="1600" b="1" dirty="0">
                <a:solidFill>
                  <a:schemeClr val="bg1"/>
                </a:solidFill>
                <a:latin typeface="微软雅黑" pitchFamily="34" charset="-122"/>
                <a:ea typeface="微软雅黑" pitchFamily="34" charset="-122"/>
              </a:rPr>
              <a:t>两个路由器的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地址并不出现在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数据报的首部中。 </a:t>
            </a:r>
          </a:p>
        </p:txBody>
      </p:sp>
    </p:spTree>
    <p:extLst>
      <p:ext uri="{BB962C8B-B14F-4D97-AF65-F5344CB8AC3E}">
        <p14:creationId xmlns:p14="http://schemas.microsoft.com/office/powerpoint/2010/main" val="108599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13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5"/>
          <p:cNvSpPr>
            <a:spLocks noChangeArrowheads="1"/>
          </p:cNvSpPr>
          <p:nvPr/>
        </p:nvSpPr>
        <p:spPr bwMode="auto">
          <a:xfrm>
            <a:off x="556963" y="121953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5" name="Rectangle 6"/>
          <p:cNvSpPr>
            <a:spLocks noChangeArrowheads="1"/>
          </p:cNvSpPr>
          <p:nvPr/>
        </p:nvSpPr>
        <p:spPr bwMode="auto">
          <a:xfrm>
            <a:off x="3463096" y="1186325"/>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虚电路是逻辑连接</a:t>
            </a:r>
          </a:p>
        </p:txBody>
      </p:sp>
      <p:sp>
        <p:nvSpPr>
          <p:cNvPr id="16" name="Rectangle 68"/>
          <p:cNvSpPr>
            <a:spLocks noChangeArrowheads="1"/>
          </p:cNvSpPr>
          <p:nvPr/>
        </p:nvSpPr>
        <p:spPr bwMode="auto">
          <a:xfrm>
            <a:off x="556963" y="1692363"/>
            <a:ext cx="8184960"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虚电路表示这只是一条</a:t>
            </a:r>
            <a:r>
              <a:rPr lang="zh-CN" altLang="en-US" sz="2000" b="1" dirty="0">
                <a:solidFill>
                  <a:srgbClr val="0000FF"/>
                </a:solidFill>
                <a:latin typeface="微软雅黑" pitchFamily="34" charset="-122"/>
                <a:ea typeface="微软雅黑" pitchFamily="34" charset="-122"/>
              </a:rPr>
              <a:t>逻辑上的连接</a:t>
            </a:r>
            <a:r>
              <a:rPr lang="zh-CN" altLang="en-US" sz="2000" b="1" dirty="0">
                <a:latin typeface="微软雅黑" pitchFamily="34" charset="-122"/>
                <a:ea typeface="微软雅黑" pitchFamily="34" charset="-122"/>
              </a:rPr>
              <a:t>，分组都沿着这条逻辑连接</a:t>
            </a:r>
            <a:r>
              <a:rPr lang="zh-CN" altLang="en-US" sz="2000" b="1" dirty="0">
                <a:solidFill>
                  <a:srgbClr val="0000FF"/>
                </a:solidFill>
                <a:latin typeface="微软雅黑" pitchFamily="34" charset="-122"/>
                <a:ea typeface="微软雅黑" pitchFamily="34" charset="-122"/>
              </a:rPr>
              <a:t>按照存储转发方式传送</a:t>
            </a:r>
            <a:r>
              <a:rPr lang="zh-CN" altLang="en-US" sz="2000" b="1" dirty="0">
                <a:latin typeface="微软雅黑" pitchFamily="34" charset="-122"/>
                <a:ea typeface="微软雅黑" pitchFamily="34" charset="-122"/>
              </a:rPr>
              <a:t>，而并不是真正建立了一条物理连接。</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请注意，电路交换的电话通信是先建立了一条</a:t>
            </a:r>
            <a:r>
              <a:rPr lang="zh-CN" altLang="en-US" sz="2000" b="1" dirty="0">
                <a:solidFill>
                  <a:srgbClr val="0000FF"/>
                </a:solidFill>
                <a:latin typeface="微软雅黑" pitchFamily="34" charset="-122"/>
                <a:ea typeface="微软雅黑" pitchFamily="34" charset="-122"/>
              </a:rPr>
              <a:t>真正的连接</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因此分组交换的虚连接和电路交换的连接只是类似，但并不完全一样。 </a:t>
            </a:r>
          </a:p>
        </p:txBody>
      </p:sp>
    </p:spTree>
    <p:extLst>
      <p:ext uri="{BB962C8B-B14F-4D97-AF65-F5344CB8AC3E}">
        <p14:creationId xmlns:p14="http://schemas.microsoft.com/office/powerpoint/2010/main" val="32354610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圆角矩形 101"/>
          <p:cNvSpPr/>
          <p:nvPr/>
        </p:nvSpPr>
        <p:spPr>
          <a:xfrm>
            <a:off x="545144" y="620973"/>
            <a:ext cx="8053712" cy="37407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Freeform 77"/>
          <p:cNvSpPr>
            <a:spLocks/>
          </p:cNvSpPr>
          <p:nvPr/>
        </p:nvSpPr>
        <p:spPr bwMode="auto">
          <a:xfrm>
            <a:off x="2967337" y="3546743"/>
            <a:ext cx="270768"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Freeform 78"/>
          <p:cNvSpPr>
            <a:spLocks/>
          </p:cNvSpPr>
          <p:nvPr/>
        </p:nvSpPr>
        <p:spPr bwMode="auto">
          <a:xfrm>
            <a:off x="4740916" y="3545879"/>
            <a:ext cx="270767"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7" name="Line 79"/>
          <p:cNvSpPr>
            <a:spLocks noChangeShapeType="1"/>
          </p:cNvSpPr>
          <p:nvPr/>
        </p:nvSpPr>
        <p:spPr bwMode="auto">
          <a:xfrm rot="16200000">
            <a:off x="6944576" y="3552568"/>
            <a:ext cx="290325" cy="2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8" name="Line 80"/>
          <p:cNvSpPr>
            <a:spLocks noChangeShapeType="1"/>
          </p:cNvSpPr>
          <p:nvPr/>
        </p:nvSpPr>
        <p:spPr bwMode="auto">
          <a:xfrm rot="16200000">
            <a:off x="1518361" y="3552568"/>
            <a:ext cx="290325" cy="2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9" name="AutoShape 81"/>
          <p:cNvSpPr>
            <a:spLocks noChangeArrowheads="1"/>
          </p:cNvSpPr>
          <p:nvPr/>
        </p:nvSpPr>
        <p:spPr bwMode="auto">
          <a:xfrm>
            <a:off x="1505848" y="2537517"/>
            <a:ext cx="469764" cy="1036876"/>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0" name="AutoShape 82"/>
          <p:cNvSpPr>
            <a:spLocks noChangeArrowheads="1"/>
          </p:cNvSpPr>
          <p:nvPr/>
        </p:nvSpPr>
        <p:spPr bwMode="auto">
          <a:xfrm>
            <a:off x="3176122" y="2578992"/>
            <a:ext cx="469764" cy="1036876"/>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1" name="AutoShape 83"/>
          <p:cNvSpPr>
            <a:spLocks noChangeArrowheads="1"/>
          </p:cNvSpPr>
          <p:nvPr/>
        </p:nvSpPr>
        <p:spPr bwMode="auto">
          <a:xfrm>
            <a:off x="6934237" y="2537517"/>
            <a:ext cx="469764" cy="1036876"/>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2" name="AutoShape 84"/>
          <p:cNvSpPr>
            <a:spLocks noChangeArrowheads="1"/>
          </p:cNvSpPr>
          <p:nvPr/>
        </p:nvSpPr>
        <p:spPr bwMode="auto">
          <a:xfrm>
            <a:off x="5001896" y="2703417"/>
            <a:ext cx="469764" cy="912451"/>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33" name="Group 85"/>
          <p:cNvGrpSpPr>
            <a:grpSpLocks/>
          </p:cNvGrpSpPr>
          <p:nvPr/>
        </p:nvGrpSpPr>
        <p:grpSpPr bwMode="auto">
          <a:xfrm>
            <a:off x="1374271" y="2055369"/>
            <a:ext cx="6248302" cy="1327202"/>
            <a:chOff x="96" y="1056"/>
            <a:chExt cx="5472" cy="1536"/>
          </a:xfrm>
          <a:solidFill>
            <a:srgbClr val="FFFF66"/>
          </a:solidFill>
        </p:grpSpPr>
        <p:sp>
          <p:nvSpPr>
            <p:cNvPr id="34" name="Oval 86"/>
            <p:cNvSpPr>
              <a:spLocks noChangeArrowheads="1"/>
            </p:cNvSpPr>
            <p:nvPr/>
          </p:nvSpPr>
          <p:spPr bwMode="auto">
            <a:xfrm>
              <a:off x="3662" y="1674"/>
              <a:ext cx="1906" cy="756"/>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5" name="Oval 87"/>
            <p:cNvSpPr>
              <a:spLocks noChangeArrowheads="1"/>
            </p:cNvSpPr>
            <p:nvPr/>
          </p:nvSpPr>
          <p:spPr bwMode="auto">
            <a:xfrm>
              <a:off x="96" y="1430"/>
              <a:ext cx="1870" cy="760"/>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6" name="Oval 88"/>
            <p:cNvSpPr>
              <a:spLocks noChangeArrowheads="1"/>
            </p:cNvSpPr>
            <p:nvPr/>
          </p:nvSpPr>
          <p:spPr bwMode="auto">
            <a:xfrm>
              <a:off x="3365" y="1163"/>
              <a:ext cx="1903"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7" name="Oval 89"/>
            <p:cNvSpPr>
              <a:spLocks noChangeArrowheads="1"/>
            </p:cNvSpPr>
            <p:nvPr/>
          </p:nvSpPr>
          <p:spPr bwMode="auto">
            <a:xfrm>
              <a:off x="2365" y="1821"/>
              <a:ext cx="1900" cy="77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8" name="Oval 90"/>
            <p:cNvSpPr>
              <a:spLocks noChangeArrowheads="1"/>
            </p:cNvSpPr>
            <p:nvPr/>
          </p:nvSpPr>
          <p:spPr bwMode="auto">
            <a:xfrm>
              <a:off x="729" y="1752"/>
              <a:ext cx="1900"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9" name="Oval 91"/>
            <p:cNvSpPr>
              <a:spLocks noChangeArrowheads="1"/>
            </p:cNvSpPr>
            <p:nvPr/>
          </p:nvSpPr>
          <p:spPr bwMode="auto">
            <a:xfrm>
              <a:off x="2197" y="1056"/>
              <a:ext cx="1870" cy="758"/>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40" name="Oval 92"/>
            <p:cNvSpPr>
              <a:spLocks noChangeArrowheads="1"/>
            </p:cNvSpPr>
            <p:nvPr/>
          </p:nvSpPr>
          <p:spPr bwMode="auto">
            <a:xfrm>
              <a:off x="996" y="1056"/>
              <a:ext cx="1867"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41" name="Oval 93"/>
            <p:cNvSpPr>
              <a:spLocks noChangeArrowheads="1"/>
            </p:cNvSpPr>
            <p:nvPr/>
          </p:nvSpPr>
          <p:spPr bwMode="auto">
            <a:xfrm>
              <a:off x="597" y="1226"/>
              <a:ext cx="4536" cy="106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CC"/>
                </a:solidFill>
                <a:latin typeface="微软雅黑" pitchFamily="34" charset="-122"/>
                <a:ea typeface="微软雅黑" pitchFamily="34" charset="-122"/>
              </a:endParaRPr>
            </a:p>
          </p:txBody>
        </p:sp>
      </p:grpSp>
      <p:sp>
        <p:nvSpPr>
          <p:cNvPr id="42" name="Line 94"/>
          <p:cNvSpPr>
            <a:spLocks noChangeShapeType="1"/>
          </p:cNvSpPr>
          <p:nvPr/>
        </p:nvSpPr>
        <p:spPr bwMode="auto">
          <a:xfrm>
            <a:off x="1453652" y="3698819"/>
            <a:ext cx="1774666"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43" name="Group 95"/>
          <p:cNvGrpSpPr>
            <a:grpSpLocks/>
          </p:cNvGrpSpPr>
          <p:nvPr/>
        </p:nvGrpSpPr>
        <p:grpSpPr bwMode="auto">
          <a:xfrm>
            <a:off x="1505848" y="2055369"/>
            <a:ext cx="469764" cy="788026"/>
            <a:chOff x="672" y="528"/>
            <a:chExt cx="432" cy="912"/>
          </a:xfrm>
        </p:grpSpPr>
        <p:sp>
          <p:nvSpPr>
            <p:cNvPr id="44" name="AutoShape 9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5" name="AutoShape 9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6" name="AutoShape 9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47" name="Text Box 99"/>
          <p:cNvSpPr txBox="1">
            <a:spLocks noChangeArrowheads="1"/>
          </p:cNvSpPr>
          <p:nvPr/>
        </p:nvSpPr>
        <p:spPr bwMode="auto">
          <a:xfrm>
            <a:off x="1530859" y="2604914"/>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1</a:t>
            </a:r>
            <a:endParaRPr kumimoji="1" lang="en-US" altLang="zh-CN" sz="1100" b="1">
              <a:latin typeface="微软雅黑" pitchFamily="34" charset="-122"/>
              <a:ea typeface="微软雅黑" pitchFamily="34" charset="-122"/>
            </a:endParaRPr>
          </a:p>
        </p:txBody>
      </p:sp>
      <p:sp>
        <p:nvSpPr>
          <p:cNvPr id="48" name="Text Box 100"/>
          <p:cNvSpPr txBox="1">
            <a:spLocks noChangeArrowheads="1"/>
          </p:cNvSpPr>
          <p:nvPr/>
        </p:nvSpPr>
        <p:spPr bwMode="auto">
          <a:xfrm>
            <a:off x="1497149" y="33411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49" name="Text Box 101"/>
          <p:cNvSpPr txBox="1">
            <a:spLocks noChangeArrowheads="1"/>
          </p:cNvSpPr>
          <p:nvPr/>
        </p:nvSpPr>
        <p:spPr bwMode="auto">
          <a:xfrm>
            <a:off x="4608658" y="3320437"/>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50" name="Text Box 102"/>
          <p:cNvSpPr txBox="1">
            <a:spLocks noChangeArrowheads="1"/>
          </p:cNvSpPr>
          <p:nvPr/>
        </p:nvSpPr>
        <p:spPr bwMode="auto">
          <a:xfrm>
            <a:off x="3583222" y="3316982"/>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51" name="Text Box 103"/>
          <p:cNvSpPr txBox="1">
            <a:spLocks noChangeArrowheads="1"/>
          </p:cNvSpPr>
          <p:nvPr/>
        </p:nvSpPr>
        <p:spPr bwMode="auto">
          <a:xfrm>
            <a:off x="2765484" y="3316982"/>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HA</a:t>
            </a:r>
            <a:r>
              <a:rPr kumimoji="1" lang="en-US" altLang="zh-CN" sz="1100" b="1" baseline="-25000" dirty="0">
                <a:solidFill>
                  <a:srgbClr val="0000CC"/>
                </a:solidFill>
                <a:latin typeface="微软雅黑" pitchFamily="34" charset="-122"/>
                <a:ea typeface="微软雅黑" pitchFamily="34" charset="-122"/>
              </a:rPr>
              <a:t>3</a:t>
            </a:r>
            <a:endParaRPr kumimoji="1" lang="en-US" altLang="zh-CN" sz="1100" b="1" dirty="0">
              <a:solidFill>
                <a:srgbClr val="0000CC"/>
              </a:solidFill>
              <a:latin typeface="微软雅黑" pitchFamily="34" charset="-122"/>
              <a:ea typeface="微软雅黑" pitchFamily="34" charset="-122"/>
            </a:endParaRPr>
          </a:p>
        </p:txBody>
      </p:sp>
      <p:sp>
        <p:nvSpPr>
          <p:cNvPr id="52" name="Line 104"/>
          <p:cNvSpPr>
            <a:spLocks noChangeShapeType="1"/>
          </p:cNvSpPr>
          <p:nvPr/>
        </p:nvSpPr>
        <p:spPr bwMode="auto">
          <a:xfrm>
            <a:off x="1923416" y="2703417"/>
            <a:ext cx="1304901"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3" name="Line 105"/>
          <p:cNvSpPr>
            <a:spLocks noChangeShapeType="1"/>
          </p:cNvSpPr>
          <p:nvPr/>
        </p:nvSpPr>
        <p:spPr bwMode="auto">
          <a:xfrm>
            <a:off x="5420552" y="3698819"/>
            <a:ext cx="2035646"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4" name="Text Box 106"/>
          <p:cNvSpPr txBox="1">
            <a:spLocks noChangeArrowheads="1"/>
          </p:cNvSpPr>
          <p:nvPr/>
        </p:nvSpPr>
        <p:spPr bwMode="auto">
          <a:xfrm>
            <a:off x="5418783" y="331352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6</a:t>
            </a:r>
            <a:endParaRPr kumimoji="1" lang="en-US" altLang="zh-CN" sz="1100" b="1">
              <a:solidFill>
                <a:srgbClr val="0000CC"/>
              </a:solidFill>
              <a:latin typeface="微软雅黑" pitchFamily="34" charset="-122"/>
              <a:ea typeface="微软雅黑" pitchFamily="34" charset="-122"/>
            </a:endParaRPr>
          </a:p>
        </p:txBody>
      </p:sp>
      <p:sp>
        <p:nvSpPr>
          <p:cNvPr id="55" name="Text Box 107"/>
          <p:cNvSpPr txBox="1">
            <a:spLocks noChangeArrowheads="1"/>
          </p:cNvSpPr>
          <p:nvPr/>
        </p:nvSpPr>
        <p:spPr bwMode="auto">
          <a:xfrm>
            <a:off x="6916838" y="332216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56" name="Text Box 108"/>
          <p:cNvSpPr txBox="1">
            <a:spLocks noChangeArrowheads="1"/>
          </p:cNvSpPr>
          <p:nvPr/>
        </p:nvSpPr>
        <p:spPr bwMode="auto">
          <a:xfrm>
            <a:off x="5391624" y="2756989"/>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IP</a:t>
            </a:r>
            <a:r>
              <a:rPr kumimoji="1" lang="en-US" altLang="zh-CN" sz="1100" b="1" baseline="-25000" dirty="0">
                <a:solidFill>
                  <a:srgbClr val="0000CC"/>
                </a:solidFill>
                <a:latin typeface="微软雅黑" pitchFamily="34" charset="-122"/>
                <a:ea typeface="微软雅黑" pitchFamily="34" charset="-122"/>
              </a:rPr>
              <a:t>6</a:t>
            </a:r>
            <a:endParaRPr kumimoji="1" lang="en-US" altLang="zh-CN" sz="1100" b="1" dirty="0">
              <a:solidFill>
                <a:srgbClr val="0000CC"/>
              </a:solidFill>
              <a:latin typeface="微软雅黑" pitchFamily="34" charset="-122"/>
              <a:ea typeface="微软雅黑" pitchFamily="34" charset="-122"/>
            </a:endParaRPr>
          </a:p>
        </p:txBody>
      </p:sp>
      <p:sp>
        <p:nvSpPr>
          <p:cNvPr id="57" name="Text Box 109"/>
          <p:cNvSpPr txBox="1">
            <a:spLocks noChangeArrowheads="1"/>
          </p:cNvSpPr>
          <p:nvPr/>
        </p:nvSpPr>
        <p:spPr bwMode="auto">
          <a:xfrm>
            <a:off x="1423205" y="1813961"/>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58" name="Text Box 110"/>
          <p:cNvSpPr txBox="1">
            <a:spLocks noChangeArrowheads="1"/>
          </p:cNvSpPr>
          <p:nvPr/>
        </p:nvSpPr>
        <p:spPr bwMode="auto">
          <a:xfrm>
            <a:off x="6860648" y="1800136"/>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2</a:t>
            </a:r>
            <a:endParaRPr kumimoji="1" lang="en-US" altLang="zh-CN" sz="1100" b="1" dirty="0">
              <a:latin typeface="微软雅黑" pitchFamily="34" charset="-122"/>
              <a:ea typeface="微软雅黑" pitchFamily="34" charset="-122"/>
            </a:endParaRPr>
          </a:p>
        </p:txBody>
      </p:sp>
      <p:sp>
        <p:nvSpPr>
          <p:cNvPr id="59" name="AutoShape 111"/>
          <p:cNvSpPr>
            <a:spLocks noChangeArrowheads="1"/>
          </p:cNvSpPr>
          <p:nvPr/>
        </p:nvSpPr>
        <p:spPr bwMode="auto">
          <a:xfrm>
            <a:off x="3176122" y="2511595"/>
            <a:ext cx="469764" cy="3318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0" name="Text Box 112"/>
          <p:cNvSpPr txBox="1">
            <a:spLocks noChangeArrowheads="1"/>
          </p:cNvSpPr>
          <p:nvPr/>
        </p:nvSpPr>
        <p:spPr bwMode="auto">
          <a:xfrm>
            <a:off x="3114166" y="2264139"/>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路由器 </a:t>
            </a:r>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61" name="Text Box 113"/>
          <p:cNvSpPr txBox="1">
            <a:spLocks noChangeArrowheads="1"/>
          </p:cNvSpPr>
          <p:nvPr/>
        </p:nvSpPr>
        <p:spPr bwMode="auto">
          <a:xfrm>
            <a:off x="4346979" y="2979997"/>
            <a:ext cx="1306769" cy="276999"/>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chemeClr val="bg1"/>
                </a:solidFill>
                <a:latin typeface="微软雅黑" pitchFamily="34" charset="-122"/>
                <a:ea typeface="微软雅黑" pitchFamily="34" charset="-122"/>
              </a:rPr>
              <a:t>IP </a:t>
            </a:r>
            <a:r>
              <a:rPr kumimoji="1" lang="zh-CN" altLang="en-US" sz="1200" b="1">
                <a:solidFill>
                  <a:schemeClr val="bg1"/>
                </a:solidFill>
                <a:latin typeface="微软雅黑" pitchFamily="34" charset="-122"/>
                <a:ea typeface="微软雅黑" pitchFamily="34" charset="-122"/>
              </a:rPr>
              <a:t>层上的互联网</a:t>
            </a:r>
          </a:p>
        </p:txBody>
      </p:sp>
      <p:sp>
        <p:nvSpPr>
          <p:cNvPr id="62" name="Text Box 114"/>
          <p:cNvSpPr txBox="1">
            <a:spLocks noChangeArrowheads="1"/>
          </p:cNvSpPr>
          <p:nvPr/>
        </p:nvSpPr>
        <p:spPr bwMode="auto">
          <a:xfrm>
            <a:off x="1973491"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grpSp>
        <p:nvGrpSpPr>
          <p:cNvPr id="63" name="Group 115"/>
          <p:cNvGrpSpPr>
            <a:grpSpLocks/>
          </p:cNvGrpSpPr>
          <p:nvPr/>
        </p:nvGrpSpPr>
        <p:grpSpPr bwMode="auto">
          <a:xfrm>
            <a:off x="6934237" y="2055369"/>
            <a:ext cx="469764" cy="788026"/>
            <a:chOff x="672" y="528"/>
            <a:chExt cx="432" cy="912"/>
          </a:xfrm>
        </p:grpSpPr>
        <p:sp>
          <p:nvSpPr>
            <p:cNvPr id="64" name="AutoShape 11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5" name="AutoShape 11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6" name="AutoShape 11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67" name="Text Box 119"/>
          <p:cNvSpPr txBox="1">
            <a:spLocks noChangeArrowheads="1"/>
          </p:cNvSpPr>
          <p:nvPr/>
        </p:nvSpPr>
        <p:spPr bwMode="auto">
          <a:xfrm>
            <a:off x="6967949" y="2607506"/>
            <a:ext cx="383438" cy="26161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68" name="Text Box 120"/>
          <p:cNvSpPr txBox="1">
            <a:spLocks noChangeArrowheads="1"/>
          </p:cNvSpPr>
          <p:nvPr/>
        </p:nvSpPr>
        <p:spPr bwMode="auto">
          <a:xfrm>
            <a:off x="3624138"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69" name="Text Box 121"/>
          <p:cNvSpPr txBox="1">
            <a:spLocks noChangeArrowheads="1"/>
          </p:cNvSpPr>
          <p:nvPr/>
        </p:nvSpPr>
        <p:spPr bwMode="auto">
          <a:xfrm>
            <a:off x="2915141"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3</a:t>
            </a:r>
            <a:endParaRPr kumimoji="1" lang="en-US" altLang="zh-CN" sz="1100" b="1">
              <a:solidFill>
                <a:srgbClr val="0000CC"/>
              </a:solidFill>
              <a:latin typeface="微软雅黑" pitchFamily="34" charset="-122"/>
              <a:ea typeface="微软雅黑" pitchFamily="34" charset="-122"/>
            </a:endParaRPr>
          </a:p>
        </p:txBody>
      </p:sp>
      <p:sp>
        <p:nvSpPr>
          <p:cNvPr id="70" name="Line 122"/>
          <p:cNvSpPr>
            <a:spLocks noChangeShapeType="1"/>
          </p:cNvSpPr>
          <p:nvPr/>
        </p:nvSpPr>
        <p:spPr bwMode="auto">
          <a:xfrm>
            <a:off x="3593690" y="2703417"/>
            <a:ext cx="1409293"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1" name="AutoShape 123"/>
          <p:cNvSpPr>
            <a:spLocks noChangeArrowheads="1"/>
          </p:cNvSpPr>
          <p:nvPr/>
        </p:nvSpPr>
        <p:spPr bwMode="auto">
          <a:xfrm>
            <a:off x="5001896" y="2496042"/>
            <a:ext cx="469764" cy="3318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2" name="Line 124"/>
          <p:cNvSpPr>
            <a:spLocks noChangeShapeType="1"/>
          </p:cNvSpPr>
          <p:nvPr/>
        </p:nvSpPr>
        <p:spPr bwMode="auto">
          <a:xfrm>
            <a:off x="5420552" y="2703417"/>
            <a:ext cx="1513685"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3" name="Text Box 125"/>
          <p:cNvSpPr txBox="1">
            <a:spLocks noChangeArrowheads="1"/>
          </p:cNvSpPr>
          <p:nvPr/>
        </p:nvSpPr>
        <p:spPr bwMode="auto">
          <a:xfrm>
            <a:off x="4742004"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74" name="Line 126"/>
          <p:cNvSpPr>
            <a:spLocks noChangeShapeType="1"/>
          </p:cNvSpPr>
          <p:nvPr/>
        </p:nvSpPr>
        <p:spPr bwMode="auto">
          <a:xfrm>
            <a:off x="3645886" y="3698819"/>
            <a:ext cx="1304901"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5" name="Freeform 127"/>
          <p:cNvSpPr>
            <a:spLocks/>
          </p:cNvSpPr>
          <p:nvPr/>
        </p:nvSpPr>
        <p:spPr bwMode="auto">
          <a:xfrm flipH="1">
            <a:off x="5405328" y="3544151"/>
            <a:ext cx="233795" cy="154668"/>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6" name="Freeform 128"/>
          <p:cNvSpPr>
            <a:spLocks/>
          </p:cNvSpPr>
          <p:nvPr/>
        </p:nvSpPr>
        <p:spPr bwMode="auto">
          <a:xfrm flipH="1">
            <a:off x="3564330" y="3547607"/>
            <a:ext cx="290340"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7" name="Text Box 129"/>
          <p:cNvSpPr txBox="1">
            <a:spLocks noChangeArrowheads="1"/>
          </p:cNvSpPr>
          <p:nvPr/>
        </p:nvSpPr>
        <p:spPr bwMode="auto">
          <a:xfrm>
            <a:off x="4896444" y="2250313"/>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路由器 </a:t>
            </a:r>
            <a:r>
              <a:rPr kumimoji="1" lang="en-US" altLang="zh-CN" sz="1100" b="1">
                <a:latin typeface="微软雅黑" pitchFamily="34" charset="-122"/>
                <a:ea typeface="微软雅黑" pitchFamily="34" charset="-122"/>
              </a:rPr>
              <a:t>R</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grpSp>
        <p:nvGrpSpPr>
          <p:cNvPr id="78" name="组合 77"/>
          <p:cNvGrpSpPr/>
          <p:nvPr/>
        </p:nvGrpSpPr>
        <p:grpSpPr>
          <a:xfrm>
            <a:off x="2132201" y="2454567"/>
            <a:ext cx="4645448" cy="207375"/>
            <a:chOff x="2132201" y="2454567"/>
            <a:chExt cx="4645448" cy="207375"/>
          </a:xfrm>
        </p:grpSpPr>
        <p:grpSp>
          <p:nvGrpSpPr>
            <p:cNvPr id="79" name="Group 130"/>
            <p:cNvGrpSpPr>
              <a:grpSpLocks/>
            </p:cNvGrpSpPr>
            <p:nvPr/>
          </p:nvGrpSpPr>
          <p:grpSpPr bwMode="auto">
            <a:xfrm>
              <a:off x="2132201" y="2454567"/>
              <a:ext cx="991725" cy="207375"/>
              <a:chOff x="1632" y="2688"/>
              <a:chExt cx="912" cy="240"/>
            </a:xfrm>
          </p:grpSpPr>
          <p:sp>
            <p:nvSpPr>
              <p:cNvPr id="86" name="Rectangle 131"/>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  IP</a:t>
                </a:r>
                <a:r>
                  <a:rPr kumimoji="1" lang="en-US" altLang="zh-CN" sz="1200" b="1" baseline="-25000" dirty="0">
                    <a:latin typeface="微软雅黑" pitchFamily="34" charset="-122"/>
                    <a:ea typeface="微软雅黑" pitchFamily="34" charset="-122"/>
                  </a:rPr>
                  <a:t>1</a:t>
                </a:r>
                <a:r>
                  <a:rPr kumimoji="1" lang="en-US" altLang="zh-CN" sz="1200" b="1" dirty="0">
                    <a:latin typeface="微软雅黑" pitchFamily="34" charset="-122"/>
                    <a:ea typeface="微软雅黑" pitchFamily="34" charset="-122"/>
                  </a:rPr>
                  <a:t> → IP</a:t>
                </a:r>
                <a:r>
                  <a:rPr kumimoji="1" lang="en-US" altLang="zh-CN" sz="1200" b="1" baseline="-25000" dirty="0">
                    <a:latin typeface="微软雅黑" pitchFamily="34" charset="-122"/>
                    <a:ea typeface="微软雅黑" pitchFamily="34" charset="-122"/>
                  </a:rPr>
                  <a:t>2</a:t>
                </a:r>
              </a:p>
            </p:txBody>
          </p:sp>
          <p:sp>
            <p:nvSpPr>
              <p:cNvPr id="87" name="AutoShape 132"/>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80" name="Group 133"/>
            <p:cNvGrpSpPr>
              <a:grpSpLocks/>
            </p:cNvGrpSpPr>
            <p:nvPr/>
          </p:nvGrpSpPr>
          <p:grpSpPr bwMode="auto">
            <a:xfrm>
              <a:off x="3906866" y="2454567"/>
              <a:ext cx="991725" cy="207375"/>
              <a:chOff x="1632" y="2688"/>
              <a:chExt cx="912" cy="240"/>
            </a:xfrm>
          </p:grpSpPr>
          <p:sp>
            <p:nvSpPr>
              <p:cNvPr id="84" name="Rectangle 134"/>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IP</a:t>
                </a:r>
                <a:r>
                  <a:rPr kumimoji="1" lang="en-US" altLang="zh-CN" sz="1200" b="1" baseline="-25000">
                    <a:latin typeface="微软雅黑" pitchFamily="34" charset="-122"/>
                    <a:ea typeface="微软雅黑" pitchFamily="34" charset="-122"/>
                  </a:rPr>
                  <a:t>1</a:t>
                </a:r>
                <a:r>
                  <a:rPr kumimoji="1" lang="en-US" altLang="zh-CN" sz="1200" b="1">
                    <a:latin typeface="微软雅黑" pitchFamily="34" charset="-122"/>
                    <a:ea typeface="微软雅黑" pitchFamily="34" charset="-122"/>
                  </a:rPr>
                  <a:t> → IP</a:t>
                </a:r>
                <a:r>
                  <a:rPr kumimoji="1" lang="en-US" altLang="zh-CN" sz="1200" b="1" baseline="-25000">
                    <a:latin typeface="微软雅黑" pitchFamily="34" charset="-122"/>
                    <a:ea typeface="微软雅黑" pitchFamily="34" charset="-122"/>
                  </a:rPr>
                  <a:t>2</a:t>
                </a:r>
              </a:p>
            </p:txBody>
          </p:sp>
          <p:sp>
            <p:nvSpPr>
              <p:cNvPr id="85" name="AutoShape 135"/>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81" name="Group 136"/>
            <p:cNvGrpSpPr>
              <a:grpSpLocks/>
            </p:cNvGrpSpPr>
            <p:nvPr/>
          </p:nvGrpSpPr>
          <p:grpSpPr bwMode="auto">
            <a:xfrm>
              <a:off x="5785924" y="2454567"/>
              <a:ext cx="991725" cy="207375"/>
              <a:chOff x="1632" y="2688"/>
              <a:chExt cx="912" cy="240"/>
            </a:xfrm>
          </p:grpSpPr>
          <p:sp>
            <p:nvSpPr>
              <p:cNvPr id="82" name="Rectangle 137"/>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IP</a:t>
                </a:r>
                <a:r>
                  <a:rPr kumimoji="1" lang="en-US" altLang="zh-CN" sz="1200" b="1" baseline="-25000" dirty="0">
                    <a:latin typeface="微软雅黑" pitchFamily="34" charset="-122"/>
                    <a:ea typeface="微软雅黑" pitchFamily="34" charset="-122"/>
                  </a:rPr>
                  <a:t>1</a:t>
                </a:r>
                <a:r>
                  <a:rPr kumimoji="1" lang="en-US" altLang="zh-CN" sz="1200" b="1" dirty="0">
                    <a:latin typeface="微软雅黑" pitchFamily="34" charset="-122"/>
                    <a:ea typeface="微软雅黑" pitchFamily="34" charset="-122"/>
                  </a:rPr>
                  <a:t> → IP</a:t>
                </a:r>
                <a:r>
                  <a:rPr kumimoji="1" lang="en-US" altLang="zh-CN" sz="1200" b="1" baseline="-25000" dirty="0">
                    <a:latin typeface="微软雅黑" pitchFamily="34" charset="-122"/>
                    <a:ea typeface="微软雅黑" pitchFamily="34" charset="-122"/>
                  </a:rPr>
                  <a:t>2</a:t>
                </a:r>
              </a:p>
            </p:txBody>
          </p:sp>
          <p:sp>
            <p:nvSpPr>
              <p:cNvPr id="83" name="AutoShape 138"/>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grpSp>
        <p:nvGrpSpPr>
          <p:cNvPr id="88" name="Group 139"/>
          <p:cNvGrpSpPr>
            <a:grpSpLocks/>
          </p:cNvGrpSpPr>
          <p:nvPr/>
        </p:nvGrpSpPr>
        <p:grpSpPr bwMode="auto">
          <a:xfrm>
            <a:off x="1766828" y="3773128"/>
            <a:ext cx="1357097" cy="207375"/>
            <a:chOff x="480" y="3110"/>
            <a:chExt cx="1248" cy="240"/>
          </a:xfrm>
        </p:grpSpPr>
        <p:sp>
          <p:nvSpPr>
            <p:cNvPr id="89" name="Rectangle 140"/>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a:latin typeface="微软雅黑" pitchFamily="34" charset="-122"/>
                  <a:ea typeface="微软雅黑" pitchFamily="34" charset="-122"/>
                </a:rPr>
                <a:t>从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1</a:t>
              </a:r>
              <a:r>
                <a:rPr kumimoji="1" lang="en-US" altLang="zh-CN" sz="1100" b="1">
                  <a:latin typeface="微软雅黑" pitchFamily="34" charset="-122"/>
                  <a:ea typeface="微软雅黑" pitchFamily="34" charset="-122"/>
                </a:rPr>
                <a:t> </a:t>
              </a:r>
              <a:r>
                <a:rPr kumimoji="1" lang="zh-CN" altLang="en-US" sz="1100" b="1">
                  <a:latin typeface="微软雅黑" pitchFamily="34" charset="-122"/>
                  <a:ea typeface="微软雅黑" pitchFamily="34" charset="-122"/>
                </a:rPr>
                <a:t>到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3</a:t>
              </a:r>
            </a:p>
          </p:txBody>
        </p:sp>
        <p:sp>
          <p:nvSpPr>
            <p:cNvPr id="90" name="AutoShape 141"/>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91" name="Group 142"/>
          <p:cNvGrpSpPr>
            <a:grpSpLocks/>
          </p:cNvGrpSpPr>
          <p:nvPr/>
        </p:nvGrpSpPr>
        <p:grpSpPr bwMode="auto">
          <a:xfrm>
            <a:off x="3750278" y="3773128"/>
            <a:ext cx="1357097" cy="207375"/>
            <a:chOff x="480" y="3110"/>
            <a:chExt cx="1248" cy="240"/>
          </a:xfrm>
        </p:grpSpPr>
        <p:sp>
          <p:nvSpPr>
            <p:cNvPr id="92" name="Rectangle 143"/>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4</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5</a:t>
              </a:r>
            </a:p>
          </p:txBody>
        </p:sp>
        <p:sp>
          <p:nvSpPr>
            <p:cNvPr id="93" name="AutoShape 144"/>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94" name="Group 145"/>
          <p:cNvGrpSpPr>
            <a:grpSpLocks/>
          </p:cNvGrpSpPr>
          <p:nvPr/>
        </p:nvGrpSpPr>
        <p:grpSpPr bwMode="auto">
          <a:xfrm>
            <a:off x="5733728" y="3773128"/>
            <a:ext cx="1357097" cy="207375"/>
            <a:chOff x="480" y="3110"/>
            <a:chExt cx="1248" cy="240"/>
          </a:xfrm>
        </p:grpSpPr>
        <p:sp>
          <p:nvSpPr>
            <p:cNvPr id="95" name="Rectangle 146"/>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6</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2</a:t>
              </a:r>
            </a:p>
          </p:txBody>
        </p:sp>
        <p:sp>
          <p:nvSpPr>
            <p:cNvPr id="96" name="AutoShape 147"/>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97" name="Text Box 148"/>
          <p:cNvSpPr txBox="1">
            <a:spLocks noChangeArrowheads="1"/>
          </p:cNvSpPr>
          <p:nvPr/>
        </p:nvSpPr>
        <p:spPr bwMode="auto">
          <a:xfrm>
            <a:off x="5956374"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98" name="Text Box 149"/>
          <p:cNvSpPr txBox="1">
            <a:spLocks noChangeArrowheads="1"/>
          </p:cNvSpPr>
          <p:nvPr/>
        </p:nvSpPr>
        <p:spPr bwMode="auto">
          <a:xfrm>
            <a:off x="3973658"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99" name="AutoShape 150"/>
          <p:cNvSpPr>
            <a:spLocks noChangeArrowheads="1"/>
          </p:cNvSpPr>
          <p:nvPr/>
        </p:nvSpPr>
        <p:spPr bwMode="auto">
          <a:xfrm flipV="1">
            <a:off x="2758553" y="1985380"/>
            <a:ext cx="835137" cy="205647"/>
          </a:xfrm>
          <a:prstGeom prst="wedgeRoundRectCallout">
            <a:avLst>
              <a:gd name="adj1" fmla="val -75782"/>
              <a:gd name="adj2" fmla="val -203782"/>
              <a:gd name="adj3" fmla="val 16667"/>
            </a:avLst>
          </a:prstGeom>
          <a:solidFill>
            <a:srgbClr val="66FF33"/>
          </a:solidFill>
          <a:ln w="9525">
            <a:solidFill>
              <a:schemeClr val="tx1"/>
            </a:solidFill>
            <a:miter lim="800000"/>
            <a:headEnd/>
            <a:tailEnd/>
          </a:ln>
          <a:effectLst/>
          <a:extLst/>
        </p:spPr>
        <p:txBody>
          <a:bodyPr rot="10800000" wrap="none" anchor="ctr"/>
          <a:lstStyle/>
          <a:p>
            <a:pPr algn="ctr"/>
            <a:endParaRPr kumimoji="1" lang="zh-CN" altLang="zh-CN" sz="1200" b="1">
              <a:solidFill>
                <a:srgbClr val="0000CC"/>
              </a:solidFill>
              <a:latin typeface="微软雅黑" pitchFamily="34" charset="-122"/>
              <a:ea typeface="微软雅黑" pitchFamily="34" charset="-122"/>
            </a:endParaRPr>
          </a:p>
        </p:txBody>
      </p:sp>
      <p:sp>
        <p:nvSpPr>
          <p:cNvPr id="100" name="Text Box 151"/>
          <p:cNvSpPr txBox="1">
            <a:spLocks noChangeArrowheads="1"/>
          </p:cNvSpPr>
          <p:nvPr/>
        </p:nvSpPr>
        <p:spPr bwMode="auto">
          <a:xfrm>
            <a:off x="2784651" y="1962130"/>
            <a:ext cx="79060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IP </a:t>
            </a:r>
            <a:r>
              <a:rPr kumimoji="1" lang="zh-CN" altLang="en-US" sz="1100" b="1" dirty="0">
                <a:latin typeface="微软雅黑" pitchFamily="34" charset="-122"/>
                <a:ea typeface="微软雅黑" pitchFamily="34" charset="-122"/>
              </a:rPr>
              <a:t>数据报</a:t>
            </a:r>
          </a:p>
        </p:txBody>
      </p:sp>
      <p:sp>
        <p:nvSpPr>
          <p:cNvPr id="101" name="Text Box 158"/>
          <p:cNvSpPr txBox="1">
            <a:spLocks noChangeArrowheads="1"/>
          </p:cNvSpPr>
          <p:nvPr/>
        </p:nvSpPr>
        <p:spPr bwMode="auto">
          <a:xfrm>
            <a:off x="1921527" y="1170003"/>
            <a:ext cx="5290231" cy="338554"/>
          </a:xfrm>
          <a:prstGeom prst="rect">
            <a:avLst/>
          </a:prstGeom>
          <a:solidFill>
            <a:srgbClr val="0000CC"/>
          </a:solidFill>
          <a:ln w="9525">
            <a:solidFill>
              <a:schemeClr val="tx1"/>
            </a:solidFill>
            <a:miter lim="800000"/>
            <a:headEnd/>
            <a:tailEnd/>
          </a:ln>
          <a:effectLst/>
          <a:extLst/>
        </p:spPr>
        <p:txBody>
          <a:bodyPr wrap="none">
            <a:spAutoFit/>
          </a:bodyPr>
          <a:lstStyle/>
          <a:p>
            <a:pPr algn="ctr"/>
            <a:r>
              <a:rPr lang="zh-CN" altLang="en-US" sz="1600" b="1" dirty="0">
                <a:solidFill>
                  <a:schemeClr val="bg1"/>
                </a:solidFill>
                <a:latin typeface="微软雅黑" pitchFamily="34" charset="-122"/>
                <a:ea typeface="微软雅黑" pitchFamily="34" charset="-122"/>
              </a:rPr>
              <a:t>路由器只根据目的站的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地址的网络号进行路由选择。 </a:t>
            </a:r>
          </a:p>
        </p:txBody>
      </p:sp>
    </p:spTree>
    <p:extLst>
      <p:ext uri="{BB962C8B-B14F-4D97-AF65-F5344CB8AC3E}">
        <p14:creationId xmlns:p14="http://schemas.microsoft.com/office/powerpoint/2010/main" val="101260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7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圆角矩形 83"/>
          <p:cNvSpPr/>
          <p:nvPr/>
        </p:nvSpPr>
        <p:spPr>
          <a:xfrm>
            <a:off x="545144" y="620973"/>
            <a:ext cx="8053712" cy="37407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Freeform 77"/>
          <p:cNvSpPr>
            <a:spLocks/>
          </p:cNvSpPr>
          <p:nvPr/>
        </p:nvSpPr>
        <p:spPr bwMode="auto">
          <a:xfrm>
            <a:off x="2967337" y="3546743"/>
            <a:ext cx="270768"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Freeform 78"/>
          <p:cNvSpPr>
            <a:spLocks/>
          </p:cNvSpPr>
          <p:nvPr/>
        </p:nvSpPr>
        <p:spPr bwMode="auto">
          <a:xfrm>
            <a:off x="4740916" y="3545879"/>
            <a:ext cx="270767"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8" name="Line 79"/>
          <p:cNvSpPr>
            <a:spLocks noChangeShapeType="1"/>
          </p:cNvSpPr>
          <p:nvPr/>
        </p:nvSpPr>
        <p:spPr bwMode="auto">
          <a:xfrm rot="16200000">
            <a:off x="6944576" y="3552568"/>
            <a:ext cx="290325" cy="2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 name="Line 80"/>
          <p:cNvSpPr>
            <a:spLocks noChangeShapeType="1"/>
          </p:cNvSpPr>
          <p:nvPr/>
        </p:nvSpPr>
        <p:spPr bwMode="auto">
          <a:xfrm rot="16200000">
            <a:off x="1518361" y="3552568"/>
            <a:ext cx="290325" cy="2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 name="AutoShape 81"/>
          <p:cNvSpPr>
            <a:spLocks noChangeArrowheads="1"/>
          </p:cNvSpPr>
          <p:nvPr/>
        </p:nvSpPr>
        <p:spPr bwMode="auto">
          <a:xfrm>
            <a:off x="1505848" y="2537517"/>
            <a:ext cx="469764" cy="1036876"/>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1" name="AutoShape 82"/>
          <p:cNvSpPr>
            <a:spLocks noChangeArrowheads="1"/>
          </p:cNvSpPr>
          <p:nvPr/>
        </p:nvSpPr>
        <p:spPr bwMode="auto">
          <a:xfrm>
            <a:off x="3176122" y="2578992"/>
            <a:ext cx="469764" cy="1036876"/>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 name="AutoShape 83"/>
          <p:cNvSpPr>
            <a:spLocks noChangeArrowheads="1"/>
          </p:cNvSpPr>
          <p:nvPr/>
        </p:nvSpPr>
        <p:spPr bwMode="auto">
          <a:xfrm>
            <a:off x="6934237" y="2537517"/>
            <a:ext cx="469764" cy="1036876"/>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3" name="AutoShape 84"/>
          <p:cNvSpPr>
            <a:spLocks noChangeArrowheads="1"/>
          </p:cNvSpPr>
          <p:nvPr/>
        </p:nvSpPr>
        <p:spPr bwMode="auto">
          <a:xfrm>
            <a:off x="5001896" y="2703417"/>
            <a:ext cx="469764" cy="912451"/>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14" name="Group 85"/>
          <p:cNvGrpSpPr>
            <a:grpSpLocks/>
          </p:cNvGrpSpPr>
          <p:nvPr/>
        </p:nvGrpSpPr>
        <p:grpSpPr bwMode="auto">
          <a:xfrm>
            <a:off x="1374271" y="2055369"/>
            <a:ext cx="6248302" cy="1327202"/>
            <a:chOff x="96" y="1056"/>
            <a:chExt cx="5472" cy="1536"/>
          </a:xfrm>
          <a:solidFill>
            <a:srgbClr val="FFFF66"/>
          </a:solidFill>
        </p:grpSpPr>
        <p:sp>
          <p:nvSpPr>
            <p:cNvPr id="15" name="Oval 86"/>
            <p:cNvSpPr>
              <a:spLocks noChangeArrowheads="1"/>
            </p:cNvSpPr>
            <p:nvPr/>
          </p:nvSpPr>
          <p:spPr bwMode="auto">
            <a:xfrm>
              <a:off x="3662" y="1674"/>
              <a:ext cx="1906" cy="756"/>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6" name="Oval 87"/>
            <p:cNvSpPr>
              <a:spLocks noChangeArrowheads="1"/>
            </p:cNvSpPr>
            <p:nvPr/>
          </p:nvSpPr>
          <p:spPr bwMode="auto">
            <a:xfrm>
              <a:off x="96" y="1430"/>
              <a:ext cx="1870" cy="760"/>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7" name="Oval 88"/>
            <p:cNvSpPr>
              <a:spLocks noChangeArrowheads="1"/>
            </p:cNvSpPr>
            <p:nvPr/>
          </p:nvSpPr>
          <p:spPr bwMode="auto">
            <a:xfrm>
              <a:off x="3365" y="1163"/>
              <a:ext cx="1903"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8" name="Oval 89"/>
            <p:cNvSpPr>
              <a:spLocks noChangeArrowheads="1"/>
            </p:cNvSpPr>
            <p:nvPr/>
          </p:nvSpPr>
          <p:spPr bwMode="auto">
            <a:xfrm>
              <a:off x="2365" y="1821"/>
              <a:ext cx="1900" cy="77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9" name="Oval 90"/>
            <p:cNvSpPr>
              <a:spLocks noChangeArrowheads="1"/>
            </p:cNvSpPr>
            <p:nvPr/>
          </p:nvSpPr>
          <p:spPr bwMode="auto">
            <a:xfrm>
              <a:off x="729" y="1752"/>
              <a:ext cx="1900"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20" name="Oval 91"/>
            <p:cNvSpPr>
              <a:spLocks noChangeArrowheads="1"/>
            </p:cNvSpPr>
            <p:nvPr/>
          </p:nvSpPr>
          <p:spPr bwMode="auto">
            <a:xfrm>
              <a:off x="2197" y="1056"/>
              <a:ext cx="1870" cy="758"/>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21" name="Oval 92"/>
            <p:cNvSpPr>
              <a:spLocks noChangeArrowheads="1"/>
            </p:cNvSpPr>
            <p:nvPr/>
          </p:nvSpPr>
          <p:spPr bwMode="auto">
            <a:xfrm>
              <a:off x="996" y="1056"/>
              <a:ext cx="1867"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22" name="Oval 93"/>
            <p:cNvSpPr>
              <a:spLocks noChangeArrowheads="1"/>
            </p:cNvSpPr>
            <p:nvPr/>
          </p:nvSpPr>
          <p:spPr bwMode="auto">
            <a:xfrm>
              <a:off x="597" y="1226"/>
              <a:ext cx="4536" cy="106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CC"/>
                </a:solidFill>
                <a:latin typeface="微软雅黑" pitchFamily="34" charset="-122"/>
                <a:ea typeface="微软雅黑" pitchFamily="34" charset="-122"/>
              </a:endParaRPr>
            </a:p>
          </p:txBody>
        </p:sp>
      </p:grpSp>
      <p:sp>
        <p:nvSpPr>
          <p:cNvPr id="23" name="Line 94"/>
          <p:cNvSpPr>
            <a:spLocks noChangeShapeType="1"/>
          </p:cNvSpPr>
          <p:nvPr/>
        </p:nvSpPr>
        <p:spPr bwMode="auto">
          <a:xfrm>
            <a:off x="1453652" y="3698819"/>
            <a:ext cx="1774666"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24" name="Group 95"/>
          <p:cNvGrpSpPr>
            <a:grpSpLocks/>
          </p:cNvGrpSpPr>
          <p:nvPr/>
        </p:nvGrpSpPr>
        <p:grpSpPr bwMode="auto">
          <a:xfrm>
            <a:off x="1505848" y="2055369"/>
            <a:ext cx="469764" cy="788026"/>
            <a:chOff x="672" y="528"/>
            <a:chExt cx="432" cy="912"/>
          </a:xfrm>
        </p:grpSpPr>
        <p:sp>
          <p:nvSpPr>
            <p:cNvPr id="25" name="AutoShape 9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AutoShape 9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7" name="AutoShape 9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28" name="Text Box 99"/>
          <p:cNvSpPr txBox="1">
            <a:spLocks noChangeArrowheads="1"/>
          </p:cNvSpPr>
          <p:nvPr/>
        </p:nvSpPr>
        <p:spPr bwMode="auto">
          <a:xfrm>
            <a:off x="1530859" y="2604914"/>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1</a:t>
            </a:r>
            <a:endParaRPr kumimoji="1" lang="en-US" altLang="zh-CN" sz="1100" b="1">
              <a:latin typeface="微软雅黑" pitchFamily="34" charset="-122"/>
              <a:ea typeface="微软雅黑" pitchFamily="34" charset="-122"/>
            </a:endParaRPr>
          </a:p>
        </p:txBody>
      </p:sp>
      <p:sp>
        <p:nvSpPr>
          <p:cNvPr id="29" name="Text Box 100"/>
          <p:cNvSpPr txBox="1">
            <a:spLocks noChangeArrowheads="1"/>
          </p:cNvSpPr>
          <p:nvPr/>
        </p:nvSpPr>
        <p:spPr bwMode="auto">
          <a:xfrm>
            <a:off x="1497149" y="33411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30" name="Text Box 101"/>
          <p:cNvSpPr txBox="1">
            <a:spLocks noChangeArrowheads="1"/>
          </p:cNvSpPr>
          <p:nvPr/>
        </p:nvSpPr>
        <p:spPr bwMode="auto">
          <a:xfrm>
            <a:off x="4608658" y="3320437"/>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31" name="Text Box 102"/>
          <p:cNvSpPr txBox="1">
            <a:spLocks noChangeArrowheads="1"/>
          </p:cNvSpPr>
          <p:nvPr/>
        </p:nvSpPr>
        <p:spPr bwMode="auto">
          <a:xfrm>
            <a:off x="3583222" y="3316982"/>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32" name="Text Box 103"/>
          <p:cNvSpPr txBox="1">
            <a:spLocks noChangeArrowheads="1"/>
          </p:cNvSpPr>
          <p:nvPr/>
        </p:nvSpPr>
        <p:spPr bwMode="auto">
          <a:xfrm>
            <a:off x="2765484" y="3316982"/>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HA</a:t>
            </a:r>
            <a:r>
              <a:rPr kumimoji="1" lang="en-US" altLang="zh-CN" sz="1100" b="1" baseline="-25000" dirty="0">
                <a:solidFill>
                  <a:srgbClr val="0000CC"/>
                </a:solidFill>
                <a:latin typeface="微软雅黑" pitchFamily="34" charset="-122"/>
                <a:ea typeface="微软雅黑" pitchFamily="34" charset="-122"/>
              </a:rPr>
              <a:t>3</a:t>
            </a:r>
            <a:endParaRPr kumimoji="1" lang="en-US" altLang="zh-CN" sz="1100" b="1" dirty="0">
              <a:solidFill>
                <a:srgbClr val="0000CC"/>
              </a:solidFill>
              <a:latin typeface="微软雅黑" pitchFamily="34" charset="-122"/>
              <a:ea typeface="微软雅黑" pitchFamily="34" charset="-122"/>
            </a:endParaRPr>
          </a:p>
        </p:txBody>
      </p:sp>
      <p:sp>
        <p:nvSpPr>
          <p:cNvPr id="33" name="Line 104"/>
          <p:cNvSpPr>
            <a:spLocks noChangeShapeType="1"/>
          </p:cNvSpPr>
          <p:nvPr/>
        </p:nvSpPr>
        <p:spPr bwMode="auto">
          <a:xfrm>
            <a:off x="1923416" y="2703417"/>
            <a:ext cx="1304901"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4" name="Line 105"/>
          <p:cNvSpPr>
            <a:spLocks noChangeShapeType="1"/>
          </p:cNvSpPr>
          <p:nvPr/>
        </p:nvSpPr>
        <p:spPr bwMode="auto">
          <a:xfrm>
            <a:off x="5420552" y="3698819"/>
            <a:ext cx="2035646"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Text Box 106"/>
          <p:cNvSpPr txBox="1">
            <a:spLocks noChangeArrowheads="1"/>
          </p:cNvSpPr>
          <p:nvPr/>
        </p:nvSpPr>
        <p:spPr bwMode="auto">
          <a:xfrm>
            <a:off x="5418783" y="331352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6</a:t>
            </a:r>
            <a:endParaRPr kumimoji="1" lang="en-US" altLang="zh-CN" sz="1100" b="1">
              <a:solidFill>
                <a:srgbClr val="0000CC"/>
              </a:solidFill>
              <a:latin typeface="微软雅黑" pitchFamily="34" charset="-122"/>
              <a:ea typeface="微软雅黑" pitchFamily="34" charset="-122"/>
            </a:endParaRPr>
          </a:p>
        </p:txBody>
      </p:sp>
      <p:sp>
        <p:nvSpPr>
          <p:cNvPr id="36" name="Text Box 107"/>
          <p:cNvSpPr txBox="1">
            <a:spLocks noChangeArrowheads="1"/>
          </p:cNvSpPr>
          <p:nvPr/>
        </p:nvSpPr>
        <p:spPr bwMode="auto">
          <a:xfrm>
            <a:off x="6916838" y="332216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37" name="Text Box 108"/>
          <p:cNvSpPr txBox="1">
            <a:spLocks noChangeArrowheads="1"/>
          </p:cNvSpPr>
          <p:nvPr/>
        </p:nvSpPr>
        <p:spPr bwMode="auto">
          <a:xfrm>
            <a:off x="5391624" y="2756989"/>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IP</a:t>
            </a:r>
            <a:r>
              <a:rPr kumimoji="1" lang="en-US" altLang="zh-CN" sz="1100" b="1" baseline="-25000" dirty="0">
                <a:solidFill>
                  <a:srgbClr val="0000CC"/>
                </a:solidFill>
                <a:latin typeface="微软雅黑" pitchFamily="34" charset="-122"/>
                <a:ea typeface="微软雅黑" pitchFamily="34" charset="-122"/>
              </a:rPr>
              <a:t>6</a:t>
            </a:r>
            <a:endParaRPr kumimoji="1" lang="en-US" altLang="zh-CN" sz="1100" b="1" dirty="0">
              <a:solidFill>
                <a:srgbClr val="0000CC"/>
              </a:solidFill>
              <a:latin typeface="微软雅黑" pitchFamily="34" charset="-122"/>
              <a:ea typeface="微软雅黑" pitchFamily="34" charset="-122"/>
            </a:endParaRPr>
          </a:p>
        </p:txBody>
      </p:sp>
      <p:sp>
        <p:nvSpPr>
          <p:cNvPr id="38" name="Text Box 109"/>
          <p:cNvSpPr txBox="1">
            <a:spLocks noChangeArrowheads="1"/>
          </p:cNvSpPr>
          <p:nvPr/>
        </p:nvSpPr>
        <p:spPr bwMode="auto">
          <a:xfrm>
            <a:off x="1423205" y="1813961"/>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39" name="Text Box 110"/>
          <p:cNvSpPr txBox="1">
            <a:spLocks noChangeArrowheads="1"/>
          </p:cNvSpPr>
          <p:nvPr/>
        </p:nvSpPr>
        <p:spPr bwMode="auto">
          <a:xfrm>
            <a:off x="6860648" y="1800136"/>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2</a:t>
            </a:r>
            <a:endParaRPr kumimoji="1" lang="en-US" altLang="zh-CN" sz="1100" b="1" dirty="0">
              <a:latin typeface="微软雅黑" pitchFamily="34" charset="-122"/>
              <a:ea typeface="微软雅黑" pitchFamily="34" charset="-122"/>
            </a:endParaRPr>
          </a:p>
        </p:txBody>
      </p:sp>
      <p:sp>
        <p:nvSpPr>
          <p:cNvPr id="40" name="AutoShape 111"/>
          <p:cNvSpPr>
            <a:spLocks noChangeArrowheads="1"/>
          </p:cNvSpPr>
          <p:nvPr/>
        </p:nvSpPr>
        <p:spPr bwMode="auto">
          <a:xfrm>
            <a:off x="3176122" y="2511595"/>
            <a:ext cx="469764" cy="3318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1" name="Text Box 112"/>
          <p:cNvSpPr txBox="1">
            <a:spLocks noChangeArrowheads="1"/>
          </p:cNvSpPr>
          <p:nvPr/>
        </p:nvSpPr>
        <p:spPr bwMode="auto">
          <a:xfrm>
            <a:off x="3114166" y="2264139"/>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路由器 </a:t>
            </a:r>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42" name="Text Box 113"/>
          <p:cNvSpPr txBox="1">
            <a:spLocks noChangeArrowheads="1"/>
          </p:cNvSpPr>
          <p:nvPr/>
        </p:nvSpPr>
        <p:spPr bwMode="auto">
          <a:xfrm>
            <a:off x="4346979" y="2979997"/>
            <a:ext cx="1306769" cy="276999"/>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chemeClr val="bg1"/>
                </a:solidFill>
                <a:latin typeface="微软雅黑" pitchFamily="34" charset="-122"/>
                <a:ea typeface="微软雅黑" pitchFamily="34" charset="-122"/>
              </a:rPr>
              <a:t>IP </a:t>
            </a:r>
            <a:r>
              <a:rPr kumimoji="1" lang="zh-CN" altLang="en-US" sz="1200" b="1">
                <a:solidFill>
                  <a:schemeClr val="bg1"/>
                </a:solidFill>
                <a:latin typeface="微软雅黑" pitchFamily="34" charset="-122"/>
                <a:ea typeface="微软雅黑" pitchFamily="34" charset="-122"/>
              </a:rPr>
              <a:t>层上的互联网</a:t>
            </a:r>
          </a:p>
        </p:txBody>
      </p:sp>
      <p:grpSp>
        <p:nvGrpSpPr>
          <p:cNvPr id="44" name="Group 115"/>
          <p:cNvGrpSpPr>
            <a:grpSpLocks/>
          </p:cNvGrpSpPr>
          <p:nvPr/>
        </p:nvGrpSpPr>
        <p:grpSpPr bwMode="auto">
          <a:xfrm>
            <a:off x="6934237" y="2055369"/>
            <a:ext cx="469764" cy="788026"/>
            <a:chOff x="672" y="528"/>
            <a:chExt cx="432" cy="912"/>
          </a:xfrm>
        </p:grpSpPr>
        <p:sp>
          <p:nvSpPr>
            <p:cNvPr id="45" name="AutoShape 11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6" name="AutoShape 11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7" name="AutoShape 11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48" name="Text Box 119"/>
          <p:cNvSpPr txBox="1">
            <a:spLocks noChangeArrowheads="1"/>
          </p:cNvSpPr>
          <p:nvPr/>
        </p:nvSpPr>
        <p:spPr bwMode="auto">
          <a:xfrm>
            <a:off x="6967949" y="2607506"/>
            <a:ext cx="383438" cy="26161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49" name="Text Box 120"/>
          <p:cNvSpPr txBox="1">
            <a:spLocks noChangeArrowheads="1"/>
          </p:cNvSpPr>
          <p:nvPr/>
        </p:nvSpPr>
        <p:spPr bwMode="auto">
          <a:xfrm>
            <a:off x="3624138"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50" name="Text Box 121"/>
          <p:cNvSpPr txBox="1">
            <a:spLocks noChangeArrowheads="1"/>
          </p:cNvSpPr>
          <p:nvPr/>
        </p:nvSpPr>
        <p:spPr bwMode="auto">
          <a:xfrm>
            <a:off x="2915141"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3</a:t>
            </a:r>
            <a:endParaRPr kumimoji="1" lang="en-US" altLang="zh-CN" sz="1100" b="1">
              <a:solidFill>
                <a:srgbClr val="0000CC"/>
              </a:solidFill>
              <a:latin typeface="微软雅黑" pitchFamily="34" charset="-122"/>
              <a:ea typeface="微软雅黑" pitchFamily="34" charset="-122"/>
            </a:endParaRPr>
          </a:p>
        </p:txBody>
      </p:sp>
      <p:sp>
        <p:nvSpPr>
          <p:cNvPr id="51" name="Line 122"/>
          <p:cNvSpPr>
            <a:spLocks noChangeShapeType="1"/>
          </p:cNvSpPr>
          <p:nvPr/>
        </p:nvSpPr>
        <p:spPr bwMode="auto">
          <a:xfrm>
            <a:off x="3593690" y="2703417"/>
            <a:ext cx="1409293"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2" name="AutoShape 123"/>
          <p:cNvSpPr>
            <a:spLocks noChangeArrowheads="1"/>
          </p:cNvSpPr>
          <p:nvPr/>
        </p:nvSpPr>
        <p:spPr bwMode="auto">
          <a:xfrm>
            <a:off x="5001896" y="2496042"/>
            <a:ext cx="469764" cy="3318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3" name="Line 124"/>
          <p:cNvSpPr>
            <a:spLocks noChangeShapeType="1"/>
          </p:cNvSpPr>
          <p:nvPr/>
        </p:nvSpPr>
        <p:spPr bwMode="auto">
          <a:xfrm>
            <a:off x="5420552" y="2703417"/>
            <a:ext cx="1513685"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4" name="Text Box 125"/>
          <p:cNvSpPr txBox="1">
            <a:spLocks noChangeArrowheads="1"/>
          </p:cNvSpPr>
          <p:nvPr/>
        </p:nvSpPr>
        <p:spPr bwMode="auto">
          <a:xfrm>
            <a:off x="4742004"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55" name="Line 126"/>
          <p:cNvSpPr>
            <a:spLocks noChangeShapeType="1"/>
          </p:cNvSpPr>
          <p:nvPr/>
        </p:nvSpPr>
        <p:spPr bwMode="auto">
          <a:xfrm>
            <a:off x="3645886" y="3698819"/>
            <a:ext cx="1304901"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6" name="Freeform 127"/>
          <p:cNvSpPr>
            <a:spLocks/>
          </p:cNvSpPr>
          <p:nvPr/>
        </p:nvSpPr>
        <p:spPr bwMode="auto">
          <a:xfrm flipH="1">
            <a:off x="5405328" y="3544151"/>
            <a:ext cx="233795" cy="154668"/>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7" name="Freeform 128"/>
          <p:cNvSpPr>
            <a:spLocks/>
          </p:cNvSpPr>
          <p:nvPr/>
        </p:nvSpPr>
        <p:spPr bwMode="auto">
          <a:xfrm flipH="1">
            <a:off x="3564330" y="3547607"/>
            <a:ext cx="290340"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8" name="Text Box 129"/>
          <p:cNvSpPr txBox="1">
            <a:spLocks noChangeArrowheads="1"/>
          </p:cNvSpPr>
          <p:nvPr/>
        </p:nvSpPr>
        <p:spPr bwMode="auto">
          <a:xfrm>
            <a:off x="4896444" y="2250313"/>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路由器 </a:t>
            </a:r>
            <a:r>
              <a:rPr kumimoji="1" lang="en-US" altLang="zh-CN" sz="1100" b="1">
                <a:latin typeface="微软雅黑" pitchFamily="34" charset="-122"/>
                <a:ea typeface="微软雅黑" pitchFamily="34" charset="-122"/>
              </a:rPr>
              <a:t>R</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grpSp>
        <p:nvGrpSpPr>
          <p:cNvPr id="59" name="组合 58"/>
          <p:cNvGrpSpPr/>
          <p:nvPr/>
        </p:nvGrpSpPr>
        <p:grpSpPr>
          <a:xfrm>
            <a:off x="2132201" y="2454567"/>
            <a:ext cx="4645448" cy="207375"/>
            <a:chOff x="2132201" y="2454567"/>
            <a:chExt cx="4645448" cy="207375"/>
          </a:xfrm>
        </p:grpSpPr>
        <p:grpSp>
          <p:nvGrpSpPr>
            <p:cNvPr id="60" name="Group 130"/>
            <p:cNvGrpSpPr>
              <a:grpSpLocks/>
            </p:cNvGrpSpPr>
            <p:nvPr/>
          </p:nvGrpSpPr>
          <p:grpSpPr bwMode="auto">
            <a:xfrm>
              <a:off x="2132201" y="2454567"/>
              <a:ext cx="991725" cy="207375"/>
              <a:chOff x="1632" y="2688"/>
              <a:chExt cx="912" cy="240"/>
            </a:xfrm>
          </p:grpSpPr>
          <p:sp>
            <p:nvSpPr>
              <p:cNvPr id="67" name="Rectangle 131"/>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  IP</a:t>
                </a:r>
                <a:r>
                  <a:rPr kumimoji="1" lang="en-US" altLang="zh-CN" sz="1200" b="1" baseline="-25000" dirty="0">
                    <a:latin typeface="微软雅黑" pitchFamily="34" charset="-122"/>
                    <a:ea typeface="微软雅黑" pitchFamily="34" charset="-122"/>
                  </a:rPr>
                  <a:t>1</a:t>
                </a:r>
                <a:r>
                  <a:rPr kumimoji="1" lang="en-US" altLang="zh-CN" sz="1200" b="1" dirty="0">
                    <a:latin typeface="微软雅黑" pitchFamily="34" charset="-122"/>
                    <a:ea typeface="微软雅黑" pitchFamily="34" charset="-122"/>
                  </a:rPr>
                  <a:t> → IP</a:t>
                </a:r>
                <a:r>
                  <a:rPr kumimoji="1" lang="en-US" altLang="zh-CN" sz="1200" b="1" baseline="-25000" dirty="0">
                    <a:latin typeface="微软雅黑" pitchFamily="34" charset="-122"/>
                    <a:ea typeface="微软雅黑" pitchFamily="34" charset="-122"/>
                  </a:rPr>
                  <a:t>2</a:t>
                </a:r>
              </a:p>
            </p:txBody>
          </p:sp>
          <p:sp>
            <p:nvSpPr>
              <p:cNvPr id="68" name="AutoShape 132"/>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61" name="Group 133"/>
            <p:cNvGrpSpPr>
              <a:grpSpLocks/>
            </p:cNvGrpSpPr>
            <p:nvPr/>
          </p:nvGrpSpPr>
          <p:grpSpPr bwMode="auto">
            <a:xfrm>
              <a:off x="3906866" y="2454567"/>
              <a:ext cx="991725" cy="207375"/>
              <a:chOff x="1632" y="2688"/>
              <a:chExt cx="912" cy="240"/>
            </a:xfrm>
          </p:grpSpPr>
          <p:sp>
            <p:nvSpPr>
              <p:cNvPr id="65" name="Rectangle 134"/>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IP</a:t>
                </a:r>
                <a:r>
                  <a:rPr kumimoji="1" lang="en-US" altLang="zh-CN" sz="1200" b="1" baseline="-25000">
                    <a:latin typeface="微软雅黑" pitchFamily="34" charset="-122"/>
                    <a:ea typeface="微软雅黑" pitchFamily="34" charset="-122"/>
                  </a:rPr>
                  <a:t>1</a:t>
                </a:r>
                <a:r>
                  <a:rPr kumimoji="1" lang="en-US" altLang="zh-CN" sz="1200" b="1">
                    <a:latin typeface="微软雅黑" pitchFamily="34" charset="-122"/>
                    <a:ea typeface="微软雅黑" pitchFamily="34" charset="-122"/>
                  </a:rPr>
                  <a:t> → IP</a:t>
                </a:r>
                <a:r>
                  <a:rPr kumimoji="1" lang="en-US" altLang="zh-CN" sz="1200" b="1" baseline="-25000">
                    <a:latin typeface="微软雅黑" pitchFamily="34" charset="-122"/>
                    <a:ea typeface="微软雅黑" pitchFamily="34" charset="-122"/>
                  </a:rPr>
                  <a:t>2</a:t>
                </a:r>
              </a:p>
            </p:txBody>
          </p:sp>
          <p:sp>
            <p:nvSpPr>
              <p:cNvPr id="66" name="AutoShape 135"/>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62" name="Group 136"/>
            <p:cNvGrpSpPr>
              <a:grpSpLocks/>
            </p:cNvGrpSpPr>
            <p:nvPr/>
          </p:nvGrpSpPr>
          <p:grpSpPr bwMode="auto">
            <a:xfrm>
              <a:off x="5785924" y="2454567"/>
              <a:ext cx="991725" cy="207375"/>
              <a:chOff x="1632" y="2688"/>
              <a:chExt cx="912" cy="240"/>
            </a:xfrm>
          </p:grpSpPr>
          <p:sp>
            <p:nvSpPr>
              <p:cNvPr id="63" name="Rectangle 137"/>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IP</a:t>
                </a:r>
                <a:r>
                  <a:rPr kumimoji="1" lang="en-US" altLang="zh-CN" sz="1200" b="1" baseline="-25000" dirty="0">
                    <a:latin typeface="微软雅黑" pitchFamily="34" charset="-122"/>
                    <a:ea typeface="微软雅黑" pitchFamily="34" charset="-122"/>
                  </a:rPr>
                  <a:t>1</a:t>
                </a:r>
                <a:r>
                  <a:rPr kumimoji="1" lang="en-US" altLang="zh-CN" sz="1200" b="1" dirty="0">
                    <a:latin typeface="微软雅黑" pitchFamily="34" charset="-122"/>
                    <a:ea typeface="微软雅黑" pitchFamily="34" charset="-122"/>
                  </a:rPr>
                  <a:t> → IP</a:t>
                </a:r>
                <a:r>
                  <a:rPr kumimoji="1" lang="en-US" altLang="zh-CN" sz="1200" b="1" baseline="-25000" dirty="0">
                    <a:latin typeface="微软雅黑" pitchFamily="34" charset="-122"/>
                    <a:ea typeface="微软雅黑" pitchFamily="34" charset="-122"/>
                  </a:rPr>
                  <a:t>2</a:t>
                </a:r>
              </a:p>
            </p:txBody>
          </p:sp>
          <p:sp>
            <p:nvSpPr>
              <p:cNvPr id="64" name="AutoShape 138"/>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grpSp>
        <p:nvGrpSpPr>
          <p:cNvPr id="83" name="组合 82"/>
          <p:cNvGrpSpPr/>
          <p:nvPr/>
        </p:nvGrpSpPr>
        <p:grpSpPr>
          <a:xfrm>
            <a:off x="1766828" y="3773128"/>
            <a:ext cx="5323997" cy="454749"/>
            <a:chOff x="1766828" y="3773128"/>
            <a:chExt cx="5323997" cy="454749"/>
          </a:xfrm>
        </p:grpSpPr>
        <p:sp>
          <p:nvSpPr>
            <p:cNvPr id="43" name="Text Box 114"/>
            <p:cNvSpPr txBox="1">
              <a:spLocks noChangeArrowheads="1"/>
            </p:cNvSpPr>
            <p:nvPr/>
          </p:nvSpPr>
          <p:spPr bwMode="auto">
            <a:xfrm>
              <a:off x="1973491"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grpSp>
          <p:nvGrpSpPr>
            <p:cNvPr id="69" name="Group 139"/>
            <p:cNvGrpSpPr>
              <a:grpSpLocks/>
            </p:cNvGrpSpPr>
            <p:nvPr/>
          </p:nvGrpSpPr>
          <p:grpSpPr bwMode="auto">
            <a:xfrm>
              <a:off x="1766828" y="3773128"/>
              <a:ext cx="1357097" cy="207375"/>
              <a:chOff x="480" y="3110"/>
              <a:chExt cx="1248" cy="240"/>
            </a:xfrm>
          </p:grpSpPr>
          <p:sp>
            <p:nvSpPr>
              <p:cNvPr id="70" name="Rectangle 140"/>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a:latin typeface="微软雅黑" pitchFamily="34" charset="-122"/>
                    <a:ea typeface="微软雅黑" pitchFamily="34" charset="-122"/>
                  </a:rPr>
                  <a:t>从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1</a:t>
                </a:r>
                <a:r>
                  <a:rPr kumimoji="1" lang="en-US" altLang="zh-CN" sz="1100" b="1">
                    <a:latin typeface="微软雅黑" pitchFamily="34" charset="-122"/>
                    <a:ea typeface="微软雅黑" pitchFamily="34" charset="-122"/>
                  </a:rPr>
                  <a:t> </a:t>
                </a:r>
                <a:r>
                  <a:rPr kumimoji="1" lang="zh-CN" altLang="en-US" sz="1100" b="1">
                    <a:latin typeface="微软雅黑" pitchFamily="34" charset="-122"/>
                    <a:ea typeface="微软雅黑" pitchFamily="34" charset="-122"/>
                  </a:rPr>
                  <a:t>到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3</a:t>
                </a:r>
              </a:p>
            </p:txBody>
          </p:sp>
          <p:sp>
            <p:nvSpPr>
              <p:cNvPr id="71" name="AutoShape 141"/>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72" name="Group 142"/>
            <p:cNvGrpSpPr>
              <a:grpSpLocks/>
            </p:cNvGrpSpPr>
            <p:nvPr/>
          </p:nvGrpSpPr>
          <p:grpSpPr bwMode="auto">
            <a:xfrm>
              <a:off x="3750278" y="3773128"/>
              <a:ext cx="1357097" cy="207375"/>
              <a:chOff x="480" y="3110"/>
              <a:chExt cx="1248" cy="240"/>
            </a:xfrm>
          </p:grpSpPr>
          <p:sp>
            <p:nvSpPr>
              <p:cNvPr id="73" name="Rectangle 143"/>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4</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5</a:t>
                </a:r>
              </a:p>
            </p:txBody>
          </p:sp>
          <p:sp>
            <p:nvSpPr>
              <p:cNvPr id="74" name="AutoShape 144"/>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75" name="Group 145"/>
            <p:cNvGrpSpPr>
              <a:grpSpLocks/>
            </p:cNvGrpSpPr>
            <p:nvPr/>
          </p:nvGrpSpPr>
          <p:grpSpPr bwMode="auto">
            <a:xfrm>
              <a:off x="5733728" y="3773128"/>
              <a:ext cx="1357097" cy="207375"/>
              <a:chOff x="480" y="3110"/>
              <a:chExt cx="1248" cy="240"/>
            </a:xfrm>
          </p:grpSpPr>
          <p:sp>
            <p:nvSpPr>
              <p:cNvPr id="76" name="Rectangle 146"/>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6</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2</a:t>
                </a:r>
              </a:p>
            </p:txBody>
          </p:sp>
          <p:sp>
            <p:nvSpPr>
              <p:cNvPr id="77" name="AutoShape 147"/>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78" name="Text Box 148"/>
            <p:cNvSpPr txBox="1">
              <a:spLocks noChangeArrowheads="1"/>
            </p:cNvSpPr>
            <p:nvPr/>
          </p:nvSpPr>
          <p:spPr bwMode="auto">
            <a:xfrm>
              <a:off x="5956374"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79" name="Text Box 149"/>
            <p:cNvSpPr txBox="1">
              <a:spLocks noChangeArrowheads="1"/>
            </p:cNvSpPr>
            <p:nvPr/>
          </p:nvSpPr>
          <p:spPr bwMode="auto">
            <a:xfrm>
              <a:off x="3973658"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grpSp>
      <p:sp>
        <p:nvSpPr>
          <p:cNvPr id="80" name="AutoShape 150"/>
          <p:cNvSpPr>
            <a:spLocks noChangeArrowheads="1"/>
          </p:cNvSpPr>
          <p:nvPr/>
        </p:nvSpPr>
        <p:spPr bwMode="auto">
          <a:xfrm flipV="1">
            <a:off x="2758553" y="1985380"/>
            <a:ext cx="835137" cy="205647"/>
          </a:xfrm>
          <a:prstGeom prst="wedgeRoundRectCallout">
            <a:avLst>
              <a:gd name="adj1" fmla="val -75782"/>
              <a:gd name="adj2" fmla="val -203782"/>
              <a:gd name="adj3" fmla="val 16667"/>
            </a:avLst>
          </a:prstGeom>
          <a:solidFill>
            <a:srgbClr val="66FF33"/>
          </a:solidFill>
          <a:ln w="9525">
            <a:solidFill>
              <a:schemeClr val="tx1"/>
            </a:solidFill>
            <a:miter lim="800000"/>
            <a:headEnd/>
            <a:tailEnd/>
          </a:ln>
          <a:effectLst/>
          <a:extLst/>
        </p:spPr>
        <p:txBody>
          <a:bodyPr rot="10800000" wrap="none" anchor="ctr"/>
          <a:lstStyle/>
          <a:p>
            <a:pPr algn="ctr"/>
            <a:endParaRPr kumimoji="1" lang="zh-CN" altLang="zh-CN" sz="1200" b="1">
              <a:solidFill>
                <a:srgbClr val="0000CC"/>
              </a:solidFill>
              <a:latin typeface="微软雅黑" pitchFamily="34" charset="-122"/>
              <a:ea typeface="微软雅黑" pitchFamily="34" charset="-122"/>
            </a:endParaRPr>
          </a:p>
        </p:txBody>
      </p:sp>
      <p:sp>
        <p:nvSpPr>
          <p:cNvPr id="81" name="Text Box 151"/>
          <p:cNvSpPr txBox="1">
            <a:spLocks noChangeArrowheads="1"/>
          </p:cNvSpPr>
          <p:nvPr/>
        </p:nvSpPr>
        <p:spPr bwMode="auto">
          <a:xfrm>
            <a:off x="2784651" y="1962130"/>
            <a:ext cx="79060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IP </a:t>
            </a:r>
            <a:r>
              <a:rPr kumimoji="1" lang="zh-CN" altLang="en-US" sz="1100" b="1" dirty="0">
                <a:latin typeface="微软雅黑" pitchFamily="34" charset="-122"/>
                <a:ea typeface="微软雅黑" pitchFamily="34" charset="-122"/>
              </a:rPr>
              <a:t>数据报</a:t>
            </a:r>
          </a:p>
        </p:txBody>
      </p:sp>
      <p:sp>
        <p:nvSpPr>
          <p:cNvPr id="82" name="Text Box 158"/>
          <p:cNvSpPr txBox="1">
            <a:spLocks noChangeArrowheads="1"/>
          </p:cNvSpPr>
          <p:nvPr/>
        </p:nvSpPr>
        <p:spPr bwMode="auto">
          <a:xfrm>
            <a:off x="2739123" y="1034208"/>
            <a:ext cx="3655040" cy="584775"/>
          </a:xfrm>
          <a:prstGeom prst="rect">
            <a:avLst/>
          </a:prstGeom>
          <a:solidFill>
            <a:srgbClr val="0000CC"/>
          </a:solidFill>
          <a:ln w="9525">
            <a:solidFill>
              <a:schemeClr val="tx1"/>
            </a:solidFill>
            <a:miter lim="800000"/>
            <a:headEnd/>
            <a:tailEnd/>
          </a:ln>
          <a:effectLst/>
          <a:extLst/>
        </p:spPr>
        <p:txBody>
          <a:bodyPr wrap="none">
            <a:spAutoFit/>
          </a:bodyPr>
          <a:lstStyle/>
          <a:p>
            <a:pPr algn="ctr"/>
            <a:r>
              <a:rPr lang="zh-CN" altLang="en-US" sz="1600" b="1" dirty="0">
                <a:solidFill>
                  <a:schemeClr val="bg1"/>
                </a:solidFill>
                <a:latin typeface="微软雅黑" pitchFamily="34" charset="-122"/>
                <a:ea typeface="微软雅黑" pitchFamily="34" charset="-122"/>
              </a:rPr>
              <a:t>在具体的物理网络的链路层</a:t>
            </a:r>
          </a:p>
          <a:p>
            <a:pPr algn="ctr"/>
            <a:r>
              <a:rPr lang="zh-CN" altLang="en-US" sz="1600" b="1" dirty="0">
                <a:solidFill>
                  <a:schemeClr val="bg1"/>
                </a:solidFill>
                <a:latin typeface="微软雅黑" pitchFamily="34" charset="-122"/>
                <a:ea typeface="微软雅黑" pitchFamily="34" charset="-122"/>
              </a:rPr>
              <a:t>只能看见 </a:t>
            </a:r>
            <a:r>
              <a:rPr lang="en-US" altLang="zh-CN" sz="1600" b="1" dirty="0">
                <a:solidFill>
                  <a:schemeClr val="bg1"/>
                </a:solidFill>
                <a:latin typeface="微软雅黑" pitchFamily="34" charset="-122"/>
                <a:ea typeface="微软雅黑" pitchFamily="34" charset="-122"/>
              </a:rPr>
              <a:t>MAC </a:t>
            </a:r>
            <a:r>
              <a:rPr lang="zh-CN" altLang="en-US" sz="1600" b="1" dirty="0">
                <a:solidFill>
                  <a:schemeClr val="bg1"/>
                </a:solidFill>
                <a:latin typeface="微软雅黑" pitchFamily="34" charset="-122"/>
                <a:ea typeface="微软雅黑" pitchFamily="34" charset="-122"/>
              </a:rPr>
              <a:t>帧而看不见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数据报 </a:t>
            </a:r>
          </a:p>
        </p:txBody>
      </p:sp>
    </p:spTree>
    <p:extLst>
      <p:ext uri="{BB962C8B-B14F-4D97-AF65-F5344CB8AC3E}">
        <p14:creationId xmlns:p14="http://schemas.microsoft.com/office/powerpoint/2010/main" val="183459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8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圆角矩形 99"/>
          <p:cNvSpPr/>
          <p:nvPr/>
        </p:nvSpPr>
        <p:spPr>
          <a:xfrm>
            <a:off x="545144" y="620973"/>
            <a:ext cx="8053712" cy="37407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Freeform 77"/>
          <p:cNvSpPr>
            <a:spLocks/>
          </p:cNvSpPr>
          <p:nvPr/>
        </p:nvSpPr>
        <p:spPr bwMode="auto">
          <a:xfrm>
            <a:off x="2967337" y="3546743"/>
            <a:ext cx="270768"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Freeform 78"/>
          <p:cNvSpPr>
            <a:spLocks/>
          </p:cNvSpPr>
          <p:nvPr/>
        </p:nvSpPr>
        <p:spPr bwMode="auto">
          <a:xfrm>
            <a:off x="4740916" y="3545879"/>
            <a:ext cx="270767"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79"/>
          <p:cNvSpPr>
            <a:spLocks noChangeShapeType="1"/>
          </p:cNvSpPr>
          <p:nvPr/>
        </p:nvSpPr>
        <p:spPr bwMode="auto">
          <a:xfrm rot="16200000">
            <a:off x="6944576" y="3552568"/>
            <a:ext cx="290325" cy="2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Line 80"/>
          <p:cNvSpPr>
            <a:spLocks noChangeShapeType="1"/>
          </p:cNvSpPr>
          <p:nvPr/>
        </p:nvSpPr>
        <p:spPr bwMode="auto">
          <a:xfrm rot="16200000">
            <a:off x="1518361" y="3552568"/>
            <a:ext cx="290325" cy="2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AutoShape 81"/>
          <p:cNvSpPr>
            <a:spLocks noChangeArrowheads="1"/>
          </p:cNvSpPr>
          <p:nvPr/>
        </p:nvSpPr>
        <p:spPr bwMode="auto">
          <a:xfrm>
            <a:off x="1505848" y="2537517"/>
            <a:ext cx="469764" cy="1036876"/>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7" name="AutoShape 82"/>
          <p:cNvSpPr>
            <a:spLocks noChangeArrowheads="1"/>
          </p:cNvSpPr>
          <p:nvPr/>
        </p:nvSpPr>
        <p:spPr bwMode="auto">
          <a:xfrm>
            <a:off x="3176122" y="2578992"/>
            <a:ext cx="469764" cy="1036876"/>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8" name="AutoShape 83"/>
          <p:cNvSpPr>
            <a:spLocks noChangeArrowheads="1"/>
          </p:cNvSpPr>
          <p:nvPr/>
        </p:nvSpPr>
        <p:spPr bwMode="auto">
          <a:xfrm>
            <a:off x="6934237" y="2537517"/>
            <a:ext cx="469764" cy="1036876"/>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9" name="AutoShape 84"/>
          <p:cNvSpPr>
            <a:spLocks noChangeArrowheads="1"/>
          </p:cNvSpPr>
          <p:nvPr/>
        </p:nvSpPr>
        <p:spPr bwMode="auto">
          <a:xfrm>
            <a:off x="5001896" y="2703417"/>
            <a:ext cx="469764" cy="912451"/>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30" name="Group 85"/>
          <p:cNvGrpSpPr>
            <a:grpSpLocks/>
          </p:cNvGrpSpPr>
          <p:nvPr/>
        </p:nvGrpSpPr>
        <p:grpSpPr bwMode="auto">
          <a:xfrm>
            <a:off x="1374271" y="2055369"/>
            <a:ext cx="6248302" cy="1327202"/>
            <a:chOff x="96" y="1056"/>
            <a:chExt cx="5472" cy="1536"/>
          </a:xfrm>
          <a:solidFill>
            <a:srgbClr val="FFFF66"/>
          </a:solidFill>
        </p:grpSpPr>
        <p:sp>
          <p:nvSpPr>
            <p:cNvPr id="31" name="Oval 86"/>
            <p:cNvSpPr>
              <a:spLocks noChangeArrowheads="1"/>
            </p:cNvSpPr>
            <p:nvPr/>
          </p:nvSpPr>
          <p:spPr bwMode="auto">
            <a:xfrm>
              <a:off x="3662" y="1674"/>
              <a:ext cx="1906" cy="756"/>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2" name="Oval 87"/>
            <p:cNvSpPr>
              <a:spLocks noChangeArrowheads="1"/>
            </p:cNvSpPr>
            <p:nvPr/>
          </p:nvSpPr>
          <p:spPr bwMode="auto">
            <a:xfrm>
              <a:off x="96" y="1430"/>
              <a:ext cx="1870" cy="760"/>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3" name="Oval 88"/>
            <p:cNvSpPr>
              <a:spLocks noChangeArrowheads="1"/>
            </p:cNvSpPr>
            <p:nvPr/>
          </p:nvSpPr>
          <p:spPr bwMode="auto">
            <a:xfrm>
              <a:off x="3365" y="1163"/>
              <a:ext cx="1903"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4" name="Oval 89"/>
            <p:cNvSpPr>
              <a:spLocks noChangeArrowheads="1"/>
            </p:cNvSpPr>
            <p:nvPr/>
          </p:nvSpPr>
          <p:spPr bwMode="auto">
            <a:xfrm>
              <a:off x="2365" y="1821"/>
              <a:ext cx="1900" cy="77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5" name="Oval 90"/>
            <p:cNvSpPr>
              <a:spLocks noChangeArrowheads="1"/>
            </p:cNvSpPr>
            <p:nvPr/>
          </p:nvSpPr>
          <p:spPr bwMode="auto">
            <a:xfrm>
              <a:off x="729" y="1752"/>
              <a:ext cx="1900"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6" name="Oval 91"/>
            <p:cNvSpPr>
              <a:spLocks noChangeArrowheads="1"/>
            </p:cNvSpPr>
            <p:nvPr/>
          </p:nvSpPr>
          <p:spPr bwMode="auto">
            <a:xfrm>
              <a:off x="2197" y="1056"/>
              <a:ext cx="1870" cy="758"/>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7" name="Oval 92"/>
            <p:cNvSpPr>
              <a:spLocks noChangeArrowheads="1"/>
            </p:cNvSpPr>
            <p:nvPr/>
          </p:nvSpPr>
          <p:spPr bwMode="auto">
            <a:xfrm>
              <a:off x="996" y="1056"/>
              <a:ext cx="1867"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8" name="Oval 93"/>
            <p:cNvSpPr>
              <a:spLocks noChangeArrowheads="1"/>
            </p:cNvSpPr>
            <p:nvPr/>
          </p:nvSpPr>
          <p:spPr bwMode="auto">
            <a:xfrm>
              <a:off x="597" y="1226"/>
              <a:ext cx="4536" cy="106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CC"/>
                </a:solidFill>
                <a:latin typeface="微软雅黑" pitchFamily="34" charset="-122"/>
                <a:ea typeface="微软雅黑" pitchFamily="34" charset="-122"/>
              </a:endParaRPr>
            </a:p>
          </p:txBody>
        </p:sp>
      </p:grpSp>
      <p:sp>
        <p:nvSpPr>
          <p:cNvPr id="39" name="Line 94"/>
          <p:cNvSpPr>
            <a:spLocks noChangeShapeType="1"/>
          </p:cNvSpPr>
          <p:nvPr/>
        </p:nvSpPr>
        <p:spPr bwMode="auto">
          <a:xfrm>
            <a:off x="1453652" y="3698819"/>
            <a:ext cx="1774666"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40" name="Group 95"/>
          <p:cNvGrpSpPr>
            <a:grpSpLocks/>
          </p:cNvGrpSpPr>
          <p:nvPr/>
        </p:nvGrpSpPr>
        <p:grpSpPr bwMode="auto">
          <a:xfrm>
            <a:off x="1505848" y="2055369"/>
            <a:ext cx="469764" cy="788026"/>
            <a:chOff x="672" y="528"/>
            <a:chExt cx="432" cy="912"/>
          </a:xfrm>
        </p:grpSpPr>
        <p:sp>
          <p:nvSpPr>
            <p:cNvPr id="41" name="AutoShape 9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2" name="AutoShape 9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3" name="AutoShape 9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44" name="Text Box 99"/>
          <p:cNvSpPr txBox="1">
            <a:spLocks noChangeArrowheads="1"/>
          </p:cNvSpPr>
          <p:nvPr/>
        </p:nvSpPr>
        <p:spPr bwMode="auto">
          <a:xfrm>
            <a:off x="1530859" y="2604914"/>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1</a:t>
            </a:r>
            <a:endParaRPr kumimoji="1" lang="en-US" altLang="zh-CN" sz="1100" b="1">
              <a:latin typeface="微软雅黑" pitchFamily="34" charset="-122"/>
              <a:ea typeface="微软雅黑" pitchFamily="34" charset="-122"/>
            </a:endParaRPr>
          </a:p>
        </p:txBody>
      </p:sp>
      <p:sp>
        <p:nvSpPr>
          <p:cNvPr id="45" name="Text Box 100"/>
          <p:cNvSpPr txBox="1">
            <a:spLocks noChangeArrowheads="1"/>
          </p:cNvSpPr>
          <p:nvPr/>
        </p:nvSpPr>
        <p:spPr bwMode="auto">
          <a:xfrm>
            <a:off x="1497149" y="33411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46" name="Text Box 101"/>
          <p:cNvSpPr txBox="1">
            <a:spLocks noChangeArrowheads="1"/>
          </p:cNvSpPr>
          <p:nvPr/>
        </p:nvSpPr>
        <p:spPr bwMode="auto">
          <a:xfrm>
            <a:off x="4608658" y="3320437"/>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47" name="Text Box 102"/>
          <p:cNvSpPr txBox="1">
            <a:spLocks noChangeArrowheads="1"/>
          </p:cNvSpPr>
          <p:nvPr/>
        </p:nvSpPr>
        <p:spPr bwMode="auto">
          <a:xfrm>
            <a:off x="3583222" y="3316982"/>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48" name="Text Box 103"/>
          <p:cNvSpPr txBox="1">
            <a:spLocks noChangeArrowheads="1"/>
          </p:cNvSpPr>
          <p:nvPr/>
        </p:nvSpPr>
        <p:spPr bwMode="auto">
          <a:xfrm>
            <a:off x="2765484" y="3316982"/>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HA</a:t>
            </a:r>
            <a:r>
              <a:rPr kumimoji="1" lang="en-US" altLang="zh-CN" sz="1100" b="1" baseline="-25000" dirty="0">
                <a:solidFill>
                  <a:srgbClr val="0000CC"/>
                </a:solidFill>
                <a:latin typeface="微软雅黑" pitchFamily="34" charset="-122"/>
                <a:ea typeface="微软雅黑" pitchFamily="34" charset="-122"/>
              </a:rPr>
              <a:t>3</a:t>
            </a:r>
            <a:endParaRPr kumimoji="1" lang="en-US" altLang="zh-CN" sz="1100" b="1" dirty="0">
              <a:solidFill>
                <a:srgbClr val="0000CC"/>
              </a:solidFill>
              <a:latin typeface="微软雅黑" pitchFamily="34" charset="-122"/>
              <a:ea typeface="微软雅黑" pitchFamily="34" charset="-122"/>
            </a:endParaRPr>
          </a:p>
        </p:txBody>
      </p:sp>
      <p:sp>
        <p:nvSpPr>
          <p:cNvPr id="49" name="Line 104"/>
          <p:cNvSpPr>
            <a:spLocks noChangeShapeType="1"/>
          </p:cNvSpPr>
          <p:nvPr/>
        </p:nvSpPr>
        <p:spPr bwMode="auto">
          <a:xfrm>
            <a:off x="1923416" y="2703417"/>
            <a:ext cx="1304901"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0" name="Line 105"/>
          <p:cNvSpPr>
            <a:spLocks noChangeShapeType="1"/>
          </p:cNvSpPr>
          <p:nvPr/>
        </p:nvSpPr>
        <p:spPr bwMode="auto">
          <a:xfrm>
            <a:off x="5420552" y="3698819"/>
            <a:ext cx="2035646"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1" name="Text Box 106"/>
          <p:cNvSpPr txBox="1">
            <a:spLocks noChangeArrowheads="1"/>
          </p:cNvSpPr>
          <p:nvPr/>
        </p:nvSpPr>
        <p:spPr bwMode="auto">
          <a:xfrm>
            <a:off x="5418783" y="331352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6</a:t>
            </a:r>
            <a:endParaRPr kumimoji="1" lang="en-US" altLang="zh-CN" sz="1100" b="1">
              <a:solidFill>
                <a:srgbClr val="0000CC"/>
              </a:solidFill>
              <a:latin typeface="微软雅黑" pitchFamily="34" charset="-122"/>
              <a:ea typeface="微软雅黑" pitchFamily="34" charset="-122"/>
            </a:endParaRPr>
          </a:p>
        </p:txBody>
      </p:sp>
      <p:sp>
        <p:nvSpPr>
          <p:cNvPr id="52" name="Text Box 107"/>
          <p:cNvSpPr txBox="1">
            <a:spLocks noChangeArrowheads="1"/>
          </p:cNvSpPr>
          <p:nvPr/>
        </p:nvSpPr>
        <p:spPr bwMode="auto">
          <a:xfrm>
            <a:off x="6916838" y="332216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53" name="Text Box 108"/>
          <p:cNvSpPr txBox="1">
            <a:spLocks noChangeArrowheads="1"/>
          </p:cNvSpPr>
          <p:nvPr/>
        </p:nvSpPr>
        <p:spPr bwMode="auto">
          <a:xfrm>
            <a:off x="5391624" y="2756989"/>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IP</a:t>
            </a:r>
            <a:r>
              <a:rPr kumimoji="1" lang="en-US" altLang="zh-CN" sz="1100" b="1" baseline="-25000" dirty="0">
                <a:solidFill>
                  <a:srgbClr val="0000CC"/>
                </a:solidFill>
                <a:latin typeface="微软雅黑" pitchFamily="34" charset="-122"/>
                <a:ea typeface="微软雅黑" pitchFamily="34" charset="-122"/>
              </a:rPr>
              <a:t>6</a:t>
            </a:r>
            <a:endParaRPr kumimoji="1" lang="en-US" altLang="zh-CN" sz="1100" b="1" dirty="0">
              <a:solidFill>
                <a:srgbClr val="0000CC"/>
              </a:solidFill>
              <a:latin typeface="微软雅黑" pitchFamily="34" charset="-122"/>
              <a:ea typeface="微软雅黑" pitchFamily="34" charset="-122"/>
            </a:endParaRPr>
          </a:p>
        </p:txBody>
      </p:sp>
      <p:sp>
        <p:nvSpPr>
          <p:cNvPr id="54" name="Text Box 109"/>
          <p:cNvSpPr txBox="1">
            <a:spLocks noChangeArrowheads="1"/>
          </p:cNvSpPr>
          <p:nvPr/>
        </p:nvSpPr>
        <p:spPr bwMode="auto">
          <a:xfrm>
            <a:off x="1423205" y="1813961"/>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55" name="Text Box 110"/>
          <p:cNvSpPr txBox="1">
            <a:spLocks noChangeArrowheads="1"/>
          </p:cNvSpPr>
          <p:nvPr/>
        </p:nvSpPr>
        <p:spPr bwMode="auto">
          <a:xfrm>
            <a:off x="6860648" y="1800136"/>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2</a:t>
            </a:r>
            <a:endParaRPr kumimoji="1" lang="en-US" altLang="zh-CN" sz="1100" b="1" dirty="0">
              <a:latin typeface="微软雅黑" pitchFamily="34" charset="-122"/>
              <a:ea typeface="微软雅黑" pitchFamily="34" charset="-122"/>
            </a:endParaRPr>
          </a:p>
        </p:txBody>
      </p:sp>
      <p:sp>
        <p:nvSpPr>
          <p:cNvPr id="56" name="AutoShape 111"/>
          <p:cNvSpPr>
            <a:spLocks noChangeArrowheads="1"/>
          </p:cNvSpPr>
          <p:nvPr/>
        </p:nvSpPr>
        <p:spPr bwMode="auto">
          <a:xfrm>
            <a:off x="3176122" y="2511595"/>
            <a:ext cx="469764" cy="3318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7" name="Text Box 112"/>
          <p:cNvSpPr txBox="1">
            <a:spLocks noChangeArrowheads="1"/>
          </p:cNvSpPr>
          <p:nvPr/>
        </p:nvSpPr>
        <p:spPr bwMode="auto">
          <a:xfrm>
            <a:off x="3114166" y="2264139"/>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路由器 </a:t>
            </a:r>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58" name="Text Box 113"/>
          <p:cNvSpPr txBox="1">
            <a:spLocks noChangeArrowheads="1"/>
          </p:cNvSpPr>
          <p:nvPr/>
        </p:nvSpPr>
        <p:spPr bwMode="auto">
          <a:xfrm>
            <a:off x="4346979" y="2979997"/>
            <a:ext cx="1306769" cy="276999"/>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chemeClr val="bg1"/>
                </a:solidFill>
                <a:latin typeface="微软雅黑" pitchFamily="34" charset="-122"/>
                <a:ea typeface="微软雅黑" pitchFamily="34" charset="-122"/>
              </a:rPr>
              <a:t>IP </a:t>
            </a:r>
            <a:r>
              <a:rPr kumimoji="1" lang="zh-CN" altLang="en-US" sz="1200" b="1">
                <a:solidFill>
                  <a:schemeClr val="bg1"/>
                </a:solidFill>
                <a:latin typeface="微软雅黑" pitchFamily="34" charset="-122"/>
                <a:ea typeface="微软雅黑" pitchFamily="34" charset="-122"/>
              </a:rPr>
              <a:t>层上的互联网</a:t>
            </a:r>
          </a:p>
        </p:txBody>
      </p:sp>
      <p:grpSp>
        <p:nvGrpSpPr>
          <p:cNvPr id="59" name="Group 115"/>
          <p:cNvGrpSpPr>
            <a:grpSpLocks/>
          </p:cNvGrpSpPr>
          <p:nvPr/>
        </p:nvGrpSpPr>
        <p:grpSpPr bwMode="auto">
          <a:xfrm>
            <a:off x="6934237" y="2055369"/>
            <a:ext cx="469764" cy="788026"/>
            <a:chOff x="672" y="528"/>
            <a:chExt cx="432" cy="912"/>
          </a:xfrm>
        </p:grpSpPr>
        <p:sp>
          <p:nvSpPr>
            <p:cNvPr id="60" name="AutoShape 11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1" name="AutoShape 11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2" name="AutoShape 11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63" name="Text Box 119"/>
          <p:cNvSpPr txBox="1">
            <a:spLocks noChangeArrowheads="1"/>
          </p:cNvSpPr>
          <p:nvPr/>
        </p:nvSpPr>
        <p:spPr bwMode="auto">
          <a:xfrm>
            <a:off x="6967949" y="2607506"/>
            <a:ext cx="383438" cy="26161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64" name="Text Box 120"/>
          <p:cNvSpPr txBox="1">
            <a:spLocks noChangeArrowheads="1"/>
          </p:cNvSpPr>
          <p:nvPr/>
        </p:nvSpPr>
        <p:spPr bwMode="auto">
          <a:xfrm>
            <a:off x="3624138"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65" name="Text Box 121"/>
          <p:cNvSpPr txBox="1">
            <a:spLocks noChangeArrowheads="1"/>
          </p:cNvSpPr>
          <p:nvPr/>
        </p:nvSpPr>
        <p:spPr bwMode="auto">
          <a:xfrm>
            <a:off x="2915141"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3</a:t>
            </a:r>
            <a:endParaRPr kumimoji="1" lang="en-US" altLang="zh-CN" sz="1100" b="1">
              <a:solidFill>
                <a:srgbClr val="0000CC"/>
              </a:solidFill>
              <a:latin typeface="微软雅黑" pitchFamily="34" charset="-122"/>
              <a:ea typeface="微软雅黑" pitchFamily="34" charset="-122"/>
            </a:endParaRPr>
          </a:p>
        </p:txBody>
      </p:sp>
      <p:sp>
        <p:nvSpPr>
          <p:cNvPr id="66" name="Line 122"/>
          <p:cNvSpPr>
            <a:spLocks noChangeShapeType="1"/>
          </p:cNvSpPr>
          <p:nvPr/>
        </p:nvSpPr>
        <p:spPr bwMode="auto">
          <a:xfrm>
            <a:off x="3593690" y="2703417"/>
            <a:ext cx="1409293"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7" name="AutoShape 123"/>
          <p:cNvSpPr>
            <a:spLocks noChangeArrowheads="1"/>
          </p:cNvSpPr>
          <p:nvPr/>
        </p:nvSpPr>
        <p:spPr bwMode="auto">
          <a:xfrm>
            <a:off x="5001896" y="2496042"/>
            <a:ext cx="469764" cy="3318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8" name="Line 124"/>
          <p:cNvSpPr>
            <a:spLocks noChangeShapeType="1"/>
          </p:cNvSpPr>
          <p:nvPr/>
        </p:nvSpPr>
        <p:spPr bwMode="auto">
          <a:xfrm>
            <a:off x="5420552" y="2703417"/>
            <a:ext cx="1513685"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9" name="Text Box 125"/>
          <p:cNvSpPr txBox="1">
            <a:spLocks noChangeArrowheads="1"/>
          </p:cNvSpPr>
          <p:nvPr/>
        </p:nvSpPr>
        <p:spPr bwMode="auto">
          <a:xfrm>
            <a:off x="4742004"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70" name="Line 126"/>
          <p:cNvSpPr>
            <a:spLocks noChangeShapeType="1"/>
          </p:cNvSpPr>
          <p:nvPr/>
        </p:nvSpPr>
        <p:spPr bwMode="auto">
          <a:xfrm>
            <a:off x="3645886" y="3698819"/>
            <a:ext cx="1304901"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1" name="Freeform 127"/>
          <p:cNvSpPr>
            <a:spLocks/>
          </p:cNvSpPr>
          <p:nvPr/>
        </p:nvSpPr>
        <p:spPr bwMode="auto">
          <a:xfrm flipH="1">
            <a:off x="5405328" y="3544151"/>
            <a:ext cx="233795" cy="154668"/>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2" name="Freeform 128"/>
          <p:cNvSpPr>
            <a:spLocks/>
          </p:cNvSpPr>
          <p:nvPr/>
        </p:nvSpPr>
        <p:spPr bwMode="auto">
          <a:xfrm flipH="1">
            <a:off x="3564330" y="3547607"/>
            <a:ext cx="290340"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3" name="Text Box 129"/>
          <p:cNvSpPr txBox="1">
            <a:spLocks noChangeArrowheads="1"/>
          </p:cNvSpPr>
          <p:nvPr/>
        </p:nvSpPr>
        <p:spPr bwMode="auto">
          <a:xfrm>
            <a:off x="4896444" y="2250313"/>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路由器 </a:t>
            </a:r>
            <a:r>
              <a:rPr kumimoji="1" lang="en-US" altLang="zh-CN" sz="1100" b="1">
                <a:latin typeface="微软雅黑" pitchFamily="34" charset="-122"/>
                <a:ea typeface="微软雅黑" pitchFamily="34" charset="-122"/>
              </a:rPr>
              <a:t>R</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grpSp>
        <p:nvGrpSpPr>
          <p:cNvPr id="74" name="组合 73"/>
          <p:cNvGrpSpPr/>
          <p:nvPr/>
        </p:nvGrpSpPr>
        <p:grpSpPr>
          <a:xfrm>
            <a:off x="2132201" y="2454567"/>
            <a:ext cx="4645448" cy="207375"/>
            <a:chOff x="2132201" y="2454567"/>
            <a:chExt cx="4645448" cy="207375"/>
          </a:xfrm>
        </p:grpSpPr>
        <p:grpSp>
          <p:nvGrpSpPr>
            <p:cNvPr id="75" name="Group 130"/>
            <p:cNvGrpSpPr>
              <a:grpSpLocks/>
            </p:cNvGrpSpPr>
            <p:nvPr/>
          </p:nvGrpSpPr>
          <p:grpSpPr bwMode="auto">
            <a:xfrm>
              <a:off x="2132201" y="2454567"/>
              <a:ext cx="991725" cy="207375"/>
              <a:chOff x="1632" y="2688"/>
              <a:chExt cx="912" cy="240"/>
            </a:xfrm>
          </p:grpSpPr>
          <p:sp>
            <p:nvSpPr>
              <p:cNvPr id="82" name="Rectangle 131"/>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  IP</a:t>
                </a:r>
                <a:r>
                  <a:rPr kumimoji="1" lang="en-US" altLang="zh-CN" sz="1200" b="1" baseline="-25000" dirty="0">
                    <a:latin typeface="微软雅黑" pitchFamily="34" charset="-122"/>
                    <a:ea typeface="微软雅黑" pitchFamily="34" charset="-122"/>
                  </a:rPr>
                  <a:t>1</a:t>
                </a:r>
                <a:r>
                  <a:rPr kumimoji="1" lang="en-US" altLang="zh-CN" sz="1200" b="1" dirty="0">
                    <a:latin typeface="微软雅黑" pitchFamily="34" charset="-122"/>
                    <a:ea typeface="微软雅黑" pitchFamily="34" charset="-122"/>
                  </a:rPr>
                  <a:t> → IP</a:t>
                </a:r>
                <a:r>
                  <a:rPr kumimoji="1" lang="en-US" altLang="zh-CN" sz="1200" b="1" baseline="-25000" dirty="0">
                    <a:latin typeface="微软雅黑" pitchFamily="34" charset="-122"/>
                    <a:ea typeface="微软雅黑" pitchFamily="34" charset="-122"/>
                  </a:rPr>
                  <a:t>2</a:t>
                </a:r>
              </a:p>
            </p:txBody>
          </p:sp>
          <p:sp>
            <p:nvSpPr>
              <p:cNvPr id="83" name="AutoShape 132"/>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76" name="Group 133"/>
            <p:cNvGrpSpPr>
              <a:grpSpLocks/>
            </p:cNvGrpSpPr>
            <p:nvPr/>
          </p:nvGrpSpPr>
          <p:grpSpPr bwMode="auto">
            <a:xfrm>
              <a:off x="3906866" y="2454567"/>
              <a:ext cx="991725" cy="207375"/>
              <a:chOff x="1632" y="2688"/>
              <a:chExt cx="912" cy="240"/>
            </a:xfrm>
          </p:grpSpPr>
          <p:sp>
            <p:nvSpPr>
              <p:cNvPr id="80" name="Rectangle 134"/>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IP</a:t>
                </a:r>
                <a:r>
                  <a:rPr kumimoji="1" lang="en-US" altLang="zh-CN" sz="1200" b="1" baseline="-25000">
                    <a:latin typeface="微软雅黑" pitchFamily="34" charset="-122"/>
                    <a:ea typeface="微软雅黑" pitchFamily="34" charset="-122"/>
                  </a:rPr>
                  <a:t>1</a:t>
                </a:r>
                <a:r>
                  <a:rPr kumimoji="1" lang="en-US" altLang="zh-CN" sz="1200" b="1">
                    <a:latin typeface="微软雅黑" pitchFamily="34" charset="-122"/>
                    <a:ea typeface="微软雅黑" pitchFamily="34" charset="-122"/>
                  </a:rPr>
                  <a:t> → IP</a:t>
                </a:r>
                <a:r>
                  <a:rPr kumimoji="1" lang="en-US" altLang="zh-CN" sz="1200" b="1" baseline="-25000">
                    <a:latin typeface="微软雅黑" pitchFamily="34" charset="-122"/>
                    <a:ea typeface="微软雅黑" pitchFamily="34" charset="-122"/>
                  </a:rPr>
                  <a:t>2</a:t>
                </a:r>
              </a:p>
            </p:txBody>
          </p:sp>
          <p:sp>
            <p:nvSpPr>
              <p:cNvPr id="81" name="AutoShape 135"/>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77" name="Group 136"/>
            <p:cNvGrpSpPr>
              <a:grpSpLocks/>
            </p:cNvGrpSpPr>
            <p:nvPr/>
          </p:nvGrpSpPr>
          <p:grpSpPr bwMode="auto">
            <a:xfrm>
              <a:off x="5785924" y="2454567"/>
              <a:ext cx="991725" cy="207375"/>
              <a:chOff x="1632" y="2688"/>
              <a:chExt cx="912" cy="240"/>
            </a:xfrm>
          </p:grpSpPr>
          <p:sp>
            <p:nvSpPr>
              <p:cNvPr id="78" name="Rectangle 137"/>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IP</a:t>
                </a:r>
                <a:r>
                  <a:rPr kumimoji="1" lang="en-US" altLang="zh-CN" sz="1200" b="1" baseline="-25000" dirty="0">
                    <a:latin typeface="微软雅黑" pitchFamily="34" charset="-122"/>
                    <a:ea typeface="微软雅黑" pitchFamily="34" charset="-122"/>
                  </a:rPr>
                  <a:t>1</a:t>
                </a:r>
                <a:r>
                  <a:rPr kumimoji="1" lang="en-US" altLang="zh-CN" sz="1200" b="1" dirty="0">
                    <a:latin typeface="微软雅黑" pitchFamily="34" charset="-122"/>
                    <a:ea typeface="微软雅黑" pitchFamily="34" charset="-122"/>
                  </a:rPr>
                  <a:t> → IP</a:t>
                </a:r>
                <a:r>
                  <a:rPr kumimoji="1" lang="en-US" altLang="zh-CN" sz="1200" b="1" baseline="-25000" dirty="0">
                    <a:latin typeface="微软雅黑" pitchFamily="34" charset="-122"/>
                    <a:ea typeface="微软雅黑" pitchFamily="34" charset="-122"/>
                  </a:rPr>
                  <a:t>2</a:t>
                </a:r>
              </a:p>
            </p:txBody>
          </p:sp>
          <p:sp>
            <p:nvSpPr>
              <p:cNvPr id="79" name="AutoShape 138"/>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grpSp>
        <p:nvGrpSpPr>
          <p:cNvPr id="84" name="组合 83"/>
          <p:cNvGrpSpPr/>
          <p:nvPr/>
        </p:nvGrpSpPr>
        <p:grpSpPr>
          <a:xfrm>
            <a:off x="1766828" y="3773128"/>
            <a:ext cx="5323997" cy="454749"/>
            <a:chOff x="1766828" y="3773128"/>
            <a:chExt cx="5323997" cy="454749"/>
          </a:xfrm>
        </p:grpSpPr>
        <p:sp>
          <p:nvSpPr>
            <p:cNvPr id="85" name="Text Box 114"/>
            <p:cNvSpPr txBox="1">
              <a:spLocks noChangeArrowheads="1"/>
            </p:cNvSpPr>
            <p:nvPr/>
          </p:nvSpPr>
          <p:spPr bwMode="auto">
            <a:xfrm>
              <a:off x="1973491"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grpSp>
          <p:nvGrpSpPr>
            <p:cNvPr id="86" name="Group 139"/>
            <p:cNvGrpSpPr>
              <a:grpSpLocks/>
            </p:cNvGrpSpPr>
            <p:nvPr/>
          </p:nvGrpSpPr>
          <p:grpSpPr bwMode="auto">
            <a:xfrm>
              <a:off x="1766828" y="3773128"/>
              <a:ext cx="1357097" cy="207375"/>
              <a:chOff x="480" y="3110"/>
              <a:chExt cx="1248" cy="240"/>
            </a:xfrm>
          </p:grpSpPr>
          <p:sp>
            <p:nvSpPr>
              <p:cNvPr id="95" name="Rectangle 140"/>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1</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3</a:t>
                </a:r>
              </a:p>
            </p:txBody>
          </p:sp>
          <p:sp>
            <p:nvSpPr>
              <p:cNvPr id="96" name="AutoShape 141"/>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87" name="Group 142"/>
            <p:cNvGrpSpPr>
              <a:grpSpLocks/>
            </p:cNvGrpSpPr>
            <p:nvPr/>
          </p:nvGrpSpPr>
          <p:grpSpPr bwMode="auto">
            <a:xfrm>
              <a:off x="3750278" y="3773128"/>
              <a:ext cx="1357097" cy="207375"/>
              <a:chOff x="480" y="3110"/>
              <a:chExt cx="1248" cy="240"/>
            </a:xfrm>
          </p:grpSpPr>
          <p:sp>
            <p:nvSpPr>
              <p:cNvPr id="93" name="Rectangle 143"/>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4</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5</a:t>
                </a:r>
              </a:p>
            </p:txBody>
          </p:sp>
          <p:sp>
            <p:nvSpPr>
              <p:cNvPr id="94" name="AutoShape 144"/>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88" name="Group 145"/>
            <p:cNvGrpSpPr>
              <a:grpSpLocks/>
            </p:cNvGrpSpPr>
            <p:nvPr/>
          </p:nvGrpSpPr>
          <p:grpSpPr bwMode="auto">
            <a:xfrm>
              <a:off x="5733728" y="3773128"/>
              <a:ext cx="1357097" cy="207375"/>
              <a:chOff x="480" y="3110"/>
              <a:chExt cx="1248" cy="240"/>
            </a:xfrm>
          </p:grpSpPr>
          <p:sp>
            <p:nvSpPr>
              <p:cNvPr id="91" name="Rectangle 146"/>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6</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2</a:t>
                </a:r>
              </a:p>
            </p:txBody>
          </p:sp>
          <p:sp>
            <p:nvSpPr>
              <p:cNvPr id="92" name="AutoShape 147"/>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89" name="Text Box 148"/>
            <p:cNvSpPr txBox="1">
              <a:spLocks noChangeArrowheads="1"/>
            </p:cNvSpPr>
            <p:nvPr/>
          </p:nvSpPr>
          <p:spPr bwMode="auto">
            <a:xfrm>
              <a:off x="5956374"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90" name="Text Box 149"/>
            <p:cNvSpPr txBox="1">
              <a:spLocks noChangeArrowheads="1"/>
            </p:cNvSpPr>
            <p:nvPr/>
          </p:nvSpPr>
          <p:spPr bwMode="auto">
            <a:xfrm>
              <a:off x="3973658"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grpSp>
      <p:sp>
        <p:nvSpPr>
          <p:cNvPr id="97" name="AutoShape 150"/>
          <p:cNvSpPr>
            <a:spLocks noChangeArrowheads="1"/>
          </p:cNvSpPr>
          <p:nvPr/>
        </p:nvSpPr>
        <p:spPr bwMode="auto">
          <a:xfrm flipV="1">
            <a:off x="2758553" y="1985380"/>
            <a:ext cx="835137" cy="205647"/>
          </a:xfrm>
          <a:prstGeom prst="wedgeRoundRectCallout">
            <a:avLst>
              <a:gd name="adj1" fmla="val -75782"/>
              <a:gd name="adj2" fmla="val -203782"/>
              <a:gd name="adj3" fmla="val 16667"/>
            </a:avLst>
          </a:prstGeom>
          <a:solidFill>
            <a:srgbClr val="66FF33"/>
          </a:solidFill>
          <a:ln w="9525">
            <a:solidFill>
              <a:schemeClr val="tx1"/>
            </a:solidFill>
            <a:miter lim="800000"/>
            <a:headEnd/>
            <a:tailEnd/>
          </a:ln>
          <a:effectLst/>
          <a:extLst/>
        </p:spPr>
        <p:txBody>
          <a:bodyPr rot="10800000" wrap="none" anchor="ctr"/>
          <a:lstStyle/>
          <a:p>
            <a:pPr algn="ctr"/>
            <a:endParaRPr kumimoji="1" lang="zh-CN" altLang="zh-CN" sz="1200" b="1">
              <a:solidFill>
                <a:srgbClr val="0000CC"/>
              </a:solidFill>
              <a:latin typeface="微软雅黑" pitchFamily="34" charset="-122"/>
              <a:ea typeface="微软雅黑" pitchFamily="34" charset="-122"/>
            </a:endParaRPr>
          </a:p>
        </p:txBody>
      </p:sp>
      <p:sp>
        <p:nvSpPr>
          <p:cNvPr id="98" name="Text Box 151"/>
          <p:cNvSpPr txBox="1">
            <a:spLocks noChangeArrowheads="1"/>
          </p:cNvSpPr>
          <p:nvPr/>
        </p:nvSpPr>
        <p:spPr bwMode="auto">
          <a:xfrm>
            <a:off x="2784651" y="1962130"/>
            <a:ext cx="79060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IP </a:t>
            </a:r>
            <a:r>
              <a:rPr kumimoji="1" lang="zh-CN" altLang="en-US" sz="1100" b="1" dirty="0">
                <a:latin typeface="微软雅黑" pitchFamily="34" charset="-122"/>
                <a:ea typeface="微软雅黑" pitchFamily="34" charset="-122"/>
              </a:rPr>
              <a:t>数据报</a:t>
            </a:r>
          </a:p>
        </p:txBody>
      </p:sp>
      <p:sp>
        <p:nvSpPr>
          <p:cNvPr id="99" name="Text Box 158"/>
          <p:cNvSpPr txBox="1">
            <a:spLocks noChangeArrowheads="1"/>
          </p:cNvSpPr>
          <p:nvPr/>
        </p:nvSpPr>
        <p:spPr bwMode="auto">
          <a:xfrm>
            <a:off x="2392009" y="777735"/>
            <a:ext cx="4349269" cy="1077218"/>
          </a:xfrm>
          <a:prstGeom prst="rect">
            <a:avLst/>
          </a:prstGeom>
          <a:solidFill>
            <a:srgbClr val="0000CC"/>
          </a:solidFill>
          <a:ln w="9525">
            <a:solidFill>
              <a:schemeClr val="tx1"/>
            </a:solidFill>
            <a:miter lim="800000"/>
            <a:headEnd/>
            <a:tailEnd/>
          </a:ln>
          <a:effectLst/>
          <a:extLst/>
        </p:spPr>
        <p:txBody>
          <a:bodyPr wrap="none">
            <a:spAutoFit/>
          </a:bodyPr>
          <a:lstStyle/>
          <a:p>
            <a:pPr algn="ct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层抽象的互联网屏蔽了下层很复杂的细节。</a:t>
            </a:r>
          </a:p>
          <a:p>
            <a:pPr algn="ctr"/>
            <a:r>
              <a:rPr lang="zh-CN" altLang="en-US" sz="1600" b="1" dirty="0">
                <a:solidFill>
                  <a:schemeClr val="bg1"/>
                </a:solidFill>
                <a:latin typeface="微软雅黑" pitchFamily="34" charset="-122"/>
                <a:ea typeface="微软雅黑" pitchFamily="34" charset="-122"/>
              </a:rPr>
              <a:t>在抽象的网络层上讨论问题，就能够使用</a:t>
            </a:r>
          </a:p>
          <a:p>
            <a:pPr algn="ctr"/>
            <a:r>
              <a:rPr lang="zh-CN" altLang="en-US" sz="1600" b="1" dirty="0">
                <a:solidFill>
                  <a:schemeClr val="bg1"/>
                </a:solidFill>
                <a:latin typeface="微软雅黑" pitchFamily="34" charset="-122"/>
                <a:ea typeface="微软雅黑" pitchFamily="34" charset="-122"/>
              </a:rPr>
              <a:t>统一的、抽象的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地址</a:t>
            </a:r>
          </a:p>
          <a:p>
            <a:pPr algn="ctr"/>
            <a:r>
              <a:rPr lang="zh-CN" altLang="en-US" sz="1600" b="1" dirty="0">
                <a:solidFill>
                  <a:schemeClr val="bg1"/>
                </a:solidFill>
                <a:latin typeface="微软雅黑" pitchFamily="34" charset="-122"/>
                <a:ea typeface="微软雅黑" pitchFamily="34" charset="-122"/>
              </a:rPr>
              <a:t>研究主机和主机或主机和路由器之间的通信 。</a:t>
            </a:r>
          </a:p>
        </p:txBody>
      </p:sp>
    </p:spTree>
    <p:extLst>
      <p:ext uri="{BB962C8B-B14F-4D97-AF65-F5344CB8AC3E}">
        <p14:creationId xmlns:p14="http://schemas.microsoft.com/office/powerpoint/2010/main" val="14118284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5"/>
          <p:cNvSpPr>
            <a:spLocks noChangeArrowheads="1"/>
          </p:cNvSpPr>
          <p:nvPr/>
        </p:nvSpPr>
        <p:spPr bwMode="auto">
          <a:xfrm>
            <a:off x="545145" y="959501"/>
            <a:ext cx="8053712"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23" name="Rectangle 6"/>
          <p:cNvSpPr>
            <a:spLocks noChangeArrowheads="1"/>
          </p:cNvSpPr>
          <p:nvPr/>
        </p:nvSpPr>
        <p:spPr bwMode="auto">
          <a:xfrm>
            <a:off x="1470563" y="926290"/>
            <a:ext cx="62215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主机 </a:t>
            </a:r>
            <a:r>
              <a:rPr lang="en-US" altLang="zh-CN" sz="2000" b="1" dirty="0">
                <a:solidFill>
                  <a:schemeClr val="bg1"/>
                </a:solidFill>
                <a:latin typeface="微软雅黑" pitchFamily="34" charset="-122"/>
                <a:ea typeface="微软雅黑" pitchFamily="34" charset="-122"/>
              </a:rPr>
              <a:t>H1 </a:t>
            </a:r>
            <a:r>
              <a:rPr lang="zh-CN" altLang="en-US" sz="2000" b="1" dirty="0">
                <a:solidFill>
                  <a:schemeClr val="bg1"/>
                </a:solidFill>
                <a:latin typeface="微软雅黑" pitchFamily="34" charset="-122"/>
                <a:ea typeface="微软雅黑" pitchFamily="34" charset="-122"/>
              </a:rPr>
              <a:t>与 </a:t>
            </a:r>
            <a:r>
              <a:rPr lang="en-US" altLang="zh-CN" sz="2000" b="1" dirty="0">
                <a:solidFill>
                  <a:schemeClr val="bg1"/>
                </a:solidFill>
                <a:latin typeface="微软雅黑" pitchFamily="34" charset="-122"/>
                <a:ea typeface="微软雅黑" pitchFamily="34" charset="-122"/>
              </a:rPr>
              <a:t>H2 </a:t>
            </a:r>
            <a:r>
              <a:rPr lang="zh-CN" altLang="en-US" sz="2000" b="1" dirty="0">
                <a:solidFill>
                  <a:schemeClr val="bg1"/>
                </a:solidFill>
                <a:latin typeface="微软雅黑" pitchFamily="34" charset="-122"/>
                <a:ea typeface="微软雅黑" pitchFamily="34" charset="-122"/>
              </a:rPr>
              <a:t>通信中使用</a:t>
            </a:r>
            <a:r>
              <a:rPr lang="zh-CN" altLang="en-US" sz="2000" b="1" dirty="0" smtClean="0">
                <a:solidFill>
                  <a:schemeClr val="bg1"/>
                </a:solidFill>
                <a:latin typeface="微软雅黑" pitchFamily="34" charset="-122"/>
                <a:ea typeface="微软雅黑" pitchFamily="34" charset="-122"/>
              </a:rPr>
              <a:t>的</a:t>
            </a:r>
            <a:r>
              <a:rPr lang="en-US" altLang="zh-CN" sz="2000" b="1" dirty="0" smtClean="0">
                <a:solidFill>
                  <a:schemeClr val="bg1"/>
                </a:solidFill>
                <a:latin typeface="微软雅黑" pitchFamily="34" charset="-122"/>
                <a:ea typeface="微软雅黑" pitchFamily="34" charset="-122"/>
              </a:rPr>
              <a:t>IP</a:t>
            </a:r>
            <a:r>
              <a:rPr lang="zh-CN" altLang="en-US" sz="2000" b="1" dirty="0">
                <a:solidFill>
                  <a:schemeClr val="bg1"/>
                </a:solidFill>
                <a:latin typeface="微软雅黑" pitchFamily="34" charset="-122"/>
                <a:ea typeface="微软雅黑" pitchFamily="34" charset="-122"/>
              </a:rPr>
              <a:t>地址 与 硬件地址 </a:t>
            </a:r>
            <a:r>
              <a:rPr lang="en-US" altLang="zh-CN" sz="2000" b="1" dirty="0">
                <a:solidFill>
                  <a:schemeClr val="bg1"/>
                </a:solidFill>
                <a:latin typeface="微软雅黑" pitchFamily="34" charset="-122"/>
                <a:ea typeface="微软雅黑" pitchFamily="34" charset="-122"/>
              </a:rPr>
              <a:t>HA</a:t>
            </a:r>
            <a:endParaRPr lang="zh-CN" altLang="en-US" sz="2000" b="1" dirty="0">
              <a:solidFill>
                <a:schemeClr val="bg1"/>
              </a:solidFill>
              <a:latin typeface="微软雅黑" pitchFamily="34" charset="-122"/>
              <a:ea typeface="微软雅黑" pitchFamily="34" charset="-122"/>
            </a:endParaRPr>
          </a:p>
        </p:txBody>
      </p:sp>
      <p:graphicFrame>
        <p:nvGraphicFramePr>
          <p:cNvPr id="25" name="内容占位符 3"/>
          <p:cNvGraphicFramePr>
            <a:graphicFrameLocks/>
          </p:cNvGraphicFramePr>
          <p:nvPr>
            <p:extLst>
              <p:ext uri="{D42A27DB-BD31-4B8C-83A1-F6EECF244321}">
                <p14:modId xmlns:p14="http://schemas.microsoft.com/office/powerpoint/2010/main" val="1095726861"/>
              </p:ext>
            </p:extLst>
          </p:nvPr>
        </p:nvGraphicFramePr>
        <p:xfrm>
          <a:off x="556963" y="1552580"/>
          <a:ext cx="8048775" cy="2199993"/>
        </p:xfrm>
        <a:graphic>
          <a:graphicData uri="http://schemas.openxmlformats.org/drawingml/2006/table">
            <a:tbl>
              <a:tblPr>
                <a:tableStyleId>{5C22544A-7EE6-4342-B048-85BDC9FD1C3A}</a:tableStyleId>
              </a:tblPr>
              <a:tblGrid>
                <a:gridCol w="1545667"/>
                <a:gridCol w="1696463"/>
                <a:gridCol w="1696463"/>
                <a:gridCol w="1555091"/>
                <a:gridCol w="1555091"/>
              </a:tblGrid>
              <a:tr h="610109">
                <a:tc rowSpan="2">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 </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ct val="100000"/>
                        </a:lnSpc>
                        <a:spcAft>
                          <a:spcPts val="0"/>
                        </a:spcAft>
                      </a:pPr>
                      <a:r>
                        <a:rPr lang="zh-CN" sz="1800" b="1" dirty="0">
                          <a:solidFill>
                            <a:schemeClr val="bg1"/>
                          </a:solidFill>
                          <a:effectLst/>
                          <a:latin typeface="微软雅黑" pitchFamily="34" charset="-122"/>
                          <a:ea typeface="微软雅黑" pitchFamily="34" charset="-122"/>
                        </a:rPr>
                        <a:t>在网络层</a:t>
                      </a:r>
                    </a:p>
                    <a:p>
                      <a:pPr algn="ctr">
                        <a:lnSpc>
                          <a:spcPct val="100000"/>
                        </a:lnSpc>
                        <a:spcAft>
                          <a:spcPts val="0"/>
                        </a:spcAft>
                      </a:pPr>
                      <a:r>
                        <a:rPr lang="zh-CN" sz="1800" b="1" dirty="0" smtClean="0">
                          <a:solidFill>
                            <a:schemeClr val="bg1"/>
                          </a:solidFill>
                          <a:effectLst/>
                          <a:latin typeface="微软雅黑" pitchFamily="34" charset="-122"/>
                          <a:ea typeface="微软雅黑" pitchFamily="34" charset="-122"/>
                        </a:rPr>
                        <a:t>写入</a:t>
                      </a:r>
                      <a:r>
                        <a:rPr lang="en-US" altLang="zh-CN" sz="1800" b="1" dirty="0" smtClean="0">
                          <a:solidFill>
                            <a:schemeClr val="bg1"/>
                          </a:solidFill>
                          <a:effectLst/>
                          <a:latin typeface="微软雅黑" pitchFamily="34" charset="-122"/>
                          <a:ea typeface="微软雅黑" pitchFamily="34" charset="-122"/>
                        </a:rPr>
                        <a:t> </a:t>
                      </a:r>
                      <a:r>
                        <a:rPr lang="en-US" sz="1800" b="1" dirty="0" smtClean="0">
                          <a:solidFill>
                            <a:schemeClr val="bg1"/>
                          </a:solidFill>
                          <a:effectLst/>
                          <a:latin typeface="微软雅黑" pitchFamily="34" charset="-122"/>
                          <a:ea typeface="微软雅黑" pitchFamily="34" charset="-122"/>
                        </a:rPr>
                        <a:t>IP </a:t>
                      </a:r>
                      <a:r>
                        <a:rPr lang="zh-CN" sz="1800" b="1" dirty="0" smtClean="0">
                          <a:solidFill>
                            <a:schemeClr val="bg1"/>
                          </a:solidFill>
                          <a:effectLst/>
                          <a:latin typeface="微软雅黑" pitchFamily="34" charset="-122"/>
                          <a:ea typeface="微软雅黑" pitchFamily="34" charset="-122"/>
                        </a:rPr>
                        <a:t>数据报</a:t>
                      </a:r>
                      <a:r>
                        <a:rPr lang="zh-CN" sz="1800" b="1" dirty="0">
                          <a:solidFill>
                            <a:schemeClr val="bg1"/>
                          </a:solidFill>
                          <a:effectLst/>
                          <a:latin typeface="微软雅黑" pitchFamily="34" charset="-122"/>
                          <a:ea typeface="微软雅黑" pitchFamily="34" charset="-122"/>
                        </a:rPr>
                        <a:t>首部的地址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99FF"/>
                    </a:solidFill>
                  </a:tcPr>
                </a:tc>
                <a:tc hMerge="1">
                  <a:txBody>
                    <a:bodyPr/>
                    <a:lstStyle/>
                    <a:p>
                      <a:endParaRPr lang="zh-CN" altLang="en-US"/>
                    </a:p>
                  </a:txBody>
                  <a:tcPr/>
                </a:tc>
                <a:tc gridSpan="2">
                  <a:txBody>
                    <a:bodyPr/>
                    <a:lstStyle/>
                    <a:p>
                      <a:pPr algn="ctr">
                        <a:lnSpc>
                          <a:spcPct val="100000"/>
                        </a:lnSpc>
                        <a:spcAft>
                          <a:spcPts val="0"/>
                        </a:spcAft>
                      </a:pPr>
                      <a:r>
                        <a:rPr lang="zh-CN" sz="1800" b="1" dirty="0">
                          <a:solidFill>
                            <a:schemeClr val="bg1"/>
                          </a:solidFill>
                          <a:effectLst/>
                          <a:latin typeface="微软雅黑" pitchFamily="34" charset="-122"/>
                          <a:ea typeface="微软雅黑" pitchFamily="34" charset="-122"/>
                        </a:rPr>
                        <a:t>在数据链路层</a:t>
                      </a:r>
                    </a:p>
                    <a:p>
                      <a:pPr algn="ctr">
                        <a:lnSpc>
                          <a:spcPct val="100000"/>
                        </a:lnSpc>
                        <a:spcAft>
                          <a:spcPts val="0"/>
                        </a:spcAft>
                      </a:pPr>
                      <a:r>
                        <a:rPr lang="zh-CN" sz="1800" b="1" dirty="0" smtClean="0">
                          <a:solidFill>
                            <a:schemeClr val="bg1"/>
                          </a:solidFill>
                          <a:effectLst/>
                          <a:latin typeface="微软雅黑" pitchFamily="34" charset="-122"/>
                          <a:ea typeface="微软雅黑" pitchFamily="34" charset="-122"/>
                        </a:rPr>
                        <a:t>写入</a:t>
                      </a:r>
                      <a:r>
                        <a:rPr lang="en-US" altLang="zh-CN" sz="1800" b="1" dirty="0" smtClean="0">
                          <a:solidFill>
                            <a:schemeClr val="bg1"/>
                          </a:solidFill>
                          <a:effectLst/>
                          <a:latin typeface="微软雅黑" pitchFamily="34" charset="-122"/>
                          <a:ea typeface="微软雅黑" pitchFamily="34" charset="-122"/>
                        </a:rPr>
                        <a:t> </a:t>
                      </a:r>
                      <a:r>
                        <a:rPr lang="en-US" sz="1800" b="1" dirty="0" smtClean="0">
                          <a:solidFill>
                            <a:schemeClr val="bg1"/>
                          </a:solidFill>
                          <a:effectLst/>
                          <a:latin typeface="微软雅黑" pitchFamily="34" charset="-122"/>
                          <a:ea typeface="微软雅黑" pitchFamily="34" charset="-122"/>
                        </a:rPr>
                        <a:t>MAC </a:t>
                      </a:r>
                      <a:r>
                        <a:rPr lang="zh-CN" sz="1800" b="1" dirty="0" smtClean="0">
                          <a:solidFill>
                            <a:schemeClr val="bg1"/>
                          </a:solidFill>
                          <a:effectLst/>
                          <a:latin typeface="微软雅黑" pitchFamily="34" charset="-122"/>
                          <a:ea typeface="微软雅黑" pitchFamily="34" charset="-122"/>
                        </a:rPr>
                        <a:t>帧</a:t>
                      </a:r>
                      <a:r>
                        <a:rPr lang="zh-CN" sz="1800" b="1" dirty="0">
                          <a:solidFill>
                            <a:schemeClr val="bg1"/>
                          </a:solidFill>
                          <a:effectLst/>
                          <a:latin typeface="微软雅黑" pitchFamily="34" charset="-122"/>
                          <a:ea typeface="微软雅黑" pitchFamily="34" charset="-122"/>
                        </a:rPr>
                        <a:t>首部的地址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hMerge="1">
                  <a:txBody>
                    <a:bodyPr/>
                    <a:lstStyle/>
                    <a:p>
                      <a:endParaRPr lang="zh-CN" altLang="en-US"/>
                    </a:p>
                  </a:txBody>
                  <a:tcPr/>
                </a:tc>
              </a:tr>
              <a:tr h="397471">
                <a:tc vMerge="1">
                  <a:txBody>
                    <a:bodyPr/>
                    <a:lstStyle/>
                    <a:p>
                      <a:endParaRPr lang="zh-CN" altLang="en-US"/>
                    </a:p>
                  </a:txBody>
                  <a:tcPr/>
                </a:tc>
                <a:tc>
                  <a:txBody>
                    <a:bodyPr/>
                    <a:lstStyle/>
                    <a:p>
                      <a:pPr algn="ctr">
                        <a:lnSpc>
                          <a:spcPct val="100000"/>
                        </a:lnSpc>
                        <a:spcAft>
                          <a:spcPts val="0"/>
                        </a:spcAft>
                      </a:pPr>
                      <a:r>
                        <a:rPr lang="zh-CN" sz="1600" b="1" dirty="0">
                          <a:solidFill>
                            <a:schemeClr val="tx1"/>
                          </a:solidFill>
                          <a:effectLst/>
                          <a:latin typeface="微软雅黑" pitchFamily="34" charset="-122"/>
                          <a:ea typeface="微软雅黑" pitchFamily="34" charset="-122"/>
                        </a:rPr>
                        <a:t>源地址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zh-CN" sz="1600" b="1" dirty="0">
                          <a:solidFill>
                            <a:schemeClr val="tx1"/>
                          </a:solidFill>
                          <a:effectLst/>
                          <a:latin typeface="微软雅黑" pitchFamily="34" charset="-122"/>
                          <a:ea typeface="微软雅黑" pitchFamily="34" charset="-122"/>
                        </a:rPr>
                        <a:t>目的地址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lnSpc>
                          <a:spcPct val="100000"/>
                        </a:lnSpc>
                        <a:spcAft>
                          <a:spcPts val="0"/>
                        </a:spcAft>
                      </a:pPr>
                      <a:r>
                        <a:rPr lang="zh-CN" sz="1600" b="1" dirty="0">
                          <a:solidFill>
                            <a:schemeClr val="tx1"/>
                          </a:solidFill>
                          <a:effectLst/>
                          <a:latin typeface="微软雅黑" pitchFamily="34" charset="-122"/>
                          <a:ea typeface="微软雅黑" pitchFamily="34" charset="-122"/>
                        </a:rPr>
                        <a:t>源地址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zh-CN" sz="1600" b="1" dirty="0">
                          <a:solidFill>
                            <a:schemeClr val="tx1"/>
                          </a:solidFill>
                          <a:effectLst/>
                          <a:latin typeface="微软雅黑" pitchFamily="34" charset="-122"/>
                          <a:ea typeface="微软雅黑" pitchFamily="34" charset="-122"/>
                        </a:rPr>
                        <a:t>目的地址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r>
              <a:tr h="397471">
                <a:tc>
                  <a:txBody>
                    <a:bodyPr/>
                    <a:lstStyle/>
                    <a:p>
                      <a:pPr algn="ctr">
                        <a:lnSpc>
                          <a:spcPct val="100000"/>
                        </a:lnSpc>
                        <a:spcAft>
                          <a:spcPts val="0"/>
                        </a:spcAft>
                      </a:pPr>
                      <a:r>
                        <a:rPr lang="zh-CN" sz="1600" b="1" dirty="0" smtClean="0">
                          <a:solidFill>
                            <a:schemeClr val="tx1"/>
                          </a:solidFill>
                          <a:effectLst/>
                          <a:latin typeface="微软雅黑" pitchFamily="34" charset="-122"/>
                          <a:ea typeface="微软雅黑" pitchFamily="34" charset="-122"/>
                        </a:rPr>
                        <a:t>从</a:t>
                      </a:r>
                      <a:r>
                        <a:rPr lang="en-US" altLang="zh-CN" sz="1600" b="1" dirty="0" smtClean="0">
                          <a:solidFill>
                            <a:schemeClr val="tx1"/>
                          </a:solidFill>
                          <a:effectLst/>
                          <a:latin typeface="微软雅黑" pitchFamily="34" charset="-122"/>
                          <a:ea typeface="微软雅黑" pitchFamily="34" charset="-122"/>
                        </a:rPr>
                        <a:t> </a:t>
                      </a:r>
                      <a:r>
                        <a:rPr lang="en-US" sz="1600" b="1" dirty="0" smtClean="0">
                          <a:solidFill>
                            <a:schemeClr val="tx1"/>
                          </a:solidFill>
                          <a:effectLst/>
                          <a:latin typeface="微软雅黑" pitchFamily="34" charset="-122"/>
                          <a:ea typeface="微软雅黑" pitchFamily="34" charset="-122"/>
                        </a:rPr>
                        <a:t>H</a:t>
                      </a:r>
                      <a:r>
                        <a:rPr lang="en-US" sz="1600" b="1" baseline="-25000" dirty="0" smtClean="0">
                          <a:solidFill>
                            <a:schemeClr val="tx1"/>
                          </a:solidFill>
                          <a:effectLst/>
                          <a:latin typeface="微软雅黑" pitchFamily="34" charset="-122"/>
                          <a:ea typeface="微软雅黑" pitchFamily="34" charset="-122"/>
                        </a:rPr>
                        <a:t>1 </a:t>
                      </a:r>
                      <a:r>
                        <a:rPr lang="zh-CN" sz="1600" b="1" dirty="0" smtClean="0">
                          <a:solidFill>
                            <a:schemeClr val="tx1"/>
                          </a:solidFill>
                          <a:effectLst/>
                          <a:latin typeface="微软雅黑" pitchFamily="34" charset="-122"/>
                          <a:ea typeface="微软雅黑" pitchFamily="34" charset="-122"/>
                        </a:rPr>
                        <a:t>到</a:t>
                      </a:r>
                      <a:r>
                        <a:rPr lang="en-US" altLang="zh-CN" sz="1600" b="1" dirty="0" smtClean="0">
                          <a:solidFill>
                            <a:schemeClr val="tx1"/>
                          </a:solidFill>
                          <a:effectLst/>
                          <a:latin typeface="微软雅黑" pitchFamily="34" charset="-122"/>
                          <a:ea typeface="微软雅黑" pitchFamily="34" charset="-122"/>
                        </a:rPr>
                        <a:t> </a:t>
                      </a:r>
                      <a:r>
                        <a:rPr lang="en-US" sz="1600" b="1" dirty="0" smtClean="0">
                          <a:solidFill>
                            <a:schemeClr val="tx1"/>
                          </a:solidFill>
                          <a:effectLst/>
                          <a:latin typeface="微软雅黑" pitchFamily="34" charset="-122"/>
                          <a:ea typeface="微软雅黑" pitchFamily="34" charset="-122"/>
                        </a:rPr>
                        <a:t>R</a:t>
                      </a:r>
                      <a:r>
                        <a:rPr lang="en-US" sz="1600" b="1" baseline="-25000" dirty="0" smtClean="0">
                          <a:solidFill>
                            <a:schemeClr val="tx1"/>
                          </a:solidFill>
                          <a:effectLst/>
                          <a:latin typeface="微软雅黑" pitchFamily="34" charset="-122"/>
                          <a:ea typeface="微软雅黑" pitchFamily="34" charset="-122"/>
                        </a:rPr>
                        <a:t>1</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D8F9"/>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IP</a:t>
                      </a:r>
                      <a:r>
                        <a:rPr lang="en-US" sz="1600" b="1" baseline="-25000" dirty="0">
                          <a:solidFill>
                            <a:schemeClr val="tx1"/>
                          </a:solidFill>
                          <a:effectLst/>
                          <a:latin typeface="微软雅黑" pitchFamily="34" charset="-122"/>
                          <a:ea typeface="微软雅黑" pitchFamily="34" charset="-122"/>
                        </a:rPr>
                        <a:t>1</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IP</a:t>
                      </a:r>
                      <a:r>
                        <a:rPr lang="en-US" sz="1600" b="1" baseline="-25000" dirty="0">
                          <a:solidFill>
                            <a:schemeClr val="tx1"/>
                          </a:solidFill>
                          <a:effectLst/>
                          <a:latin typeface="微软雅黑" pitchFamily="34" charset="-122"/>
                          <a:ea typeface="微软雅黑" pitchFamily="34" charset="-122"/>
                        </a:rPr>
                        <a:t>2</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HA</a:t>
                      </a:r>
                      <a:r>
                        <a:rPr lang="en-US" sz="1600" b="1" baseline="-25000" dirty="0">
                          <a:solidFill>
                            <a:schemeClr val="tx1"/>
                          </a:solidFill>
                          <a:effectLst/>
                          <a:latin typeface="微软雅黑" pitchFamily="34" charset="-122"/>
                          <a:ea typeface="微软雅黑" pitchFamily="34" charset="-122"/>
                        </a:rPr>
                        <a:t>1</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HA</a:t>
                      </a:r>
                      <a:r>
                        <a:rPr lang="en-US" sz="1600" b="1" baseline="-25000" dirty="0">
                          <a:solidFill>
                            <a:schemeClr val="tx1"/>
                          </a:solidFill>
                          <a:effectLst/>
                          <a:latin typeface="微软雅黑" pitchFamily="34" charset="-122"/>
                          <a:ea typeface="微软雅黑" pitchFamily="34" charset="-122"/>
                        </a:rPr>
                        <a:t>3</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r>
              <a:tr h="397471">
                <a:tc>
                  <a:txBody>
                    <a:bodyPr/>
                    <a:lstStyle/>
                    <a:p>
                      <a:pPr algn="ctr">
                        <a:lnSpc>
                          <a:spcPct val="100000"/>
                        </a:lnSpc>
                        <a:spcAft>
                          <a:spcPts val="0"/>
                        </a:spcAft>
                      </a:pPr>
                      <a:r>
                        <a:rPr lang="zh-CN" sz="1600" b="1" dirty="0" smtClean="0">
                          <a:solidFill>
                            <a:schemeClr val="tx1"/>
                          </a:solidFill>
                          <a:effectLst/>
                          <a:latin typeface="微软雅黑" pitchFamily="34" charset="-122"/>
                          <a:ea typeface="微软雅黑" pitchFamily="34" charset="-122"/>
                        </a:rPr>
                        <a:t>从</a:t>
                      </a:r>
                      <a:r>
                        <a:rPr lang="en-US" altLang="zh-CN" sz="1600" b="1" dirty="0" smtClean="0">
                          <a:solidFill>
                            <a:schemeClr val="tx1"/>
                          </a:solidFill>
                          <a:effectLst/>
                          <a:latin typeface="微软雅黑" pitchFamily="34" charset="-122"/>
                          <a:ea typeface="微软雅黑" pitchFamily="34" charset="-122"/>
                        </a:rPr>
                        <a:t> </a:t>
                      </a:r>
                      <a:r>
                        <a:rPr lang="en-US" sz="1600" b="1" dirty="0" smtClean="0">
                          <a:solidFill>
                            <a:schemeClr val="tx1"/>
                          </a:solidFill>
                          <a:effectLst/>
                          <a:latin typeface="微软雅黑" pitchFamily="34" charset="-122"/>
                          <a:ea typeface="微软雅黑" pitchFamily="34" charset="-122"/>
                        </a:rPr>
                        <a:t>R</a:t>
                      </a:r>
                      <a:r>
                        <a:rPr lang="en-US" sz="1600" b="1" baseline="-25000" dirty="0" smtClean="0">
                          <a:solidFill>
                            <a:schemeClr val="tx1"/>
                          </a:solidFill>
                          <a:effectLst/>
                          <a:latin typeface="微软雅黑" pitchFamily="34" charset="-122"/>
                          <a:ea typeface="微软雅黑" pitchFamily="34" charset="-122"/>
                        </a:rPr>
                        <a:t>1 </a:t>
                      </a:r>
                      <a:r>
                        <a:rPr lang="zh-CN" sz="1600" b="1" dirty="0" smtClean="0">
                          <a:solidFill>
                            <a:schemeClr val="tx1"/>
                          </a:solidFill>
                          <a:effectLst/>
                          <a:latin typeface="微软雅黑" pitchFamily="34" charset="-122"/>
                          <a:ea typeface="微软雅黑" pitchFamily="34" charset="-122"/>
                        </a:rPr>
                        <a:t>到</a:t>
                      </a:r>
                      <a:r>
                        <a:rPr lang="en-US" altLang="zh-CN" sz="1600" b="1" dirty="0" smtClean="0">
                          <a:solidFill>
                            <a:schemeClr val="tx1"/>
                          </a:solidFill>
                          <a:effectLst/>
                          <a:latin typeface="微软雅黑" pitchFamily="34" charset="-122"/>
                          <a:ea typeface="微软雅黑" pitchFamily="34" charset="-122"/>
                        </a:rPr>
                        <a:t> </a:t>
                      </a:r>
                      <a:r>
                        <a:rPr lang="en-US" sz="1600" b="1" dirty="0" smtClean="0">
                          <a:solidFill>
                            <a:schemeClr val="tx1"/>
                          </a:solidFill>
                          <a:effectLst/>
                          <a:latin typeface="微软雅黑" pitchFamily="34" charset="-122"/>
                          <a:ea typeface="微软雅黑" pitchFamily="34" charset="-122"/>
                        </a:rPr>
                        <a:t>R</a:t>
                      </a:r>
                      <a:r>
                        <a:rPr lang="en-US" sz="1600" b="1" baseline="-25000" dirty="0" smtClean="0">
                          <a:solidFill>
                            <a:schemeClr val="tx1"/>
                          </a:solidFill>
                          <a:effectLst/>
                          <a:latin typeface="微软雅黑" pitchFamily="34" charset="-122"/>
                          <a:ea typeface="微软雅黑" pitchFamily="34" charset="-122"/>
                        </a:rPr>
                        <a:t>2</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D8F9"/>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IP</a:t>
                      </a:r>
                      <a:r>
                        <a:rPr lang="en-US" sz="1600" b="1" baseline="-25000" dirty="0">
                          <a:solidFill>
                            <a:schemeClr val="tx1"/>
                          </a:solidFill>
                          <a:effectLst/>
                          <a:latin typeface="微软雅黑" pitchFamily="34" charset="-122"/>
                          <a:ea typeface="微软雅黑" pitchFamily="34" charset="-122"/>
                        </a:rPr>
                        <a:t>1</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IP</a:t>
                      </a:r>
                      <a:r>
                        <a:rPr lang="en-US" sz="1600" b="1" baseline="-25000" dirty="0">
                          <a:solidFill>
                            <a:schemeClr val="tx1"/>
                          </a:solidFill>
                          <a:effectLst/>
                          <a:latin typeface="微软雅黑" pitchFamily="34" charset="-122"/>
                          <a:ea typeface="微软雅黑" pitchFamily="34" charset="-122"/>
                        </a:rPr>
                        <a:t>2</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HA</a:t>
                      </a:r>
                      <a:r>
                        <a:rPr lang="en-US" sz="1600" b="1" baseline="-25000" dirty="0">
                          <a:solidFill>
                            <a:schemeClr val="tx1"/>
                          </a:solidFill>
                          <a:effectLst/>
                          <a:latin typeface="微软雅黑" pitchFamily="34" charset="-122"/>
                          <a:ea typeface="微软雅黑" pitchFamily="34" charset="-122"/>
                        </a:rPr>
                        <a:t>4</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HA</a:t>
                      </a:r>
                      <a:r>
                        <a:rPr lang="en-US" sz="1600" b="1" baseline="-25000" dirty="0">
                          <a:solidFill>
                            <a:schemeClr val="tx1"/>
                          </a:solidFill>
                          <a:effectLst/>
                          <a:latin typeface="微软雅黑" pitchFamily="34" charset="-122"/>
                          <a:ea typeface="微软雅黑" pitchFamily="34" charset="-122"/>
                        </a:rPr>
                        <a:t>5</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r>
              <a:tr h="397471">
                <a:tc>
                  <a:txBody>
                    <a:bodyPr/>
                    <a:lstStyle/>
                    <a:p>
                      <a:pPr algn="ctr">
                        <a:lnSpc>
                          <a:spcPct val="100000"/>
                        </a:lnSpc>
                        <a:spcAft>
                          <a:spcPts val="0"/>
                        </a:spcAft>
                      </a:pPr>
                      <a:r>
                        <a:rPr lang="zh-CN" sz="1600" b="1" dirty="0" smtClean="0">
                          <a:solidFill>
                            <a:schemeClr val="tx1"/>
                          </a:solidFill>
                          <a:effectLst/>
                          <a:latin typeface="微软雅黑" pitchFamily="34" charset="-122"/>
                          <a:ea typeface="微软雅黑" pitchFamily="34" charset="-122"/>
                        </a:rPr>
                        <a:t>从</a:t>
                      </a:r>
                      <a:r>
                        <a:rPr lang="en-US" altLang="zh-CN" sz="1600" b="1" dirty="0" smtClean="0">
                          <a:solidFill>
                            <a:schemeClr val="tx1"/>
                          </a:solidFill>
                          <a:effectLst/>
                          <a:latin typeface="微软雅黑" pitchFamily="34" charset="-122"/>
                          <a:ea typeface="微软雅黑" pitchFamily="34" charset="-122"/>
                        </a:rPr>
                        <a:t> </a:t>
                      </a:r>
                      <a:r>
                        <a:rPr lang="en-US" sz="1600" b="1" dirty="0" smtClean="0">
                          <a:solidFill>
                            <a:schemeClr val="tx1"/>
                          </a:solidFill>
                          <a:effectLst/>
                          <a:latin typeface="微软雅黑" pitchFamily="34" charset="-122"/>
                          <a:ea typeface="微软雅黑" pitchFamily="34" charset="-122"/>
                        </a:rPr>
                        <a:t>R</a:t>
                      </a:r>
                      <a:r>
                        <a:rPr lang="en-US" sz="1600" b="1" baseline="-25000" dirty="0" smtClean="0">
                          <a:solidFill>
                            <a:schemeClr val="tx1"/>
                          </a:solidFill>
                          <a:effectLst/>
                          <a:latin typeface="微软雅黑" pitchFamily="34" charset="-122"/>
                          <a:ea typeface="微软雅黑" pitchFamily="34" charset="-122"/>
                        </a:rPr>
                        <a:t>2 </a:t>
                      </a:r>
                      <a:r>
                        <a:rPr lang="zh-CN" sz="1600" b="1" dirty="0" smtClean="0">
                          <a:solidFill>
                            <a:schemeClr val="tx1"/>
                          </a:solidFill>
                          <a:effectLst/>
                          <a:latin typeface="微软雅黑" pitchFamily="34" charset="-122"/>
                          <a:ea typeface="微软雅黑" pitchFamily="34" charset="-122"/>
                        </a:rPr>
                        <a:t>到</a:t>
                      </a:r>
                      <a:r>
                        <a:rPr lang="en-US" altLang="zh-CN" sz="1600" b="1" dirty="0" smtClean="0">
                          <a:solidFill>
                            <a:schemeClr val="tx1"/>
                          </a:solidFill>
                          <a:effectLst/>
                          <a:latin typeface="微软雅黑" pitchFamily="34" charset="-122"/>
                          <a:ea typeface="微软雅黑" pitchFamily="34" charset="-122"/>
                        </a:rPr>
                        <a:t> </a:t>
                      </a:r>
                      <a:r>
                        <a:rPr lang="en-US" sz="1600" b="1" dirty="0" smtClean="0">
                          <a:solidFill>
                            <a:schemeClr val="tx1"/>
                          </a:solidFill>
                          <a:effectLst/>
                          <a:latin typeface="微软雅黑" pitchFamily="34" charset="-122"/>
                          <a:ea typeface="微软雅黑" pitchFamily="34" charset="-122"/>
                        </a:rPr>
                        <a:t>H</a:t>
                      </a:r>
                      <a:r>
                        <a:rPr lang="en-US" sz="1600" b="1" baseline="-25000" dirty="0" smtClean="0">
                          <a:solidFill>
                            <a:schemeClr val="tx1"/>
                          </a:solidFill>
                          <a:effectLst/>
                          <a:latin typeface="微软雅黑" pitchFamily="34" charset="-122"/>
                          <a:ea typeface="微软雅黑" pitchFamily="34" charset="-122"/>
                        </a:rPr>
                        <a:t>2</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D8F9"/>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IP</a:t>
                      </a:r>
                      <a:r>
                        <a:rPr lang="en-US" sz="1600" b="1" baseline="-25000" dirty="0">
                          <a:solidFill>
                            <a:schemeClr val="tx1"/>
                          </a:solidFill>
                          <a:effectLst/>
                          <a:latin typeface="微软雅黑" pitchFamily="34" charset="-122"/>
                          <a:ea typeface="微软雅黑" pitchFamily="34" charset="-122"/>
                        </a:rPr>
                        <a:t>1</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IP</a:t>
                      </a:r>
                      <a:r>
                        <a:rPr lang="en-US" sz="1600" b="1" baseline="-25000" dirty="0">
                          <a:solidFill>
                            <a:schemeClr val="tx1"/>
                          </a:solidFill>
                          <a:effectLst/>
                          <a:latin typeface="微软雅黑" pitchFamily="34" charset="-122"/>
                          <a:ea typeface="微软雅黑" pitchFamily="34" charset="-122"/>
                        </a:rPr>
                        <a:t>2</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HA</a:t>
                      </a:r>
                      <a:r>
                        <a:rPr lang="en-US" sz="1600" b="1" baseline="-25000" dirty="0">
                          <a:solidFill>
                            <a:schemeClr val="tx1"/>
                          </a:solidFill>
                          <a:effectLst/>
                          <a:latin typeface="微软雅黑" pitchFamily="34" charset="-122"/>
                          <a:ea typeface="微软雅黑" pitchFamily="34" charset="-122"/>
                        </a:rPr>
                        <a:t>6</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HA</a:t>
                      </a:r>
                      <a:r>
                        <a:rPr lang="en-US" sz="1600" b="1" baseline="-25000" dirty="0">
                          <a:solidFill>
                            <a:schemeClr val="tx1"/>
                          </a:solidFill>
                          <a:effectLst/>
                          <a:latin typeface="微软雅黑" pitchFamily="34" charset="-122"/>
                          <a:ea typeface="微软雅黑" pitchFamily="34" charset="-122"/>
                        </a:rPr>
                        <a:t>2</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r>
            </a:tbl>
          </a:graphicData>
        </a:graphic>
      </p:graphicFrame>
    </p:spTree>
    <p:extLst>
      <p:ext uri="{BB962C8B-B14F-4D97-AF65-F5344CB8AC3E}">
        <p14:creationId xmlns:p14="http://schemas.microsoft.com/office/powerpoint/2010/main" val="4479945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45144" y="2227517"/>
            <a:ext cx="8053711" cy="210814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AutoShape 5"/>
          <p:cNvSpPr>
            <a:spLocks noChangeArrowheads="1"/>
          </p:cNvSpPr>
          <p:nvPr/>
        </p:nvSpPr>
        <p:spPr bwMode="auto">
          <a:xfrm>
            <a:off x="545144" y="586818"/>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723580" y="554747"/>
            <a:ext cx="36968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4.2.4  </a:t>
            </a:r>
            <a:r>
              <a:rPr lang="zh-CN" altLang="en-US" sz="2400" b="1" dirty="0">
                <a:solidFill>
                  <a:schemeClr val="bg1"/>
                </a:solidFill>
                <a:latin typeface="微软雅黑" pitchFamily="34" charset="-122"/>
                <a:ea typeface="微软雅黑" pitchFamily="34" charset="-122"/>
              </a:rPr>
              <a:t>地址解析协议 </a:t>
            </a:r>
            <a:r>
              <a:rPr lang="en-US" altLang="zh-CN" sz="2400" b="1" dirty="0">
                <a:solidFill>
                  <a:schemeClr val="bg1"/>
                </a:solidFill>
                <a:latin typeface="微软雅黑" pitchFamily="34" charset="-122"/>
                <a:ea typeface="微软雅黑" pitchFamily="34" charset="-122"/>
              </a:rPr>
              <a:t>ARP</a:t>
            </a:r>
            <a:endParaRPr lang="zh-CN" altLang="en-US" sz="2400" b="1" dirty="0">
              <a:solidFill>
                <a:schemeClr val="bg1"/>
              </a:solidFill>
              <a:latin typeface="微软雅黑" pitchFamily="34" charset="-122"/>
              <a:ea typeface="微软雅黑" pitchFamily="34" charset="-122"/>
            </a:endParaRPr>
          </a:p>
        </p:txBody>
      </p:sp>
      <p:sp>
        <p:nvSpPr>
          <p:cNvPr id="7" name="Rectangle 8"/>
          <p:cNvSpPr>
            <a:spLocks noChangeArrowheads="1"/>
          </p:cNvSpPr>
          <p:nvPr/>
        </p:nvSpPr>
        <p:spPr bwMode="auto">
          <a:xfrm>
            <a:off x="545144" y="912572"/>
            <a:ext cx="7665002"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通信时使用了两个地址：</a:t>
            </a:r>
          </a:p>
          <a:p>
            <a:pPr marL="717550" indent="-357188">
              <a:lnSpc>
                <a:spcPts val="3300"/>
              </a:lnSpc>
              <a:buClr>
                <a:srgbClr val="7030A0"/>
              </a:buClr>
              <a:buFont typeface="+mj-lt"/>
              <a:buAutoNum type="arabicPeriod"/>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地址（网络层地址）</a:t>
            </a:r>
          </a:p>
          <a:p>
            <a:pPr marL="717550" indent="-357188">
              <a:lnSpc>
                <a:spcPts val="3300"/>
              </a:lnSpc>
              <a:buClr>
                <a:srgbClr val="7030A0"/>
              </a:buClr>
              <a:buFont typeface="+mj-lt"/>
              <a:buAutoNum type="arabicPeriod"/>
            </a:pP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地址（数据链路层地址）</a:t>
            </a:r>
          </a:p>
        </p:txBody>
      </p:sp>
      <p:pic>
        <p:nvPicPr>
          <p:cNvPr id="11" name="Picture 5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8028" y="3538821"/>
            <a:ext cx="568292" cy="506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846" y="2571631"/>
            <a:ext cx="479342" cy="610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5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7218" y="3538821"/>
            <a:ext cx="681951" cy="506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5090925" y="2622090"/>
            <a:ext cx="1444626" cy="307777"/>
          </a:xfrm>
          <a:prstGeom prst="rect">
            <a:avLst/>
          </a:prstGeom>
        </p:spPr>
        <p:txBody>
          <a:bodyPr wrap="none">
            <a:spAutoFit/>
          </a:bodyPr>
          <a:lstStyle/>
          <a:p>
            <a:r>
              <a:rPr lang="en-US" altLang="zh-CN" sz="1400" b="1" dirty="0">
                <a:solidFill>
                  <a:srgbClr val="CC00CC"/>
                </a:solidFill>
                <a:latin typeface="微软雅黑" pitchFamily="34" charset="-122"/>
                <a:ea typeface="微软雅黑" pitchFamily="34" charset="-122"/>
              </a:rPr>
              <a:t>220.168.10.10</a:t>
            </a:r>
            <a:endParaRPr lang="zh-CN" altLang="en-US" sz="1400" b="1" dirty="0">
              <a:solidFill>
                <a:srgbClr val="CC00CC"/>
              </a:solidFill>
              <a:latin typeface="微软雅黑" pitchFamily="34" charset="-122"/>
              <a:ea typeface="微软雅黑" pitchFamily="34" charset="-122"/>
            </a:endParaRPr>
          </a:p>
        </p:txBody>
      </p:sp>
      <p:sp>
        <p:nvSpPr>
          <p:cNvPr id="15" name="矩形 14"/>
          <p:cNvSpPr/>
          <p:nvPr/>
        </p:nvSpPr>
        <p:spPr>
          <a:xfrm>
            <a:off x="5090925" y="2867947"/>
            <a:ext cx="1937453" cy="307777"/>
          </a:xfrm>
          <a:prstGeom prst="rect">
            <a:avLst/>
          </a:prstGeom>
        </p:spPr>
        <p:txBody>
          <a:bodyPr wrap="none">
            <a:spAutoFit/>
          </a:bodyPr>
          <a:lstStyle/>
          <a:p>
            <a:r>
              <a:rPr lang="en-US" altLang="zh-CN" sz="1400" b="1" dirty="0">
                <a:solidFill>
                  <a:srgbClr val="0000FF"/>
                </a:solidFill>
                <a:latin typeface="微软雅黑" pitchFamily="34" charset="-122"/>
                <a:ea typeface="微软雅黑" pitchFamily="34" charset="-122"/>
              </a:rPr>
              <a:t>00-15-C5-C6-CC-07</a:t>
            </a:r>
            <a:endParaRPr lang="zh-CN" altLang="en-US" sz="1400" b="1" dirty="0">
              <a:solidFill>
                <a:srgbClr val="0000FF"/>
              </a:solidFill>
              <a:latin typeface="微软雅黑" pitchFamily="34" charset="-122"/>
              <a:ea typeface="微软雅黑" pitchFamily="34" charset="-122"/>
            </a:endParaRPr>
          </a:p>
        </p:txBody>
      </p:sp>
      <p:sp>
        <p:nvSpPr>
          <p:cNvPr id="16" name="矩形 15"/>
          <p:cNvSpPr/>
          <p:nvPr/>
        </p:nvSpPr>
        <p:spPr>
          <a:xfrm>
            <a:off x="5592012" y="3238366"/>
            <a:ext cx="1444626" cy="307777"/>
          </a:xfrm>
          <a:prstGeom prst="rect">
            <a:avLst/>
          </a:prstGeom>
        </p:spPr>
        <p:txBody>
          <a:bodyPr wrap="none">
            <a:spAutoFit/>
          </a:bodyPr>
          <a:lstStyle/>
          <a:p>
            <a:pPr algn="ctr"/>
            <a:r>
              <a:rPr lang="en-US" altLang="zh-CN" sz="1400" b="1" dirty="0" smtClean="0">
                <a:latin typeface="微软雅黑" pitchFamily="34" charset="-122"/>
                <a:ea typeface="微软雅黑" pitchFamily="34" charset="-122"/>
              </a:rPr>
              <a:t>220.168.10.20</a:t>
            </a:r>
            <a:endParaRPr lang="zh-CN" altLang="en-US" sz="1400" b="1" dirty="0">
              <a:latin typeface="微软雅黑" pitchFamily="34" charset="-122"/>
              <a:ea typeface="微软雅黑" pitchFamily="34" charset="-122"/>
            </a:endParaRPr>
          </a:p>
        </p:txBody>
      </p:sp>
      <p:sp>
        <p:nvSpPr>
          <p:cNvPr id="17" name="矩形 16"/>
          <p:cNvSpPr/>
          <p:nvPr/>
        </p:nvSpPr>
        <p:spPr>
          <a:xfrm>
            <a:off x="5356431" y="4056961"/>
            <a:ext cx="1933542" cy="307777"/>
          </a:xfrm>
          <a:prstGeom prst="rect">
            <a:avLst/>
          </a:prstGeom>
        </p:spPr>
        <p:txBody>
          <a:bodyPr wrap="none">
            <a:spAutoFit/>
          </a:bodyPr>
          <a:lstStyle/>
          <a:p>
            <a:pPr algn="ctr"/>
            <a:r>
              <a:rPr lang="en-US" altLang="zh-CN" sz="1400" b="1" dirty="0" smtClean="0">
                <a:latin typeface="微软雅黑" pitchFamily="34" charset="-122"/>
                <a:ea typeface="微软雅黑" pitchFamily="34" charset="-122"/>
              </a:rPr>
              <a:t>00-15-C5-C8-C4-95</a:t>
            </a:r>
            <a:endParaRPr lang="zh-CN" altLang="en-US" sz="1400" b="1" dirty="0">
              <a:latin typeface="微软雅黑" pitchFamily="34" charset="-122"/>
              <a:ea typeface="微软雅黑" pitchFamily="34" charset="-122"/>
            </a:endParaRPr>
          </a:p>
        </p:txBody>
      </p:sp>
      <p:sp>
        <p:nvSpPr>
          <p:cNvPr id="18" name="矩形 17"/>
          <p:cNvSpPr/>
          <p:nvPr/>
        </p:nvSpPr>
        <p:spPr>
          <a:xfrm>
            <a:off x="2443632" y="3238366"/>
            <a:ext cx="1444626" cy="307777"/>
          </a:xfrm>
          <a:prstGeom prst="rect">
            <a:avLst/>
          </a:prstGeom>
        </p:spPr>
        <p:txBody>
          <a:bodyPr wrap="none">
            <a:spAutoFit/>
          </a:bodyPr>
          <a:lstStyle/>
          <a:p>
            <a:pPr algn="ctr"/>
            <a:r>
              <a:rPr lang="en-US" altLang="zh-CN" sz="1400" b="1" dirty="0" smtClean="0">
                <a:latin typeface="微软雅黑" pitchFamily="34" charset="-122"/>
                <a:ea typeface="微软雅黑" pitchFamily="34" charset="-122"/>
              </a:rPr>
              <a:t>220.168.10.16</a:t>
            </a:r>
            <a:endParaRPr lang="zh-CN" altLang="en-US" sz="1400" b="1" dirty="0">
              <a:latin typeface="微软雅黑" pitchFamily="34" charset="-122"/>
              <a:ea typeface="微软雅黑" pitchFamily="34" charset="-122"/>
            </a:endParaRPr>
          </a:p>
        </p:txBody>
      </p:sp>
      <p:sp>
        <p:nvSpPr>
          <p:cNvPr id="19" name="矩形 18"/>
          <p:cNvSpPr/>
          <p:nvPr/>
        </p:nvSpPr>
        <p:spPr>
          <a:xfrm>
            <a:off x="2113960" y="4056961"/>
            <a:ext cx="1933542" cy="307777"/>
          </a:xfrm>
          <a:prstGeom prst="rect">
            <a:avLst/>
          </a:prstGeom>
        </p:spPr>
        <p:txBody>
          <a:bodyPr wrap="none">
            <a:spAutoFit/>
          </a:bodyPr>
          <a:lstStyle/>
          <a:p>
            <a:pPr algn="ctr"/>
            <a:r>
              <a:rPr lang="en-US" altLang="zh-CN" sz="1400" b="1" dirty="0" smtClean="0">
                <a:latin typeface="微软雅黑" pitchFamily="34" charset="-122"/>
                <a:ea typeface="微软雅黑" pitchFamily="34" charset="-122"/>
              </a:rPr>
              <a:t>00-15-C5-C6-C8-11</a:t>
            </a:r>
            <a:endParaRPr lang="zh-CN" altLang="en-US" sz="1400" b="1" dirty="0">
              <a:latin typeface="微软雅黑" pitchFamily="34" charset="-122"/>
              <a:ea typeface="微软雅黑" pitchFamily="34" charset="-122"/>
            </a:endParaRPr>
          </a:p>
        </p:txBody>
      </p:sp>
      <p:sp>
        <p:nvSpPr>
          <p:cNvPr id="20" name="矩形标注 19"/>
          <p:cNvSpPr/>
          <p:nvPr/>
        </p:nvSpPr>
        <p:spPr bwMode="auto">
          <a:xfrm>
            <a:off x="5882542" y="2271477"/>
            <a:ext cx="719810" cy="252220"/>
          </a:xfrm>
          <a:prstGeom prst="wedgeRectCallout">
            <a:avLst>
              <a:gd name="adj1" fmla="val -47726"/>
              <a:gd name="adj2" fmla="val 100032"/>
            </a:avLst>
          </a:prstGeom>
          <a:solidFill>
            <a:srgbClr val="00FF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微软雅黑" pitchFamily="34" charset="-122"/>
                <a:ea typeface="微软雅黑" pitchFamily="34" charset="-122"/>
              </a:rPr>
              <a:t>IP </a:t>
            </a:r>
            <a:r>
              <a:rPr kumimoji="0" lang="zh-CN" altLang="en-US" sz="1200" b="1" i="0" u="none" strike="noStrike" cap="none" normalizeH="0" baseline="0" dirty="0" smtClean="0">
                <a:ln>
                  <a:noFill/>
                </a:ln>
                <a:solidFill>
                  <a:schemeClr val="tx1"/>
                </a:solidFill>
                <a:effectLst/>
                <a:latin typeface="微软雅黑" pitchFamily="34" charset="-122"/>
                <a:ea typeface="微软雅黑" pitchFamily="34" charset="-122"/>
              </a:rPr>
              <a:t>地址</a:t>
            </a:r>
          </a:p>
        </p:txBody>
      </p:sp>
      <p:sp>
        <p:nvSpPr>
          <p:cNvPr id="21" name="矩形标注 20"/>
          <p:cNvSpPr/>
          <p:nvPr/>
        </p:nvSpPr>
        <p:spPr bwMode="auto">
          <a:xfrm>
            <a:off x="6700092" y="2450664"/>
            <a:ext cx="968183" cy="252220"/>
          </a:xfrm>
          <a:prstGeom prst="wedgeRectCallout">
            <a:avLst>
              <a:gd name="adj1" fmla="val -64020"/>
              <a:gd name="adj2" fmla="val 132276"/>
            </a:avLst>
          </a:prstGeom>
          <a:solidFill>
            <a:srgbClr val="00FF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1200" b="1" dirty="0">
                <a:latin typeface="微软雅黑" pitchFamily="34" charset="-122"/>
                <a:ea typeface="微软雅黑" pitchFamily="34" charset="-122"/>
              </a:rPr>
              <a:t>MAC</a:t>
            </a:r>
            <a:r>
              <a:rPr kumimoji="0" lang="en-US" altLang="zh-CN" sz="1200" b="1" i="0" u="none" strike="noStrike" cap="none" normalizeH="0" baseline="0" dirty="0" smtClean="0">
                <a:ln>
                  <a:noFill/>
                </a:ln>
                <a:solidFill>
                  <a:schemeClr val="tx1"/>
                </a:solidFill>
                <a:effectLst/>
                <a:latin typeface="微软雅黑" pitchFamily="34" charset="-122"/>
                <a:ea typeface="微软雅黑" pitchFamily="34" charset="-122"/>
              </a:rPr>
              <a:t> </a:t>
            </a:r>
            <a:r>
              <a:rPr kumimoji="0" lang="zh-CN" altLang="en-US" sz="1200" b="1" i="0" u="none" strike="noStrike" cap="none" normalizeH="0" baseline="0" dirty="0" smtClean="0">
                <a:ln>
                  <a:noFill/>
                </a:ln>
                <a:solidFill>
                  <a:schemeClr val="tx1"/>
                </a:solidFill>
                <a:effectLst/>
                <a:latin typeface="微软雅黑" pitchFamily="34" charset="-122"/>
                <a:ea typeface="微软雅黑" pitchFamily="34" charset="-122"/>
              </a:rPr>
              <a:t>地址</a:t>
            </a:r>
          </a:p>
        </p:txBody>
      </p:sp>
      <p:cxnSp>
        <p:nvCxnSpPr>
          <p:cNvPr id="22" name="直接箭头连接符 21"/>
          <p:cNvCxnSpPr/>
          <p:nvPr/>
        </p:nvCxnSpPr>
        <p:spPr bwMode="auto">
          <a:xfrm flipH="1">
            <a:off x="4866889" y="2750818"/>
            <a:ext cx="253979"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p:cNvCxnSpPr/>
          <p:nvPr/>
        </p:nvCxnSpPr>
        <p:spPr bwMode="auto">
          <a:xfrm flipH="1">
            <a:off x="4866889" y="3011364"/>
            <a:ext cx="253979"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椭圆 23"/>
          <p:cNvSpPr/>
          <p:nvPr/>
        </p:nvSpPr>
        <p:spPr bwMode="auto">
          <a:xfrm>
            <a:off x="4200086" y="3432424"/>
            <a:ext cx="1198354" cy="719012"/>
          </a:xfrm>
          <a:prstGeom prst="ellipse">
            <a:avLst/>
          </a:prstGeom>
          <a:solidFill>
            <a:srgbClr val="99FFCC"/>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rPr>
              <a:t>LAN</a:t>
            </a:r>
            <a:endPar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endParaRPr>
          </a:p>
        </p:txBody>
      </p:sp>
      <p:cxnSp>
        <p:nvCxnSpPr>
          <p:cNvPr id="25" name="直接连接符 24"/>
          <p:cNvCxnSpPr>
            <a:stCxn id="13" idx="3"/>
            <a:endCxn id="24" idx="2"/>
          </p:cNvCxnSpPr>
          <p:nvPr/>
        </p:nvCxnSpPr>
        <p:spPr bwMode="auto">
          <a:xfrm flipV="1">
            <a:off x="3579168" y="3791930"/>
            <a:ext cx="620918" cy="1"/>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stCxn id="11" idx="1"/>
            <a:endCxn id="24" idx="6"/>
          </p:cNvCxnSpPr>
          <p:nvPr/>
        </p:nvCxnSpPr>
        <p:spPr bwMode="auto">
          <a:xfrm flipH="1" flipV="1">
            <a:off x="5398440" y="3791930"/>
            <a:ext cx="459588" cy="1"/>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endCxn id="24" idx="0"/>
          </p:cNvCxnSpPr>
          <p:nvPr/>
        </p:nvCxnSpPr>
        <p:spPr bwMode="auto">
          <a:xfrm>
            <a:off x="4799263" y="3182226"/>
            <a:ext cx="0" cy="250198"/>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3839916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圆角矩形 229"/>
          <p:cNvSpPr/>
          <p:nvPr/>
        </p:nvSpPr>
        <p:spPr>
          <a:xfrm>
            <a:off x="556963" y="1869543"/>
            <a:ext cx="8048776" cy="239256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AutoShape 5"/>
          <p:cNvSpPr>
            <a:spLocks noChangeArrowheads="1"/>
          </p:cNvSpPr>
          <p:nvPr/>
        </p:nvSpPr>
        <p:spPr bwMode="auto">
          <a:xfrm>
            <a:off x="556963" y="70241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209" name="Rectangle 6"/>
          <p:cNvSpPr>
            <a:spLocks noChangeArrowheads="1"/>
          </p:cNvSpPr>
          <p:nvPr/>
        </p:nvSpPr>
        <p:spPr bwMode="auto">
          <a:xfrm>
            <a:off x="2987805" y="669205"/>
            <a:ext cx="31870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地址解析协议 </a:t>
            </a:r>
            <a:r>
              <a:rPr lang="en-US" altLang="zh-CN" sz="2000" b="1" dirty="0">
                <a:solidFill>
                  <a:schemeClr val="bg1"/>
                </a:solidFill>
                <a:latin typeface="微软雅黑" pitchFamily="34" charset="-122"/>
                <a:ea typeface="微软雅黑" pitchFamily="34" charset="-122"/>
              </a:rPr>
              <a:t>ARP </a:t>
            </a:r>
            <a:r>
              <a:rPr lang="zh-CN" altLang="en-US" sz="2000" b="1" dirty="0">
                <a:solidFill>
                  <a:schemeClr val="bg1"/>
                </a:solidFill>
                <a:latin typeface="微软雅黑" pitchFamily="34" charset="-122"/>
                <a:ea typeface="微软雅黑" pitchFamily="34" charset="-122"/>
              </a:rPr>
              <a:t>的作用</a:t>
            </a:r>
          </a:p>
        </p:txBody>
      </p:sp>
      <p:sp>
        <p:nvSpPr>
          <p:cNvPr id="210" name="Rectangle 68"/>
          <p:cNvSpPr>
            <a:spLocks noChangeArrowheads="1"/>
          </p:cNvSpPr>
          <p:nvPr/>
        </p:nvSpPr>
        <p:spPr bwMode="auto">
          <a:xfrm>
            <a:off x="448327" y="1084713"/>
            <a:ext cx="8306380" cy="750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buClr>
                <a:srgbClr val="0070C0"/>
              </a:buClr>
              <a:buFont typeface="Wingdings" pitchFamily="2" charset="2"/>
              <a:buChar char="l"/>
            </a:pPr>
            <a:r>
              <a:rPr lang="zh-CN" altLang="en-US" sz="1700" b="1" dirty="0">
                <a:solidFill>
                  <a:srgbClr val="0000FF"/>
                </a:solidFill>
                <a:latin typeface="微软雅黑" pitchFamily="34" charset="-122"/>
                <a:ea typeface="微软雅黑" pitchFamily="34" charset="-122"/>
              </a:rPr>
              <a:t>已经知道了一个机器（主机或路由器）的</a:t>
            </a:r>
            <a:r>
              <a:rPr lang="en-US" altLang="zh-CN" sz="1700" b="1" dirty="0">
                <a:solidFill>
                  <a:srgbClr val="0000FF"/>
                </a:solidFill>
                <a:latin typeface="微软雅黑" pitchFamily="34" charset="-122"/>
                <a:ea typeface="微软雅黑" pitchFamily="34" charset="-122"/>
              </a:rPr>
              <a:t>IP</a:t>
            </a:r>
            <a:r>
              <a:rPr lang="zh-CN" altLang="en-US" sz="1700" b="1" dirty="0">
                <a:solidFill>
                  <a:srgbClr val="0000FF"/>
                </a:solidFill>
                <a:latin typeface="微软雅黑" pitchFamily="34" charset="-122"/>
                <a:ea typeface="微软雅黑" pitchFamily="34" charset="-122"/>
              </a:rPr>
              <a:t>地址，如何找出其相应的硬件地址？</a:t>
            </a:r>
          </a:p>
          <a:p>
            <a:pPr marL="268288" indent="-268288">
              <a:lnSpc>
                <a:spcPts val="2700"/>
              </a:lnSpc>
              <a:buClr>
                <a:srgbClr val="0070C0"/>
              </a:buClr>
              <a:buFont typeface="Wingdings" pitchFamily="2" charset="2"/>
              <a:buChar char="l"/>
            </a:pPr>
            <a:r>
              <a:rPr lang="zh-CN" altLang="en-US" sz="1700" b="1" dirty="0">
                <a:latin typeface="微软雅黑" pitchFamily="34" charset="-122"/>
                <a:ea typeface="微软雅黑" pitchFamily="34" charset="-122"/>
              </a:rPr>
              <a:t>地址解析协议 </a:t>
            </a:r>
            <a:r>
              <a:rPr lang="en-US" altLang="zh-CN" sz="1700" b="1" dirty="0">
                <a:latin typeface="微软雅黑" pitchFamily="34" charset="-122"/>
                <a:ea typeface="微软雅黑" pitchFamily="34" charset="-122"/>
              </a:rPr>
              <a:t>ARP </a:t>
            </a:r>
            <a:r>
              <a:rPr lang="zh-CN" altLang="en-US" sz="1700" b="1" dirty="0">
                <a:latin typeface="微软雅黑" pitchFamily="34" charset="-122"/>
                <a:ea typeface="微软雅黑" pitchFamily="34" charset="-122"/>
              </a:rPr>
              <a:t>就是用来解决这样的问题的。</a:t>
            </a:r>
          </a:p>
        </p:txBody>
      </p:sp>
      <p:grpSp>
        <p:nvGrpSpPr>
          <p:cNvPr id="8" name="组合 7"/>
          <p:cNvGrpSpPr/>
          <p:nvPr/>
        </p:nvGrpSpPr>
        <p:grpSpPr>
          <a:xfrm>
            <a:off x="1181409" y="2079854"/>
            <a:ext cx="6849028" cy="1804292"/>
            <a:chOff x="683076" y="3100898"/>
            <a:chExt cx="9562387" cy="2519092"/>
          </a:xfrm>
        </p:grpSpPr>
        <p:grpSp>
          <p:nvGrpSpPr>
            <p:cNvPr id="217" name="组合 216"/>
            <p:cNvGrpSpPr/>
            <p:nvPr/>
          </p:nvGrpSpPr>
          <p:grpSpPr>
            <a:xfrm>
              <a:off x="683076" y="3100898"/>
              <a:ext cx="6750881" cy="2519092"/>
              <a:chOff x="938423" y="3068960"/>
              <a:chExt cx="6750881" cy="2519092"/>
            </a:xfrm>
          </p:grpSpPr>
          <p:sp>
            <p:nvSpPr>
              <p:cNvPr id="218" name="Line 16"/>
              <p:cNvSpPr>
                <a:spLocks noChangeShapeType="1"/>
              </p:cNvSpPr>
              <p:nvPr/>
            </p:nvSpPr>
            <p:spPr bwMode="auto">
              <a:xfrm>
                <a:off x="1442906" y="3068960"/>
                <a:ext cx="0" cy="2088233"/>
              </a:xfrm>
              <a:prstGeom prst="line">
                <a:avLst/>
              </a:prstGeom>
              <a:noFill/>
              <a:ln w="19050">
                <a:solidFill>
                  <a:srgbClr val="0000CC"/>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19" name="Text Box 17"/>
              <p:cNvSpPr txBox="1">
                <a:spLocks noChangeArrowheads="1"/>
              </p:cNvSpPr>
              <p:nvPr/>
            </p:nvSpPr>
            <p:spPr bwMode="auto">
              <a:xfrm>
                <a:off x="938423" y="3872235"/>
                <a:ext cx="1009813" cy="4297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网络层</a:t>
                </a:r>
              </a:p>
            </p:txBody>
          </p:sp>
          <p:sp>
            <p:nvSpPr>
              <p:cNvPr id="220" name="Rectangle 18"/>
              <p:cNvSpPr>
                <a:spLocks noChangeArrowheads="1"/>
              </p:cNvSpPr>
              <p:nvPr/>
            </p:nvSpPr>
            <p:spPr bwMode="auto">
              <a:xfrm>
                <a:off x="2067190" y="3068961"/>
                <a:ext cx="5622114" cy="1980219"/>
              </a:xfrm>
              <a:prstGeom prst="rect">
                <a:avLst/>
              </a:prstGeom>
              <a:solidFill>
                <a:srgbClr val="00FFFF"/>
              </a:solidFill>
              <a:ln w="12700">
                <a:solidFill>
                  <a:schemeClr val="tx1"/>
                </a:solidFill>
                <a:miter lim="800000"/>
                <a:headEnd/>
                <a:tailEnd/>
              </a:ln>
              <a:effectLst/>
              <a:extLst/>
            </p:spPr>
            <p:txBody>
              <a:bodyPr wrap="none" anchor="ctr"/>
              <a:lstStyle/>
              <a:p>
                <a:pPr algn="ctr"/>
                <a:r>
                  <a:rPr lang="en-US" altLang="zh-CN" sz="1600" b="1">
                    <a:solidFill>
                      <a:srgbClr val="000099"/>
                    </a:solidFill>
                    <a:latin typeface="微软雅黑" pitchFamily="34" charset="-122"/>
                    <a:ea typeface="微软雅黑" pitchFamily="34" charset="-122"/>
                  </a:rPr>
                  <a:t>ARP</a:t>
                </a:r>
              </a:p>
              <a:p>
                <a:pPr algn="ctr"/>
                <a:endParaRPr lang="en-US" altLang="zh-CN" sz="1600" b="1">
                  <a:solidFill>
                    <a:srgbClr val="000099"/>
                  </a:solidFill>
                  <a:latin typeface="微软雅黑" pitchFamily="34" charset="-122"/>
                  <a:ea typeface="微软雅黑" pitchFamily="34" charset="-122"/>
                </a:endParaRPr>
              </a:p>
            </p:txBody>
          </p:sp>
          <p:sp>
            <p:nvSpPr>
              <p:cNvPr id="221" name="Text Box 19"/>
              <p:cNvSpPr txBox="1">
                <a:spLocks noChangeArrowheads="1"/>
              </p:cNvSpPr>
              <p:nvPr/>
            </p:nvSpPr>
            <p:spPr bwMode="auto">
              <a:xfrm>
                <a:off x="6401724" y="3645024"/>
                <a:ext cx="1083670" cy="429708"/>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2000" b="1">
                    <a:solidFill>
                      <a:srgbClr val="0000CC"/>
                    </a:solidFill>
                    <a:latin typeface="+mn-lt"/>
                    <a:ea typeface="黑体" pitchFamily="2" charset="-122"/>
                  </a:defRPr>
                </a:lvl1pPr>
              </a:lstStyle>
              <a:p>
                <a:r>
                  <a:rPr lang="en-US" altLang="zh-CN" sz="1400" dirty="0" smtClean="0">
                    <a:solidFill>
                      <a:schemeClr val="tx1"/>
                    </a:solidFill>
                    <a:latin typeface="微软雅黑" pitchFamily="34" charset="-122"/>
                    <a:ea typeface="微软雅黑" pitchFamily="34" charset="-122"/>
                  </a:rPr>
                  <a:t>IP </a:t>
                </a:r>
                <a:r>
                  <a:rPr lang="zh-CN" altLang="en-US" sz="1400" dirty="0" smtClean="0">
                    <a:solidFill>
                      <a:schemeClr val="tx1"/>
                    </a:solidFill>
                    <a:latin typeface="微软雅黑" pitchFamily="34" charset="-122"/>
                    <a:ea typeface="微软雅黑" pitchFamily="34" charset="-122"/>
                  </a:rPr>
                  <a:t>地址</a:t>
                </a:r>
                <a:endParaRPr lang="zh-CN" altLang="en-US" sz="1400" dirty="0">
                  <a:solidFill>
                    <a:schemeClr val="tx1"/>
                  </a:solidFill>
                  <a:latin typeface="微软雅黑" pitchFamily="34" charset="-122"/>
                  <a:ea typeface="微软雅黑" pitchFamily="34" charset="-122"/>
                </a:endParaRPr>
              </a:p>
            </p:txBody>
          </p:sp>
          <p:sp>
            <p:nvSpPr>
              <p:cNvPr id="222" name="Text Box 20"/>
              <p:cNvSpPr txBox="1">
                <a:spLocks noChangeArrowheads="1"/>
              </p:cNvSpPr>
              <p:nvPr/>
            </p:nvSpPr>
            <p:spPr bwMode="auto">
              <a:xfrm>
                <a:off x="6371709" y="5158344"/>
                <a:ext cx="1260475" cy="42970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硬件地址</a:t>
                </a:r>
              </a:p>
            </p:txBody>
          </p:sp>
          <p:sp>
            <p:nvSpPr>
              <p:cNvPr id="223" name="Rectangle 22"/>
              <p:cNvSpPr>
                <a:spLocks noChangeArrowheads="1"/>
              </p:cNvSpPr>
              <p:nvPr/>
            </p:nvSpPr>
            <p:spPr bwMode="auto">
              <a:xfrm>
                <a:off x="3296816" y="3651385"/>
                <a:ext cx="2651919" cy="785728"/>
              </a:xfrm>
              <a:prstGeom prst="rect">
                <a:avLst/>
              </a:prstGeom>
              <a:solidFill>
                <a:srgbClr val="0000CC"/>
              </a:solidFill>
              <a:ln w="9525">
                <a:solidFill>
                  <a:schemeClr val="tx1"/>
                </a:solidFill>
                <a:miter lim="800000"/>
                <a:headEnd/>
                <a:tailEnd/>
              </a:ln>
              <a:effectLst/>
            </p:spPr>
            <p:txBody>
              <a:bodyPr wrap="none" anchor="ctr"/>
              <a:lstStyle/>
              <a:p>
                <a:pPr algn="ctr"/>
                <a:r>
                  <a:rPr lang="en-US" altLang="zh-CN" sz="1600" b="1" dirty="0">
                    <a:solidFill>
                      <a:schemeClr val="bg1"/>
                    </a:solidFill>
                    <a:latin typeface="微软雅黑" pitchFamily="34" charset="-122"/>
                    <a:ea typeface="微软雅黑" pitchFamily="34" charset="-122"/>
                  </a:rPr>
                  <a:t>IP</a:t>
                </a:r>
              </a:p>
            </p:txBody>
          </p:sp>
          <p:sp>
            <p:nvSpPr>
              <p:cNvPr id="224" name="Rectangle 24"/>
              <p:cNvSpPr>
                <a:spLocks noChangeArrowheads="1"/>
              </p:cNvSpPr>
              <p:nvPr/>
            </p:nvSpPr>
            <p:spPr bwMode="auto">
              <a:xfrm>
                <a:off x="3160977" y="3141985"/>
                <a:ext cx="779066" cy="309563"/>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1600" b="1" dirty="0">
                    <a:latin typeface="微软雅黑" pitchFamily="34" charset="-122"/>
                    <a:ea typeface="微软雅黑" pitchFamily="34" charset="-122"/>
                  </a:rPr>
                  <a:t>IGMP</a:t>
                </a:r>
              </a:p>
            </p:txBody>
          </p:sp>
          <p:sp>
            <p:nvSpPr>
              <p:cNvPr id="225" name="Freeform 25"/>
              <p:cNvSpPr>
                <a:spLocks/>
              </p:cNvSpPr>
              <p:nvPr/>
            </p:nvSpPr>
            <p:spPr bwMode="auto">
              <a:xfrm>
                <a:off x="5950453" y="4077072"/>
                <a:ext cx="1012958" cy="360041"/>
              </a:xfrm>
              <a:custGeom>
                <a:avLst/>
                <a:gdLst>
                  <a:gd name="T0" fmla="*/ 0 w 500"/>
                  <a:gd name="T1" fmla="*/ 0 h 203"/>
                  <a:gd name="T2" fmla="*/ 497 w 500"/>
                  <a:gd name="T3" fmla="*/ 0 h 203"/>
                  <a:gd name="T4" fmla="*/ 500 w 500"/>
                  <a:gd name="T5" fmla="*/ 203 h 203"/>
                </a:gdLst>
                <a:ahLst/>
                <a:cxnLst>
                  <a:cxn ang="0">
                    <a:pos x="T0" y="T1"/>
                  </a:cxn>
                  <a:cxn ang="0">
                    <a:pos x="T2" y="T3"/>
                  </a:cxn>
                  <a:cxn ang="0">
                    <a:pos x="T4" y="T5"/>
                  </a:cxn>
                </a:cxnLst>
                <a:rect l="0" t="0" r="r" b="b"/>
                <a:pathLst>
                  <a:path w="500" h="203">
                    <a:moveTo>
                      <a:pt x="0" y="0"/>
                    </a:moveTo>
                    <a:lnTo>
                      <a:pt x="497" y="0"/>
                    </a:lnTo>
                    <a:lnTo>
                      <a:pt x="500" y="203"/>
                    </a:lnTo>
                  </a:path>
                </a:pathLst>
              </a:custGeom>
              <a:noFill/>
              <a:ln w="28575" cmpd="sng">
                <a:solidFill>
                  <a:srgbClr val="0000FF"/>
                </a:solidFill>
                <a:round/>
                <a:headEnd type="none" w="med" len="med"/>
                <a:tailEnd type="triangle" w="med" len="med"/>
              </a:ln>
              <a:effectLs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26" name="Line 26"/>
              <p:cNvSpPr>
                <a:spLocks noChangeShapeType="1"/>
              </p:cNvSpPr>
              <p:nvPr/>
            </p:nvSpPr>
            <p:spPr bwMode="auto">
              <a:xfrm>
                <a:off x="6969224" y="4725145"/>
                <a:ext cx="0" cy="43205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27" name="Rectangle 29"/>
              <p:cNvSpPr>
                <a:spLocks noChangeArrowheads="1"/>
              </p:cNvSpPr>
              <p:nvPr/>
            </p:nvSpPr>
            <p:spPr bwMode="auto">
              <a:xfrm>
                <a:off x="2301081" y="3141985"/>
                <a:ext cx="779066" cy="309563"/>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1600" b="1">
                    <a:latin typeface="微软雅黑" pitchFamily="34" charset="-122"/>
                    <a:ea typeface="微软雅黑" pitchFamily="34" charset="-122"/>
                  </a:rPr>
                  <a:t>ICMP</a:t>
                </a:r>
              </a:p>
            </p:txBody>
          </p:sp>
          <p:sp>
            <p:nvSpPr>
              <p:cNvPr id="228" name="Rectangle 30"/>
              <p:cNvSpPr>
                <a:spLocks noChangeArrowheads="1"/>
              </p:cNvSpPr>
              <p:nvPr/>
            </p:nvSpPr>
            <p:spPr bwMode="auto">
              <a:xfrm>
                <a:off x="6506120" y="4437112"/>
                <a:ext cx="895152" cy="432048"/>
              </a:xfrm>
              <a:prstGeom prst="rect">
                <a:avLst/>
              </a:prstGeom>
              <a:solidFill>
                <a:srgbClr val="00FF99"/>
              </a:solidFill>
              <a:ln w="9525">
                <a:solidFill>
                  <a:schemeClr val="tx1"/>
                </a:solidFill>
                <a:miter lim="800000"/>
                <a:headEnd/>
                <a:tailEnd/>
              </a:ln>
              <a:effectLst/>
            </p:spPr>
            <p:txBody>
              <a:bodyPr wrap="none" anchor="ctr"/>
              <a:lstStyle/>
              <a:p>
                <a:pPr algn="ctr"/>
                <a:r>
                  <a:rPr lang="en-US" altLang="zh-CN" sz="1600" b="1" dirty="0">
                    <a:latin typeface="微软雅黑" pitchFamily="34" charset="-122"/>
                    <a:ea typeface="微软雅黑" pitchFamily="34" charset="-122"/>
                  </a:rPr>
                  <a:t>ARP</a:t>
                </a:r>
              </a:p>
            </p:txBody>
          </p:sp>
        </p:grpSp>
        <p:sp>
          <p:nvSpPr>
            <p:cNvPr id="229" name="矩形 228"/>
            <p:cNvSpPr/>
            <p:nvPr/>
          </p:nvSpPr>
          <p:spPr>
            <a:xfrm>
              <a:off x="7617295" y="3119520"/>
              <a:ext cx="2628168" cy="2019626"/>
            </a:xfrm>
            <a:prstGeom prst="rect">
              <a:avLst/>
            </a:prstGeom>
            <a:solidFill>
              <a:schemeClr val="bg1"/>
            </a:solidFill>
          </p:spPr>
          <p:txBody>
            <a:bodyPr wrap="square">
              <a:spAutoFit/>
            </a:bodyPr>
            <a:lstStyle/>
            <a:p>
              <a:pPr>
                <a:lnSpc>
                  <a:spcPct val="110000"/>
                </a:lnSpc>
              </a:pPr>
              <a:r>
                <a:rPr lang="en-US" altLang="zh-CN" sz="1600" b="1" dirty="0" smtClean="0">
                  <a:solidFill>
                    <a:srgbClr val="0000FF"/>
                  </a:solidFill>
                  <a:latin typeface="微软雅黑" pitchFamily="34" charset="-122"/>
                  <a:ea typeface="微软雅黑" pitchFamily="34" charset="-122"/>
                </a:rPr>
                <a:t>ARP </a:t>
              </a:r>
              <a:r>
                <a:rPr lang="zh-CN" altLang="en-US" sz="1600" b="1" dirty="0" smtClean="0">
                  <a:solidFill>
                    <a:srgbClr val="0000FF"/>
                  </a:solidFill>
                  <a:latin typeface="微软雅黑" pitchFamily="34" charset="-122"/>
                  <a:ea typeface="微软雅黑" pitchFamily="34" charset="-122"/>
                </a:rPr>
                <a:t>作用：</a:t>
              </a:r>
              <a:endParaRPr lang="en-US" altLang="zh-CN" sz="1600" b="1" dirty="0" smtClean="0">
                <a:solidFill>
                  <a:srgbClr val="0000FF"/>
                </a:solidFill>
                <a:latin typeface="微软雅黑" pitchFamily="34" charset="-122"/>
                <a:ea typeface="微软雅黑" pitchFamily="34" charset="-122"/>
              </a:endParaRPr>
            </a:p>
            <a:p>
              <a:pPr>
                <a:lnSpc>
                  <a:spcPct val="110000"/>
                </a:lnSpc>
              </a:pPr>
              <a:r>
                <a:rPr lang="zh-CN" altLang="zh-CN" sz="1600" b="1" dirty="0" smtClean="0">
                  <a:latin typeface="微软雅黑" pitchFamily="34" charset="-122"/>
                  <a:ea typeface="微软雅黑" pitchFamily="34" charset="-122"/>
                </a:rPr>
                <a:t>从</a:t>
              </a:r>
              <a:r>
                <a:rPr lang="zh-CN" altLang="zh-CN" sz="1600" b="1" dirty="0">
                  <a:latin typeface="微软雅黑" pitchFamily="34" charset="-122"/>
                  <a:ea typeface="微软雅黑" pitchFamily="34" charset="-122"/>
                </a:rPr>
                <a:t>网络层使用</a:t>
              </a:r>
              <a:r>
                <a:rPr lang="zh-CN" altLang="zh-CN" sz="1600" b="1" dirty="0" smtClean="0">
                  <a:latin typeface="微软雅黑" pitchFamily="34" charset="-122"/>
                  <a:ea typeface="微软雅黑" pitchFamily="34" charset="-122"/>
                </a:rPr>
                <a:t>的</a:t>
              </a:r>
              <a:r>
                <a:rPr lang="en-US" altLang="zh-CN" sz="1600" b="1" dirty="0" smtClean="0">
                  <a:latin typeface="微软雅黑" pitchFamily="34" charset="-122"/>
                  <a:ea typeface="微软雅黑" pitchFamily="34" charset="-122"/>
                </a:rPr>
                <a:t> IP </a:t>
              </a:r>
              <a:r>
                <a:rPr lang="zh-CN" altLang="zh-CN" sz="1600" b="1" dirty="0" smtClean="0">
                  <a:latin typeface="微软雅黑" pitchFamily="34" charset="-122"/>
                  <a:ea typeface="微软雅黑" pitchFamily="34" charset="-122"/>
                </a:rPr>
                <a:t>地址</a:t>
              </a:r>
              <a:r>
                <a:rPr lang="zh-CN" altLang="zh-CN" sz="1600" b="1" dirty="0">
                  <a:latin typeface="微软雅黑" pitchFamily="34" charset="-122"/>
                  <a:ea typeface="微软雅黑" pitchFamily="34" charset="-122"/>
                </a:rPr>
                <a:t>，解析出在数据链路层使用的硬件</a:t>
              </a:r>
              <a:r>
                <a:rPr lang="zh-CN" altLang="zh-CN" sz="1600" b="1" dirty="0" smtClean="0">
                  <a:latin typeface="微软雅黑" pitchFamily="34" charset="-122"/>
                  <a:ea typeface="微软雅黑" pitchFamily="34" charset="-122"/>
                </a:rPr>
                <a:t>地址</a:t>
              </a:r>
              <a:r>
                <a:rPr lang="zh-CN" altLang="en-US"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grpSp>
      <p:sp>
        <p:nvSpPr>
          <p:cNvPr id="231" name="矩形 230"/>
          <p:cNvSpPr/>
          <p:nvPr/>
        </p:nvSpPr>
        <p:spPr>
          <a:xfrm>
            <a:off x="2515354" y="3883909"/>
            <a:ext cx="4131995" cy="338554"/>
          </a:xfrm>
          <a:prstGeom prst="rect">
            <a:avLst/>
          </a:prstGeom>
        </p:spPr>
        <p:txBody>
          <a:bodyPr wrap="square">
            <a:spAutoFit/>
          </a:bodyPr>
          <a:lstStyle/>
          <a:p>
            <a:pPr algn="ctr"/>
            <a:r>
              <a:rPr lang="en-US" altLang="zh-CN" sz="1600" b="1" dirty="0" smtClean="0">
                <a:latin typeface="微软雅黑" pitchFamily="34" charset="-122"/>
                <a:ea typeface="微软雅黑" pitchFamily="34" charset="-122"/>
              </a:rPr>
              <a:t>ARP </a:t>
            </a:r>
            <a:r>
              <a:rPr lang="zh-CN" altLang="zh-CN" sz="1600" b="1" dirty="0" smtClean="0">
                <a:latin typeface="微软雅黑" pitchFamily="34" charset="-122"/>
                <a:ea typeface="微软雅黑" pitchFamily="34" charset="-122"/>
              </a:rPr>
              <a:t>协议</a:t>
            </a:r>
            <a:r>
              <a:rPr lang="zh-CN" altLang="zh-CN" sz="1600" b="1" dirty="0">
                <a:latin typeface="微软雅黑" pitchFamily="34" charset="-122"/>
                <a:ea typeface="微软雅黑" pitchFamily="34" charset="-122"/>
              </a:rPr>
              <a:t>的作用</a:t>
            </a:r>
            <a:endParaRPr lang="zh-CN" altLang="en-US" sz="1600" b="1" dirty="0">
              <a:latin typeface="微软雅黑" pitchFamily="34" charset="-122"/>
              <a:ea typeface="微软雅黑" pitchFamily="34" charset="-122"/>
            </a:endParaRPr>
          </a:p>
        </p:txBody>
      </p:sp>
    </p:spTree>
    <p:extLst>
      <p:ext uri="{BB962C8B-B14F-4D97-AF65-F5344CB8AC3E}">
        <p14:creationId xmlns:p14="http://schemas.microsoft.com/office/powerpoint/2010/main" val="535776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AutoShape 5"/>
          <p:cNvSpPr>
            <a:spLocks noChangeArrowheads="1"/>
          </p:cNvSpPr>
          <p:nvPr/>
        </p:nvSpPr>
        <p:spPr bwMode="auto">
          <a:xfrm>
            <a:off x="556963" y="85170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6" name="Rectangle 6"/>
          <p:cNvSpPr>
            <a:spLocks noChangeArrowheads="1"/>
          </p:cNvSpPr>
          <p:nvPr/>
        </p:nvSpPr>
        <p:spPr bwMode="auto">
          <a:xfrm>
            <a:off x="3116046" y="818490"/>
            <a:ext cx="29306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地址解析协议 </a:t>
            </a:r>
            <a:r>
              <a:rPr lang="en-US" altLang="zh-CN" sz="2000" b="1" dirty="0">
                <a:solidFill>
                  <a:schemeClr val="bg1"/>
                </a:solidFill>
                <a:latin typeface="微软雅黑" pitchFamily="34" charset="-122"/>
                <a:ea typeface="微软雅黑" pitchFamily="34" charset="-122"/>
              </a:rPr>
              <a:t>ARP </a:t>
            </a:r>
            <a:r>
              <a:rPr lang="zh-CN" altLang="en-US" sz="2000" b="1" dirty="0">
                <a:solidFill>
                  <a:schemeClr val="bg1"/>
                </a:solidFill>
                <a:latin typeface="微软雅黑" pitchFamily="34" charset="-122"/>
                <a:ea typeface="微软雅黑" pitchFamily="34" charset="-122"/>
              </a:rPr>
              <a:t>要点</a:t>
            </a:r>
          </a:p>
        </p:txBody>
      </p:sp>
      <p:sp>
        <p:nvSpPr>
          <p:cNvPr id="67" name="Rectangle 68"/>
          <p:cNvSpPr>
            <a:spLocks noChangeArrowheads="1"/>
          </p:cNvSpPr>
          <p:nvPr/>
        </p:nvSpPr>
        <p:spPr bwMode="auto">
          <a:xfrm>
            <a:off x="448327" y="1233998"/>
            <a:ext cx="8306380" cy="1740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不管网络层使用的是什么协议，在实际网络的链路上传送数据帧时，最终还是必须使用硬件地址。 </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每一个主机都设有一个 </a:t>
            </a:r>
            <a:r>
              <a:rPr lang="en-US" altLang="zh-CN" sz="2000" b="1" dirty="0">
                <a:solidFill>
                  <a:srgbClr val="0000FF"/>
                </a:solidFill>
                <a:latin typeface="微软雅黑" pitchFamily="34" charset="-122"/>
                <a:ea typeface="微软雅黑" pitchFamily="34" charset="-122"/>
              </a:rPr>
              <a:t>ARP </a:t>
            </a:r>
            <a:r>
              <a:rPr lang="zh-CN" altLang="en-US" sz="2000" b="1" dirty="0">
                <a:solidFill>
                  <a:srgbClr val="0000FF"/>
                </a:solidFill>
                <a:latin typeface="微软雅黑" pitchFamily="34" charset="-122"/>
                <a:ea typeface="微软雅黑" pitchFamily="34" charset="-122"/>
              </a:rPr>
              <a:t>高速缓存 </a:t>
            </a:r>
            <a:r>
              <a:rPr lang="en-US" altLang="zh-CN" sz="2000" b="1" dirty="0">
                <a:latin typeface="微软雅黑" pitchFamily="34" charset="-122"/>
                <a:ea typeface="微软雅黑" pitchFamily="34" charset="-122"/>
              </a:rPr>
              <a:t>(ARP cache)</a:t>
            </a:r>
            <a:r>
              <a:rPr lang="zh-CN" altLang="en-US" sz="2000" b="1" dirty="0">
                <a:latin typeface="微软雅黑" pitchFamily="34" charset="-122"/>
                <a:ea typeface="微软雅黑" pitchFamily="34" charset="-122"/>
              </a:rPr>
              <a:t>，里面有所在的局域网上的各主机和路由器的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地址到硬件地址的映射表。</a:t>
            </a:r>
          </a:p>
        </p:txBody>
      </p:sp>
      <p:grpSp>
        <p:nvGrpSpPr>
          <p:cNvPr id="83" name="组合 82"/>
          <p:cNvGrpSpPr/>
          <p:nvPr/>
        </p:nvGrpSpPr>
        <p:grpSpPr>
          <a:xfrm>
            <a:off x="837854" y="3116291"/>
            <a:ext cx="7432675" cy="845905"/>
            <a:chOff x="1192732" y="4009802"/>
            <a:chExt cx="7432675" cy="845905"/>
          </a:xfrm>
        </p:grpSpPr>
        <p:sp>
          <p:nvSpPr>
            <p:cNvPr id="84" name="Rectangle 4"/>
            <p:cNvSpPr>
              <a:spLocks noChangeArrowheads="1"/>
            </p:cNvSpPr>
            <p:nvPr/>
          </p:nvSpPr>
          <p:spPr bwMode="auto">
            <a:xfrm>
              <a:off x="1192732" y="4009802"/>
              <a:ext cx="7432675" cy="369332"/>
            </a:xfrm>
            <a:prstGeom prst="rect">
              <a:avLst/>
            </a:prstGeom>
            <a:solidFill>
              <a:srgbClr val="00FFFF"/>
            </a:solidFill>
            <a:ln w="12700">
              <a:solidFill>
                <a:schemeClr val="tx1"/>
              </a:solidFill>
            </a:ln>
            <a:effectLst/>
            <a:extLst/>
          </p:spPr>
          <p:txBody>
            <a:bodyPr wrap="square">
              <a:spAutoFit/>
            </a:bodyPr>
            <a:lstStyle/>
            <a:p>
              <a:pPr algn="ctr"/>
              <a:r>
                <a:rPr kumimoji="0" lang="en-US" altLang="zh-CN" b="1" dirty="0">
                  <a:solidFill>
                    <a:srgbClr val="0000CC"/>
                  </a:solidFill>
                  <a:latin typeface="微软雅黑" pitchFamily="34" charset="-122"/>
                  <a:ea typeface="微软雅黑" pitchFamily="34" charset="-122"/>
                </a:rPr>
                <a:t>&lt; IP address</a:t>
              </a:r>
              <a:r>
                <a:rPr kumimoji="0" lang="zh-CN" altLang="en-US" b="1" dirty="0">
                  <a:solidFill>
                    <a:srgbClr val="0000CC"/>
                  </a:solidFill>
                  <a:latin typeface="微软雅黑" pitchFamily="34" charset="-122"/>
                  <a:ea typeface="微软雅黑" pitchFamily="34" charset="-122"/>
                </a:rPr>
                <a:t>；</a:t>
              </a:r>
              <a:r>
                <a:rPr kumimoji="0" lang="en-US" altLang="zh-CN" b="1" dirty="0">
                  <a:solidFill>
                    <a:srgbClr val="0000CC"/>
                  </a:solidFill>
                  <a:latin typeface="微软雅黑" pitchFamily="34" charset="-122"/>
                  <a:ea typeface="微软雅黑" pitchFamily="34" charset="-122"/>
                </a:rPr>
                <a:t>MAC address</a:t>
              </a:r>
              <a:r>
                <a:rPr kumimoji="0" lang="zh-CN" altLang="en-US" b="1" dirty="0">
                  <a:solidFill>
                    <a:srgbClr val="0000CC"/>
                  </a:solidFill>
                  <a:latin typeface="微软雅黑" pitchFamily="34" charset="-122"/>
                  <a:ea typeface="微软雅黑" pitchFamily="34" charset="-122"/>
                </a:rPr>
                <a:t>；</a:t>
              </a:r>
              <a:r>
                <a:rPr kumimoji="0" lang="en-US" altLang="zh-CN" b="1" dirty="0">
                  <a:solidFill>
                    <a:srgbClr val="0000CC"/>
                  </a:solidFill>
                  <a:latin typeface="微软雅黑" pitchFamily="34" charset="-122"/>
                  <a:ea typeface="微软雅黑" pitchFamily="34" charset="-122"/>
                </a:rPr>
                <a:t>TTL &gt;</a:t>
              </a:r>
            </a:p>
          </p:txBody>
        </p:sp>
        <p:sp>
          <p:nvSpPr>
            <p:cNvPr id="85" name="Rectangle 5"/>
            <p:cNvSpPr>
              <a:spLocks noChangeArrowheads="1"/>
            </p:cNvSpPr>
            <p:nvPr/>
          </p:nvSpPr>
          <p:spPr bwMode="auto">
            <a:xfrm>
              <a:off x="1421333" y="4459124"/>
              <a:ext cx="7204074" cy="39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spcBef>
                  <a:spcPct val="20000"/>
                </a:spcBef>
              </a:pPr>
              <a:r>
                <a:rPr kumimoji="0" lang="en-US" altLang="zh-CN" b="1" dirty="0">
                  <a:solidFill>
                    <a:srgbClr val="0000CC"/>
                  </a:solidFill>
                  <a:latin typeface="微软雅黑" pitchFamily="34" charset="-122"/>
                  <a:ea typeface="微软雅黑" pitchFamily="34" charset="-122"/>
                </a:rPr>
                <a:t>TTL (Time To Live</a:t>
              </a:r>
              <a:r>
                <a:rPr kumimoji="0" lang="en-US" altLang="zh-CN" b="1" dirty="0" smtClean="0">
                  <a:solidFill>
                    <a:srgbClr val="0000CC"/>
                  </a:solidFill>
                  <a:latin typeface="微软雅黑" pitchFamily="34" charset="-122"/>
                  <a:ea typeface="微软雅黑" pitchFamily="34" charset="-122"/>
                </a:rPr>
                <a:t>)</a:t>
              </a:r>
              <a:r>
                <a:rPr kumimoji="0" lang="zh-CN" altLang="en-US" b="1" dirty="0" smtClean="0">
                  <a:solidFill>
                    <a:srgbClr val="0000CC"/>
                  </a:solidFill>
                  <a:latin typeface="微软雅黑" pitchFamily="34" charset="-122"/>
                  <a:ea typeface="微软雅黑" pitchFamily="34" charset="-122"/>
                </a:rPr>
                <a:t>：地址映射</a:t>
              </a:r>
              <a:r>
                <a:rPr kumimoji="0" lang="zh-CN" altLang="en-US" b="1" dirty="0">
                  <a:solidFill>
                    <a:srgbClr val="0000CC"/>
                  </a:solidFill>
                  <a:latin typeface="微软雅黑" pitchFamily="34" charset="-122"/>
                  <a:ea typeface="微软雅黑" pitchFamily="34" charset="-122"/>
                </a:rPr>
                <a:t>有效时间 </a:t>
              </a:r>
              <a:r>
                <a:rPr kumimoji="0" lang="zh-CN" altLang="en-US" b="1" dirty="0" smtClean="0">
                  <a:solidFill>
                    <a:srgbClr val="0000CC"/>
                  </a:solidFill>
                  <a:latin typeface="微软雅黑" pitchFamily="34" charset="-122"/>
                  <a:ea typeface="微软雅黑" pitchFamily="34" charset="-122"/>
                </a:rPr>
                <a:t>。</a:t>
              </a:r>
              <a:endParaRPr kumimoji="0" lang="zh-CN" altLang="en-US" b="1" dirty="0">
                <a:solidFill>
                  <a:srgbClr val="0000CC"/>
                </a:solidFill>
                <a:latin typeface="微软雅黑" pitchFamily="34" charset="-122"/>
                <a:ea typeface="微软雅黑" pitchFamily="34" charset="-122"/>
              </a:endParaRPr>
            </a:p>
          </p:txBody>
        </p:sp>
      </p:grpSp>
    </p:spTree>
    <p:extLst>
      <p:ext uri="{BB962C8B-B14F-4D97-AF65-F5344CB8AC3E}">
        <p14:creationId xmlns:p14="http://schemas.microsoft.com/office/powerpoint/2010/main" val="98092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5"/>
          <p:cNvSpPr>
            <a:spLocks noChangeArrowheads="1"/>
          </p:cNvSpPr>
          <p:nvPr/>
        </p:nvSpPr>
        <p:spPr bwMode="auto">
          <a:xfrm>
            <a:off x="556963" y="83855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58" name="Rectangle 6"/>
          <p:cNvSpPr>
            <a:spLocks noChangeArrowheads="1"/>
          </p:cNvSpPr>
          <p:nvPr/>
        </p:nvSpPr>
        <p:spPr bwMode="auto">
          <a:xfrm>
            <a:off x="3116046" y="805343"/>
            <a:ext cx="29306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地址解析协议 </a:t>
            </a:r>
            <a:r>
              <a:rPr lang="en-US" altLang="zh-CN" sz="2000" b="1" dirty="0">
                <a:solidFill>
                  <a:schemeClr val="bg1"/>
                </a:solidFill>
                <a:latin typeface="微软雅黑" pitchFamily="34" charset="-122"/>
                <a:ea typeface="微软雅黑" pitchFamily="34" charset="-122"/>
              </a:rPr>
              <a:t>ARP </a:t>
            </a:r>
            <a:r>
              <a:rPr lang="zh-CN" altLang="en-US" sz="2000" b="1" dirty="0">
                <a:solidFill>
                  <a:schemeClr val="bg1"/>
                </a:solidFill>
                <a:latin typeface="微软雅黑" pitchFamily="34" charset="-122"/>
                <a:ea typeface="微软雅黑" pitchFamily="34" charset="-122"/>
              </a:rPr>
              <a:t>要点</a:t>
            </a:r>
          </a:p>
        </p:txBody>
      </p:sp>
      <p:sp>
        <p:nvSpPr>
          <p:cNvPr id="59" name="Rectangle 68"/>
          <p:cNvSpPr>
            <a:spLocks noChangeArrowheads="1"/>
          </p:cNvSpPr>
          <p:nvPr/>
        </p:nvSpPr>
        <p:spPr bwMode="auto">
          <a:xfrm>
            <a:off x="448327" y="1220851"/>
            <a:ext cx="8306380"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当主机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欲向本局域网上的某个主机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发送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数据报时，就先在其 </a:t>
            </a:r>
            <a:r>
              <a:rPr lang="en-US" altLang="zh-CN" sz="2000" b="1" dirty="0">
                <a:latin typeface="微软雅黑" pitchFamily="34" charset="-122"/>
                <a:ea typeface="微软雅黑" pitchFamily="34" charset="-122"/>
              </a:rPr>
              <a:t>ARP </a:t>
            </a:r>
            <a:r>
              <a:rPr lang="zh-CN" altLang="en-US" sz="2000" b="1" dirty="0">
                <a:latin typeface="微软雅黑" pitchFamily="34" charset="-122"/>
                <a:ea typeface="微软雅黑" pitchFamily="34" charset="-122"/>
              </a:rPr>
              <a:t>高速缓存中查看有无主机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如有，</a:t>
            </a:r>
            <a:r>
              <a:rPr lang="zh-CN" altLang="en-US" sz="2000" b="1" dirty="0">
                <a:latin typeface="微软雅黑" pitchFamily="34" charset="-122"/>
                <a:ea typeface="微软雅黑" pitchFamily="34" charset="-122"/>
              </a:rPr>
              <a:t>就可查出其对应的硬件地址，再将此硬件地址写入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帧，然后通过局域网将该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帧发往此硬件地址。</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如没有， </a:t>
            </a:r>
            <a:r>
              <a:rPr lang="en-US" altLang="zh-CN" sz="2000" b="1" dirty="0">
                <a:latin typeface="微软雅黑" pitchFamily="34" charset="-122"/>
                <a:ea typeface="微软雅黑" pitchFamily="34" charset="-122"/>
              </a:rPr>
              <a:t>ARP </a:t>
            </a:r>
            <a:r>
              <a:rPr lang="zh-CN" altLang="en-US" sz="2000" b="1" dirty="0">
                <a:latin typeface="微软雅黑" pitchFamily="34" charset="-122"/>
                <a:ea typeface="微软雅黑" pitchFamily="34" charset="-122"/>
              </a:rPr>
              <a:t>进程在本局域网上</a:t>
            </a:r>
            <a:r>
              <a:rPr lang="zh-CN" altLang="en-US" sz="2000" b="1" dirty="0">
                <a:solidFill>
                  <a:srgbClr val="0000FF"/>
                </a:solidFill>
                <a:latin typeface="微软雅黑" pitchFamily="34" charset="-122"/>
                <a:ea typeface="微软雅黑" pitchFamily="34" charset="-122"/>
              </a:rPr>
              <a:t>广播发送</a:t>
            </a:r>
            <a:r>
              <a:rPr lang="zh-CN" altLang="en-US" sz="2000" b="1" dirty="0">
                <a:latin typeface="微软雅黑" pitchFamily="34" charset="-122"/>
                <a:ea typeface="微软雅黑" pitchFamily="34" charset="-122"/>
              </a:rPr>
              <a:t>一个 </a:t>
            </a:r>
            <a:r>
              <a:rPr lang="en-US" altLang="zh-CN" sz="2000" b="1" dirty="0">
                <a:solidFill>
                  <a:srgbClr val="0000FF"/>
                </a:solidFill>
                <a:latin typeface="微软雅黑" pitchFamily="34" charset="-122"/>
                <a:ea typeface="微软雅黑" pitchFamily="34" charset="-122"/>
              </a:rPr>
              <a:t>ARP </a:t>
            </a:r>
            <a:r>
              <a:rPr lang="zh-CN" altLang="en-US" sz="2000" b="1" dirty="0">
                <a:solidFill>
                  <a:srgbClr val="0000FF"/>
                </a:solidFill>
                <a:latin typeface="微软雅黑" pitchFamily="34" charset="-122"/>
                <a:ea typeface="微软雅黑" pitchFamily="34" charset="-122"/>
              </a:rPr>
              <a:t>请求分组</a:t>
            </a:r>
            <a:r>
              <a:rPr lang="zh-CN" altLang="en-US" sz="2000" b="1" dirty="0">
                <a:latin typeface="微软雅黑" pitchFamily="34" charset="-122"/>
                <a:ea typeface="微软雅黑" pitchFamily="34" charset="-122"/>
              </a:rPr>
              <a:t>。收到 </a:t>
            </a:r>
            <a:r>
              <a:rPr lang="en-US" altLang="zh-CN" sz="2000" b="1" dirty="0">
                <a:solidFill>
                  <a:srgbClr val="0000FF"/>
                </a:solidFill>
                <a:latin typeface="微软雅黑" pitchFamily="34" charset="-122"/>
                <a:ea typeface="微软雅黑" pitchFamily="34" charset="-122"/>
              </a:rPr>
              <a:t>ARP </a:t>
            </a:r>
            <a:r>
              <a:rPr lang="zh-CN" altLang="en-US" sz="2000" b="1" dirty="0">
                <a:solidFill>
                  <a:srgbClr val="0000FF"/>
                </a:solidFill>
                <a:latin typeface="微软雅黑" pitchFamily="34" charset="-122"/>
                <a:ea typeface="微软雅黑" pitchFamily="34" charset="-122"/>
              </a:rPr>
              <a:t>响应分组</a:t>
            </a:r>
            <a:r>
              <a:rPr lang="zh-CN" altLang="en-US" sz="2000" b="1" dirty="0">
                <a:latin typeface="微软雅黑" pitchFamily="34" charset="-122"/>
                <a:ea typeface="微软雅黑" pitchFamily="34" charset="-122"/>
              </a:rPr>
              <a:t>后，将得到的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地址到硬件地址的映射写入 </a:t>
            </a:r>
            <a:r>
              <a:rPr lang="en-US" altLang="zh-CN" sz="2000" b="1" dirty="0">
                <a:latin typeface="微软雅黑" pitchFamily="34" charset="-122"/>
                <a:ea typeface="微软雅黑" pitchFamily="34" charset="-122"/>
              </a:rPr>
              <a:t>ARP </a:t>
            </a:r>
            <a:r>
              <a:rPr lang="zh-CN" altLang="en-US" sz="2000" b="1" dirty="0">
                <a:latin typeface="微软雅黑" pitchFamily="34" charset="-122"/>
                <a:ea typeface="微软雅黑" pitchFamily="34" charset="-122"/>
              </a:rPr>
              <a:t>高速缓存。</a:t>
            </a:r>
          </a:p>
        </p:txBody>
      </p:sp>
    </p:spTree>
    <p:extLst>
      <p:ext uri="{BB962C8B-B14F-4D97-AF65-F5344CB8AC3E}">
        <p14:creationId xmlns:p14="http://schemas.microsoft.com/office/powerpoint/2010/main" val="17699340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AutoShape 5"/>
          <p:cNvSpPr>
            <a:spLocks noChangeArrowheads="1"/>
          </p:cNvSpPr>
          <p:nvPr/>
        </p:nvSpPr>
        <p:spPr bwMode="auto">
          <a:xfrm>
            <a:off x="556963" y="98801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91" name="Rectangle 6"/>
          <p:cNvSpPr>
            <a:spLocks noChangeArrowheads="1"/>
          </p:cNvSpPr>
          <p:nvPr/>
        </p:nvSpPr>
        <p:spPr bwMode="auto">
          <a:xfrm>
            <a:off x="3116046" y="954807"/>
            <a:ext cx="29306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地址解析协议 </a:t>
            </a:r>
            <a:r>
              <a:rPr lang="en-US" altLang="zh-CN" sz="2000" b="1" dirty="0">
                <a:solidFill>
                  <a:schemeClr val="bg1"/>
                </a:solidFill>
                <a:latin typeface="微软雅黑" pitchFamily="34" charset="-122"/>
                <a:ea typeface="微软雅黑" pitchFamily="34" charset="-122"/>
              </a:rPr>
              <a:t>ARP </a:t>
            </a:r>
            <a:r>
              <a:rPr lang="zh-CN" altLang="en-US" sz="2000" b="1" dirty="0">
                <a:solidFill>
                  <a:schemeClr val="bg1"/>
                </a:solidFill>
                <a:latin typeface="微软雅黑" pitchFamily="34" charset="-122"/>
                <a:ea typeface="微软雅黑" pitchFamily="34" charset="-122"/>
              </a:rPr>
              <a:t>要点</a:t>
            </a:r>
          </a:p>
        </p:txBody>
      </p:sp>
      <p:sp>
        <p:nvSpPr>
          <p:cNvPr id="92" name="Rectangle 68"/>
          <p:cNvSpPr>
            <a:spLocks noChangeArrowheads="1"/>
          </p:cNvSpPr>
          <p:nvPr/>
        </p:nvSpPr>
        <p:spPr bwMode="auto">
          <a:xfrm>
            <a:off x="448327" y="1370315"/>
            <a:ext cx="8306380"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ARP</a:t>
            </a:r>
            <a:r>
              <a:rPr lang="zh-CN" altLang="en-US" sz="2000" b="1" dirty="0">
                <a:solidFill>
                  <a:srgbClr val="0000FF"/>
                </a:solidFill>
                <a:latin typeface="微软雅黑" pitchFamily="34" charset="-122"/>
                <a:ea typeface="微软雅黑" pitchFamily="34" charset="-122"/>
              </a:rPr>
              <a:t>请求分组</a:t>
            </a:r>
            <a:r>
              <a:rPr lang="zh-CN" altLang="en-US" sz="2000" b="1" dirty="0">
                <a:latin typeface="微软雅黑" pitchFamily="34" charset="-122"/>
                <a:ea typeface="微软雅黑" pitchFamily="34" charset="-122"/>
              </a:rPr>
              <a:t>：包含发送方硬件地址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发送方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目标方硬件地址</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未知时填 </a:t>
            </a:r>
            <a:r>
              <a:rPr lang="en-US" altLang="zh-CN" sz="2000" b="1" dirty="0">
                <a:latin typeface="微软雅黑" pitchFamily="34" charset="-122"/>
                <a:ea typeface="微软雅黑" pitchFamily="34" charset="-122"/>
              </a:rPr>
              <a:t>0) / </a:t>
            </a:r>
            <a:r>
              <a:rPr lang="zh-CN" altLang="en-US" sz="2000" b="1" dirty="0">
                <a:latin typeface="微软雅黑" pitchFamily="34" charset="-122"/>
                <a:ea typeface="微软雅黑" pitchFamily="34" charset="-122"/>
              </a:rPr>
              <a:t>目标方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本地广播 </a:t>
            </a:r>
            <a:r>
              <a:rPr lang="en-US" altLang="zh-CN" sz="2000" b="1" dirty="0">
                <a:solidFill>
                  <a:srgbClr val="0000FF"/>
                </a:solidFill>
                <a:latin typeface="微软雅黑" pitchFamily="34" charset="-122"/>
                <a:ea typeface="微软雅黑" pitchFamily="34" charset="-122"/>
              </a:rPr>
              <a:t>ARP </a:t>
            </a:r>
            <a:r>
              <a:rPr lang="zh-CN" altLang="en-US" sz="2000" b="1" dirty="0">
                <a:solidFill>
                  <a:srgbClr val="0000FF"/>
                </a:solidFill>
                <a:latin typeface="微软雅黑" pitchFamily="34" charset="-122"/>
                <a:ea typeface="微软雅黑" pitchFamily="34" charset="-122"/>
              </a:rPr>
              <a:t>请求</a:t>
            </a:r>
            <a:r>
              <a:rPr lang="zh-CN" altLang="en-US" sz="2000" b="1" dirty="0">
                <a:latin typeface="微软雅黑" pitchFamily="34" charset="-122"/>
                <a:ea typeface="微软雅黑" pitchFamily="34" charset="-122"/>
              </a:rPr>
              <a:t>（路由器不转发</a:t>
            </a:r>
            <a:r>
              <a:rPr lang="en-US" altLang="zh-CN" sz="2000" b="1" dirty="0">
                <a:latin typeface="微软雅黑" pitchFamily="34" charset="-122"/>
                <a:ea typeface="微软雅黑" pitchFamily="34" charset="-122"/>
              </a:rPr>
              <a:t>ARP</a:t>
            </a:r>
            <a:r>
              <a:rPr lang="zh-CN" altLang="en-US" sz="2000" b="1" dirty="0">
                <a:latin typeface="微软雅黑" pitchFamily="34" charset="-122"/>
                <a:ea typeface="微软雅黑" pitchFamily="34" charset="-122"/>
              </a:rPr>
              <a:t>请求）。</a:t>
            </a:r>
          </a:p>
          <a:p>
            <a:pPr marL="268288" indent="-268288">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ARP </a:t>
            </a:r>
            <a:r>
              <a:rPr lang="zh-CN" altLang="en-US" sz="2000" b="1" dirty="0">
                <a:solidFill>
                  <a:srgbClr val="0000FF"/>
                </a:solidFill>
                <a:latin typeface="微软雅黑" pitchFamily="34" charset="-122"/>
                <a:ea typeface="微软雅黑" pitchFamily="34" charset="-122"/>
              </a:rPr>
              <a:t>响应分组</a:t>
            </a:r>
            <a:r>
              <a:rPr lang="zh-CN" altLang="en-US" sz="2000" b="1" dirty="0">
                <a:latin typeface="微软雅黑" pitchFamily="34" charset="-122"/>
                <a:ea typeface="微软雅黑" pitchFamily="34" charset="-122"/>
              </a:rPr>
              <a:t>：包含发送方硬件地址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发送方 </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地址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目标方硬件地址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目标方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268288" indent="-268288">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ARP </a:t>
            </a:r>
            <a:r>
              <a:rPr lang="zh-CN" altLang="en-US" sz="2000" b="1" dirty="0">
                <a:solidFill>
                  <a:srgbClr val="0000FF"/>
                </a:solidFill>
                <a:latin typeface="微软雅黑" pitchFamily="34" charset="-122"/>
                <a:ea typeface="微软雅黑" pitchFamily="34" charset="-122"/>
              </a:rPr>
              <a:t>分组封装在物理网络的帧中传输</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8810666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606582"/>
            <a:ext cx="8048776" cy="3755105"/>
          </a:xfrm>
          <a:prstGeom prst="roundRect">
            <a:avLst/>
          </a:prstGeom>
          <a:solidFill>
            <a:srgbClr val="C5E5FB"/>
          </a:solidFill>
          <a:ln w="38100">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Line 74"/>
          <p:cNvSpPr>
            <a:spLocks noChangeShapeType="1"/>
          </p:cNvSpPr>
          <p:nvPr/>
        </p:nvSpPr>
        <p:spPr bwMode="auto">
          <a:xfrm rot="5400000">
            <a:off x="3363448" y="3625154"/>
            <a:ext cx="356087"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46" name="Line 75"/>
          <p:cNvSpPr>
            <a:spLocks noChangeShapeType="1"/>
          </p:cNvSpPr>
          <p:nvPr/>
        </p:nvSpPr>
        <p:spPr bwMode="auto">
          <a:xfrm rot="5400000">
            <a:off x="4687066" y="3619861"/>
            <a:ext cx="357050"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47" name="Line 76"/>
          <p:cNvSpPr>
            <a:spLocks noChangeShapeType="1"/>
          </p:cNvSpPr>
          <p:nvPr/>
        </p:nvSpPr>
        <p:spPr bwMode="auto">
          <a:xfrm rot="5400000">
            <a:off x="5825021" y="3625154"/>
            <a:ext cx="356087"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48" name="Line 77"/>
          <p:cNvSpPr>
            <a:spLocks noChangeShapeType="1"/>
          </p:cNvSpPr>
          <p:nvPr/>
        </p:nvSpPr>
        <p:spPr bwMode="auto">
          <a:xfrm rot="5400000">
            <a:off x="7166844" y="3625154"/>
            <a:ext cx="356087"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49" name="Line 78"/>
          <p:cNvSpPr>
            <a:spLocks noChangeShapeType="1"/>
          </p:cNvSpPr>
          <p:nvPr/>
        </p:nvSpPr>
        <p:spPr bwMode="auto">
          <a:xfrm rot="5400000">
            <a:off x="2504347" y="3625155"/>
            <a:ext cx="356087"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1" name="Line 8"/>
          <p:cNvSpPr>
            <a:spLocks noChangeShapeType="1"/>
          </p:cNvSpPr>
          <p:nvPr/>
        </p:nvSpPr>
        <p:spPr bwMode="auto">
          <a:xfrm rot="5400000">
            <a:off x="4671827" y="1830533"/>
            <a:ext cx="357049"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2" name="Line 9"/>
          <p:cNvSpPr>
            <a:spLocks noChangeShapeType="1"/>
          </p:cNvSpPr>
          <p:nvPr/>
        </p:nvSpPr>
        <p:spPr bwMode="auto">
          <a:xfrm rot="5400000">
            <a:off x="5809783" y="1835827"/>
            <a:ext cx="356087"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3" name="Line 10"/>
          <p:cNvSpPr>
            <a:spLocks noChangeShapeType="1"/>
          </p:cNvSpPr>
          <p:nvPr/>
        </p:nvSpPr>
        <p:spPr bwMode="auto">
          <a:xfrm rot="5400000">
            <a:off x="7151605" y="1835827"/>
            <a:ext cx="356087"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4" name="Line 11"/>
          <p:cNvSpPr>
            <a:spLocks noChangeShapeType="1"/>
          </p:cNvSpPr>
          <p:nvPr/>
        </p:nvSpPr>
        <p:spPr bwMode="auto">
          <a:xfrm rot="5400000">
            <a:off x="2489109" y="1835827"/>
            <a:ext cx="356087"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9" name="Line 16"/>
          <p:cNvSpPr>
            <a:spLocks noChangeShapeType="1"/>
          </p:cNvSpPr>
          <p:nvPr/>
        </p:nvSpPr>
        <p:spPr bwMode="auto">
          <a:xfrm>
            <a:off x="2166706" y="1657784"/>
            <a:ext cx="5637326" cy="12511"/>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37" name="Text Box 56"/>
          <p:cNvSpPr txBox="1">
            <a:spLocks noChangeArrowheads="1"/>
          </p:cNvSpPr>
          <p:nvPr/>
        </p:nvSpPr>
        <p:spPr bwMode="auto">
          <a:xfrm>
            <a:off x="5961762" y="1729000"/>
            <a:ext cx="88197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209.0.0.6</a:t>
            </a:r>
          </a:p>
        </p:txBody>
      </p:sp>
      <p:grpSp>
        <p:nvGrpSpPr>
          <p:cNvPr id="79" name="组合 78"/>
          <p:cNvGrpSpPr/>
          <p:nvPr/>
        </p:nvGrpSpPr>
        <p:grpSpPr>
          <a:xfrm>
            <a:off x="2456122" y="1913299"/>
            <a:ext cx="5040745" cy="404587"/>
            <a:chOff x="2456122" y="1949511"/>
            <a:chExt cx="5040745" cy="404587"/>
          </a:xfrm>
        </p:grpSpPr>
        <p:pic>
          <p:nvPicPr>
            <p:cNvPr id="74"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6122"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431"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6136"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280" y="1949511"/>
              <a:ext cx="404587" cy="4045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组合 79"/>
          <p:cNvGrpSpPr/>
          <p:nvPr/>
        </p:nvGrpSpPr>
        <p:grpSpPr>
          <a:xfrm>
            <a:off x="2456122" y="3717885"/>
            <a:ext cx="5040745" cy="404587"/>
            <a:chOff x="2456122" y="1949511"/>
            <a:chExt cx="5040745" cy="404587"/>
          </a:xfrm>
        </p:grpSpPr>
        <p:pic>
          <p:nvPicPr>
            <p:cNvPr id="81"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6122"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431"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6136"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280" y="1949511"/>
              <a:ext cx="404587" cy="4045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94"/>
          <p:cNvGrpSpPr>
            <a:grpSpLocks/>
          </p:cNvGrpSpPr>
          <p:nvPr/>
        </p:nvGrpSpPr>
        <p:grpSpPr bwMode="auto">
          <a:xfrm>
            <a:off x="4600771" y="3089098"/>
            <a:ext cx="1044683" cy="277171"/>
            <a:chOff x="249" y="627"/>
            <a:chExt cx="1002" cy="288"/>
          </a:xfrm>
          <a:solidFill>
            <a:srgbClr val="00FFFF"/>
          </a:solidFill>
        </p:grpSpPr>
        <p:sp>
          <p:nvSpPr>
            <p:cNvPr id="8" name="AutoShape 95"/>
            <p:cNvSpPr>
              <a:spLocks noChangeArrowheads="1"/>
            </p:cNvSpPr>
            <p:nvPr/>
          </p:nvSpPr>
          <p:spPr bwMode="auto">
            <a:xfrm flipH="1">
              <a:off x="249" y="709"/>
              <a:ext cx="138" cy="139"/>
            </a:xfrm>
            <a:prstGeom prst="rightArrow">
              <a:avLst>
                <a:gd name="adj1" fmla="val 50000"/>
                <a:gd name="adj2" fmla="val 25000"/>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 name="Text Box 96"/>
            <p:cNvSpPr txBox="1">
              <a:spLocks noChangeArrowheads="1"/>
            </p:cNvSpPr>
            <p:nvPr/>
          </p:nvSpPr>
          <p:spPr bwMode="auto">
            <a:xfrm flipH="1">
              <a:off x="386" y="627"/>
              <a:ext cx="865" cy="288"/>
            </a:xfrm>
            <a:prstGeom prst="rect">
              <a:avLst/>
            </a:prstGeom>
            <a:grpFill/>
            <a:ln w="12700">
              <a:solidFill>
                <a:schemeClr val="tx1"/>
              </a:solidFill>
              <a:miter lim="800000"/>
              <a:headEnd/>
              <a:tailEnd/>
            </a:ln>
            <a:effectLst/>
          </p:spPr>
          <p:txBody>
            <a:bodyPr>
              <a:spAutoFit/>
            </a:bodyPr>
            <a:lstStyle/>
            <a:p>
              <a:pPr algn="ctr"/>
              <a:r>
                <a:rPr kumimoji="1" lang="en-US" altLang="zh-CN" sz="1200" b="1" dirty="0">
                  <a:latin typeface="微软雅黑" pitchFamily="34" charset="-122"/>
                  <a:ea typeface="微软雅黑" pitchFamily="34" charset="-122"/>
                </a:rPr>
                <a:t>ARP </a:t>
              </a:r>
              <a:r>
                <a:rPr kumimoji="1" lang="zh-CN" altLang="en-US" sz="1200" b="1" dirty="0" smtClean="0">
                  <a:latin typeface="微软雅黑" pitchFamily="34" charset="-122"/>
                  <a:ea typeface="微软雅黑" pitchFamily="34" charset="-122"/>
                </a:rPr>
                <a:t>相应</a:t>
              </a:r>
              <a:endParaRPr kumimoji="1" lang="zh-CN" altLang="en-US" sz="1200" b="1" dirty="0">
                <a:latin typeface="微软雅黑" pitchFamily="34" charset="-122"/>
                <a:ea typeface="微软雅黑" pitchFamily="34" charset="-122"/>
              </a:endParaRPr>
            </a:p>
          </p:txBody>
        </p:sp>
      </p:grpSp>
      <p:sp>
        <p:nvSpPr>
          <p:cNvPr id="10" name="Line 7"/>
          <p:cNvSpPr>
            <a:spLocks noChangeShapeType="1"/>
          </p:cNvSpPr>
          <p:nvPr/>
        </p:nvSpPr>
        <p:spPr bwMode="auto">
          <a:xfrm rot="5400000">
            <a:off x="3348209" y="1835827"/>
            <a:ext cx="356087"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20" name="Text Box 17"/>
          <p:cNvSpPr txBox="1">
            <a:spLocks noChangeArrowheads="1"/>
          </p:cNvSpPr>
          <p:nvPr/>
        </p:nvSpPr>
        <p:spPr bwMode="auto">
          <a:xfrm>
            <a:off x="3656578" y="1967677"/>
            <a:ext cx="339128" cy="31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A</a:t>
            </a:r>
          </a:p>
        </p:txBody>
      </p:sp>
      <p:sp>
        <p:nvSpPr>
          <p:cNvPr id="21" name="Text Box 18"/>
          <p:cNvSpPr txBox="1">
            <a:spLocks noChangeArrowheads="1"/>
          </p:cNvSpPr>
          <p:nvPr/>
        </p:nvSpPr>
        <p:spPr bwMode="auto">
          <a:xfrm>
            <a:off x="4962952" y="1892609"/>
            <a:ext cx="321012" cy="31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Y</a:t>
            </a:r>
          </a:p>
        </p:txBody>
      </p:sp>
      <p:sp>
        <p:nvSpPr>
          <p:cNvPr id="22" name="Text Box 19"/>
          <p:cNvSpPr txBox="1">
            <a:spLocks noChangeArrowheads="1"/>
          </p:cNvSpPr>
          <p:nvPr/>
        </p:nvSpPr>
        <p:spPr bwMode="auto">
          <a:xfrm>
            <a:off x="2784965" y="1892609"/>
            <a:ext cx="330071" cy="31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X</a:t>
            </a:r>
          </a:p>
        </p:txBody>
      </p:sp>
      <p:sp>
        <p:nvSpPr>
          <p:cNvPr id="23" name="Text Box 20"/>
          <p:cNvSpPr txBox="1">
            <a:spLocks noChangeArrowheads="1"/>
          </p:cNvSpPr>
          <p:nvPr/>
        </p:nvSpPr>
        <p:spPr bwMode="auto">
          <a:xfrm>
            <a:off x="6105639" y="1967677"/>
            <a:ext cx="328258" cy="31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B</a:t>
            </a:r>
          </a:p>
        </p:txBody>
      </p:sp>
      <p:sp>
        <p:nvSpPr>
          <p:cNvPr id="24" name="Text Box 21"/>
          <p:cNvSpPr txBox="1">
            <a:spLocks noChangeArrowheads="1"/>
          </p:cNvSpPr>
          <p:nvPr/>
        </p:nvSpPr>
        <p:spPr bwMode="auto">
          <a:xfrm>
            <a:off x="7451632" y="1892609"/>
            <a:ext cx="321012" cy="31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Z</a:t>
            </a:r>
          </a:p>
        </p:txBody>
      </p:sp>
      <p:sp>
        <p:nvSpPr>
          <p:cNvPr id="25" name="Text Box 45"/>
          <p:cNvSpPr txBox="1">
            <a:spLocks noChangeArrowheads="1"/>
          </p:cNvSpPr>
          <p:nvPr/>
        </p:nvSpPr>
        <p:spPr bwMode="auto">
          <a:xfrm>
            <a:off x="1037031" y="2597710"/>
            <a:ext cx="1749198" cy="535531"/>
          </a:xfrm>
          <a:prstGeom prst="rect">
            <a:avLst/>
          </a:prstGeom>
          <a:solidFill>
            <a:schemeClr val="bg1"/>
          </a:solidFill>
          <a:ln w="9525">
            <a:solidFill>
              <a:schemeClr val="tx2"/>
            </a:solidFill>
            <a:miter lim="800000"/>
            <a:headEnd/>
            <a:tailEnd/>
          </a:ln>
          <a:effectLst/>
          <a:extLst/>
        </p:spPr>
        <p:txBody>
          <a:bodyPr wrap="none">
            <a:spAutoFit/>
          </a:bodyPr>
          <a:lstStyle/>
          <a:p>
            <a:pPr algn="ctr">
              <a:lnSpc>
                <a:spcPct val="90000"/>
              </a:lnSpc>
            </a:pPr>
            <a:r>
              <a:rPr kumimoji="1" lang="zh-CN" altLang="en-US" sz="1600" b="1" dirty="0">
                <a:solidFill>
                  <a:srgbClr val="CC00CC"/>
                </a:solidFill>
                <a:latin typeface="微软雅黑" pitchFamily="34" charset="-122"/>
                <a:ea typeface="微软雅黑" pitchFamily="34" charset="-122"/>
              </a:rPr>
              <a:t>主机 </a:t>
            </a:r>
            <a:r>
              <a:rPr kumimoji="1" lang="en-US" altLang="zh-CN" sz="1600" b="1" dirty="0">
                <a:solidFill>
                  <a:srgbClr val="CC00CC"/>
                </a:solidFill>
                <a:latin typeface="微软雅黑" pitchFamily="34" charset="-122"/>
                <a:ea typeface="微软雅黑" pitchFamily="34" charset="-122"/>
              </a:rPr>
              <a:t>B </a:t>
            </a:r>
            <a:r>
              <a:rPr kumimoji="1" lang="zh-CN" altLang="en-US" sz="1600" b="1" dirty="0">
                <a:solidFill>
                  <a:srgbClr val="CC00CC"/>
                </a:solidFill>
                <a:latin typeface="微软雅黑" pitchFamily="34" charset="-122"/>
                <a:ea typeface="微软雅黑" pitchFamily="34" charset="-122"/>
              </a:rPr>
              <a:t>向 </a:t>
            </a:r>
            <a:r>
              <a:rPr kumimoji="1" lang="en-US" altLang="zh-CN" sz="1600" b="1" dirty="0">
                <a:solidFill>
                  <a:srgbClr val="CC00CC"/>
                </a:solidFill>
                <a:latin typeface="微软雅黑" pitchFamily="34" charset="-122"/>
                <a:ea typeface="微软雅黑" pitchFamily="34" charset="-122"/>
              </a:rPr>
              <a:t>A </a:t>
            </a:r>
            <a:r>
              <a:rPr kumimoji="1" lang="zh-CN" altLang="en-US" sz="1600" b="1" dirty="0">
                <a:solidFill>
                  <a:srgbClr val="0000FF"/>
                </a:solidFill>
                <a:latin typeface="微软雅黑" pitchFamily="34" charset="-122"/>
                <a:ea typeface="微软雅黑" pitchFamily="34" charset="-122"/>
              </a:rPr>
              <a:t>发送</a:t>
            </a:r>
          </a:p>
          <a:p>
            <a:pPr algn="ctr">
              <a:lnSpc>
                <a:spcPct val="90000"/>
              </a:lnSpc>
            </a:pPr>
            <a:r>
              <a:rPr kumimoji="1" lang="en-US" altLang="zh-CN" sz="1600" b="1" dirty="0">
                <a:solidFill>
                  <a:srgbClr val="0000FF"/>
                </a:solidFill>
                <a:latin typeface="微软雅黑" pitchFamily="34" charset="-122"/>
                <a:ea typeface="微软雅黑" pitchFamily="34" charset="-122"/>
              </a:rPr>
              <a:t>ARP </a:t>
            </a:r>
            <a:r>
              <a:rPr kumimoji="1" lang="zh-CN" altLang="en-US" sz="1600" b="1" dirty="0">
                <a:solidFill>
                  <a:srgbClr val="0000FF"/>
                </a:solidFill>
                <a:latin typeface="微软雅黑" pitchFamily="34" charset="-122"/>
                <a:ea typeface="微软雅黑" pitchFamily="34" charset="-122"/>
              </a:rPr>
              <a:t>响应分组 </a:t>
            </a:r>
          </a:p>
        </p:txBody>
      </p:sp>
      <p:sp>
        <p:nvSpPr>
          <p:cNvPr id="26" name="Text Box 46"/>
          <p:cNvSpPr txBox="1">
            <a:spLocks noChangeArrowheads="1"/>
          </p:cNvSpPr>
          <p:nvPr/>
        </p:nvSpPr>
        <p:spPr bwMode="auto">
          <a:xfrm>
            <a:off x="1047856" y="707252"/>
            <a:ext cx="1691489" cy="535531"/>
          </a:xfrm>
          <a:prstGeom prst="rect">
            <a:avLst/>
          </a:prstGeom>
          <a:solidFill>
            <a:schemeClr val="bg1"/>
          </a:solidFill>
          <a:ln w="9525">
            <a:solidFill>
              <a:schemeClr val="tx2"/>
            </a:solidFill>
            <a:miter lim="800000"/>
            <a:headEnd/>
            <a:tailEnd/>
          </a:ln>
          <a:effectLst/>
          <a:extLst/>
        </p:spPr>
        <p:txBody>
          <a:bodyPr wrap="none">
            <a:spAutoFit/>
          </a:bodyPr>
          <a:lstStyle/>
          <a:p>
            <a:pPr algn="ctr">
              <a:lnSpc>
                <a:spcPct val="90000"/>
              </a:lnSpc>
            </a:pPr>
            <a:r>
              <a:rPr kumimoji="1" lang="zh-CN" altLang="en-US" sz="1600" b="1" dirty="0">
                <a:solidFill>
                  <a:srgbClr val="CC00CC"/>
                </a:solidFill>
                <a:latin typeface="微软雅黑" pitchFamily="34" charset="-122"/>
                <a:ea typeface="微软雅黑" pitchFamily="34" charset="-122"/>
              </a:rPr>
              <a:t>主机 </a:t>
            </a:r>
            <a:r>
              <a:rPr kumimoji="1" lang="en-US" altLang="zh-CN" sz="1600" b="1" dirty="0">
                <a:solidFill>
                  <a:srgbClr val="CC00CC"/>
                </a:solidFill>
                <a:latin typeface="微软雅黑" pitchFamily="34" charset="-122"/>
                <a:ea typeface="微软雅黑" pitchFamily="34" charset="-122"/>
              </a:rPr>
              <a:t>A </a:t>
            </a:r>
            <a:r>
              <a:rPr kumimoji="1" lang="zh-CN" altLang="en-US" sz="1600" b="1" dirty="0">
                <a:solidFill>
                  <a:srgbClr val="0000FF"/>
                </a:solidFill>
                <a:latin typeface="微软雅黑" pitchFamily="34" charset="-122"/>
                <a:ea typeface="微软雅黑" pitchFamily="34" charset="-122"/>
              </a:rPr>
              <a:t>广播发送</a:t>
            </a:r>
          </a:p>
          <a:p>
            <a:pPr algn="ctr">
              <a:lnSpc>
                <a:spcPct val="90000"/>
              </a:lnSpc>
            </a:pPr>
            <a:r>
              <a:rPr kumimoji="1" lang="en-US" altLang="zh-CN" sz="1600" b="1" dirty="0">
                <a:solidFill>
                  <a:srgbClr val="0000FF"/>
                </a:solidFill>
                <a:latin typeface="微软雅黑" pitchFamily="34" charset="-122"/>
                <a:ea typeface="微软雅黑" pitchFamily="34" charset="-122"/>
              </a:rPr>
              <a:t>ARP </a:t>
            </a:r>
            <a:r>
              <a:rPr kumimoji="1" lang="zh-CN" altLang="en-US" sz="1600" b="1" dirty="0">
                <a:solidFill>
                  <a:srgbClr val="0000FF"/>
                </a:solidFill>
                <a:latin typeface="微软雅黑" pitchFamily="34" charset="-122"/>
                <a:ea typeface="微软雅黑" pitchFamily="34" charset="-122"/>
              </a:rPr>
              <a:t>请求分组 </a:t>
            </a:r>
          </a:p>
        </p:txBody>
      </p:sp>
      <p:sp>
        <p:nvSpPr>
          <p:cNvPr id="27" name="Text Box 48"/>
          <p:cNvSpPr txBox="1">
            <a:spLocks noChangeArrowheads="1"/>
          </p:cNvSpPr>
          <p:nvPr/>
        </p:nvSpPr>
        <p:spPr bwMode="auto">
          <a:xfrm>
            <a:off x="3709929" y="1327681"/>
            <a:ext cx="862736" cy="276999"/>
          </a:xfrm>
          <a:prstGeom prst="rect">
            <a:avLst/>
          </a:prstGeom>
          <a:solidFill>
            <a:srgbClr val="99FFCC"/>
          </a:solidFill>
          <a:ln w="12700">
            <a:solidFill>
              <a:schemeClr val="tx1"/>
            </a:solidFill>
            <a:miter lim="800000"/>
            <a:headEnd/>
            <a:tailEnd/>
          </a:ln>
          <a:effectLst/>
        </p:spPr>
        <p:txBody>
          <a:bodyPr wrap="none">
            <a:spAutoFit/>
          </a:bodyPr>
          <a:lstStyle/>
          <a:p>
            <a:pPr algn="ctr"/>
            <a:r>
              <a:rPr kumimoji="1" lang="en-US" altLang="zh-CN" sz="1200" b="1" dirty="0">
                <a:latin typeface="微软雅黑" pitchFamily="34" charset="-122"/>
                <a:ea typeface="微软雅黑" pitchFamily="34" charset="-122"/>
              </a:rPr>
              <a:t>ARP </a:t>
            </a:r>
            <a:r>
              <a:rPr kumimoji="1" lang="zh-CN" altLang="en-US" sz="1200" b="1" dirty="0">
                <a:latin typeface="微软雅黑" pitchFamily="34" charset="-122"/>
                <a:ea typeface="微软雅黑" pitchFamily="34" charset="-122"/>
              </a:rPr>
              <a:t>请求</a:t>
            </a:r>
          </a:p>
        </p:txBody>
      </p:sp>
      <p:sp>
        <p:nvSpPr>
          <p:cNvPr id="28" name="AutoShape 49"/>
          <p:cNvSpPr>
            <a:spLocks noChangeArrowheads="1"/>
          </p:cNvSpPr>
          <p:nvPr/>
        </p:nvSpPr>
        <p:spPr bwMode="auto">
          <a:xfrm>
            <a:off x="4695005" y="1386387"/>
            <a:ext cx="142836" cy="124149"/>
          </a:xfrm>
          <a:prstGeom prst="rightArrow">
            <a:avLst>
              <a:gd name="adj1" fmla="val 50000"/>
              <a:gd name="adj2" fmla="val 26550"/>
            </a:avLst>
          </a:prstGeom>
          <a:solidFill>
            <a:srgbClr val="99FFCC"/>
          </a:solidFill>
          <a:ln w="9525">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9" name="Text Box 50"/>
          <p:cNvSpPr txBox="1">
            <a:spLocks noChangeArrowheads="1"/>
          </p:cNvSpPr>
          <p:nvPr/>
        </p:nvSpPr>
        <p:spPr bwMode="auto">
          <a:xfrm>
            <a:off x="4973559" y="1327681"/>
            <a:ext cx="862736" cy="276999"/>
          </a:xfrm>
          <a:prstGeom prst="rect">
            <a:avLst/>
          </a:prstGeom>
          <a:solidFill>
            <a:srgbClr val="99FFCC"/>
          </a:solidFill>
          <a:ln w="12700">
            <a:solidFill>
              <a:schemeClr val="tx1"/>
            </a:solidFill>
            <a:miter lim="800000"/>
            <a:headEnd/>
            <a:tailEnd/>
          </a:ln>
          <a:effectLst/>
        </p:spPr>
        <p:txBody>
          <a:bodyPr wrap="none">
            <a:spAutoFit/>
          </a:bodyPr>
          <a:lstStyle/>
          <a:p>
            <a:pPr algn="ctr"/>
            <a:r>
              <a:rPr kumimoji="1" lang="en-US" altLang="zh-CN" sz="1200" b="1">
                <a:latin typeface="微软雅黑" pitchFamily="34" charset="-122"/>
                <a:ea typeface="微软雅黑" pitchFamily="34" charset="-122"/>
              </a:rPr>
              <a:t>ARP </a:t>
            </a:r>
            <a:r>
              <a:rPr kumimoji="1" lang="zh-CN" altLang="en-US" sz="1200" b="1">
                <a:latin typeface="微软雅黑" pitchFamily="34" charset="-122"/>
                <a:ea typeface="微软雅黑" pitchFamily="34" charset="-122"/>
              </a:rPr>
              <a:t>请求</a:t>
            </a:r>
          </a:p>
        </p:txBody>
      </p:sp>
      <p:sp>
        <p:nvSpPr>
          <p:cNvPr id="30" name="AutoShape 51"/>
          <p:cNvSpPr>
            <a:spLocks noChangeArrowheads="1"/>
          </p:cNvSpPr>
          <p:nvPr/>
        </p:nvSpPr>
        <p:spPr bwMode="auto">
          <a:xfrm>
            <a:off x="5938823" y="1401785"/>
            <a:ext cx="142836" cy="133773"/>
          </a:xfrm>
          <a:prstGeom prst="rightArrow">
            <a:avLst>
              <a:gd name="adj1" fmla="val 50000"/>
              <a:gd name="adj2" fmla="val 25000"/>
            </a:avLst>
          </a:prstGeom>
          <a:solidFill>
            <a:srgbClr val="99FFCC"/>
          </a:solidFill>
          <a:ln w="9525">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1" name="Text Box 52"/>
          <p:cNvSpPr txBox="1">
            <a:spLocks noChangeArrowheads="1"/>
          </p:cNvSpPr>
          <p:nvPr/>
        </p:nvSpPr>
        <p:spPr bwMode="auto">
          <a:xfrm>
            <a:off x="6212164" y="1327681"/>
            <a:ext cx="862736" cy="276999"/>
          </a:xfrm>
          <a:prstGeom prst="rect">
            <a:avLst/>
          </a:prstGeom>
          <a:solidFill>
            <a:srgbClr val="99FFCC"/>
          </a:solidFill>
          <a:ln w="12700">
            <a:solidFill>
              <a:schemeClr val="tx1"/>
            </a:solidFill>
            <a:miter lim="800000"/>
            <a:headEnd/>
            <a:tailEnd/>
          </a:ln>
          <a:effectLst/>
          <a:extLst/>
        </p:spPr>
        <p:txBody>
          <a:bodyPr wrap="none">
            <a:spAutoFit/>
          </a:bodyPr>
          <a:lstStyle/>
          <a:p>
            <a:pPr algn="ctr"/>
            <a:r>
              <a:rPr kumimoji="1" lang="en-US" altLang="zh-CN" sz="1200" b="1" dirty="0">
                <a:latin typeface="微软雅黑" pitchFamily="34" charset="-122"/>
                <a:ea typeface="微软雅黑" pitchFamily="34" charset="-122"/>
              </a:rPr>
              <a:t>ARP </a:t>
            </a:r>
            <a:r>
              <a:rPr kumimoji="1" lang="zh-CN" altLang="en-US" sz="1200" b="1" dirty="0">
                <a:latin typeface="微软雅黑" pitchFamily="34" charset="-122"/>
                <a:ea typeface="微软雅黑" pitchFamily="34" charset="-122"/>
              </a:rPr>
              <a:t>请求</a:t>
            </a:r>
          </a:p>
        </p:txBody>
      </p:sp>
      <p:sp>
        <p:nvSpPr>
          <p:cNvPr id="32" name="AutoShape 53"/>
          <p:cNvSpPr>
            <a:spLocks noChangeArrowheads="1"/>
          </p:cNvSpPr>
          <p:nvPr/>
        </p:nvSpPr>
        <p:spPr bwMode="auto">
          <a:xfrm>
            <a:off x="7190984" y="1379650"/>
            <a:ext cx="142836" cy="133774"/>
          </a:xfrm>
          <a:prstGeom prst="rightArrow">
            <a:avLst>
              <a:gd name="adj1" fmla="val 50000"/>
              <a:gd name="adj2" fmla="val 25000"/>
            </a:avLst>
          </a:prstGeom>
          <a:solidFill>
            <a:srgbClr val="99FFCC"/>
          </a:solidFill>
          <a:ln w="9525">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33" name="Group 93"/>
          <p:cNvGrpSpPr>
            <a:grpSpLocks/>
          </p:cNvGrpSpPr>
          <p:nvPr/>
        </p:nvGrpSpPr>
        <p:grpSpPr bwMode="auto">
          <a:xfrm>
            <a:off x="2426312" y="1335381"/>
            <a:ext cx="1044683" cy="277171"/>
            <a:chOff x="249" y="663"/>
            <a:chExt cx="1002" cy="288"/>
          </a:xfrm>
          <a:solidFill>
            <a:srgbClr val="99FFCC"/>
          </a:solidFill>
        </p:grpSpPr>
        <p:sp>
          <p:nvSpPr>
            <p:cNvPr id="34" name="AutoShape 5"/>
            <p:cNvSpPr>
              <a:spLocks noChangeArrowheads="1"/>
            </p:cNvSpPr>
            <p:nvPr/>
          </p:nvSpPr>
          <p:spPr bwMode="auto">
            <a:xfrm flipH="1">
              <a:off x="249" y="709"/>
              <a:ext cx="138" cy="139"/>
            </a:xfrm>
            <a:prstGeom prst="rightArrow">
              <a:avLst>
                <a:gd name="adj1" fmla="val 50000"/>
                <a:gd name="adj2" fmla="val 25000"/>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Text Box 54"/>
            <p:cNvSpPr txBox="1">
              <a:spLocks noChangeArrowheads="1"/>
            </p:cNvSpPr>
            <p:nvPr/>
          </p:nvSpPr>
          <p:spPr bwMode="auto">
            <a:xfrm flipH="1">
              <a:off x="386" y="663"/>
              <a:ext cx="865" cy="288"/>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en-US" altLang="zh-CN" sz="1200" b="1" dirty="0">
                  <a:latin typeface="微软雅黑" pitchFamily="34" charset="-122"/>
                  <a:ea typeface="微软雅黑" pitchFamily="34" charset="-122"/>
                </a:rPr>
                <a:t>ARP </a:t>
              </a:r>
              <a:r>
                <a:rPr kumimoji="1" lang="zh-CN" altLang="en-US" sz="1200" b="1" dirty="0" smtClean="0">
                  <a:latin typeface="微软雅黑" pitchFamily="34" charset="-122"/>
                  <a:ea typeface="微软雅黑" pitchFamily="34" charset="-122"/>
                </a:rPr>
                <a:t>请求</a:t>
              </a:r>
              <a:endParaRPr kumimoji="1" lang="zh-CN" altLang="en-US" sz="1200" b="1" dirty="0">
                <a:latin typeface="微软雅黑" pitchFamily="34" charset="-122"/>
                <a:ea typeface="微软雅黑" pitchFamily="34" charset="-122"/>
              </a:endParaRPr>
            </a:p>
          </p:txBody>
        </p:sp>
      </p:grpSp>
      <p:sp>
        <p:nvSpPr>
          <p:cNvPr id="36" name="Text Box 55"/>
          <p:cNvSpPr txBox="1">
            <a:spLocks noChangeArrowheads="1"/>
          </p:cNvSpPr>
          <p:nvPr/>
        </p:nvSpPr>
        <p:spPr bwMode="auto">
          <a:xfrm>
            <a:off x="3550234" y="1793481"/>
            <a:ext cx="88197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209.0.0.5</a:t>
            </a:r>
          </a:p>
        </p:txBody>
      </p:sp>
      <p:sp>
        <p:nvSpPr>
          <p:cNvPr id="38" name="Text Box 57"/>
          <p:cNvSpPr txBox="1">
            <a:spLocks noChangeArrowheads="1"/>
          </p:cNvSpPr>
          <p:nvPr/>
        </p:nvSpPr>
        <p:spPr bwMode="auto">
          <a:xfrm>
            <a:off x="2705191" y="2256606"/>
            <a:ext cx="17139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00-00-C0-15-AD-18</a:t>
            </a:r>
          </a:p>
        </p:txBody>
      </p:sp>
      <p:sp>
        <p:nvSpPr>
          <p:cNvPr id="39" name="Text Box 58"/>
          <p:cNvSpPr txBox="1">
            <a:spLocks noChangeArrowheads="1"/>
          </p:cNvSpPr>
          <p:nvPr/>
        </p:nvSpPr>
        <p:spPr bwMode="auto">
          <a:xfrm>
            <a:off x="5247842" y="4107201"/>
            <a:ext cx="167545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08-00-2B-00-EE-0A</a:t>
            </a:r>
          </a:p>
        </p:txBody>
      </p:sp>
      <p:sp>
        <p:nvSpPr>
          <p:cNvPr id="40" name="AutoShape 59"/>
          <p:cNvSpPr>
            <a:spLocks noChangeArrowheads="1"/>
          </p:cNvSpPr>
          <p:nvPr/>
        </p:nvSpPr>
        <p:spPr bwMode="auto">
          <a:xfrm>
            <a:off x="4169536" y="700916"/>
            <a:ext cx="3700997" cy="430583"/>
          </a:xfrm>
          <a:prstGeom prst="wedgeRoundRectCallout">
            <a:avLst>
              <a:gd name="adj1" fmla="val -53383"/>
              <a:gd name="adj2" fmla="val 101764"/>
              <a:gd name="adj3" fmla="val 16667"/>
            </a:avLst>
          </a:prstGeom>
          <a:solidFill>
            <a:srgbClr val="00FFFF"/>
          </a:solidFill>
          <a:ln w="9525">
            <a:solidFill>
              <a:schemeClr val="tx1"/>
            </a:solidFill>
            <a:miter lim="800000"/>
            <a:headEnd/>
            <a:tailEnd/>
          </a:ln>
          <a:effectLst/>
          <a:extLst/>
        </p:spPr>
        <p:txBody>
          <a:bodyPr/>
          <a:lstStyle/>
          <a:p>
            <a:pPr algn="ctr"/>
            <a:endParaRPr kumimoji="1" lang="zh-CN" altLang="zh-CN" sz="1200" b="1">
              <a:solidFill>
                <a:srgbClr val="0000CC"/>
              </a:solidFill>
              <a:latin typeface="微软雅黑" pitchFamily="34" charset="-122"/>
              <a:ea typeface="微软雅黑" pitchFamily="34" charset="-122"/>
            </a:endParaRPr>
          </a:p>
        </p:txBody>
      </p:sp>
      <p:sp>
        <p:nvSpPr>
          <p:cNvPr id="41" name="Text Box 60"/>
          <p:cNvSpPr txBox="1">
            <a:spLocks noChangeArrowheads="1"/>
          </p:cNvSpPr>
          <p:nvPr/>
        </p:nvSpPr>
        <p:spPr bwMode="auto">
          <a:xfrm>
            <a:off x="4225505" y="682810"/>
            <a:ext cx="36997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200" b="1" dirty="0">
                <a:latin typeface="微软雅黑" pitchFamily="34" charset="-122"/>
                <a:ea typeface="微软雅黑" pitchFamily="34" charset="-122"/>
              </a:rPr>
              <a:t>我是 </a:t>
            </a:r>
            <a:r>
              <a:rPr kumimoji="1" lang="en-US" altLang="zh-CN" sz="1200" b="1" dirty="0">
                <a:latin typeface="微软雅黑" pitchFamily="34" charset="-122"/>
                <a:ea typeface="微软雅黑" pitchFamily="34" charset="-122"/>
              </a:rPr>
              <a:t>209.0.0.5</a:t>
            </a:r>
            <a:r>
              <a:rPr kumimoji="1" lang="zh-CN" altLang="en-US" sz="1200" b="1" dirty="0">
                <a:latin typeface="微软雅黑" pitchFamily="34" charset="-122"/>
                <a:ea typeface="微软雅黑" pitchFamily="34" charset="-122"/>
              </a:rPr>
              <a:t>，硬件地址是 </a:t>
            </a:r>
            <a:r>
              <a:rPr kumimoji="1" lang="en-US" altLang="zh-CN" sz="1200" b="1" dirty="0">
                <a:latin typeface="微软雅黑" pitchFamily="34" charset="-122"/>
                <a:ea typeface="微软雅黑" pitchFamily="34" charset="-122"/>
              </a:rPr>
              <a:t>00-00-C0-15-AD-18</a:t>
            </a:r>
          </a:p>
          <a:p>
            <a:r>
              <a:rPr kumimoji="1" lang="zh-CN" altLang="en-US" sz="1200" b="1" dirty="0">
                <a:latin typeface="微软雅黑" pitchFamily="34" charset="-122"/>
                <a:ea typeface="微软雅黑" pitchFamily="34" charset="-122"/>
              </a:rPr>
              <a:t>我想知道主机 </a:t>
            </a:r>
            <a:r>
              <a:rPr kumimoji="1" lang="en-US" altLang="zh-CN" sz="1200" b="1" dirty="0">
                <a:latin typeface="微软雅黑" pitchFamily="34" charset="-122"/>
                <a:ea typeface="微软雅黑" pitchFamily="34" charset="-122"/>
              </a:rPr>
              <a:t>209.0.0.6 </a:t>
            </a:r>
            <a:r>
              <a:rPr kumimoji="1" lang="zh-CN" altLang="en-US" sz="1200" b="1" dirty="0">
                <a:latin typeface="微软雅黑" pitchFamily="34" charset="-122"/>
                <a:ea typeface="微软雅黑" pitchFamily="34" charset="-122"/>
              </a:rPr>
              <a:t>的硬件地址</a:t>
            </a:r>
          </a:p>
        </p:txBody>
      </p:sp>
      <p:sp>
        <p:nvSpPr>
          <p:cNvPr id="42" name="AutoShape 61"/>
          <p:cNvSpPr>
            <a:spLocks noChangeArrowheads="1"/>
          </p:cNvSpPr>
          <p:nvPr/>
        </p:nvSpPr>
        <p:spPr bwMode="auto">
          <a:xfrm>
            <a:off x="5359782" y="2602126"/>
            <a:ext cx="2556449" cy="440778"/>
          </a:xfrm>
          <a:prstGeom prst="wedgeRoundRectCallout">
            <a:avLst>
              <a:gd name="adj1" fmla="val -41387"/>
              <a:gd name="adj2" fmla="val 83711"/>
              <a:gd name="adj3" fmla="val 16667"/>
            </a:avLst>
          </a:prstGeom>
          <a:solidFill>
            <a:srgbClr val="00FF99"/>
          </a:solidFill>
          <a:ln w="9525">
            <a:solidFill>
              <a:schemeClr val="tx1"/>
            </a:solidFill>
            <a:miter lim="800000"/>
            <a:headEnd/>
            <a:tailEnd/>
          </a:ln>
          <a:effectLst/>
          <a:extLst/>
        </p:spPr>
        <p:txBody>
          <a:bodyPr/>
          <a:lstStyle/>
          <a:p>
            <a:pPr algn="ctr"/>
            <a:endParaRPr kumimoji="1" lang="zh-CN" altLang="zh-CN" sz="1200" b="1">
              <a:solidFill>
                <a:srgbClr val="0000CC"/>
              </a:solidFill>
              <a:latin typeface="微软雅黑" pitchFamily="34" charset="-122"/>
              <a:ea typeface="微软雅黑" pitchFamily="34" charset="-122"/>
            </a:endParaRPr>
          </a:p>
        </p:txBody>
      </p:sp>
      <p:sp>
        <p:nvSpPr>
          <p:cNvPr id="43" name="Text Box 62"/>
          <p:cNvSpPr txBox="1">
            <a:spLocks noChangeArrowheads="1"/>
          </p:cNvSpPr>
          <p:nvPr/>
        </p:nvSpPr>
        <p:spPr bwMode="auto">
          <a:xfrm>
            <a:off x="5437698" y="2602125"/>
            <a:ext cx="25595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200" b="1">
                <a:latin typeface="微软雅黑" pitchFamily="34" charset="-122"/>
                <a:ea typeface="微软雅黑" pitchFamily="34" charset="-122"/>
              </a:rPr>
              <a:t>我是 </a:t>
            </a:r>
            <a:r>
              <a:rPr kumimoji="1" lang="en-US" altLang="zh-CN" sz="1200" b="1">
                <a:latin typeface="微软雅黑" pitchFamily="34" charset="-122"/>
                <a:ea typeface="微软雅黑" pitchFamily="34" charset="-122"/>
              </a:rPr>
              <a:t>209.0.0.6</a:t>
            </a:r>
          </a:p>
          <a:p>
            <a:r>
              <a:rPr kumimoji="1" lang="zh-CN" altLang="en-US" sz="1200" b="1">
                <a:latin typeface="微软雅黑" pitchFamily="34" charset="-122"/>
                <a:ea typeface="微软雅黑" pitchFamily="34" charset="-122"/>
              </a:rPr>
              <a:t>硬件地址是 </a:t>
            </a:r>
            <a:r>
              <a:rPr kumimoji="1" lang="en-US" altLang="zh-CN" sz="1200" b="1">
                <a:latin typeface="微软雅黑" pitchFamily="34" charset="-122"/>
                <a:ea typeface="微软雅黑" pitchFamily="34" charset="-122"/>
              </a:rPr>
              <a:t>08-00-2B-00-EE-0A</a:t>
            </a:r>
          </a:p>
        </p:txBody>
      </p:sp>
      <p:sp>
        <p:nvSpPr>
          <p:cNvPr id="54" name="Line 83"/>
          <p:cNvSpPr>
            <a:spLocks noChangeShapeType="1"/>
          </p:cNvSpPr>
          <p:nvPr/>
        </p:nvSpPr>
        <p:spPr bwMode="auto">
          <a:xfrm>
            <a:off x="2181944" y="3447110"/>
            <a:ext cx="5637325" cy="12511"/>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55" name="Text Box 84"/>
          <p:cNvSpPr txBox="1">
            <a:spLocks noChangeArrowheads="1"/>
          </p:cNvSpPr>
          <p:nvPr/>
        </p:nvSpPr>
        <p:spPr bwMode="auto">
          <a:xfrm>
            <a:off x="3671817" y="3757003"/>
            <a:ext cx="339128" cy="31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A</a:t>
            </a:r>
          </a:p>
        </p:txBody>
      </p:sp>
      <p:sp>
        <p:nvSpPr>
          <p:cNvPr id="56" name="Text Box 85"/>
          <p:cNvSpPr txBox="1">
            <a:spLocks noChangeArrowheads="1"/>
          </p:cNvSpPr>
          <p:nvPr/>
        </p:nvSpPr>
        <p:spPr bwMode="auto">
          <a:xfrm>
            <a:off x="4978192" y="3681935"/>
            <a:ext cx="321012" cy="31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Y</a:t>
            </a:r>
          </a:p>
        </p:txBody>
      </p:sp>
      <p:sp>
        <p:nvSpPr>
          <p:cNvPr id="57" name="Text Box 86"/>
          <p:cNvSpPr txBox="1">
            <a:spLocks noChangeArrowheads="1"/>
          </p:cNvSpPr>
          <p:nvPr/>
        </p:nvSpPr>
        <p:spPr bwMode="auto">
          <a:xfrm>
            <a:off x="2800204" y="3681935"/>
            <a:ext cx="330071" cy="31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X</a:t>
            </a:r>
          </a:p>
        </p:txBody>
      </p:sp>
      <p:sp>
        <p:nvSpPr>
          <p:cNvPr id="58" name="Text Box 87"/>
          <p:cNvSpPr txBox="1">
            <a:spLocks noChangeArrowheads="1"/>
          </p:cNvSpPr>
          <p:nvPr/>
        </p:nvSpPr>
        <p:spPr bwMode="auto">
          <a:xfrm>
            <a:off x="6120878" y="3757003"/>
            <a:ext cx="328258" cy="31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B</a:t>
            </a:r>
          </a:p>
        </p:txBody>
      </p:sp>
      <p:sp>
        <p:nvSpPr>
          <p:cNvPr id="59" name="Text Box 88"/>
          <p:cNvSpPr txBox="1">
            <a:spLocks noChangeArrowheads="1"/>
          </p:cNvSpPr>
          <p:nvPr/>
        </p:nvSpPr>
        <p:spPr bwMode="auto">
          <a:xfrm>
            <a:off x="7466873" y="3681935"/>
            <a:ext cx="321012" cy="31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Z</a:t>
            </a:r>
          </a:p>
        </p:txBody>
      </p:sp>
      <p:sp>
        <p:nvSpPr>
          <p:cNvPr id="60" name="Text Box 89"/>
          <p:cNvSpPr txBox="1">
            <a:spLocks noChangeArrowheads="1"/>
          </p:cNvSpPr>
          <p:nvPr/>
        </p:nvSpPr>
        <p:spPr bwMode="auto">
          <a:xfrm>
            <a:off x="3565472" y="3582809"/>
            <a:ext cx="88197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209.0.0.5</a:t>
            </a:r>
          </a:p>
        </p:txBody>
      </p:sp>
      <p:sp>
        <p:nvSpPr>
          <p:cNvPr id="62" name="Text Box 91"/>
          <p:cNvSpPr txBox="1">
            <a:spLocks noChangeArrowheads="1"/>
          </p:cNvSpPr>
          <p:nvPr/>
        </p:nvSpPr>
        <p:spPr bwMode="auto">
          <a:xfrm>
            <a:off x="2637324" y="4127412"/>
            <a:ext cx="17139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00-00-C0-15-AD-18</a:t>
            </a:r>
          </a:p>
        </p:txBody>
      </p:sp>
      <p:sp>
        <p:nvSpPr>
          <p:cNvPr id="64" name="Freeform 97"/>
          <p:cNvSpPr>
            <a:spLocks/>
          </p:cNvSpPr>
          <p:nvPr/>
        </p:nvSpPr>
        <p:spPr bwMode="auto">
          <a:xfrm>
            <a:off x="3514784" y="1704940"/>
            <a:ext cx="1276140" cy="416719"/>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5" name="Freeform 98"/>
          <p:cNvSpPr>
            <a:spLocks/>
          </p:cNvSpPr>
          <p:nvPr/>
        </p:nvSpPr>
        <p:spPr bwMode="auto">
          <a:xfrm>
            <a:off x="3513741" y="1704940"/>
            <a:ext cx="2412571" cy="416719"/>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6" name="Freeform 101"/>
          <p:cNvSpPr>
            <a:spLocks/>
          </p:cNvSpPr>
          <p:nvPr/>
        </p:nvSpPr>
        <p:spPr bwMode="auto">
          <a:xfrm>
            <a:off x="3513741" y="1704940"/>
            <a:ext cx="3831547" cy="416719"/>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7" name="Freeform 102"/>
          <p:cNvSpPr>
            <a:spLocks/>
          </p:cNvSpPr>
          <p:nvPr/>
        </p:nvSpPr>
        <p:spPr bwMode="auto">
          <a:xfrm flipH="1">
            <a:off x="2616065" y="1704940"/>
            <a:ext cx="897676" cy="416719"/>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8" name="Freeform 103"/>
          <p:cNvSpPr>
            <a:spLocks/>
          </p:cNvSpPr>
          <p:nvPr/>
        </p:nvSpPr>
        <p:spPr bwMode="auto">
          <a:xfrm flipH="1">
            <a:off x="3515426" y="3495230"/>
            <a:ext cx="2412571" cy="416719"/>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cxnSp>
        <p:nvCxnSpPr>
          <p:cNvPr id="71" name="直接连接符 70"/>
          <p:cNvCxnSpPr/>
          <p:nvPr/>
        </p:nvCxnSpPr>
        <p:spPr>
          <a:xfrm>
            <a:off x="556963" y="2497224"/>
            <a:ext cx="8048776"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72" name="Text Box 90"/>
          <p:cNvSpPr txBox="1">
            <a:spLocks noChangeArrowheads="1"/>
          </p:cNvSpPr>
          <p:nvPr/>
        </p:nvSpPr>
        <p:spPr bwMode="auto">
          <a:xfrm>
            <a:off x="5976999" y="3518328"/>
            <a:ext cx="88197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209.0.0.6</a:t>
            </a:r>
          </a:p>
        </p:txBody>
      </p:sp>
    </p:spTree>
    <p:extLst>
      <p:ext uri="{BB962C8B-B14F-4D97-AF65-F5344CB8AC3E}">
        <p14:creationId xmlns:p14="http://schemas.microsoft.com/office/powerpoint/2010/main" val="56225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26"/>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22" presetClass="entr" presetSubtype="2" fill="hold" grpId="0" nodeType="afterEffect">
                                  <p:stCondLst>
                                    <p:cond delay="250"/>
                                  </p:stCondLst>
                                  <p:childTnLst>
                                    <p:set>
                                      <p:cBhvr>
                                        <p:cTn id="9" dur="1" fill="hold">
                                          <p:stCondLst>
                                            <p:cond delay="0"/>
                                          </p:stCondLst>
                                        </p:cTn>
                                        <p:tgtEl>
                                          <p:spTgt spid="67"/>
                                        </p:tgtEl>
                                        <p:attrNameLst>
                                          <p:attrName>style.visibility</p:attrName>
                                        </p:attrNameLst>
                                      </p:cBhvr>
                                      <p:to>
                                        <p:strVal val="visible"/>
                                      </p:to>
                                    </p:set>
                                    <p:animEffect transition="in" filter="wipe(right)">
                                      <p:cBhvr>
                                        <p:cTn id="10" dur="1000"/>
                                        <p:tgtEl>
                                          <p:spTgt spid="6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64"/>
                                        </p:tgtEl>
                                        <p:attrNameLst>
                                          <p:attrName>style.visibility</p:attrName>
                                        </p:attrNameLst>
                                      </p:cBhvr>
                                      <p:to>
                                        <p:strVal val="visible"/>
                                      </p:to>
                                    </p:set>
                                    <p:animEffect transition="in" filter="wipe(left)">
                                      <p:cBhvr>
                                        <p:cTn id="13" dur="1000"/>
                                        <p:tgtEl>
                                          <p:spTgt spid="64"/>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65"/>
                                        </p:tgtEl>
                                        <p:attrNameLst>
                                          <p:attrName>style.visibility</p:attrName>
                                        </p:attrNameLst>
                                      </p:cBhvr>
                                      <p:to>
                                        <p:strVal val="visible"/>
                                      </p:to>
                                    </p:set>
                                    <p:animEffect transition="in" filter="wipe(left)">
                                      <p:cBhvr>
                                        <p:cTn id="16" dur="1250"/>
                                        <p:tgtEl>
                                          <p:spTgt spid="65"/>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66"/>
                                        </p:tgtEl>
                                        <p:attrNameLst>
                                          <p:attrName>style.visibility</p:attrName>
                                        </p:attrNameLst>
                                      </p:cBhvr>
                                      <p:to>
                                        <p:strVal val="visible"/>
                                      </p:to>
                                    </p:set>
                                    <p:animEffect transition="in" filter="wipe(left)">
                                      <p:cBhvr>
                                        <p:cTn id="19" dur="1500"/>
                                        <p:tgtEl>
                                          <p:spTgt spid="66"/>
                                        </p:tgtEl>
                                      </p:cBhvr>
                                    </p:animEffect>
                                  </p:childTnLst>
                                </p:cTn>
                              </p:par>
                            </p:childTnLst>
                          </p:cTn>
                        </p:par>
                        <p:par>
                          <p:cTn id="20" fill="hold">
                            <p:stCondLst>
                              <p:cond delay="4750"/>
                            </p:stCondLst>
                            <p:childTnLst>
                              <p:par>
                                <p:cTn id="21" presetID="35" presetClass="emph" presetSubtype="0" repeatCount="3000" fill="hold" grpId="0" nodeType="afterEffect">
                                  <p:stCondLst>
                                    <p:cond delay="500"/>
                                  </p:stCondLst>
                                  <p:childTnLst>
                                    <p:anim calcmode="discrete" valueType="str">
                                      <p:cBhvr>
                                        <p:cTn id="22" dur="1000" fill="hold"/>
                                        <p:tgtEl>
                                          <p:spTgt spid="25"/>
                                        </p:tgtEl>
                                        <p:attrNameLst>
                                          <p:attrName>style.visibility</p:attrName>
                                        </p:attrNameLst>
                                      </p:cBhvr>
                                      <p:tavLst>
                                        <p:tav tm="0">
                                          <p:val>
                                            <p:strVal val="hidden"/>
                                          </p:val>
                                        </p:tav>
                                        <p:tav tm="50000">
                                          <p:val>
                                            <p:strVal val="visible"/>
                                          </p:val>
                                        </p:tav>
                                      </p:tavLst>
                                    </p:anim>
                                  </p:childTnLst>
                                </p:cTn>
                              </p:par>
                            </p:childTnLst>
                          </p:cTn>
                        </p:par>
                        <p:par>
                          <p:cTn id="23" fill="hold">
                            <p:stCondLst>
                              <p:cond delay="8250"/>
                            </p:stCondLst>
                            <p:childTnLst>
                              <p:par>
                                <p:cTn id="24" presetID="22" presetClass="entr" presetSubtype="2" fill="hold" grpId="0" nodeType="afterEffect">
                                  <p:stCondLst>
                                    <p:cond delay="250"/>
                                  </p:stCondLst>
                                  <p:childTnLst>
                                    <p:set>
                                      <p:cBhvr>
                                        <p:cTn id="25" dur="1" fill="hold">
                                          <p:stCondLst>
                                            <p:cond delay="0"/>
                                          </p:stCondLst>
                                        </p:cTn>
                                        <p:tgtEl>
                                          <p:spTgt spid="68"/>
                                        </p:tgtEl>
                                        <p:attrNameLst>
                                          <p:attrName>style.visibility</p:attrName>
                                        </p:attrNameLst>
                                      </p:cBhvr>
                                      <p:to>
                                        <p:strVal val="visible"/>
                                      </p:to>
                                    </p:set>
                                    <p:animEffect transition="in" filter="wipe(right)">
                                      <p:cBhvr>
                                        <p:cTn id="26" dur="1250"/>
                                        <p:tgtEl>
                                          <p:spTgt spid="68"/>
                                        </p:tgtEl>
                                      </p:cBhvr>
                                    </p:animEffect>
                                  </p:childTnLst>
                                </p:cTn>
                              </p:par>
                            </p:childTnLst>
                          </p:cTn>
                        </p:par>
                        <p:par>
                          <p:cTn id="27" fill="hold">
                            <p:stCondLst>
                              <p:cond delay="9750"/>
                            </p:stCondLst>
                            <p:childTnLst>
                              <p:par>
                                <p:cTn id="28" presetID="35" presetClass="emph" presetSubtype="0" repeatCount="3000" fill="hold" grpId="0" nodeType="afterEffect">
                                  <p:stCondLst>
                                    <p:cond delay="250"/>
                                  </p:stCondLst>
                                  <p:childTnLst>
                                    <p:anim calcmode="discrete" valueType="str">
                                      <p:cBhvr>
                                        <p:cTn id="29"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9" grpId="0"/>
      <p:bldP spid="64" grpId="0" animBg="1"/>
      <p:bldP spid="65" grpId="0" animBg="1"/>
      <p:bldP spid="66" grpId="0" animBg="1"/>
      <p:bldP spid="67" grpId="0" animBg="1"/>
      <p:bldP spid="6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77993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565414" y="746725"/>
            <a:ext cx="4031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另一种观点：网络提供数据报服务</a:t>
            </a:r>
          </a:p>
        </p:txBody>
      </p:sp>
      <p:sp>
        <p:nvSpPr>
          <p:cNvPr id="8" name="Rectangle 68"/>
          <p:cNvSpPr>
            <a:spLocks noChangeArrowheads="1"/>
          </p:cNvSpPr>
          <p:nvPr/>
        </p:nvSpPr>
        <p:spPr bwMode="auto">
          <a:xfrm>
            <a:off x="556963" y="1252763"/>
            <a:ext cx="8184960"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互联网的先驱者提出了一种崭新的网络设计思路。</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网络层向上只提供简单灵活的、</a:t>
            </a:r>
            <a:r>
              <a:rPr lang="zh-CN" altLang="en-US" sz="2000" b="1" dirty="0">
                <a:solidFill>
                  <a:srgbClr val="0000FF"/>
                </a:solidFill>
                <a:latin typeface="微软雅黑" pitchFamily="34" charset="-122"/>
                <a:ea typeface="微软雅黑" pitchFamily="34" charset="-122"/>
              </a:rPr>
              <a:t>无连接的、尽最大努力交付</a:t>
            </a:r>
            <a:r>
              <a:rPr lang="zh-CN" altLang="en-US" sz="2000" b="1" dirty="0">
                <a:latin typeface="微软雅黑" pitchFamily="34" charset="-122"/>
                <a:ea typeface="微软雅黑" pitchFamily="34" charset="-122"/>
              </a:rPr>
              <a:t>的</a:t>
            </a:r>
            <a:r>
              <a:rPr lang="zh-CN" altLang="en-US" sz="2000" b="1" dirty="0">
                <a:solidFill>
                  <a:srgbClr val="0000FF"/>
                </a:solidFill>
                <a:latin typeface="微软雅黑" pitchFamily="34" charset="-122"/>
                <a:ea typeface="微软雅黑" pitchFamily="34" charset="-122"/>
              </a:rPr>
              <a:t>数据报服务</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网络在发送分组时不需要先建立连接。每一个分组（即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数据报）独立发送，与其前后的分组无关（不进行编号）。</a:t>
            </a:r>
          </a:p>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网络层不提供服务质量的承诺</a:t>
            </a:r>
            <a:r>
              <a:rPr lang="zh-CN" altLang="en-US" sz="2000" b="1" dirty="0">
                <a:latin typeface="微软雅黑" pitchFamily="34" charset="-122"/>
                <a:ea typeface="微软雅黑" pitchFamily="34" charset="-122"/>
              </a:rPr>
              <a:t>。即所传送的分组可能出错、丢失、重复和失序（不按序到达终点），当然也不保证分组传送的时限。 </a:t>
            </a:r>
          </a:p>
        </p:txBody>
      </p:sp>
    </p:spTree>
    <p:extLst>
      <p:ext uri="{BB962C8B-B14F-4D97-AF65-F5344CB8AC3E}">
        <p14:creationId xmlns:p14="http://schemas.microsoft.com/office/powerpoint/2010/main" val="8725010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85833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282757" y="825126"/>
            <a:ext cx="25971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ARP </a:t>
            </a:r>
            <a:r>
              <a:rPr lang="zh-CN" altLang="en-US" sz="2000" b="1" dirty="0">
                <a:solidFill>
                  <a:schemeClr val="bg1"/>
                </a:solidFill>
                <a:latin typeface="微软雅黑" pitchFamily="34" charset="-122"/>
                <a:ea typeface="微软雅黑" pitchFamily="34" charset="-122"/>
              </a:rPr>
              <a:t>高速缓存的作用</a:t>
            </a:r>
          </a:p>
        </p:txBody>
      </p:sp>
      <p:sp>
        <p:nvSpPr>
          <p:cNvPr id="7" name="Rectangle 68"/>
          <p:cNvSpPr>
            <a:spLocks noChangeArrowheads="1"/>
          </p:cNvSpPr>
          <p:nvPr/>
        </p:nvSpPr>
        <p:spPr bwMode="auto">
          <a:xfrm>
            <a:off x="448327" y="1240634"/>
            <a:ext cx="8306380"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存放最近获得的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地址到 </a:t>
            </a:r>
            <a:r>
              <a:rPr lang="en-US" altLang="zh-CN" sz="2000" b="1" dirty="0">
                <a:solidFill>
                  <a:srgbClr val="0000FF"/>
                </a:solidFill>
                <a:latin typeface="微软雅黑" pitchFamily="34" charset="-122"/>
                <a:ea typeface="微软雅黑" pitchFamily="34" charset="-122"/>
              </a:rPr>
              <a:t>MAC </a:t>
            </a:r>
            <a:r>
              <a:rPr lang="zh-CN" altLang="en-US" sz="2000" b="1" dirty="0">
                <a:solidFill>
                  <a:srgbClr val="0000FF"/>
                </a:solidFill>
                <a:latin typeface="微软雅黑" pitchFamily="34" charset="-122"/>
                <a:ea typeface="微软雅黑" pitchFamily="34" charset="-122"/>
              </a:rPr>
              <a:t>地址的绑定，以减少 </a:t>
            </a:r>
            <a:r>
              <a:rPr lang="en-US" altLang="zh-CN" sz="2000" b="1" dirty="0">
                <a:solidFill>
                  <a:srgbClr val="0000FF"/>
                </a:solidFill>
                <a:latin typeface="微软雅黑" pitchFamily="34" charset="-122"/>
                <a:ea typeface="微软雅黑" pitchFamily="34" charset="-122"/>
              </a:rPr>
              <a:t>ARP </a:t>
            </a:r>
            <a:r>
              <a:rPr lang="zh-CN" altLang="en-US" sz="2000" b="1" dirty="0">
                <a:solidFill>
                  <a:srgbClr val="0000FF"/>
                </a:solidFill>
                <a:latin typeface="微软雅黑" pitchFamily="34" charset="-122"/>
                <a:ea typeface="微软雅黑" pitchFamily="34" charset="-122"/>
              </a:rPr>
              <a:t>广播的数量。</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为了减少网络上的通信量，主机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在发送其 </a:t>
            </a:r>
            <a:r>
              <a:rPr lang="en-US" altLang="zh-CN" sz="2000" b="1" dirty="0">
                <a:latin typeface="微软雅黑" pitchFamily="34" charset="-122"/>
                <a:ea typeface="微软雅黑" pitchFamily="34" charset="-122"/>
              </a:rPr>
              <a:t>ARP </a:t>
            </a:r>
            <a:r>
              <a:rPr lang="zh-CN" altLang="en-US" sz="2000" b="1" dirty="0">
                <a:latin typeface="微软雅黑" pitchFamily="34" charset="-122"/>
                <a:ea typeface="微软雅黑" pitchFamily="34" charset="-122"/>
              </a:rPr>
              <a:t>请求分组时，就将自己的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地址到硬件地址的映射写入 </a:t>
            </a:r>
            <a:r>
              <a:rPr lang="en-US" altLang="zh-CN" sz="2000" b="1" dirty="0">
                <a:latin typeface="微软雅黑" pitchFamily="34" charset="-122"/>
                <a:ea typeface="微软雅黑" pitchFamily="34" charset="-122"/>
              </a:rPr>
              <a:t>ARP </a:t>
            </a:r>
            <a:r>
              <a:rPr lang="zh-CN" altLang="en-US" sz="2000" b="1" dirty="0">
                <a:latin typeface="微软雅黑" pitchFamily="34" charset="-122"/>
                <a:ea typeface="微软雅黑" pitchFamily="34" charset="-122"/>
              </a:rPr>
              <a:t>请求分组。</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当主机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收到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ARP </a:t>
            </a:r>
            <a:r>
              <a:rPr lang="zh-CN" altLang="en-US" sz="2000" b="1" dirty="0">
                <a:latin typeface="微软雅黑" pitchFamily="34" charset="-122"/>
                <a:ea typeface="微软雅黑" pitchFamily="34" charset="-122"/>
              </a:rPr>
              <a:t>请求分组时，就将主机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的这一地址映射写入主机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自己的 </a:t>
            </a:r>
            <a:r>
              <a:rPr lang="en-US" altLang="zh-CN" sz="2000" b="1" dirty="0">
                <a:latin typeface="微软雅黑" pitchFamily="34" charset="-122"/>
                <a:ea typeface="微软雅黑" pitchFamily="34" charset="-122"/>
              </a:rPr>
              <a:t>ARP </a:t>
            </a:r>
            <a:r>
              <a:rPr lang="zh-CN" altLang="en-US" sz="2000" b="1" dirty="0">
                <a:latin typeface="微软雅黑" pitchFamily="34" charset="-122"/>
                <a:ea typeface="微软雅黑" pitchFamily="34" charset="-122"/>
              </a:rPr>
              <a:t>高速缓存中。这对主机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以后向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发送数据报时就更方便了。 </a:t>
            </a:r>
          </a:p>
        </p:txBody>
      </p:sp>
    </p:spTree>
    <p:extLst>
      <p:ext uri="{BB962C8B-B14F-4D97-AF65-F5344CB8AC3E}">
        <p14:creationId xmlns:p14="http://schemas.microsoft.com/office/powerpoint/2010/main" val="243690351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101371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3591335" y="980501"/>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应当注意的问题</a:t>
            </a:r>
          </a:p>
        </p:txBody>
      </p:sp>
      <p:sp>
        <p:nvSpPr>
          <p:cNvPr id="8" name="Rectangle 68"/>
          <p:cNvSpPr>
            <a:spLocks noChangeArrowheads="1"/>
          </p:cNvSpPr>
          <p:nvPr/>
        </p:nvSpPr>
        <p:spPr bwMode="auto">
          <a:xfrm>
            <a:off x="448327" y="1396009"/>
            <a:ext cx="8306380"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ARP </a:t>
            </a:r>
            <a:r>
              <a:rPr lang="zh-CN" altLang="en-US" sz="2000" b="1" dirty="0" smtClean="0">
                <a:solidFill>
                  <a:srgbClr val="0000FF"/>
                </a:solidFill>
                <a:latin typeface="微软雅黑" pitchFamily="34" charset="-122"/>
                <a:ea typeface="微软雅黑" pitchFamily="34" charset="-122"/>
              </a:rPr>
              <a:t>用于解决</a:t>
            </a:r>
            <a:r>
              <a:rPr lang="zh-CN" altLang="en-US" sz="2000" b="1" dirty="0">
                <a:solidFill>
                  <a:srgbClr val="CC00CC"/>
                </a:solidFill>
                <a:latin typeface="微软雅黑" pitchFamily="34" charset="-122"/>
                <a:ea typeface="微软雅黑" pitchFamily="34" charset="-122"/>
              </a:rPr>
              <a:t>同一个局域网</a:t>
            </a:r>
            <a:r>
              <a:rPr lang="zh-CN" altLang="en-US" sz="2000" b="1" dirty="0">
                <a:solidFill>
                  <a:srgbClr val="0000FF"/>
                </a:solidFill>
                <a:latin typeface="微软雅黑" pitchFamily="34" charset="-122"/>
                <a:ea typeface="微软雅黑" pitchFamily="34" charset="-122"/>
              </a:rPr>
              <a:t>上的主机或路由器的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地址和硬件地址的映射问题。</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如果所要找的主机和源主机不在同一个局域网上，那么</a:t>
            </a:r>
            <a:r>
              <a:rPr lang="zh-CN" altLang="en-US" sz="2000" b="1" dirty="0">
                <a:solidFill>
                  <a:srgbClr val="0000FF"/>
                </a:solidFill>
                <a:latin typeface="微软雅黑" pitchFamily="34" charset="-122"/>
                <a:ea typeface="微软雅黑" pitchFamily="34" charset="-122"/>
              </a:rPr>
              <a:t>就要通过 </a:t>
            </a:r>
            <a:r>
              <a:rPr lang="en-US" altLang="zh-CN" sz="2000" b="1" dirty="0">
                <a:solidFill>
                  <a:srgbClr val="0000FF"/>
                </a:solidFill>
                <a:latin typeface="微软雅黑" pitchFamily="34" charset="-122"/>
                <a:ea typeface="微软雅黑" pitchFamily="34" charset="-122"/>
              </a:rPr>
              <a:t>ARP </a:t>
            </a:r>
            <a:r>
              <a:rPr lang="zh-CN" altLang="en-US" sz="2000" b="1" dirty="0">
                <a:solidFill>
                  <a:srgbClr val="0000FF"/>
                </a:solidFill>
                <a:latin typeface="微软雅黑" pitchFamily="34" charset="-122"/>
                <a:ea typeface="微软雅黑" pitchFamily="34" charset="-122"/>
              </a:rPr>
              <a:t>找到一个位于本局域网上的某个路由器的硬件地址</a:t>
            </a:r>
            <a:r>
              <a:rPr lang="zh-CN" altLang="en-US" sz="2000" b="1" dirty="0">
                <a:latin typeface="微软雅黑" pitchFamily="34" charset="-122"/>
                <a:ea typeface="微软雅黑" pitchFamily="34" charset="-122"/>
              </a:rPr>
              <a:t>，然后把分组发送给这个路由器，让这个路由器把分组转发给下一个网络。剩下的工作就由下一个网络来做。</a:t>
            </a:r>
          </a:p>
        </p:txBody>
      </p:sp>
    </p:spTree>
    <p:extLst>
      <p:ext uri="{BB962C8B-B14F-4D97-AF65-F5344CB8AC3E}">
        <p14:creationId xmlns:p14="http://schemas.microsoft.com/office/powerpoint/2010/main" val="14580716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25988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206614" y="1226677"/>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应当注意的问题（续）</a:t>
            </a:r>
          </a:p>
        </p:txBody>
      </p:sp>
      <p:sp>
        <p:nvSpPr>
          <p:cNvPr id="7" name="Rectangle 68"/>
          <p:cNvSpPr>
            <a:spLocks noChangeArrowheads="1"/>
          </p:cNvSpPr>
          <p:nvPr/>
        </p:nvSpPr>
        <p:spPr bwMode="auto">
          <a:xfrm>
            <a:off x="448327" y="1642185"/>
            <a:ext cx="830638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地址到硬件地址的</a:t>
            </a:r>
            <a:r>
              <a:rPr lang="zh-CN" altLang="en-US" sz="2000" b="1" dirty="0">
                <a:solidFill>
                  <a:srgbClr val="0000FF"/>
                </a:solidFill>
                <a:latin typeface="微软雅黑" pitchFamily="34" charset="-122"/>
                <a:ea typeface="微软雅黑" pitchFamily="34" charset="-122"/>
              </a:rPr>
              <a:t>解析是自动进行</a:t>
            </a:r>
            <a:r>
              <a:rPr lang="zh-CN" altLang="en-US" sz="2000" b="1" dirty="0">
                <a:latin typeface="微软雅黑" pitchFamily="34" charset="-122"/>
                <a:ea typeface="微软雅黑" pitchFamily="34" charset="-122"/>
              </a:rPr>
              <a:t>的，主机的用户对这种地址解析过程是不知道的。</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只要主机或路由器要和本网络上的另一个已知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地址的主机或路由器进行通信，</a:t>
            </a:r>
            <a:r>
              <a:rPr lang="en-US" altLang="zh-CN" sz="2000" b="1" dirty="0">
                <a:latin typeface="微软雅黑" pitchFamily="34" charset="-122"/>
                <a:ea typeface="微软雅黑" pitchFamily="34" charset="-122"/>
              </a:rPr>
              <a:t>ARP </a:t>
            </a:r>
            <a:r>
              <a:rPr lang="zh-CN" altLang="en-US" sz="2000" b="1" dirty="0">
                <a:latin typeface="微软雅黑" pitchFamily="34" charset="-122"/>
                <a:ea typeface="微软雅黑" pitchFamily="34" charset="-122"/>
              </a:rPr>
              <a:t>协议就会自动地将该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地址解析为链路层所需要的硬件地址。 </a:t>
            </a:r>
          </a:p>
        </p:txBody>
      </p:sp>
    </p:spTree>
    <p:extLst>
      <p:ext uri="{BB962C8B-B14F-4D97-AF65-F5344CB8AC3E}">
        <p14:creationId xmlns:p14="http://schemas.microsoft.com/office/powerpoint/2010/main" val="12475709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171575"/>
            <a:ext cx="8048776" cy="309052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70241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949333" y="669205"/>
            <a:ext cx="32640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ARP </a:t>
            </a:r>
            <a:r>
              <a:rPr lang="zh-CN" altLang="en-US" sz="2000" b="1" dirty="0">
                <a:solidFill>
                  <a:schemeClr val="bg1"/>
                </a:solidFill>
                <a:latin typeface="微软雅黑" pitchFamily="34" charset="-122"/>
                <a:ea typeface="微软雅黑" pitchFamily="34" charset="-122"/>
              </a:rPr>
              <a:t>的四种典型</a:t>
            </a:r>
            <a:r>
              <a:rPr lang="zh-CN" altLang="en-US" sz="2000" b="1" dirty="0" smtClean="0">
                <a:solidFill>
                  <a:schemeClr val="bg1"/>
                </a:solidFill>
                <a:latin typeface="微软雅黑" pitchFamily="34" charset="-122"/>
                <a:ea typeface="微软雅黑" pitchFamily="34" charset="-122"/>
              </a:rPr>
              <a:t>情况</a:t>
            </a:r>
            <a:endParaRPr lang="zh-CN" altLang="en-US" sz="2000" b="1" dirty="0">
              <a:solidFill>
                <a:schemeClr val="bg1"/>
              </a:solidFill>
              <a:latin typeface="微软雅黑" pitchFamily="34" charset="-122"/>
              <a:ea typeface="微软雅黑" pitchFamily="34" charset="-122"/>
            </a:endParaRPr>
          </a:p>
        </p:txBody>
      </p:sp>
      <p:grpSp>
        <p:nvGrpSpPr>
          <p:cNvPr id="9" name="Group 244"/>
          <p:cNvGrpSpPr>
            <a:grpSpLocks/>
          </p:cNvGrpSpPr>
          <p:nvPr/>
        </p:nvGrpSpPr>
        <p:grpSpPr bwMode="auto">
          <a:xfrm>
            <a:off x="1096004" y="2217151"/>
            <a:ext cx="1359990" cy="1055356"/>
            <a:chOff x="912" y="768"/>
            <a:chExt cx="2400" cy="1584"/>
          </a:xfrm>
          <a:solidFill>
            <a:schemeClr val="bg1"/>
          </a:solidFill>
        </p:grpSpPr>
        <p:sp>
          <p:nvSpPr>
            <p:cNvPr id="70" name="Oval 245"/>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71" name="Oval 246"/>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72" name="Oval 247"/>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73" name="Oval 248"/>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74" name="Oval 249"/>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75" name="Oval 250"/>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76" name="Oval 251"/>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77" name="Oval 252"/>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78" name="Oval 253"/>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grpSp>
          <p:nvGrpSpPr>
            <p:cNvPr id="79" name="Group 254"/>
            <p:cNvGrpSpPr>
              <a:grpSpLocks/>
            </p:cNvGrpSpPr>
            <p:nvPr/>
          </p:nvGrpSpPr>
          <p:grpSpPr bwMode="auto">
            <a:xfrm>
              <a:off x="912" y="768"/>
              <a:ext cx="2386" cy="1553"/>
              <a:chOff x="912" y="768"/>
              <a:chExt cx="2386" cy="1553"/>
            </a:xfrm>
            <a:grpFill/>
          </p:grpSpPr>
          <p:sp>
            <p:nvSpPr>
              <p:cNvPr id="80" name="Oval 255"/>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81" name="Oval 256"/>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82" name="Oval 257"/>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83" name="Oval 258"/>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84" name="Oval 259"/>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85" name="Oval 260"/>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86" name="Oval 261"/>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87" name="Oval 262"/>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88" name="Oval 263"/>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grpSp>
      </p:grpSp>
      <p:sp>
        <p:nvSpPr>
          <p:cNvPr id="10" name="Line 95"/>
          <p:cNvSpPr>
            <a:spLocks noChangeShapeType="1"/>
          </p:cNvSpPr>
          <p:nvPr/>
        </p:nvSpPr>
        <p:spPr bwMode="auto">
          <a:xfrm flipV="1">
            <a:off x="2455994" y="2700209"/>
            <a:ext cx="5310269" cy="1358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FF"/>
              </a:solidFill>
              <a:latin typeface="微软雅黑" pitchFamily="34" charset="-122"/>
              <a:ea typeface="微软雅黑" pitchFamily="34" charset="-122"/>
            </a:endParaRPr>
          </a:p>
        </p:txBody>
      </p:sp>
      <p:grpSp>
        <p:nvGrpSpPr>
          <p:cNvPr id="11" name="Group 284"/>
          <p:cNvGrpSpPr>
            <a:grpSpLocks/>
          </p:cNvGrpSpPr>
          <p:nvPr/>
        </p:nvGrpSpPr>
        <p:grpSpPr bwMode="auto">
          <a:xfrm>
            <a:off x="6732250" y="2248191"/>
            <a:ext cx="1359990" cy="1055356"/>
            <a:chOff x="912" y="768"/>
            <a:chExt cx="2400" cy="1584"/>
          </a:xfrm>
          <a:solidFill>
            <a:schemeClr val="bg1"/>
          </a:solidFill>
        </p:grpSpPr>
        <p:sp>
          <p:nvSpPr>
            <p:cNvPr id="51" name="Oval 285"/>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52" name="Oval 286"/>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53" name="Oval 287"/>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54" name="Oval 288"/>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55" name="Oval 289"/>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56" name="Oval 290"/>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57" name="Oval 291"/>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58" name="Oval 292"/>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59" name="Oval 293"/>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grpSp>
          <p:nvGrpSpPr>
            <p:cNvPr id="60" name="Group 294"/>
            <p:cNvGrpSpPr>
              <a:grpSpLocks/>
            </p:cNvGrpSpPr>
            <p:nvPr/>
          </p:nvGrpSpPr>
          <p:grpSpPr bwMode="auto">
            <a:xfrm>
              <a:off x="912" y="768"/>
              <a:ext cx="2386" cy="1553"/>
              <a:chOff x="912" y="768"/>
              <a:chExt cx="2386" cy="1553"/>
            </a:xfrm>
            <a:grpFill/>
          </p:grpSpPr>
          <p:sp>
            <p:nvSpPr>
              <p:cNvPr id="61" name="Oval 295"/>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62" name="Oval 296"/>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63" name="Oval 297"/>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64" name="Oval 298"/>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65" name="Oval 299"/>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66" name="Oval 300"/>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67" name="Oval 301"/>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68" name="Oval 302"/>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69" name="Oval 303"/>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grpSp>
      </p:grpSp>
      <p:grpSp>
        <p:nvGrpSpPr>
          <p:cNvPr id="12" name="Group 264"/>
          <p:cNvGrpSpPr>
            <a:grpSpLocks/>
          </p:cNvGrpSpPr>
          <p:nvPr/>
        </p:nvGrpSpPr>
        <p:grpSpPr bwMode="auto">
          <a:xfrm>
            <a:off x="3956189" y="2217151"/>
            <a:ext cx="1359990" cy="1055356"/>
            <a:chOff x="912" y="768"/>
            <a:chExt cx="2400" cy="1584"/>
          </a:xfrm>
          <a:solidFill>
            <a:schemeClr val="bg1"/>
          </a:solidFill>
        </p:grpSpPr>
        <p:sp>
          <p:nvSpPr>
            <p:cNvPr id="32" name="Oval 265"/>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33" name="Oval 266"/>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34" name="Oval 267"/>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35" name="Oval 268"/>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36" name="Oval 269"/>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37" name="Oval 270"/>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38" name="Oval 271"/>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39" name="Oval 272"/>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40" name="Oval 273"/>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grpSp>
          <p:nvGrpSpPr>
            <p:cNvPr id="41" name="Group 274"/>
            <p:cNvGrpSpPr>
              <a:grpSpLocks/>
            </p:cNvGrpSpPr>
            <p:nvPr/>
          </p:nvGrpSpPr>
          <p:grpSpPr bwMode="auto">
            <a:xfrm>
              <a:off x="912" y="768"/>
              <a:ext cx="2386" cy="1553"/>
              <a:chOff x="912" y="768"/>
              <a:chExt cx="2386" cy="1553"/>
            </a:xfrm>
            <a:grpFill/>
          </p:grpSpPr>
          <p:sp>
            <p:nvSpPr>
              <p:cNvPr id="42" name="Oval 275"/>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43" name="Oval 276"/>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44" name="Oval 277"/>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45" name="Oval 278"/>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46" name="Oval 279"/>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47" name="Oval 280"/>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48" name="Oval 281"/>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49" name="Oval 282"/>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50" name="Oval 283"/>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grpSp>
      </p:grpSp>
      <p:sp>
        <p:nvSpPr>
          <p:cNvPr id="13" name="Text Box 96"/>
          <p:cNvSpPr txBox="1">
            <a:spLocks noChangeArrowheads="1"/>
          </p:cNvSpPr>
          <p:nvPr/>
        </p:nvSpPr>
        <p:spPr bwMode="auto">
          <a:xfrm>
            <a:off x="1477325" y="2607260"/>
            <a:ext cx="577401" cy="338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dirty="0" smtClean="0">
                <a:solidFill>
                  <a:srgbClr val="0000FF"/>
                </a:solidFill>
                <a:latin typeface="微软雅黑" pitchFamily="34" charset="-122"/>
                <a:ea typeface="微软雅黑" pitchFamily="34" charset="-122"/>
              </a:rPr>
              <a:t>网 </a:t>
            </a:r>
            <a:r>
              <a:rPr lang="en-US" altLang="zh-CN" sz="1600" b="1" dirty="0">
                <a:solidFill>
                  <a:srgbClr val="0000FF"/>
                </a:solidFill>
                <a:latin typeface="微软雅黑" pitchFamily="34" charset="-122"/>
                <a:ea typeface="微软雅黑" pitchFamily="34" charset="-122"/>
              </a:rPr>
              <a:t>1</a:t>
            </a:r>
          </a:p>
        </p:txBody>
      </p:sp>
      <p:sp>
        <p:nvSpPr>
          <p:cNvPr id="14" name="Text Box 98"/>
          <p:cNvSpPr txBox="1">
            <a:spLocks noChangeArrowheads="1"/>
          </p:cNvSpPr>
          <p:nvPr/>
        </p:nvSpPr>
        <p:spPr bwMode="auto">
          <a:xfrm>
            <a:off x="7138646" y="2579042"/>
            <a:ext cx="577402" cy="338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smtClean="0">
                <a:solidFill>
                  <a:srgbClr val="0000FF"/>
                </a:solidFill>
                <a:latin typeface="微软雅黑" pitchFamily="34" charset="-122"/>
                <a:ea typeface="微软雅黑" pitchFamily="34" charset="-122"/>
              </a:rPr>
              <a:t>网 </a:t>
            </a:r>
            <a:r>
              <a:rPr lang="en-US" altLang="zh-CN" sz="1600" b="1" dirty="0">
                <a:solidFill>
                  <a:srgbClr val="0000FF"/>
                </a:solidFill>
                <a:latin typeface="微软雅黑" pitchFamily="34" charset="-122"/>
                <a:ea typeface="微软雅黑" pitchFamily="34" charset="-122"/>
              </a:rPr>
              <a:t>3</a:t>
            </a:r>
          </a:p>
        </p:txBody>
      </p:sp>
      <p:sp>
        <p:nvSpPr>
          <p:cNvPr id="15" name="Text Box 99"/>
          <p:cNvSpPr txBox="1">
            <a:spLocks noChangeArrowheads="1"/>
          </p:cNvSpPr>
          <p:nvPr/>
        </p:nvSpPr>
        <p:spPr bwMode="auto">
          <a:xfrm>
            <a:off x="4355574" y="2579042"/>
            <a:ext cx="577402" cy="338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smtClean="0">
                <a:solidFill>
                  <a:srgbClr val="0000FF"/>
                </a:solidFill>
                <a:latin typeface="微软雅黑" pitchFamily="34" charset="-122"/>
                <a:ea typeface="微软雅黑" pitchFamily="34" charset="-122"/>
              </a:rPr>
              <a:t>网 </a:t>
            </a:r>
            <a:r>
              <a:rPr lang="en-US" altLang="zh-CN" sz="1600" b="1" dirty="0">
                <a:solidFill>
                  <a:srgbClr val="0000FF"/>
                </a:solidFill>
                <a:latin typeface="微软雅黑" pitchFamily="34" charset="-122"/>
                <a:ea typeface="微软雅黑" pitchFamily="34" charset="-122"/>
              </a:rPr>
              <a:t>2</a:t>
            </a:r>
          </a:p>
        </p:txBody>
      </p:sp>
      <p:pic>
        <p:nvPicPr>
          <p:cNvPr id="16" name="Picture 2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6609" y="2504270"/>
            <a:ext cx="767623" cy="422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7" name="Text Box 235"/>
          <p:cNvSpPr txBox="1">
            <a:spLocks noChangeArrowheads="1"/>
          </p:cNvSpPr>
          <p:nvPr/>
        </p:nvSpPr>
        <p:spPr bwMode="auto">
          <a:xfrm>
            <a:off x="5913803" y="2079411"/>
            <a:ext cx="412292" cy="338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0000FF"/>
                </a:solidFill>
                <a:latin typeface="微软雅黑" pitchFamily="34" charset="-122"/>
                <a:ea typeface="微软雅黑" pitchFamily="34" charset="-122"/>
              </a:rPr>
              <a:t>R</a:t>
            </a:r>
            <a:r>
              <a:rPr lang="en-US" altLang="zh-CN" sz="1600" b="1" baseline="-25000">
                <a:solidFill>
                  <a:srgbClr val="0000FF"/>
                </a:solidFill>
                <a:latin typeface="微软雅黑" pitchFamily="34" charset="-122"/>
                <a:ea typeface="微软雅黑" pitchFamily="34" charset="-122"/>
              </a:rPr>
              <a:t>2</a:t>
            </a:r>
            <a:endParaRPr lang="en-US" altLang="zh-CN" sz="1600" b="1">
              <a:solidFill>
                <a:srgbClr val="0000FF"/>
              </a:solidFill>
              <a:latin typeface="微软雅黑" pitchFamily="34" charset="-122"/>
              <a:ea typeface="微软雅黑" pitchFamily="34" charset="-122"/>
            </a:endParaRPr>
          </a:p>
        </p:txBody>
      </p:sp>
      <p:sp>
        <p:nvSpPr>
          <p:cNvPr id="18" name="Text Box 237"/>
          <p:cNvSpPr txBox="1">
            <a:spLocks noChangeArrowheads="1"/>
          </p:cNvSpPr>
          <p:nvPr/>
        </p:nvSpPr>
        <p:spPr bwMode="auto">
          <a:xfrm>
            <a:off x="2988773" y="2091051"/>
            <a:ext cx="412292" cy="338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solidFill>
                  <a:srgbClr val="0000FF"/>
                </a:solidFill>
                <a:latin typeface="微软雅黑" pitchFamily="34" charset="-122"/>
                <a:ea typeface="微软雅黑" pitchFamily="34" charset="-122"/>
              </a:rPr>
              <a:t>R</a:t>
            </a:r>
            <a:r>
              <a:rPr lang="en-US" altLang="zh-CN" sz="1600" b="1" baseline="-25000" dirty="0">
                <a:solidFill>
                  <a:srgbClr val="0000FF"/>
                </a:solidFill>
                <a:latin typeface="微软雅黑" pitchFamily="34" charset="-122"/>
                <a:ea typeface="微软雅黑" pitchFamily="34" charset="-122"/>
              </a:rPr>
              <a:t>1</a:t>
            </a:r>
            <a:endParaRPr lang="en-US" altLang="zh-CN" sz="1600" b="1" dirty="0">
              <a:solidFill>
                <a:srgbClr val="0000FF"/>
              </a:solidFill>
              <a:latin typeface="微软雅黑" pitchFamily="34" charset="-122"/>
              <a:ea typeface="微软雅黑" pitchFamily="34" charset="-122"/>
            </a:endParaRPr>
          </a:p>
        </p:txBody>
      </p:sp>
      <p:sp>
        <p:nvSpPr>
          <p:cNvPr id="19" name="Text Box 325"/>
          <p:cNvSpPr txBox="1">
            <a:spLocks noChangeArrowheads="1"/>
          </p:cNvSpPr>
          <p:nvPr/>
        </p:nvSpPr>
        <p:spPr bwMode="auto">
          <a:xfrm>
            <a:off x="611539" y="2091166"/>
            <a:ext cx="437940" cy="338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solidFill>
                  <a:srgbClr val="0000FF"/>
                </a:solidFill>
                <a:latin typeface="微软雅黑" pitchFamily="34" charset="-122"/>
                <a:ea typeface="微软雅黑" pitchFamily="34" charset="-122"/>
              </a:rPr>
              <a:t>H</a:t>
            </a:r>
            <a:r>
              <a:rPr lang="en-US" altLang="zh-CN" sz="1600" b="1" baseline="-25000" dirty="0">
                <a:solidFill>
                  <a:srgbClr val="0000FF"/>
                </a:solidFill>
                <a:latin typeface="微软雅黑" pitchFamily="34" charset="-122"/>
                <a:ea typeface="微软雅黑" pitchFamily="34" charset="-122"/>
              </a:rPr>
              <a:t>1</a:t>
            </a:r>
          </a:p>
        </p:txBody>
      </p:sp>
      <p:pic>
        <p:nvPicPr>
          <p:cNvPr id="20" name="Picture 32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9475" y="2477110"/>
            <a:ext cx="767623" cy="422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1" name="Oval 333"/>
          <p:cNvSpPr>
            <a:spLocks noChangeArrowheads="1"/>
          </p:cNvSpPr>
          <p:nvPr/>
        </p:nvSpPr>
        <p:spPr bwMode="auto">
          <a:xfrm>
            <a:off x="3759902" y="2665289"/>
            <a:ext cx="78866" cy="873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FF"/>
              </a:solidFill>
              <a:latin typeface="微软雅黑" pitchFamily="34" charset="-122"/>
              <a:ea typeface="微软雅黑" pitchFamily="34" charset="-122"/>
            </a:endParaRPr>
          </a:p>
        </p:txBody>
      </p:sp>
      <p:sp>
        <p:nvSpPr>
          <p:cNvPr id="22" name="Oval 335"/>
          <p:cNvSpPr>
            <a:spLocks noChangeArrowheads="1"/>
          </p:cNvSpPr>
          <p:nvPr/>
        </p:nvSpPr>
        <p:spPr bwMode="auto">
          <a:xfrm>
            <a:off x="2580427" y="2674989"/>
            <a:ext cx="78865" cy="8729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FF"/>
              </a:solidFill>
              <a:latin typeface="微软雅黑" pitchFamily="34" charset="-122"/>
              <a:ea typeface="微软雅黑" pitchFamily="34" charset="-122"/>
            </a:endParaRPr>
          </a:p>
        </p:txBody>
      </p:sp>
      <p:sp>
        <p:nvSpPr>
          <p:cNvPr id="23" name="Oval 337"/>
          <p:cNvSpPr>
            <a:spLocks noChangeArrowheads="1"/>
          </p:cNvSpPr>
          <p:nvPr/>
        </p:nvSpPr>
        <p:spPr bwMode="auto">
          <a:xfrm>
            <a:off x="6621839" y="2678869"/>
            <a:ext cx="78865" cy="8729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FF"/>
              </a:solidFill>
              <a:latin typeface="微软雅黑" pitchFamily="34" charset="-122"/>
              <a:ea typeface="微软雅黑" pitchFamily="34" charset="-122"/>
            </a:endParaRPr>
          </a:p>
        </p:txBody>
      </p:sp>
      <p:sp>
        <p:nvSpPr>
          <p:cNvPr id="24" name="Oval 338"/>
          <p:cNvSpPr>
            <a:spLocks noChangeArrowheads="1"/>
          </p:cNvSpPr>
          <p:nvPr/>
        </p:nvSpPr>
        <p:spPr bwMode="auto">
          <a:xfrm>
            <a:off x="5524734" y="2674989"/>
            <a:ext cx="78865" cy="8729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FF"/>
              </a:solidFill>
              <a:latin typeface="微软雅黑" pitchFamily="34" charset="-122"/>
              <a:ea typeface="微软雅黑" pitchFamily="34" charset="-122"/>
            </a:endParaRPr>
          </a:p>
        </p:txBody>
      </p:sp>
      <p:sp>
        <p:nvSpPr>
          <p:cNvPr id="29" name="Text Box 351"/>
          <p:cNvSpPr txBox="1">
            <a:spLocks noChangeArrowheads="1"/>
          </p:cNvSpPr>
          <p:nvPr/>
        </p:nvSpPr>
        <p:spPr bwMode="auto">
          <a:xfrm>
            <a:off x="909703" y="3084014"/>
            <a:ext cx="437940" cy="338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solidFill>
                  <a:srgbClr val="0000FF"/>
                </a:solidFill>
                <a:latin typeface="微软雅黑" pitchFamily="34" charset="-122"/>
                <a:ea typeface="微软雅黑" pitchFamily="34" charset="-122"/>
              </a:rPr>
              <a:t>H</a:t>
            </a:r>
            <a:r>
              <a:rPr lang="en-US" altLang="zh-CN" sz="1600" b="1" baseline="-25000" dirty="0">
                <a:solidFill>
                  <a:srgbClr val="0000FF"/>
                </a:solidFill>
                <a:latin typeface="微软雅黑" pitchFamily="34" charset="-122"/>
                <a:ea typeface="微软雅黑" pitchFamily="34" charset="-122"/>
              </a:rPr>
              <a:t>2</a:t>
            </a:r>
          </a:p>
        </p:txBody>
      </p:sp>
      <p:sp>
        <p:nvSpPr>
          <p:cNvPr id="30" name="Text Box 352"/>
          <p:cNvSpPr txBox="1">
            <a:spLocks noChangeArrowheads="1"/>
          </p:cNvSpPr>
          <p:nvPr/>
        </p:nvSpPr>
        <p:spPr bwMode="auto">
          <a:xfrm>
            <a:off x="4435361" y="1837675"/>
            <a:ext cx="437940" cy="338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solidFill>
                  <a:srgbClr val="0000FF"/>
                </a:solidFill>
                <a:latin typeface="微软雅黑" pitchFamily="34" charset="-122"/>
                <a:ea typeface="微软雅黑" pitchFamily="34" charset="-122"/>
              </a:rPr>
              <a:t>H</a:t>
            </a:r>
            <a:r>
              <a:rPr lang="en-US" altLang="zh-CN" sz="1600" b="1" baseline="-25000" dirty="0">
                <a:solidFill>
                  <a:srgbClr val="0000FF"/>
                </a:solidFill>
                <a:latin typeface="微软雅黑" pitchFamily="34" charset="-122"/>
                <a:ea typeface="微软雅黑" pitchFamily="34" charset="-122"/>
              </a:rPr>
              <a:t>3</a:t>
            </a:r>
          </a:p>
        </p:txBody>
      </p:sp>
      <p:sp>
        <p:nvSpPr>
          <p:cNvPr id="31" name="Text Box 353"/>
          <p:cNvSpPr txBox="1">
            <a:spLocks noChangeArrowheads="1"/>
          </p:cNvSpPr>
          <p:nvPr/>
        </p:nvSpPr>
        <p:spPr bwMode="auto">
          <a:xfrm>
            <a:off x="7295321" y="1831570"/>
            <a:ext cx="437940" cy="338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solidFill>
                  <a:srgbClr val="0000FF"/>
                </a:solidFill>
                <a:latin typeface="微软雅黑" pitchFamily="34" charset="-122"/>
                <a:ea typeface="微软雅黑" pitchFamily="34" charset="-122"/>
              </a:rPr>
              <a:t>H</a:t>
            </a:r>
            <a:r>
              <a:rPr lang="en-US" altLang="zh-CN" sz="1600" b="1" baseline="-25000" dirty="0">
                <a:solidFill>
                  <a:srgbClr val="0000FF"/>
                </a:solidFill>
                <a:latin typeface="微软雅黑" pitchFamily="34" charset="-122"/>
                <a:ea typeface="微软雅黑" pitchFamily="34" charset="-122"/>
              </a:rPr>
              <a:t>4</a:t>
            </a:r>
          </a:p>
        </p:txBody>
      </p:sp>
      <p:pic>
        <p:nvPicPr>
          <p:cNvPr id="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7305" y="2093274"/>
            <a:ext cx="615163" cy="615163"/>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2590" y="3051423"/>
            <a:ext cx="615163" cy="615163"/>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8974" y="1927870"/>
            <a:ext cx="615163" cy="61516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9294" y="1927870"/>
            <a:ext cx="615163" cy="615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1138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AutoShape 5"/>
          <p:cNvSpPr>
            <a:spLocks noChangeArrowheads="1"/>
          </p:cNvSpPr>
          <p:nvPr/>
        </p:nvSpPr>
        <p:spPr bwMode="auto">
          <a:xfrm>
            <a:off x="556963" y="61731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98" name="Rectangle 6"/>
          <p:cNvSpPr>
            <a:spLocks noChangeArrowheads="1"/>
          </p:cNvSpPr>
          <p:nvPr/>
        </p:nvSpPr>
        <p:spPr bwMode="auto">
          <a:xfrm>
            <a:off x="2949332" y="584104"/>
            <a:ext cx="32640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ARP </a:t>
            </a:r>
            <a:r>
              <a:rPr lang="zh-CN" altLang="en-US" sz="2000" b="1" dirty="0">
                <a:solidFill>
                  <a:schemeClr val="bg1"/>
                </a:solidFill>
                <a:latin typeface="微软雅黑" pitchFamily="34" charset="-122"/>
                <a:ea typeface="微软雅黑" pitchFamily="34" charset="-122"/>
              </a:rPr>
              <a:t>的四种典型</a:t>
            </a:r>
            <a:r>
              <a:rPr lang="zh-CN" altLang="en-US" sz="2000" b="1" dirty="0" smtClean="0">
                <a:solidFill>
                  <a:schemeClr val="bg1"/>
                </a:solidFill>
                <a:latin typeface="微软雅黑" pitchFamily="34" charset="-122"/>
                <a:ea typeface="微软雅黑" pitchFamily="34" charset="-122"/>
              </a:rPr>
              <a:t>情况</a:t>
            </a:r>
            <a:endParaRPr lang="zh-CN" altLang="en-US" sz="2000" b="1" dirty="0">
              <a:solidFill>
                <a:schemeClr val="bg1"/>
              </a:solidFill>
              <a:latin typeface="微软雅黑" pitchFamily="34" charset="-122"/>
              <a:ea typeface="微软雅黑" pitchFamily="34" charset="-122"/>
            </a:endParaRPr>
          </a:p>
        </p:txBody>
      </p:sp>
      <p:sp>
        <p:nvSpPr>
          <p:cNvPr id="199" name="Rectangle 68"/>
          <p:cNvSpPr>
            <a:spLocks noChangeArrowheads="1"/>
          </p:cNvSpPr>
          <p:nvPr/>
        </p:nvSpPr>
        <p:spPr bwMode="auto">
          <a:xfrm>
            <a:off x="448327" y="999612"/>
            <a:ext cx="8306380" cy="3439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850"/>
              </a:lnSpc>
              <a:buClr>
                <a:srgbClr val="0070C0"/>
              </a:buClr>
              <a:buFont typeface="Wingdings" pitchFamily="2" charset="2"/>
              <a:buChar char="l"/>
            </a:pPr>
            <a:r>
              <a:rPr lang="zh-CN" altLang="en-US" b="1" dirty="0">
                <a:latin typeface="微软雅黑" pitchFamily="34" charset="-122"/>
                <a:ea typeface="微软雅黑" pitchFamily="34" charset="-122"/>
              </a:rPr>
              <a:t>发送方是主机，要把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数据报发送到本网络上的另一个主机。这时用 </a:t>
            </a:r>
            <a:r>
              <a:rPr lang="en-US" altLang="zh-CN" b="1" dirty="0">
                <a:latin typeface="微软雅黑" pitchFamily="34" charset="-122"/>
                <a:ea typeface="微软雅黑" pitchFamily="34" charset="-122"/>
              </a:rPr>
              <a:t>ARP </a:t>
            </a:r>
            <a:r>
              <a:rPr lang="zh-CN" altLang="en-US" b="1" dirty="0">
                <a:latin typeface="微软雅黑" pitchFamily="34" charset="-122"/>
                <a:ea typeface="微软雅黑" pitchFamily="34" charset="-122"/>
              </a:rPr>
              <a:t>找到目的主机的硬件地址。 </a:t>
            </a:r>
          </a:p>
          <a:p>
            <a:pPr marL="268288" indent="-268288">
              <a:lnSpc>
                <a:spcPts val="2850"/>
              </a:lnSpc>
              <a:buClr>
                <a:srgbClr val="0070C0"/>
              </a:buClr>
              <a:buFont typeface="Wingdings" pitchFamily="2" charset="2"/>
              <a:buChar char="l"/>
            </a:pPr>
            <a:r>
              <a:rPr lang="zh-CN" altLang="en-US" b="1" dirty="0">
                <a:latin typeface="微软雅黑" pitchFamily="34" charset="-122"/>
                <a:ea typeface="微软雅黑" pitchFamily="34" charset="-122"/>
              </a:rPr>
              <a:t>发送方是主机，要把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数据报发送到另一个网络上的一个主机。这时用 </a:t>
            </a:r>
            <a:r>
              <a:rPr lang="en-US" altLang="zh-CN" b="1" dirty="0">
                <a:latin typeface="微软雅黑" pitchFamily="34" charset="-122"/>
                <a:ea typeface="微软雅黑" pitchFamily="34" charset="-122"/>
              </a:rPr>
              <a:t>ARP </a:t>
            </a:r>
            <a:r>
              <a:rPr lang="zh-CN" altLang="en-US" b="1" dirty="0">
                <a:latin typeface="微软雅黑" pitchFamily="34" charset="-122"/>
                <a:ea typeface="微软雅黑" pitchFamily="34" charset="-122"/>
              </a:rPr>
              <a:t>找到本网络上的一个路由器的硬件地址。剩下的工作由这个路由器来完成。 </a:t>
            </a:r>
          </a:p>
          <a:p>
            <a:pPr marL="268288" indent="-268288">
              <a:lnSpc>
                <a:spcPts val="2850"/>
              </a:lnSpc>
              <a:buClr>
                <a:srgbClr val="0070C0"/>
              </a:buClr>
              <a:buFont typeface="Wingdings" pitchFamily="2" charset="2"/>
              <a:buChar char="l"/>
            </a:pPr>
            <a:r>
              <a:rPr lang="zh-CN" altLang="en-US" b="1" dirty="0">
                <a:latin typeface="微软雅黑" pitchFamily="34" charset="-122"/>
                <a:ea typeface="微软雅黑" pitchFamily="34" charset="-122"/>
              </a:rPr>
              <a:t>发送方是路由器，要把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数据报转发到本网络上的一个主机。这时用 </a:t>
            </a:r>
            <a:r>
              <a:rPr lang="en-US" altLang="zh-CN" b="1" dirty="0">
                <a:latin typeface="微软雅黑" pitchFamily="34" charset="-122"/>
                <a:ea typeface="微软雅黑" pitchFamily="34" charset="-122"/>
              </a:rPr>
              <a:t>ARP </a:t>
            </a:r>
            <a:r>
              <a:rPr lang="zh-CN" altLang="en-US" b="1" dirty="0">
                <a:latin typeface="微软雅黑" pitchFamily="34" charset="-122"/>
                <a:ea typeface="微软雅黑" pitchFamily="34" charset="-122"/>
              </a:rPr>
              <a:t>找到目的主机的硬件地址。 </a:t>
            </a:r>
          </a:p>
          <a:p>
            <a:pPr marL="268288" indent="-268288">
              <a:lnSpc>
                <a:spcPts val="2850"/>
              </a:lnSpc>
              <a:buClr>
                <a:srgbClr val="0070C0"/>
              </a:buClr>
              <a:buFont typeface="Wingdings" pitchFamily="2" charset="2"/>
              <a:buChar char="l"/>
            </a:pPr>
            <a:r>
              <a:rPr lang="zh-CN" altLang="en-US" b="1" dirty="0">
                <a:latin typeface="微软雅黑" pitchFamily="34" charset="-122"/>
                <a:ea typeface="微软雅黑" pitchFamily="34" charset="-122"/>
              </a:rPr>
              <a:t>发送方是路由器，要把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数据报转发到另一个网络上的一个主机。这时用 </a:t>
            </a:r>
            <a:r>
              <a:rPr lang="en-US" altLang="zh-CN" b="1" dirty="0">
                <a:latin typeface="微软雅黑" pitchFamily="34" charset="-122"/>
                <a:ea typeface="微软雅黑" pitchFamily="34" charset="-122"/>
              </a:rPr>
              <a:t>ARP </a:t>
            </a:r>
            <a:r>
              <a:rPr lang="zh-CN" altLang="en-US" b="1" dirty="0">
                <a:latin typeface="微软雅黑" pitchFamily="34" charset="-122"/>
                <a:ea typeface="微软雅黑" pitchFamily="34" charset="-122"/>
              </a:rPr>
              <a:t>找到本网络上另一个路由器的硬件地址。剩下的工作由这个路由器来完成。 </a:t>
            </a:r>
          </a:p>
        </p:txBody>
      </p:sp>
    </p:spTree>
    <p:extLst>
      <p:ext uri="{BB962C8B-B14F-4D97-AF65-F5344CB8AC3E}">
        <p14:creationId xmlns:p14="http://schemas.microsoft.com/office/powerpoint/2010/main" val="37707661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4"/>
          <p:cNvSpPr>
            <a:spLocks noChangeArrowheads="1"/>
          </p:cNvSpPr>
          <p:nvPr/>
        </p:nvSpPr>
        <p:spPr bwMode="auto">
          <a:xfrm>
            <a:off x="545144" y="628650"/>
            <a:ext cx="8053712" cy="529218"/>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algn="ctr"/>
            <a:endParaRPr lang="zh-CN" altLang="en-US" sz="2000" b="1" dirty="0">
              <a:latin typeface="+mn-lt"/>
              <a:ea typeface="黑体" pitchFamily="2" charset="-122"/>
            </a:endParaRPr>
          </a:p>
        </p:txBody>
      </p:sp>
      <p:sp>
        <p:nvSpPr>
          <p:cNvPr id="7" name="Rectangle 68"/>
          <p:cNvSpPr>
            <a:spLocks noChangeArrowheads="1"/>
          </p:cNvSpPr>
          <p:nvPr/>
        </p:nvSpPr>
        <p:spPr bwMode="auto">
          <a:xfrm>
            <a:off x="448327" y="1157868"/>
            <a:ext cx="8306380" cy="32085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由于全世界存在着各式各样的网络，它们使用不同的硬件地址。要使这些异构网络能够互相通信就必须进行非常复杂的硬件地址转换工作，因此几乎是不可能的事。</a:t>
            </a:r>
          </a:p>
          <a:p>
            <a:pPr marL="268288" indent="-268288">
              <a:lnSpc>
                <a:spcPts val="2700"/>
              </a:lnSpc>
              <a:buClr>
                <a:srgbClr val="0070C0"/>
              </a:buClr>
              <a:buFont typeface="Wingdings" pitchFamily="2" charset="2"/>
              <a:buChar char="l"/>
            </a:pPr>
            <a:r>
              <a:rPr lang="en-US" altLang="zh-CN" b="1" dirty="0">
                <a:solidFill>
                  <a:srgbClr val="0000FF"/>
                </a:solidFill>
                <a:latin typeface="微软雅黑" pitchFamily="34" charset="-122"/>
                <a:ea typeface="微软雅黑" pitchFamily="34" charset="-122"/>
              </a:rPr>
              <a:t>IP </a:t>
            </a:r>
            <a:r>
              <a:rPr lang="zh-CN" altLang="en-US" b="1" dirty="0">
                <a:solidFill>
                  <a:srgbClr val="0000FF"/>
                </a:solidFill>
                <a:latin typeface="微软雅黑" pitchFamily="34" charset="-122"/>
                <a:ea typeface="微软雅黑" pitchFamily="34" charset="-122"/>
              </a:rPr>
              <a:t>编址把这个复杂问题解决了。</a:t>
            </a:r>
            <a:r>
              <a:rPr lang="zh-CN" altLang="en-US" b="1" dirty="0">
                <a:latin typeface="微软雅黑" pitchFamily="34" charset="-122"/>
                <a:ea typeface="微软雅黑" pitchFamily="34" charset="-122"/>
              </a:rPr>
              <a:t>连接到互联网的主机只需各自拥有一个唯一的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地址，它们之间的通信就像连接在同一个网络上那样简单方便，因为上述的调用 </a:t>
            </a:r>
            <a:r>
              <a:rPr lang="en-US" altLang="zh-CN" b="1" dirty="0">
                <a:latin typeface="微软雅黑" pitchFamily="34" charset="-122"/>
                <a:ea typeface="微软雅黑" pitchFamily="34" charset="-122"/>
              </a:rPr>
              <a:t>ARP </a:t>
            </a:r>
            <a:r>
              <a:rPr lang="zh-CN" altLang="en-US" b="1" dirty="0">
                <a:latin typeface="微软雅黑" pitchFamily="34" charset="-122"/>
                <a:ea typeface="微软雅黑" pitchFamily="34" charset="-122"/>
              </a:rPr>
              <a:t>的复杂过程都是由计算机软件自动进行的，对用户来说是看不见这种调用过程的。</a:t>
            </a:r>
          </a:p>
          <a:p>
            <a:pPr marL="268288" indent="-268288">
              <a:lnSpc>
                <a:spcPts val="27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因此，在虚拟的 </a:t>
            </a:r>
            <a:r>
              <a:rPr lang="en-US" altLang="zh-CN" b="1" dirty="0">
                <a:solidFill>
                  <a:srgbClr val="0000FF"/>
                </a:solidFill>
                <a:latin typeface="微软雅黑" pitchFamily="34" charset="-122"/>
                <a:ea typeface="微软雅黑" pitchFamily="34" charset="-122"/>
              </a:rPr>
              <a:t>IP </a:t>
            </a:r>
            <a:r>
              <a:rPr lang="zh-CN" altLang="en-US" b="1" dirty="0">
                <a:solidFill>
                  <a:srgbClr val="0000FF"/>
                </a:solidFill>
                <a:latin typeface="微软雅黑" pitchFamily="34" charset="-122"/>
                <a:ea typeface="微软雅黑" pitchFamily="34" charset="-122"/>
              </a:rPr>
              <a:t>网络上用 </a:t>
            </a:r>
            <a:r>
              <a:rPr lang="en-US" altLang="zh-CN" b="1" dirty="0">
                <a:solidFill>
                  <a:srgbClr val="0000FF"/>
                </a:solidFill>
                <a:latin typeface="微软雅黑" pitchFamily="34" charset="-122"/>
                <a:ea typeface="微软雅黑" pitchFamily="34" charset="-122"/>
              </a:rPr>
              <a:t>IP </a:t>
            </a:r>
            <a:r>
              <a:rPr lang="zh-CN" altLang="en-US" b="1" dirty="0">
                <a:solidFill>
                  <a:srgbClr val="0000FF"/>
                </a:solidFill>
                <a:latin typeface="微软雅黑" pitchFamily="34" charset="-122"/>
                <a:ea typeface="微软雅黑" pitchFamily="34" charset="-122"/>
              </a:rPr>
              <a:t>地址进行通信给广大的计算机用户带来了很大的方便。</a:t>
            </a:r>
          </a:p>
        </p:txBody>
      </p:sp>
      <p:sp>
        <p:nvSpPr>
          <p:cNvPr id="15" name="矩形 14"/>
          <p:cNvSpPr/>
          <p:nvPr/>
        </p:nvSpPr>
        <p:spPr>
          <a:xfrm>
            <a:off x="2300168" y="708593"/>
            <a:ext cx="4621778" cy="400110"/>
          </a:xfrm>
          <a:prstGeom prst="rect">
            <a:avLst/>
          </a:prstGeom>
        </p:spPr>
        <p:txBody>
          <a:bodyPr wrap="none">
            <a:spAutoFit/>
          </a:bodyPr>
          <a:lstStyle/>
          <a:p>
            <a:pPr algn="ctr"/>
            <a:r>
              <a:rPr lang="zh-CN" altLang="en-US" sz="2000" b="1" dirty="0">
                <a:solidFill>
                  <a:schemeClr val="bg1"/>
                </a:solidFill>
                <a:latin typeface="微软雅黑" pitchFamily="34" charset="-122"/>
                <a:ea typeface="微软雅黑" pitchFamily="34" charset="-122"/>
              </a:rPr>
              <a:t>为什么</a:t>
            </a:r>
            <a:r>
              <a:rPr lang="zh-CN" altLang="en-US" sz="2000" b="1" dirty="0" smtClean="0">
                <a:solidFill>
                  <a:schemeClr val="bg1"/>
                </a:solidFill>
                <a:latin typeface="微软雅黑" pitchFamily="34" charset="-122"/>
                <a:ea typeface="微软雅黑" pitchFamily="34" charset="-122"/>
              </a:rPr>
              <a:t>不</a:t>
            </a:r>
            <a:r>
              <a:rPr lang="zh-CN" altLang="en-US" sz="2000" b="1" dirty="0">
                <a:solidFill>
                  <a:schemeClr val="bg1"/>
                </a:solidFill>
                <a:latin typeface="微软雅黑" pitchFamily="34" charset="-122"/>
                <a:ea typeface="微软雅黑" pitchFamily="34" charset="-122"/>
              </a:rPr>
              <a:t>直接使用硬件地址进行通信？ </a:t>
            </a:r>
          </a:p>
        </p:txBody>
      </p:sp>
    </p:spTree>
    <p:extLst>
      <p:ext uri="{BB962C8B-B14F-4D97-AF65-F5344CB8AC3E}">
        <p14:creationId xmlns:p14="http://schemas.microsoft.com/office/powerpoint/2010/main" val="8471199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8968" y="842758"/>
            <a:ext cx="8574505" cy="830997"/>
          </a:xfrm>
          <a:prstGeom prst="rect">
            <a:avLst/>
          </a:prstGeom>
        </p:spPr>
        <p:txBody>
          <a:bodyPr wrap="square">
            <a:spAutoFit/>
          </a:bodyPr>
          <a:lstStyle/>
          <a:p>
            <a:r>
              <a:rPr lang="en-US" altLang="zh-CN" sz="2400" b="1" dirty="0">
                <a:solidFill>
                  <a:srgbClr val="0070C0"/>
                </a:solidFill>
              </a:rPr>
              <a:t> </a:t>
            </a:r>
            <a:r>
              <a:rPr lang="en-US" altLang="zh-CN" sz="2400" b="1" dirty="0" smtClean="0">
                <a:solidFill>
                  <a:srgbClr val="0070C0"/>
                </a:solidFill>
              </a:rPr>
              <a:t>1</a:t>
            </a:r>
            <a:r>
              <a:rPr lang="zh-CN" altLang="en-US" sz="2400" b="1" dirty="0" smtClean="0">
                <a:solidFill>
                  <a:srgbClr val="0070C0"/>
                </a:solidFill>
              </a:rPr>
              <a:t>、主机</a:t>
            </a:r>
            <a:r>
              <a:rPr lang="en-US" altLang="zh-CN" sz="2400" b="1" dirty="0">
                <a:solidFill>
                  <a:srgbClr val="0070C0"/>
                </a:solidFill>
              </a:rPr>
              <a:t>A</a:t>
            </a:r>
            <a:r>
              <a:rPr lang="zh-CN" altLang="en-US" sz="2400" b="1" dirty="0">
                <a:solidFill>
                  <a:srgbClr val="0070C0"/>
                </a:solidFill>
              </a:rPr>
              <a:t>发送</a:t>
            </a:r>
            <a:r>
              <a:rPr lang="en-US" altLang="zh-CN" sz="2400" b="1" dirty="0">
                <a:solidFill>
                  <a:srgbClr val="0070C0"/>
                </a:solidFill>
              </a:rPr>
              <a:t>IP</a:t>
            </a:r>
            <a:r>
              <a:rPr lang="zh-CN" altLang="en-US" sz="2400" b="1" dirty="0">
                <a:solidFill>
                  <a:srgbClr val="0070C0"/>
                </a:solidFill>
              </a:rPr>
              <a:t>数据报给主机</a:t>
            </a:r>
            <a:r>
              <a:rPr lang="en-US" altLang="zh-CN" sz="2400" b="1" dirty="0">
                <a:solidFill>
                  <a:srgbClr val="0070C0"/>
                </a:solidFill>
              </a:rPr>
              <a:t>B</a:t>
            </a:r>
            <a:r>
              <a:rPr lang="zh-CN" altLang="en-US" sz="2400" b="1" dirty="0">
                <a:solidFill>
                  <a:srgbClr val="0070C0"/>
                </a:solidFill>
              </a:rPr>
              <a:t>，途中经过了</a:t>
            </a:r>
            <a:r>
              <a:rPr lang="en-US" altLang="zh-CN" sz="2400" b="1" dirty="0">
                <a:solidFill>
                  <a:srgbClr val="0070C0"/>
                </a:solidFill>
              </a:rPr>
              <a:t>5</a:t>
            </a:r>
            <a:r>
              <a:rPr lang="zh-CN" altLang="en-US" sz="2400" b="1" dirty="0">
                <a:solidFill>
                  <a:srgbClr val="0070C0"/>
                </a:solidFill>
              </a:rPr>
              <a:t>个路由器。试问在</a:t>
            </a:r>
            <a:r>
              <a:rPr lang="en-US" altLang="zh-CN" sz="2400" b="1" dirty="0">
                <a:solidFill>
                  <a:srgbClr val="0070C0"/>
                </a:solidFill>
              </a:rPr>
              <a:t>IP</a:t>
            </a:r>
            <a:r>
              <a:rPr lang="zh-CN" altLang="en-US" sz="2400" b="1" dirty="0">
                <a:solidFill>
                  <a:srgbClr val="0070C0"/>
                </a:solidFill>
              </a:rPr>
              <a:t>数据报的发送过程中总共使用了几次</a:t>
            </a:r>
            <a:r>
              <a:rPr lang="en-US" altLang="zh-CN" sz="2400" b="1" dirty="0">
                <a:solidFill>
                  <a:srgbClr val="0070C0"/>
                </a:solidFill>
              </a:rPr>
              <a:t>ARP</a:t>
            </a:r>
            <a:r>
              <a:rPr lang="zh-CN" altLang="en-US" sz="2400" b="1" dirty="0">
                <a:solidFill>
                  <a:srgbClr val="0070C0"/>
                </a:solidFill>
              </a:rPr>
              <a:t>？ </a:t>
            </a:r>
            <a:endParaRPr lang="zh-CN" altLang="en-US" sz="2400" dirty="0">
              <a:solidFill>
                <a:srgbClr val="0070C0"/>
              </a:solidFill>
            </a:endParaRPr>
          </a:p>
        </p:txBody>
      </p:sp>
      <p:sp>
        <p:nvSpPr>
          <p:cNvPr id="3" name="矩形 2"/>
          <p:cNvSpPr/>
          <p:nvPr/>
        </p:nvSpPr>
        <p:spPr>
          <a:xfrm>
            <a:off x="537410" y="1793058"/>
            <a:ext cx="4572000" cy="707886"/>
          </a:xfrm>
          <a:prstGeom prst="rect">
            <a:avLst/>
          </a:prstGeom>
        </p:spPr>
        <p:txBody>
          <a:bodyPr>
            <a:spAutoFit/>
          </a:bodyPr>
          <a:lstStyle/>
          <a:p>
            <a:r>
              <a:rPr lang="zh-CN" altLang="en-US" sz="2000" b="1" dirty="0"/>
              <a:t>解</a:t>
            </a:r>
            <a:r>
              <a:rPr lang="zh-CN" altLang="en-US" sz="2000" b="1" dirty="0" smtClean="0"/>
              <a:t>：</a:t>
            </a:r>
            <a:r>
              <a:rPr lang="en-US" altLang="zh-CN" sz="2000" b="1" dirty="0"/>
              <a:t>6</a:t>
            </a:r>
            <a:r>
              <a:rPr lang="zh-CN" altLang="en-US" sz="2000" b="1" dirty="0"/>
              <a:t>次，主机用一次，每个路由器各使用一次。</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645" y="3019752"/>
            <a:ext cx="8141150" cy="1159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410595" y="3022919"/>
            <a:ext cx="317716" cy="369332"/>
          </a:xfrm>
          <a:prstGeom prst="rect">
            <a:avLst/>
          </a:prstGeom>
          <a:noFill/>
        </p:spPr>
        <p:txBody>
          <a:bodyPr wrap="none" rtlCol="0">
            <a:spAutoFit/>
          </a:bodyPr>
          <a:lstStyle/>
          <a:p>
            <a:r>
              <a:rPr lang="en-US" altLang="zh-CN" dirty="0">
                <a:solidFill>
                  <a:srgbClr val="FF0000"/>
                </a:solidFill>
              </a:rPr>
              <a:t>A</a:t>
            </a:r>
            <a:endParaRPr lang="zh-CN" altLang="en-US" dirty="0">
              <a:solidFill>
                <a:srgbClr val="FF0000"/>
              </a:solidFill>
            </a:endParaRPr>
          </a:p>
        </p:txBody>
      </p:sp>
    </p:spTree>
    <p:extLst>
      <p:ext uri="{BB962C8B-B14F-4D97-AF65-F5344CB8AC3E}">
        <p14:creationId xmlns:p14="http://schemas.microsoft.com/office/powerpoint/2010/main" val="296576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4663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1378859"/>
            <a:ext cx="8053712"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895101" y="1346788"/>
            <a:ext cx="33538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4.2.5  IP </a:t>
            </a:r>
            <a:r>
              <a:rPr lang="zh-CN" altLang="en-US" sz="2400" b="1" dirty="0">
                <a:solidFill>
                  <a:schemeClr val="bg1"/>
                </a:solidFill>
                <a:latin typeface="微软雅黑" pitchFamily="34" charset="-122"/>
                <a:ea typeface="微软雅黑" pitchFamily="34" charset="-122"/>
              </a:rPr>
              <a:t>数据报的</a:t>
            </a:r>
            <a:r>
              <a:rPr lang="zh-CN" altLang="en-US" sz="2400" b="1" dirty="0" smtClean="0">
                <a:solidFill>
                  <a:schemeClr val="bg1"/>
                </a:solidFill>
                <a:latin typeface="微软雅黑" pitchFamily="34" charset="-122"/>
                <a:ea typeface="微软雅黑" pitchFamily="34" charset="-122"/>
              </a:rPr>
              <a:t>格式</a:t>
            </a:r>
            <a:endParaRPr lang="zh-CN" altLang="en-US" sz="2400" b="1" dirty="0">
              <a:solidFill>
                <a:schemeClr val="bg1"/>
              </a:solidFill>
              <a:latin typeface="微软雅黑" pitchFamily="34" charset="-122"/>
              <a:ea typeface="微软雅黑" pitchFamily="34" charset="-122"/>
            </a:endParaRPr>
          </a:p>
        </p:txBody>
      </p:sp>
      <p:sp>
        <p:nvSpPr>
          <p:cNvPr id="7" name="Rectangle 8"/>
          <p:cNvSpPr>
            <a:spLocks noChangeArrowheads="1"/>
          </p:cNvSpPr>
          <p:nvPr/>
        </p:nvSpPr>
        <p:spPr bwMode="auto">
          <a:xfrm>
            <a:off x="545144" y="1783741"/>
            <a:ext cx="805371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数据报由</a:t>
            </a:r>
            <a:r>
              <a:rPr lang="zh-CN" altLang="en-US" sz="2000" b="1" dirty="0">
                <a:solidFill>
                  <a:srgbClr val="0000FF"/>
                </a:solidFill>
                <a:latin typeface="微软雅黑" pitchFamily="34" charset="-122"/>
                <a:ea typeface="微软雅黑" pitchFamily="34" charset="-122"/>
              </a:rPr>
              <a:t>首部</a:t>
            </a:r>
            <a:r>
              <a:rPr lang="zh-CN" altLang="en-US" sz="2000" b="1" dirty="0">
                <a:latin typeface="微软雅黑" pitchFamily="34" charset="-122"/>
                <a:ea typeface="微软雅黑" pitchFamily="34" charset="-122"/>
              </a:rPr>
              <a:t>和</a:t>
            </a:r>
            <a:r>
              <a:rPr lang="zh-CN" altLang="en-US" sz="2000" b="1" dirty="0">
                <a:solidFill>
                  <a:srgbClr val="0000FF"/>
                </a:solidFill>
                <a:latin typeface="微软雅黑" pitchFamily="34" charset="-122"/>
                <a:ea typeface="微软雅黑" pitchFamily="34" charset="-122"/>
              </a:rPr>
              <a:t>数据</a:t>
            </a:r>
            <a:r>
              <a:rPr lang="zh-CN" altLang="en-US" sz="2000" b="1" dirty="0">
                <a:latin typeface="微软雅黑" pitchFamily="34" charset="-122"/>
                <a:ea typeface="微软雅黑" pitchFamily="34" charset="-122"/>
              </a:rPr>
              <a:t>两部分组成。</a:t>
            </a:r>
          </a:p>
          <a:p>
            <a:pPr marL="357188" indent="-3571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首部的前一部分是固定长度，共 </a:t>
            </a:r>
            <a:r>
              <a:rPr lang="en-US" altLang="zh-CN" sz="2000" b="1" dirty="0">
                <a:solidFill>
                  <a:srgbClr val="0000FF"/>
                </a:solidFill>
                <a:latin typeface="微软雅黑" pitchFamily="34" charset="-122"/>
                <a:ea typeface="微软雅黑" pitchFamily="34" charset="-122"/>
              </a:rPr>
              <a:t>20 </a:t>
            </a:r>
            <a:r>
              <a:rPr lang="zh-CN" altLang="en-US" sz="2000" b="1" dirty="0">
                <a:solidFill>
                  <a:srgbClr val="0000FF"/>
                </a:solidFill>
                <a:latin typeface="微软雅黑" pitchFamily="34" charset="-122"/>
                <a:ea typeface="微软雅黑" pitchFamily="34" charset="-122"/>
              </a:rPr>
              <a:t>字节，是所有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数据报必须具有的。</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在首部的固定部分的后面是一些可选字段，其长度是可变的。 </a:t>
            </a:r>
          </a:p>
        </p:txBody>
      </p:sp>
    </p:spTree>
    <p:extLst>
      <p:ext uri="{BB962C8B-B14F-4D97-AF65-F5344CB8AC3E}">
        <p14:creationId xmlns:p14="http://schemas.microsoft.com/office/powerpoint/2010/main" val="171486353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685801"/>
            <a:ext cx="8048776" cy="367155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p:cNvSpPr>
            <a:spLocks noChangeArrowheads="1"/>
          </p:cNvSpPr>
          <p:nvPr/>
        </p:nvSpPr>
        <p:spPr bwMode="auto">
          <a:xfrm>
            <a:off x="2252366" y="1397262"/>
            <a:ext cx="5008725" cy="1553902"/>
          </a:xfrm>
          <a:prstGeom prst="rect">
            <a:avLst/>
          </a:prstGeom>
          <a:solidFill>
            <a:srgbClr val="99FFCC"/>
          </a:solidFill>
          <a:ln w="25400">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5" name="Rectangle 44"/>
          <p:cNvSpPr>
            <a:spLocks noChangeArrowheads="1"/>
          </p:cNvSpPr>
          <p:nvPr/>
        </p:nvSpPr>
        <p:spPr bwMode="auto">
          <a:xfrm>
            <a:off x="2804398" y="1403164"/>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6" name="Rectangle 45"/>
          <p:cNvSpPr>
            <a:spLocks noChangeArrowheads="1"/>
          </p:cNvSpPr>
          <p:nvPr/>
        </p:nvSpPr>
        <p:spPr bwMode="auto">
          <a:xfrm>
            <a:off x="1805213" y="1638980"/>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7" name="Rectangle 54"/>
          <p:cNvSpPr>
            <a:spLocks noChangeArrowheads="1"/>
          </p:cNvSpPr>
          <p:nvPr/>
        </p:nvSpPr>
        <p:spPr bwMode="auto">
          <a:xfrm>
            <a:off x="1731621" y="2612385"/>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8" name="Line 6"/>
          <p:cNvSpPr>
            <a:spLocks noChangeShapeType="1"/>
          </p:cNvSpPr>
          <p:nvPr/>
        </p:nvSpPr>
        <p:spPr bwMode="auto">
          <a:xfrm>
            <a:off x="2992453" y="3939501"/>
            <a:ext cx="3451713"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0" name="Rectangle 90"/>
          <p:cNvSpPr>
            <a:spLocks noChangeArrowheads="1"/>
          </p:cNvSpPr>
          <p:nvPr/>
        </p:nvSpPr>
        <p:spPr bwMode="auto">
          <a:xfrm>
            <a:off x="2973243" y="3533527"/>
            <a:ext cx="917019" cy="264116"/>
          </a:xfrm>
          <a:prstGeom prst="rect">
            <a:avLst/>
          </a:prstGeom>
          <a:solidFill>
            <a:srgbClr val="99FFCC"/>
          </a:solidFill>
          <a:ln w="12700">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 name="Rectangle 11"/>
          <p:cNvSpPr>
            <a:spLocks noChangeArrowheads="1"/>
          </p:cNvSpPr>
          <p:nvPr/>
        </p:nvSpPr>
        <p:spPr bwMode="auto">
          <a:xfrm>
            <a:off x="2261466" y="2957697"/>
            <a:ext cx="4988504" cy="400375"/>
          </a:xfrm>
          <a:prstGeom prst="rect">
            <a:avLst/>
          </a:prstGeom>
          <a:solidFill>
            <a:srgbClr val="00FFFF"/>
          </a:solidFill>
          <a:ln w="28575">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3" name="Line 12"/>
          <p:cNvSpPr>
            <a:spLocks noChangeShapeType="1"/>
          </p:cNvSpPr>
          <p:nvPr/>
        </p:nvSpPr>
        <p:spPr bwMode="auto">
          <a:xfrm>
            <a:off x="2249333" y="1662312"/>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2249333" y="192269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2249333" y="2184013"/>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2249333" y="244159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6"/>
          <p:cNvSpPr>
            <a:spLocks noChangeShapeType="1"/>
          </p:cNvSpPr>
          <p:nvPr/>
        </p:nvSpPr>
        <p:spPr bwMode="auto">
          <a:xfrm>
            <a:off x="2249333" y="2702913"/>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7"/>
          <p:cNvSpPr>
            <a:spLocks noChangeShapeType="1"/>
          </p:cNvSpPr>
          <p:nvPr/>
        </p:nvSpPr>
        <p:spPr bwMode="auto">
          <a:xfrm>
            <a:off x="2866072" y="1401929"/>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3536811" y="1401929"/>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9"/>
          <p:cNvSpPr>
            <a:spLocks noChangeShapeType="1"/>
          </p:cNvSpPr>
          <p:nvPr/>
        </p:nvSpPr>
        <p:spPr bwMode="auto">
          <a:xfrm>
            <a:off x="3536811" y="1928296"/>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20"/>
          <p:cNvSpPr>
            <a:spLocks noChangeShapeType="1"/>
          </p:cNvSpPr>
          <p:nvPr/>
        </p:nvSpPr>
        <p:spPr bwMode="auto">
          <a:xfrm>
            <a:off x="4749651" y="1401929"/>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21"/>
          <p:cNvSpPr>
            <a:spLocks noChangeShapeType="1"/>
          </p:cNvSpPr>
          <p:nvPr/>
        </p:nvSpPr>
        <p:spPr bwMode="auto">
          <a:xfrm flipV="1">
            <a:off x="6005371" y="2700113"/>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22"/>
          <p:cNvSpPr>
            <a:spLocks noChangeShapeType="1"/>
          </p:cNvSpPr>
          <p:nvPr/>
        </p:nvSpPr>
        <p:spPr bwMode="auto">
          <a:xfrm>
            <a:off x="5260230" y="1667912"/>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Rectangle 23"/>
          <p:cNvSpPr>
            <a:spLocks noChangeArrowheads="1"/>
          </p:cNvSpPr>
          <p:nvPr/>
        </p:nvSpPr>
        <p:spPr bwMode="auto">
          <a:xfrm>
            <a:off x="2215970" y="1174210"/>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5" name="Rectangle 24"/>
          <p:cNvSpPr>
            <a:spLocks noChangeArrowheads="1"/>
          </p:cNvSpPr>
          <p:nvPr/>
        </p:nvSpPr>
        <p:spPr bwMode="auto">
          <a:xfrm>
            <a:off x="2811476" y="1174210"/>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6" name="Rectangle 25"/>
          <p:cNvSpPr>
            <a:spLocks noChangeArrowheads="1"/>
          </p:cNvSpPr>
          <p:nvPr/>
        </p:nvSpPr>
        <p:spPr bwMode="auto">
          <a:xfrm>
            <a:off x="3445402" y="1174210"/>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27" name="Rectangle 26"/>
          <p:cNvSpPr>
            <a:spLocks noChangeArrowheads="1"/>
          </p:cNvSpPr>
          <p:nvPr/>
        </p:nvSpPr>
        <p:spPr bwMode="auto">
          <a:xfrm>
            <a:off x="4687978"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28" name="Rectangle 27"/>
          <p:cNvSpPr>
            <a:spLocks noChangeArrowheads="1"/>
          </p:cNvSpPr>
          <p:nvPr/>
        </p:nvSpPr>
        <p:spPr bwMode="auto">
          <a:xfrm>
            <a:off x="5195522"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29" name="Rectangle 28"/>
          <p:cNvSpPr>
            <a:spLocks noChangeArrowheads="1"/>
          </p:cNvSpPr>
          <p:nvPr/>
        </p:nvSpPr>
        <p:spPr bwMode="auto">
          <a:xfrm>
            <a:off x="5943698"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0" name="Rectangle 29"/>
          <p:cNvSpPr>
            <a:spLocks noChangeArrowheads="1"/>
          </p:cNvSpPr>
          <p:nvPr/>
        </p:nvSpPr>
        <p:spPr bwMode="auto">
          <a:xfrm>
            <a:off x="7034617"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1" name="Rectangle 30"/>
          <p:cNvSpPr>
            <a:spLocks noChangeArrowheads="1"/>
          </p:cNvSpPr>
          <p:nvPr/>
        </p:nvSpPr>
        <p:spPr bwMode="auto">
          <a:xfrm>
            <a:off x="2311007" y="1403164"/>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2" name="Rectangle 31"/>
          <p:cNvSpPr>
            <a:spLocks noChangeArrowheads="1"/>
          </p:cNvSpPr>
          <p:nvPr/>
        </p:nvSpPr>
        <p:spPr bwMode="auto">
          <a:xfrm>
            <a:off x="4787059" y="1668517"/>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3" name="Rectangle 32"/>
          <p:cNvSpPr>
            <a:spLocks noChangeArrowheads="1"/>
          </p:cNvSpPr>
          <p:nvPr/>
        </p:nvSpPr>
        <p:spPr bwMode="auto">
          <a:xfrm>
            <a:off x="2436378" y="1921131"/>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4" name="Rectangle 33"/>
          <p:cNvSpPr>
            <a:spLocks noChangeArrowheads="1"/>
          </p:cNvSpPr>
          <p:nvPr/>
        </p:nvSpPr>
        <p:spPr bwMode="auto">
          <a:xfrm>
            <a:off x="3793201" y="19211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5" name="Rectangle 34"/>
          <p:cNvSpPr>
            <a:spLocks noChangeArrowheads="1"/>
          </p:cNvSpPr>
          <p:nvPr/>
        </p:nvSpPr>
        <p:spPr bwMode="auto">
          <a:xfrm>
            <a:off x="3165342" y="1668517"/>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6" name="Rectangle 35"/>
          <p:cNvSpPr>
            <a:spLocks noChangeArrowheads="1"/>
          </p:cNvSpPr>
          <p:nvPr/>
        </p:nvSpPr>
        <p:spPr bwMode="auto">
          <a:xfrm>
            <a:off x="3681986" y="1403164"/>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37" name="Rectangle 36"/>
          <p:cNvSpPr>
            <a:spLocks noChangeArrowheads="1"/>
          </p:cNvSpPr>
          <p:nvPr/>
        </p:nvSpPr>
        <p:spPr bwMode="auto">
          <a:xfrm>
            <a:off x="5526438" y="1403164"/>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38" name="Rectangle 37"/>
          <p:cNvSpPr>
            <a:spLocks noChangeArrowheads="1"/>
          </p:cNvSpPr>
          <p:nvPr/>
        </p:nvSpPr>
        <p:spPr bwMode="auto">
          <a:xfrm>
            <a:off x="5845627" y="1668517"/>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39" name="Rectangle 38"/>
          <p:cNvSpPr>
            <a:spLocks noChangeArrowheads="1"/>
          </p:cNvSpPr>
          <p:nvPr/>
        </p:nvSpPr>
        <p:spPr bwMode="auto">
          <a:xfrm>
            <a:off x="6306662" y="268765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0" name="Rectangle 39"/>
          <p:cNvSpPr>
            <a:spLocks noChangeArrowheads="1"/>
          </p:cNvSpPr>
          <p:nvPr/>
        </p:nvSpPr>
        <p:spPr bwMode="auto">
          <a:xfrm>
            <a:off x="5302695" y="1921131"/>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1" name="Rectangle 40"/>
          <p:cNvSpPr>
            <a:spLocks noChangeArrowheads="1"/>
          </p:cNvSpPr>
          <p:nvPr/>
        </p:nvSpPr>
        <p:spPr bwMode="auto">
          <a:xfrm>
            <a:off x="4341189" y="2183532"/>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2" name="Rectangle 41"/>
          <p:cNvSpPr>
            <a:spLocks noChangeArrowheads="1"/>
          </p:cNvSpPr>
          <p:nvPr/>
        </p:nvSpPr>
        <p:spPr bwMode="auto">
          <a:xfrm>
            <a:off x="4178410" y="2442982"/>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3" name="Rectangle 42"/>
          <p:cNvSpPr>
            <a:spLocks noChangeArrowheads="1"/>
          </p:cNvSpPr>
          <p:nvPr/>
        </p:nvSpPr>
        <p:spPr bwMode="auto">
          <a:xfrm>
            <a:off x="2947967" y="2687651"/>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4" name="Rectangle 43"/>
          <p:cNvSpPr>
            <a:spLocks noChangeArrowheads="1"/>
          </p:cNvSpPr>
          <p:nvPr/>
        </p:nvSpPr>
        <p:spPr bwMode="auto">
          <a:xfrm>
            <a:off x="1915688" y="1165811"/>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6" name="Group 46"/>
          <p:cNvGrpSpPr>
            <a:grpSpLocks/>
          </p:cNvGrpSpPr>
          <p:nvPr/>
        </p:nvGrpSpPr>
        <p:grpSpPr bwMode="auto">
          <a:xfrm>
            <a:off x="2209902" y="2799974"/>
            <a:ext cx="83917" cy="41064"/>
            <a:chOff x="833" y="3024"/>
            <a:chExt cx="78" cy="51"/>
          </a:xfrm>
        </p:grpSpPr>
        <p:sp>
          <p:nvSpPr>
            <p:cNvPr id="47"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8"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9"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50" name="Group 50"/>
          <p:cNvGrpSpPr>
            <a:grpSpLocks/>
          </p:cNvGrpSpPr>
          <p:nvPr/>
        </p:nvGrpSpPr>
        <p:grpSpPr bwMode="auto">
          <a:xfrm>
            <a:off x="7220650" y="2805574"/>
            <a:ext cx="83917" cy="39198"/>
            <a:chOff x="5432" y="3030"/>
            <a:chExt cx="78" cy="51"/>
          </a:xfrm>
        </p:grpSpPr>
        <p:sp>
          <p:nvSpPr>
            <p:cNvPr id="51"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2"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3"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54" name="Rectangle 75"/>
          <p:cNvSpPr>
            <a:spLocks noChangeArrowheads="1"/>
          </p:cNvSpPr>
          <p:nvPr/>
        </p:nvSpPr>
        <p:spPr bwMode="auto">
          <a:xfrm>
            <a:off x="3955981" y="3028776"/>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smtClean="0">
                <a:latin typeface="微软雅黑" pitchFamily="34" charset="-122"/>
                <a:ea typeface="微软雅黑" pitchFamily="34" charset="-122"/>
              </a:rPr>
              <a:t>数   据   部   分</a:t>
            </a:r>
            <a:endParaRPr kumimoji="1" lang="zh-CN" altLang="en-US" sz="1200" b="1" dirty="0">
              <a:latin typeface="微软雅黑" pitchFamily="34" charset="-122"/>
              <a:ea typeface="微软雅黑" pitchFamily="34" charset="-122"/>
            </a:endParaRPr>
          </a:p>
        </p:txBody>
      </p:sp>
      <p:sp>
        <p:nvSpPr>
          <p:cNvPr id="55" name="Rectangle 80"/>
          <p:cNvSpPr>
            <a:spLocks noChangeArrowheads="1"/>
          </p:cNvSpPr>
          <p:nvPr/>
        </p:nvSpPr>
        <p:spPr bwMode="auto">
          <a:xfrm>
            <a:off x="3890261" y="3533527"/>
            <a:ext cx="2536716" cy="264116"/>
          </a:xfrm>
          <a:prstGeom prst="rect">
            <a:avLst/>
          </a:prstGeom>
          <a:solidFill>
            <a:srgbClr val="00FFFF"/>
          </a:solidFill>
          <a:ln w="12700">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6" name="Rectangle 82"/>
          <p:cNvSpPr>
            <a:spLocks noChangeArrowheads="1"/>
          </p:cNvSpPr>
          <p:nvPr/>
        </p:nvSpPr>
        <p:spPr bwMode="auto">
          <a:xfrm>
            <a:off x="4253229" y="3529163"/>
            <a:ext cx="1971541"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       据       部       分</a:t>
            </a:r>
          </a:p>
        </p:txBody>
      </p:sp>
      <p:sp>
        <p:nvSpPr>
          <p:cNvPr id="57" name="Rectangle 83"/>
          <p:cNvSpPr>
            <a:spLocks noChangeArrowheads="1"/>
          </p:cNvSpPr>
          <p:nvPr/>
        </p:nvSpPr>
        <p:spPr bwMode="auto">
          <a:xfrm>
            <a:off x="3110745" y="3529163"/>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a:t>
            </a:r>
          </a:p>
        </p:txBody>
      </p:sp>
      <p:sp>
        <p:nvSpPr>
          <p:cNvPr id="58" name="Rectangle 85"/>
          <p:cNvSpPr>
            <a:spLocks noChangeArrowheads="1"/>
          </p:cNvSpPr>
          <p:nvPr/>
        </p:nvSpPr>
        <p:spPr bwMode="auto">
          <a:xfrm>
            <a:off x="4254238" y="3819109"/>
            <a:ext cx="902898" cy="29387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CC"/>
                </a:solidFill>
                <a:latin typeface="微软雅黑" pitchFamily="34" charset="-122"/>
                <a:ea typeface="微软雅黑" pitchFamily="34" charset="-122"/>
              </a:rPr>
              <a:t>IP </a:t>
            </a:r>
            <a:r>
              <a:rPr kumimoji="1" lang="zh-CN" altLang="en-US" sz="1200" b="1" dirty="0">
                <a:solidFill>
                  <a:srgbClr val="0000CC"/>
                </a:solidFill>
                <a:latin typeface="微软雅黑" pitchFamily="34" charset="-122"/>
                <a:ea typeface="微软雅黑" pitchFamily="34" charset="-122"/>
              </a:rPr>
              <a:t>数据报</a:t>
            </a:r>
          </a:p>
        </p:txBody>
      </p:sp>
      <p:sp>
        <p:nvSpPr>
          <p:cNvPr id="65" name="AutoShape 97"/>
          <p:cNvSpPr>
            <a:spLocks/>
          </p:cNvSpPr>
          <p:nvPr/>
        </p:nvSpPr>
        <p:spPr bwMode="auto">
          <a:xfrm>
            <a:off x="2097554" y="1427127"/>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66" name="Group 100"/>
          <p:cNvGrpSpPr>
            <a:grpSpLocks/>
          </p:cNvGrpSpPr>
          <p:nvPr/>
        </p:nvGrpSpPr>
        <p:grpSpPr bwMode="auto">
          <a:xfrm>
            <a:off x="1912655" y="3839640"/>
            <a:ext cx="1059578" cy="454504"/>
            <a:chOff x="380" y="3475"/>
            <a:chExt cx="1048" cy="487"/>
          </a:xfrm>
        </p:grpSpPr>
        <p:sp>
          <p:nvSpPr>
            <p:cNvPr id="67" name="Line 98"/>
            <p:cNvSpPr>
              <a:spLocks noChangeShapeType="1"/>
            </p:cNvSpPr>
            <p:nvPr/>
          </p:nvSpPr>
          <p:spPr bwMode="auto">
            <a:xfrm flipV="1">
              <a:off x="1428" y="3475"/>
              <a:ext cx="0" cy="487"/>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8" name="Rectangle 99"/>
            <p:cNvSpPr>
              <a:spLocks noChangeArrowheads="1"/>
            </p:cNvSpPr>
            <p:nvPr/>
          </p:nvSpPr>
          <p:spPr bwMode="auto">
            <a:xfrm>
              <a:off x="380" y="3582"/>
              <a:ext cx="845"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CC"/>
                  </a:solidFill>
                  <a:latin typeface="微软雅黑" pitchFamily="34" charset="-122"/>
                  <a:ea typeface="微软雅黑" pitchFamily="34" charset="-122"/>
                </a:rPr>
                <a:t>发送在前</a:t>
              </a:r>
            </a:p>
          </p:txBody>
        </p:sp>
      </p:grpSp>
      <p:sp>
        <p:nvSpPr>
          <p:cNvPr id="71" name="矩形 70"/>
          <p:cNvSpPr/>
          <p:nvPr/>
        </p:nvSpPr>
        <p:spPr>
          <a:xfrm>
            <a:off x="2920480" y="767933"/>
            <a:ext cx="3321743" cy="338554"/>
          </a:xfrm>
          <a:prstGeom prst="rect">
            <a:avLst/>
          </a:prstGeom>
          <a:solidFill>
            <a:srgbClr val="0000CC"/>
          </a:solidFill>
          <a:ln w="9525">
            <a:noFill/>
            <a:miter lim="800000"/>
            <a:headEnd/>
            <a:tailEnd/>
          </a:ln>
          <a:effectLst/>
        </p:spPr>
        <p:txBody>
          <a:bodyPr wrap="none">
            <a:spAutoFit/>
          </a:bodyPr>
          <a:lstStyle/>
          <a:p>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数据报由首部和数据两部分组成</a:t>
            </a:r>
          </a:p>
        </p:txBody>
      </p:sp>
      <p:grpSp>
        <p:nvGrpSpPr>
          <p:cNvPr id="75" name="组合 74"/>
          <p:cNvGrpSpPr/>
          <p:nvPr/>
        </p:nvGrpSpPr>
        <p:grpSpPr>
          <a:xfrm>
            <a:off x="1444206" y="1385131"/>
            <a:ext cx="5822950" cy="2411581"/>
            <a:chOff x="1444206" y="1385131"/>
            <a:chExt cx="5822950" cy="2411581"/>
          </a:xfrm>
        </p:grpSpPr>
        <p:grpSp>
          <p:nvGrpSpPr>
            <p:cNvPr id="59" name="Group 94"/>
            <p:cNvGrpSpPr>
              <a:grpSpLocks/>
            </p:cNvGrpSpPr>
            <p:nvPr/>
          </p:nvGrpSpPr>
          <p:grpSpPr bwMode="auto">
            <a:xfrm>
              <a:off x="1444206" y="1385131"/>
              <a:ext cx="336679" cy="1566034"/>
              <a:chOff x="-127" y="845"/>
              <a:chExt cx="333" cy="1678"/>
            </a:xfrm>
          </p:grpSpPr>
          <p:sp>
            <p:nvSpPr>
              <p:cNvPr id="60"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1"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sp>
          <p:nvSpPr>
            <p:cNvPr id="73" name="Rectangle 92"/>
            <p:cNvSpPr>
              <a:spLocks noChangeArrowheads="1"/>
            </p:cNvSpPr>
            <p:nvPr/>
          </p:nvSpPr>
          <p:spPr bwMode="auto">
            <a:xfrm>
              <a:off x="2970210" y="3531662"/>
              <a:ext cx="925108" cy="265050"/>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4" name="Rectangle 92"/>
            <p:cNvSpPr>
              <a:spLocks noChangeArrowheads="1"/>
            </p:cNvSpPr>
            <p:nvPr/>
          </p:nvSpPr>
          <p:spPr bwMode="auto">
            <a:xfrm>
              <a:off x="2248865" y="1397262"/>
              <a:ext cx="5018291" cy="1553323"/>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47785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withEffect">
                                  <p:stCondLst>
                                    <p:cond delay="500"/>
                                  </p:stCondLst>
                                  <p:childTnLst>
                                    <p:anim calcmode="discrete" valueType="str">
                                      <p:cBhvr>
                                        <p:cTn id="6" dur="1000" fill="hold"/>
                                        <p:tgtEl>
                                          <p:spTgt spid="7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70352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 name="Rectangle 6"/>
          <p:cNvSpPr>
            <a:spLocks noChangeArrowheads="1"/>
          </p:cNvSpPr>
          <p:nvPr/>
        </p:nvSpPr>
        <p:spPr bwMode="auto">
          <a:xfrm>
            <a:off x="3591336" y="670316"/>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尽最大努力交付</a:t>
            </a:r>
          </a:p>
        </p:txBody>
      </p:sp>
      <p:sp>
        <p:nvSpPr>
          <p:cNvPr id="9" name="Rectangle 68"/>
          <p:cNvSpPr>
            <a:spLocks noChangeArrowheads="1"/>
          </p:cNvSpPr>
          <p:nvPr/>
        </p:nvSpPr>
        <p:spPr bwMode="auto">
          <a:xfrm>
            <a:off x="556963" y="1014002"/>
            <a:ext cx="8184960" cy="30038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b="1" dirty="0">
                <a:latin typeface="微软雅黑" pitchFamily="34" charset="-122"/>
                <a:ea typeface="微软雅黑" pitchFamily="34" charset="-122"/>
              </a:rPr>
              <a:t>由于传输</a:t>
            </a:r>
            <a:r>
              <a:rPr lang="zh-CN" altLang="en-US" b="1" dirty="0">
                <a:solidFill>
                  <a:srgbClr val="0000FF"/>
                </a:solidFill>
                <a:latin typeface="微软雅黑" pitchFamily="34" charset="-122"/>
                <a:ea typeface="微软雅黑" pitchFamily="34" charset="-122"/>
              </a:rPr>
              <a:t>网络不提供端到端的可靠传输服务</a:t>
            </a:r>
            <a:r>
              <a:rPr lang="zh-CN" altLang="en-US" b="1" dirty="0">
                <a:latin typeface="微软雅黑" pitchFamily="34" charset="-122"/>
                <a:ea typeface="微软雅黑" pitchFamily="34" charset="-122"/>
              </a:rPr>
              <a:t>，这就使网络中的路由器可以做得比较简单，而且价格低廉（与电信网的交换机相比较）。</a:t>
            </a:r>
          </a:p>
          <a:p>
            <a:pPr marL="268288" indent="-268288">
              <a:lnSpc>
                <a:spcPts val="3300"/>
              </a:lnSpc>
              <a:buClr>
                <a:srgbClr val="0070C0"/>
              </a:buClr>
              <a:buFont typeface="Wingdings" pitchFamily="2" charset="2"/>
              <a:buChar char="l"/>
            </a:pPr>
            <a:r>
              <a:rPr lang="zh-CN" altLang="en-US" b="1" dirty="0">
                <a:latin typeface="微软雅黑" pitchFamily="34" charset="-122"/>
                <a:ea typeface="微软雅黑" pitchFamily="34" charset="-122"/>
              </a:rPr>
              <a:t>如果主机（即端系统）中的进程之间的通信需要是可靠的，那么就由网络的</a:t>
            </a:r>
            <a:r>
              <a:rPr lang="zh-CN" altLang="en-US" b="1" dirty="0">
                <a:solidFill>
                  <a:srgbClr val="0000FF"/>
                </a:solidFill>
                <a:latin typeface="微软雅黑" pitchFamily="34" charset="-122"/>
                <a:ea typeface="微软雅黑" pitchFamily="34" charset="-122"/>
              </a:rPr>
              <a:t>主机中的运输层负责可靠交付（包括差错处理、流量控制等） </a:t>
            </a:r>
            <a:r>
              <a:rPr lang="zh-CN" altLang="en-US"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采用这种设计思路的好处是</a:t>
            </a:r>
            <a:r>
              <a:rPr lang="zh-CN" altLang="en-US" b="1" dirty="0">
                <a:latin typeface="微软雅黑" pitchFamily="34" charset="-122"/>
                <a:ea typeface="微软雅黑" pitchFamily="34" charset="-122"/>
              </a:rPr>
              <a:t>：网络的造价大大降低，运行方式灵活，能够适应多种应用。</a:t>
            </a:r>
          </a:p>
          <a:p>
            <a:pPr marL="268288" indent="-268288">
              <a:lnSpc>
                <a:spcPts val="3300"/>
              </a:lnSpc>
              <a:buClr>
                <a:srgbClr val="0070C0"/>
              </a:buClr>
              <a:buFont typeface="Wingdings" pitchFamily="2" charset="2"/>
              <a:buChar char="l"/>
            </a:pPr>
            <a:r>
              <a:rPr lang="zh-CN" altLang="en-US" b="1" dirty="0">
                <a:latin typeface="微软雅黑" pitchFamily="34" charset="-122"/>
                <a:ea typeface="微软雅黑" pitchFamily="34" charset="-122"/>
              </a:rPr>
              <a:t>互连网能够发展到今日的规模，充分证明了当初采用这种设计思路的正确性。 </a:t>
            </a:r>
          </a:p>
        </p:txBody>
      </p:sp>
    </p:spTree>
    <p:extLst>
      <p:ext uri="{BB962C8B-B14F-4D97-AF65-F5344CB8AC3E}">
        <p14:creationId xmlns:p14="http://schemas.microsoft.com/office/powerpoint/2010/main" val="72916445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685801"/>
            <a:ext cx="8048776" cy="367155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10"/>
          <p:cNvSpPr>
            <a:spLocks noChangeArrowheads="1"/>
          </p:cNvSpPr>
          <p:nvPr/>
        </p:nvSpPr>
        <p:spPr bwMode="auto">
          <a:xfrm>
            <a:off x="2252366" y="1397262"/>
            <a:ext cx="5008725" cy="1553902"/>
          </a:xfrm>
          <a:prstGeom prst="rect">
            <a:avLst/>
          </a:prstGeom>
          <a:solidFill>
            <a:srgbClr val="99FFCC"/>
          </a:solidFill>
          <a:ln w="25400">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44"/>
          <p:cNvSpPr>
            <a:spLocks noChangeArrowheads="1"/>
          </p:cNvSpPr>
          <p:nvPr/>
        </p:nvSpPr>
        <p:spPr bwMode="auto">
          <a:xfrm>
            <a:off x="2804398" y="1403164"/>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8" name="Rectangle 45"/>
          <p:cNvSpPr>
            <a:spLocks noChangeArrowheads="1"/>
          </p:cNvSpPr>
          <p:nvPr/>
        </p:nvSpPr>
        <p:spPr bwMode="auto">
          <a:xfrm>
            <a:off x="1805213" y="1638980"/>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9" name="Rectangle 54"/>
          <p:cNvSpPr>
            <a:spLocks noChangeArrowheads="1"/>
          </p:cNvSpPr>
          <p:nvPr/>
        </p:nvSpPr>
        <p:spPr bwMode="auto">
          <a:xfrm>
            <a:off x="1731621" y="2612385"/>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10" name="Line 6"/>
          <p:cNvSpPr>
            <a:spLocks noChangeShapeType="1"/>
          </p:cNvSpPr>
          <p:nvPr/>
        </p:nvSpPr>
        <p:spPr bwMode="auto">
          <a:xfrm>
            <a:off x="2992453" y="3939501"/>
            <a:ext cx="3451713"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1" name="Rectangle 90"/>
          <p:cNvSpPr>
            <a:spLocks noChangeArrowheads="1"/>
          </p:cNvSpPr>
          <p:nvPr/>
        </p:nvSpPr>
        <p:spPr bwMode="auto">
          <a:xfrm>
            <a:off x="2973243" y="3533527"/>
            <a:ext cx="917019" cy="264116"/>
          </a:xfrm>
          <a:prstGeom prst="rect">
            <a:avLst/>
          </a:prstGeom>
          <a:solidFill>
            <a:srgbClr val="99FFCC"/>
          </a:solidFill>
          <a:ln w="12700">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 name="Rectangle 11"/>
          <p:cNvSpPr>
            <a:spLocks noChangeArrowheads="1"/>
          </p:cNvSpPr>
          <p:nvPr/>
        </p:nvSpPr>
        <p:spPr bwMode="auto">
          <a:xfrm>
            <a:off x="2261466" y="2957697"/>
            <a:ext cx="4988504" cy="400375"/>
          </a:xfrm>
          <a:prstGeom prst="rect">
            <a:avLst/>
          </a:prstGeom>
          <a:solidFill>
            <a:srgbClr val="00FFFF"/>
          </a:solidFill>
          <a:ln w="28575">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3" name="Line 12"/>
          <p:cNvSpPr>
            <a:spLocks noChangeShapeType="1"/>
          </p:cNvSpPr>
          <p:nvPr/>
        </p:nvSpPr>
        <p:spPr bwMode="auto">
          <a:xfrm>
            <a:off x="2249333" y="1662312"/>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2249333" y="192269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2249333" y="2184013"/>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2249333" y="244159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6"/>
          <p:cNvSpPr>
            <a:spLocks noChangeShapeType="1"/>
          </p:cNvSpPr>
          <p:nvPr/>
        </p:nvSpPr>
        <p:spPr bwMode="auto">
          <a:xfrm>
            <a:off x="2249333" y="2702913"/>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7"/>
          <p:cNvSpPr>
            <a:spLocks noChangeShapeType="1"/>
          </p:cNvSpPr>
          <p:nvPr/>
        </p:nvSpPr>
        <p:spPr bwMode="auto">
          <a:xfrm>
            <a:off x="2866072" y="1401929"/>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3536811" y="1401929"/>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9"/>
          <p:cNvSpPr>
            <a:spLocks noChangeShapeType="1"/>
          </p:cNvSpPr>
          <p:nvPr/>
        </p:nvSpPr>
        <p:spPr bwMode="auto">
          <a:xfrm>
            <a:off x="3536811" y="1928296"/>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20"/>
          <p:cNvSpPr>
            <a:spLocks noChangeShapeType="1"/>
          </p:cNvSpPr>
          <p:nvPr/>
        </p:nvSpPr>
        <p:spPr bwMode="auto">
          <a:xfrm>
            <a:off x="4749651" y="1401929"/>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21"/>
          <p:cNvSpPr>
            <a:spLocks noChangeShapeType="1"/>
          </p:cNvSpPr>
          <p:nvPr/>
        </p:nvSpPr>
        <p:spPr bwMode="auto">
          <a:xfrm flipV="1">
            <a:off x="6005371" y="2700113"/>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22"/>
          <p:cNvSpPr>
            <a:spLocks noChangeShapeType="1"/>
          </p:cNvSpPr>
          <p:nvPr/>
        </p:nvSpPr>
        <p:spPr bwMode="auto">
          <a:xfrm>
            <a:off x="5260230" y="1667912"/>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Rectangle 23"/>
          <p:cNvSpPr>
            <a:spLocks noChangeArrowheads="1"/>
          </p:cNvSpPr>
          <p:nvPr/>
        </p:nvSpPr>
        <p:spPr bwMode="auto">
          <a:xfrm>
            <a:off x="2215970" y="1174210"/>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5" name="Rectangle 24"/>
          <p:cNvSpPr>
            <a:spLocks noChangeArrowheads="1"/>
          </p:cNvSpPr>
          <p:nvPr/>
        </p:nvSpPr>
        <p:spPr bwMode="auto">
          <a:xfrm>
            <a:off x="2811476" y="1174210"/>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6" name="Rectangle 25"/>
          <p:cNvSpPr>
            <a:spLocks noChangeArrowheads="1"/>
          </p:cNvSpPr>
          <p:nvPr/>
        </p:nvSpPr>
        <p:spPr bwMode="auto">
          <a:xfrm>
            <a:off x="3445402" y="1174210"/>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27" name="Rectangle 26"/>
          <p:cNvSpPr>
            <a:spLocks noChangeArrowheads="1"/>
          </p:cNvSpPr>
          <p:nvPr/>
        </p:nvSpPr>
        <p:spPr bwMode="auto">
          <a:xfrm>
            <a:off x="4687978"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28" name="Rectangle 27"/>
          <p:cNvSpPr>
            <a:spLocks noChangeArrowheads="1"/>
          </p:cNvSpPr>
          <p:nvPr/>
        </p:nvSpPr>
        <p:spPr bwMode="auto">
          <a:xfrm>
            <a:off x="5195522"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29" name="Rectangle 28"/>
          <p:cNvSpPr>
            <a:spLocks noChangeArrowheads="1"/>
          </p:cNvSpPr>
          <p:nvPr/>
        </p:nvSpPr>
        <p:spPr bwMode="auto">
          <a:xfrm>
            <a:off x="5943698"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0" name="Rectangle 29"/>
          <p:cNvSpPr>
            <a:spLocks noChangeArrowheads="1"/>
          </p:cNvSpPr>
          <p:nvPr/>
        </p:nvSpPr>
        <p:spPr bwMode="auto">
          <a:xfrm>
            <a:off x="7034617"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1" name="Rectangle 30"/>
          <p:cNvSpPr>
            <a:spLocks noChangeArrowheads="1"/>
          </p:cNvSpPr>
          <p:nvPr/>
        </p:nvSpPr>
        <p:spPr bwMode="auto">
          <a:xfrm>
            <a:off x="2311007" y="1403164"/>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2" name="Rectangle 31"/>
          <p:cNvSpPr>
            <a:spLocks noChangeArrowheads="1"/>
          </p:cNvSpPr>
          <p:nvPr/>
        </p:nvSpPr>
        <p:spPr bwMode="auto">
          <a:xfrm>
            <a:off x="4787059" y="1668517"/>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3" name="Rectangle 32"/>
          <p:cNvSpPr>
            <a:spLocks noChangeArrowheads="1"/>
          </p:cNvSpPr>
          <p:nvPr/>
        </p:nvSpPr>
        <p:spPr bwMode="auto">
          <a:xfrm>
            <a:off x="2436378" y="1921131"/>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4" name="Rectangle 33"/>
          <p:cNvSpPr>
            <a:spLocks noChangeArrowheads="1"/>
          </p:cNvSpPr>
          <p:nvPr/>
        </p:nvSpPr>
        <p:spPr bwMode="auto">
          <a:xfrm>
            <a:off x="3793201" y="19211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5" name="Rectangle 34"/>
          <p:cNvSpPr>
            <a:spLocks noChangeArrowheads="1"/>
          </p:cNvSpPr>
          <p:nvPr/>
        </p:nvSpPr>
        <p:spPr bwMode="auto">
          <a:xfrm>
            <a:off x="3165342" y="1668517"/>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6" name="Rectangle 35"/>
          <p:cNvSpPr>
            <a:spLocks noChangeArrowheads="1"/>
          </p:cNvSpPr>
          <p:nvPr/>
        </p:nvSpPr>
        <p:spPr bwMode="auto">
          <a:xfrm>
            <a:off x="3681986" y="1403164"/>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37" name="Rectangle 36"/>
          <p:cNvSpPr>
            <a:spLocks noChangeArrowheads="1"/>
          </p:cNvSpPr>
          <p:nvPr/>
        </p:nvSpPr>
        <p:spPr bwMode="auto">
          <a:xfrm>
            <a:off x="5526438" y="1403164"/>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38" name="Rectangle 37"/>
          <p:cNvSpPr>
            <a:spLocks noChangeArrowheads="1"/>
          </p:cNvSpPr>
          <p:nvPr/>
        </p:nvSpPr>
        <p:spPr bwMode="auto">
          <a:xfrm>
            <a:off x="5845627" y="1668517"/>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39" name="Rectangle 38"/>
          <p:cNvSpPr>
            <a:spLocks noChangeArrowheads="1"/>
          </p:cNvSpPr>
          <p:nvPr/>
        </p:nvSpPr>
        <p:spPr bwMode="auto">
          <a:xfrm>
            <a:off x="6306662" y="268765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0" name="Rectangle 39"/>
          <p:cNvSpPr>
            <a:spLocks noChangeArrowheads="1"/>
          </p:cNvSpPr>
          <p:nvPr/>
        </p:nvSpPr>
        <p:spPr bwMode="auto">
          <a:xfrm>
            <a:off x="5302695" y="1921131"/>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1" name="Rectangle 40"/>
          <p:cNvSpPr>
            <a:spLocks noChangeArrowheads="1"/>
          </p:cNvSpPr>
          <p:nvPr/>
        </p:nvSpPr>
        <p:spPr bwMode="auto">
          <a:xfrm>
            <a:off x="4341189" y="2183532"/>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2" name="Rectangle 41"/>
          <p:cNvSpPr>
            <a:spLocks noChangeArrowheads="1"/>
          </p:cNvSpPr>
          <p:nvPr/>
        </p:nvSpPr>
        <p:spPr bwMode="auto">
          <a:xfrm>
            <a:off x="4178410" y="2442982"/>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3" name="Rectangle 42"/>
          <p:cNvSpPr>
            <a:spLocks noChangeArrowheads="1"/>
          </p:cNvSpPr>
          <p:nvPr/>
        </p:nvSpPr>
        <p:spPr bwMode="auto">
          <a:xfrm>
            <a:off x="2947967" y="2687651"/>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4" name="Rectangle 43"/>
          <p:cNvSpPr>
            <a:spLocks noChangeArrowheads="1"/>
          </p:cNvSpPr>
          <p:nvPr/>
        </p:nvSpPr>
        <p:spPr bwMode="auto">
          <a:xfrm>
            <a:off x="1915688" y="1165811"/>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5" name="Group 46"/>
          <p:cNvGrpSpPr>
            <a:grpSpLocks/>
          </p:cNvGrpSpPr>
          <p:nvPr/>
        </p:nvGrpSpPr>
        <p:grpSpPr bwMode="auto">
          <a:xfrm>
            <a:off x="2209902" y="2799974"/>
            <a:ext cx="83917" cy="41064"/>
            <a:chOff x="833" y="3024"/>
            <a:chExt cx="78" cy="51"/>
          </a:xfrm>
        </p:grpSpPr>
        <p:sp>
          <p:nvSpPr>
            <p:cNvPr id="46"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7"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8"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9" name="Group 50"/>
          <p:cNvGrpSpPr>
            <a:grpSpLocks/>
          </p:cNvGrpSpPr>
          <p:nvPr/>
        </p:nvGrpSpPr>
        <p:grpSpPr bwMode="auto">
          <a:xfrm>
            <a:off x="7220650" y="2805574"/>
            <a:ext cx="83917" cy="39198"/>
            <a:chOff x="5432" y="3030"/>
            <a:chExt cx="78" cy="51"/>
          </a:xfrm>
        </p:grpSpPr>
        <p:sp>
          <p:nvSpPr>
            <p:cNvPr id="50"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1"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2"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53" name="Rectangle 75"/>
          <p:cNvSpPr>
            <a:spLocks noChangeArrowheads="1"/>
          </p:cNvSpPr>
          <p:nvPr/>
        </p:nvSpPr>
        <p:spPr bwMode="auto">
          <a:xfrm>
            <a:off x="3955981" y="3028776"/>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smtClean="0">
                <a:latin typeface="微软雅黑" pitchFamily="34" charset="-122"/>
                <a:ea typeface="微软雅黑" pitchFamily="34" charset="-122"/>
              </a:rPr>
              <a:t>数   据   部   分</a:t>
            </a:r>
            <a:endParaRPr kumimoji="1" lang="zh-CN" altLang="en-US" sz="1200" b="1" dirty="0">
              <a:latin typeface="微软雅黑" pitchFamily="34" charset="-122"/>
              <a:ea typeface="微软雅黑" pitchFamily="34" charset="-122"/>
            </a:endParaRPr>
          </a:p>
        </p:txBody>
      </p:sp>
      <p:sp>
        <p:nvSpPr>
          <p:cNvPr id="54" name="Rectangle 80"/>
          <p:cNvSpPr>
            <a:spLocks noChangeArrowheads="1"/>
          </p:cNvSpPr>
          <p:nvPr/>
        </p:nvSpPr>
        <p:spPr bwMode="auto">
          <a:xfrm>
            <a:off x="3890261" y="3533527"/>
            <a:ext cx="2536716" cy="264116"/>
          </a:xfrm>
          <a:prstGeom prst="rect">
            <a:avLst/>
          </a:prstGeom>
          <a:solidFill>
            <a:srgbClr val="00FFFF"/>
          </a:solidFill>
          <a:ln w="12700">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5" name="Rectangle 82"/>
          <p:cNvSpPr>
            <a:spLocks noChangeArrowheads="1"/>
          </p:cNvSpPr>
          <p:nvPr/>
        </p:nvSpPr>
        <p:spPr bwMode="auto">
          <a:xfrm>
            <a:off x="4253229" y="3529163"/>
            <a:ext cx="1971541"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       据       部       分</a:t>
            </a:r>
          </a:p>
        </p:txBody>
      </p:sp>
      <p:sp>
        <p:nvSpPr>
          <p:cNvPr id="56" name="Rectangle 83"/>
          <p:cNvSpPr>
            <a:spLocks noChangeArrowheads="1"/>
          </p:cNvSpPr>
          <p:nvPr/>
        </p:nvSpPr>
        <p:spPr bwMode="auto">
          <a:xfrm>
            <a:off x="3110745" y="3529163"/>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a:t>
            </a:r>
          </a:p>
        </p:txBody>
      </p:sp>
      <p:sp>
        <p:nvSpPr>
          <p:cNvPr id="57" name="Rectangle 85"/>
          <p:cNvSpPr>
            <a:spLocks noChangeArrowheads="1"/>
          </p:cNvSpPr>
          <p:nvPr/>
        </p:nvSpPr>
        <p:spPr bwMode="auto">
          <a:xfrm>
            <a:off x="4254238" y="3819109"/>
            <a:ext cx="902898" cy="29387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CC"/>
                </a:solidFill>
                <a:latin typeface="微软雅黑" pitchFamily="34" charset="-122"/>
                <a:ea typeface="微软雅黑" pitchFamily="34" charset="-122"/>
              </a:rPr>
              <a:t>IP </a:t>
            </a:r>
            <a:r>
              <a:rPr kumimoji="1" lang="zh-CN" altLang="en-US" sz="1200" b="1" dirty="0">
                <a:solidFill>
                  <a:srgbClr val="0000CC"/>
                </a:solidFill>
                <a:latin typeface="微软雅黑" pitchFamily="34" charset="-122"/>
                <a:ea typeface="微软雅黑" pitchFamily="34" charset="-122"/>
              </a:rPr>
              <a:t>数据报</a:t>
            </a:r>
          </a:p>
        </p:txBody>
      </p:sp>
      <p:sp>
        <p:nvSpPr>
          <p:cNvPr id="58" name="AutoShape 97"/>
          <p:cNvSpPr>
            <a:spLocks/>
          </p:cNvSpPr>
          <p:nvPr/>
        </p:nvSpPr>
        <p:spPr bwMode="auto">
          <a:xfrm>
            <a:off x="2097554" y="1427127"/>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59" name="Group 100"/>
          <p:cNvGrpSpPr>
            <a:grpSpLocks/>
          </p:cNvGrpSpPr>
          <p:nvPr/>
        </p:nvGrpSpPr>
        <p:grpSpPr bwMode="auto">
          <a:xfrm>
            <a:off x="1912655" y="3839640"/>
            <a:ext cx="1059578" cy="454504"/>
            <a:chOff x="380" y="3475"/>
            <a:chExt cx="1048" cy="487"/>
          </a:xfrm>
        </p:grpSpPr>
        <p:sp>
          <p:nvSpPr>
            <p:cNvPr id="60" name="Line 98"/>
            <p:cNvSpPr>
              <a:spLocks noChangeShapeType="1"/>
            </p:cNvSpPr>
            <p:nvPr/>
          </p:nvSpPr>
          <p:spPr bwMode="auto">
            <a:xfrm flipV="1">
              <a:off x="1428" y="3475"/>
              <a:ext cx="0" cy="487"/>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1" name="Rectangle 99"/>
            <p:cNvSpPr>
              <a:spLocks noChangeArrowheads="1"/>
            </p:cNvSpPr>
            <p:nvPr/>
          </p:nvSpPr>
          <p:spPr bwMode="auto">
            <a:xfrm>
              <a:off x="380" y="3582"/>
              <a:ext cx="845"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CC"/>
                  </a:solidFill>
                  <a:latin typeface="微软雅黑" pitchFamily="34" charset="-122"/>
                  <a:ea typeface="微软雅黑" pitchFamily="34" charset="-122"/>
                </a:rPr>
                <a:t>发送在前</a:t>
              </a:r>
            </a:p>
          </p:txBody>
        </p:sp>
      </p:grpSp>
      <p:sp>
        <p:nvSpPr>
          <p:cNvPr id="62" name="矩形 61"/>
          <p:cNvSpPr/>
          <p:nvPr/>
        </p:nvSpPr>
        <p:spPr>
          <a:xfrm>
            <a:off x="1163588" y="767933"/>
            <a:ext cx="6835526" cy="338554"/>
          </a:xfrm>
          <a:prstGeom prst="rect">
            <a:avLst/>
          </a:prstGeom>
          <a:solidFill>
            <a:srgbClr val="0000CC"/>
          </a:solidFill>
          <a:ln w="9525">
            <a:noFill/>
            <a:miter lim="800000"/>
            <a:headEnd/>
            <a:tailEnd/>
          </a:ln>
          <a:effectLst/>
        </p:spPr>
        <p:txBody>
          <a:bodyPr wrap="none">
            <a:spAutoFit/>
          </a:bodyPr>
          <a:lstStyle/>
          <a:p>
            <a:r>
              <a:rPr lang="zh-CN" altLang="en-US" sz="1600" b="1" dirty="0">
                <a:solidFill>
                  <a:schemeClr val="bg1"/>
                </a:solidFill>
                <a:latin typeface="微软雅黑" pitchFamily="34" charset="-122"/>
                <a:ea typeface="微软雅黑" pitchFamily="34" charset="-122"/>
              </a:rPr>
              <a:t>首部的前一部分是固定长度，共 </a:t>
            </a:r>
            <a:r>
              <a:rPr lang="en-US" altLang="zh-CN" sz="1600" b="1" dirty="0">
                <a:solidFill>
                  <a:schemeClr val="bg1"/>
                </a:solidFill>
                <a:latin typeface="微软雅黑" pitchFamily="34" charset="-122"/>
                <a:ea typeface="微软雅黑" pitchFamily="34" charset="-122"/>
              </a:rPr>
              <a:t>20 </a:t>
            </a:r>
            <a:r>
              <a:rPr lang="zh-CN" altLang="en-US" sz="1600" b="1" dirty="0">
                <a:solidFill>
                  <a:schemeClr val="bg1"/>
                </a:solidFill>
                <a:latin typeface="微软雅黑" pitchFamily="34" charset="-122"/>
                <a:ea typeface="微软雅黑" pitchFamily="34" charset="-122"/>
              </a:rPr>
              <a:t>字节，是所有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数据报必须具有的。</a:t>
            </a:r>
          </a:p>
        </p:txBody>
      </p:sp>
      <p:grpSp>
        <p:nvGrpSpPr>
          <p:cNvPr id="63" name="组合 62"/>
          <p:cNvGrpSpPr/>
          <p:nvPr/>
        </p:nvGrpSpPr>
        <p:grpSpPr>
          <a:xfrm>
            <a:off x="1444206" y="1385131"/>
            <a:ext cx="5822950" cy="2411581"/>
            <a:chOff x="1444206" y="1385131"/>
            <a:chExt cx="5822950" cy="2411581"/>
          </a:xfrm>
        </p:grpSpPr>
        <p:grpSp>
          <p:nvGrpSpPr>
            <p:cNvPr id="64" name="Group 94"/>
            <p:cNvGrpSpPr>
              <a:grpSpLocks/>
            </p:cNvGrpSpPr>
            <p:nvPr/>
          </p:nvGrpSpPr>
          <p:grpSpPr bwMode="auto">
            <a:xfrm>
              <a:off x="1444206" y="1385131"/>
              <a:ext cx="336679" cy="1566034"/>
              <a:chOff x="-127" y="845"/>
              <a:chExt cx="333" cy="1678"/>
            </a:xfrm>
          </p:grpSpPr>
          <p:sp>
            <p:nvSpPr>
              <p:cNvPr id="67"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8"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sp>
          <p:nvSpPr>
            <p:cNvPr id="65" name="Rectangle 92"/>
            <p:cNvSpPr>
              <a:spLocks noChangeArrowheads="1"/>
            </p:cNvSpPr>
            <p:nvPr/>
          </p:nvSpPr>
          <p:spPr bwMode="auto">
            <a:xfrm>
              <a:off x="2970210" y="3531662"/>
              <a:ext cx="925108" cy="265050"/>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6" name="Rectangle 92"/>
            <p:cNvSpPr>
              <a:spLocks noChangeArrowheads="1"/>
            </p:cNvSpPr>
            <p:nvPr/>
          </p:nvSpPr>
          <p:spPr bwMode="auto">
            <a:xfrm>
              <a:off x="2248865" y="1397262"/>
              <a:ext cx="5018291" cy="130565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58364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withEffect">
                                  <p:stCondLst>
                                    <p:cond delay="500"/>
                                  </p:stCondLst>
                                  <p:childTnLst>
                                    <p:anim calcmode="discrete" valueType="str">
                                      <p:cBhvr>
                                        <p:cTn id="6" dur="1000" fill="hold"/>
                                        <p:tgtEl>
                                          <p:spTgt spid="6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56963" y="685801"/>
            <a:ext cx="8048776" cy="367155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10"/>
          <p:cNvSpPr>
            <a:spLocks noChangeArrowheads="1"/>
          </p:cNvSpPr>
          <p:nvPr/>
        </p:nvSpPr>
        <p:spPr bwMode="auto">
          <a:xfrm>
            <a:off x="2252366" y="1397262"/>
            <a:ext cx="5008725" cy="1553902"/>
          </a:xfrm>
          <a:prstGeom prst="rect">
            <a:avLst/>
          </a:prstGeom>
          <a:solidFill>
            <a:srgbClr val="99FFCC"/>
          </a:solidFill>
          <a:ln w="25400">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 name="Rectangle 44"/>
          <p:cNvSpPr>
            <a:spLocks noChangeArrowheads="1"/>
          </p:cNvSpPr>
          <p:nvPr/>
        </p:nvSpPr>
        <p:spPr bwMode="auto">
          <a:xfrm>
            <a:off x="2804398" y="1403164"/>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11" name="Rectangle 45"/>
          <p:cNvSpPr>
            <a:spLocks noChangeArrowheads="1"/>
          </p:cNvSpPr>
          <p:nvPr/>
        </p:nvSpPr>
        <p:spPr bwMode="auto">
          <a:xfrm>
            <a:off x="1805213" y="1638980"/>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12" name="Rectangle 54"/>
          <p:cNvSpPr>
            <a:spLocks noChangeArrowheads="1"/>
          </p:cNvSpPr>
          <p:nvPr/>
        </p:nvSpPr>
        <p:spPr bwMode="auto">
          <a:xfrm>
            <a:off x="1731621" y="2612385"/>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15" name="Rectangle 11"/>
          <p:cNvSpPr>
            <a:spLocks noChangeArrowheads="1"/>
          </p:cNvSpPr>
          <p:nvPr/>
        </p:nvSpPr>
        <p:spPr bwMode="auto">
          <a:xfrm>
            <a:off x="2261466" y="2957697"/>
            <a:ext cx="4988504" cy="400375"/>
          </a:xfrm>
          <a:prstGeom prst="rect">
            <a:avLst/>
          </a:prstGeom>
          <a:solidFill>
            <a:srgbClr val="00FFFF"/>
          </a:solidFill>
          <a:ln w="28575">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2"/>
          <p:cNvSpPr>
            <a:spLocks noChangeShapeType="1"/>
          </p:cNvSpPr>
          <p:nvPr/>
        </p:nvSpPr>
        <p:spPr bwMode="auto">
          <a:xfrm>
            <a:off x="2249333" y="1662312"/>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3"/>
          <p:cNvSpPr>
            <a:spLocks noChangeShapeType="1"/>
          </p:cNvSpPr>
          <p:nvPr/>
        </p:nvSpPr>
        <p:spPr bwMode="auto">
          <a:xfrm>
            <a:off x="2249333" y="192269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4"/>
          <p:cNvSpPr>
            <a:spLocks noChangeShapeType="1"/>
          </p:cNvSpPr>
          <p:nvPr/>
        </p:nvSpPr>
        <p:spPr bwMode="auto">
          <a:xfrm>
            <a:off x="2249333" y="2184013"/>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5"/>
          <p:cNvSpPr>
            <a:spLocks noChangeShapeType="1"/>
          </p:cNvSpPr>
          <p:nvPr/>
        </p:nvSpPr>
        <p:spPr bwMode="auto">
          <a:xfrm>
            <a:off x="2249333" y="244159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6"/>
          <p:cNvSpPr>
            <a:spLocks noChangeShapeType="1"/>
          </p:cNvSpPr>
          <p:nvPr/>
        </p:nvSpPr>
        <p:spPr bwMode="auto">
          <a:xfrm>
            <a:off x="2249333" y="2702913"/>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17"/>
          <p:cNvSpPr>
            <a:spLocks noChangeShapeType="1"/>
          </p:cNvSpPr>
          <p:nvPr/>
        </p:nvSpPr>
        <p:spPr bwMode="auto">
          <a:xfrm>
            <a:off x="2866072" y="1401929"/>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18"/>
          <p:cNvSpPr>
            <a:spLocks noChangeShapeType="1"/>
          </p:cNvSpPr>
          <p:nvPr/>
        </p:nvSpPr>
        <p:spPr bwMode="auto">
          <a:xfrm>
            <a:off x="3536811" y="1401929"/>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19"/>
          <p:cNvSpPr>
            <a:spLocks noChangeShapeType="1"/>
          </p:cNvSpPr>
          <p:nvPr/>
        </p:nvSpPr>
        <p:spPr bwMode="auto">
          <a:xfrm>
            <a:off x="3536811" y="1928296"/>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20"/>
          <p:cNvSpPr>
            <a:spLocks noChangeShapeType="1"/>
          </p:cNvSpPr>
          <p:nvPr/>
        </p:nvSpPr>
        <p:spPr bwMode="auto">
          <a:xfrm>
            <a:off x="4749651" y="1401929"/>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Line 21"/>
          <p:cNvSpPr>
            <a:spLocks noChangeShapeType="1"/>
          </p:cNvSpPr>
          <p:nvPr/>
        </p:nvSpPr>
        <p:spPr bwMode="auto">
          <a:xfrm flipV="1">
            <a:off x="6005371" y="2700113"/>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Line 22"/>
          <p:cNvSpPr>
            <a:spLocks noChangeShapeType="1"/>
          </p:cNvSpPr>
          <p:nvPr/>
        </p:nvSpPr>
        <p:spPr bwMode="auto">
          <a:xfrm>
            <a:off x="5260230" y="1667912"/>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7" name="Rectangle 23"/>
          <p:cNvSpPr>
            <a:spLocks noChangeArrowheads="1"/>
          </p:cNvSpPr>
          <p:nvPr/>
        </p:nvSpPr>
        <p:spPr bwMode="auto">
          <a:xfrm>
            <a:off x="2215970" y="1174210"/>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8" name="Rectangle 24"/>
          <p:cNvSpPr>
            <a:spLocks noChangeArrowheads="1"/>
          </p:cNvSpPr>
          <p:nvPr/>
        </p:nvSpPr>
        <p:spPr bwMode="auto">
          <a:xfrm>
            <a:off x="2811476" y="1174210"/>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9" name="Rectangle 25"/>
          <p:cNvSpPr>
            <a:spLocks noChangeArrowheads="1"/>
          </p:cNvSpPr>
          <p:nvPr/>
        </p:nvSpPr>
        <p:spPr bwMode="auto">
          <a:xfrm>
            <a:off x="3445402" y="1174210"/>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30" name="Rectangle 26"/>
          <p:cNvSpPr>
            <a:spLocks noChangeArrowheads="1"/>
          </p:cNvSpPr>
          <p:nvPr/>
        </p:nvSpPr>
        <p:spPr bwMode="auto">
          <a:xfrm>
            <a:off x="4687978"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31" name="Rectangle 27"/>
          <p:cNvSpPr>
            <a:spLocks noChangeArrowheads="1"/>
          </p:cNvSpPr>
          <p:nvPr/>
        </p:nvSpPr>
        <p:spPr bwMode="auto">
          <a:xfrm>
            <a:off x="5195522"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32" name="Rectangle 28"/>
          <p:cNvSpPr>
            <a:spLocks noChangeArrowheads="1"/>
          </p:cNvSpPr>
          <p:nvPr/>
        </p:nvSpPr>
        <p:spPr bwMode="auto">
          <a:xfrm>
            <a:off x="5943698"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3" name="Rectangle 29"/>
          <p:cNvSpPr>
            <a:spLocks noChangeArrowheads="1"/>
          </p:cNvSpPr>
          <p:nvPr/>
        </p:nvSpPr>
        <p:spPr bwMode="auto">
          <a:xfrm>
            <a:off x="7034617"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4" name="Rectangle 30"/>
          <p:cNvSpPr>
            <a:spLocks noChangeArrowheads="1"/>
          </p:cNvSpPr>
          <p:nvPr/>
        </p:nvSpPr>
        <p:spPr bwMode="auto">
          <a:xfrm>
            <a:off x="2311007" y="1403164"/>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5" name="Rectangle 31"/>
          <p:cNvSpPr>
            <a:spLocks noChangeArrowheads="1"/>
          </p:cNvSpPr>
          <p:nvPr/>
        </p:nvSpPr>
        <p:spPr bwMode="auto">
          <a:xfrm>
            <a:off x="4787059" y="1668517"/>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6" name="Rectangle 32"/>
          <p:cNvSpPr>
            <a:spLocks noChangeArrowheads="1"/>
          </p:cNvSpPr>
          <p:nvPr/>
        </p:nvSpPr>
        <p:spPr bwMode="auto">
          <a:xfrm>
            <a:off x="2436378" y="1921131"/>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7" name="Rectangle 33"/>
          <p:cNvSpPr>
            <a:spLocks noChangeArrowheads="1"/>
          </p:cNvSpPr>
          <p:nvPr/>
        </p:nvSpPr>
        <p:spPr bwMode="auto">
          <a:xfrm>
            <a:off x="3793201" y="19211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8" name="Rectangle 34"/>
          <p:cNvSpPr>
            <a:spLocks noChangeArrowheads="1"/>
          </p:cNvSpPr>
          <p:nvPr/>
        </p:nvSpPr>
        <p:spPr bwMode="auto">
          <a:xfrm>
            <a:off x="3165342" y="1668517"/>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9" name="Rectangle 35"/>
          <p:cNvSpPr>
            <a:spLocks noChangeArrowheads="1"/>
          </p:cNvSpPr>
          <p:nvPr/>
        </p:nvSpPr>
        <p:spPr bwMode="auto">
          <a:xfrm>
            <a:off x="3681986" y="1403164"/>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40" name="Rectangle 36"/>
          <p:cNvSpPr>
            <a:spLocks noChangeArrowheads="1"/>
          </p:cNvSpPr>
          <p:nvPr/>
        </p:nvSpPr>
        <p:spPr bwMode="auto">
          <a:xfrm>
            <a:off x="5526438" y="1403164"/>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41" name="Rectangle 37"/>
          <p:cNvSpPr>
            <a:spLocks noChangeArrowheads="1"/>
          </p:cNvSpPr>
          <p:nvPr/>
        </p:nvSpPr>
        <p:spPr bwMode="auto">
          <a:xfrm>
            <a:off x="5845627" y="1668517"/>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42" name="Rectangle 38"/>
          <p:cNvSpPr>
            <a:spLocks noChangeArrowheads="1"/>
          </p:cNvSpPr>
          <p:nvPr/>
        </p:nvSpPr>
        <p:spPr bwMode="auto">
          <a:xfrm>
            <a:off x="6306662" y="268765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3" name="Rectangle 39"/>
          <p:cNvSpPr>
            <a:spLocks noChangeArrowheads="1"/>
          </p:cNvSpPr>
          <p:nvPr/>
        </p:nvSpPr>
        <p:spPr bwMode="auto">
          <a:xfrm>
            <a:off x="5302695" y="1921131"/>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4" name="Rectangle 40"/>
          <p:cNvSpPr>
            <a:spLocks noChangeArrowheads="1"/>
          </p:cNvSpPr>
          <p:nvPr/>
        </p:nvSpPr>
        <p:spPr bwMode="auto">
          <a:xfrm>
            <a:off x="4341189" y="2183532"/>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5" name="Rectangle 41"/>
          <p:cNvSpPr>
            <a:spLocks noChangeArrowheads="1"/>
          </p:cNvSpPr>
          <p:nvPr/>
        </p:nvSpPr>
        <p:spPr bwMode="auto">
          <a:xfrm>
            <a:off x="4178410" y="2442982"/>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6" name="Rectangle 42"/>
          <p:cNvSpPr>
            <a:spLocks noChangeArrowheads="1"/>
          </p:cNvSpPr>
          <p:nvPr/>
        </p:nvSpPr>
        <p:spPr bwMode="auto">
          <a:xfrm>
            <a:off x="2947967" y="2687651"/>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7" name="Rectangle 43"/>
          <p:cNvSpPr>
            <a:spLocks noChangeArrowheads="1"/>
          </p:cNvSpPr>
          <p:nvPr/>
        </p:nvSpPr>
        <p:spPr bwMode="auto">
          <a:xfrm>
            <a:off x="1915688" y="1165811"/>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8" name="Group 46"/>
          <p:cNvGrpSpPr>
            <a:grpSpLocks/>
          </p:cNvGrpSpPr>
          <p:nvPr/>
        </p:nvGrpSpPr>
        <p:grpSpPr bwMode="auto">
          <a:xfrm>
            <a:off x="2209902" y="2799974"/>
            <a:ext cx="83917" cy="41064"/>
            <a:chOff x="833" y="3024"/>
            <a:chExt cx="78" cy="51"/>
          </a:xfrm>
        </p:grpSpPr>
        <p:sp>
          <p:nvSpPr>
            <p:cNvPr id="49"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0"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1"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52" name="Group 50"/>
          <p:cNvGrpSpPr>
            <a:grpSpLocks/>
          </p:cNvGrpSpPr>
          <p:nvPr/>
        </p:nvGrpSpPr>
        <p:grpSpPr bwMode="auto">
          <a:xfrm>
            <a:off x="7220650" y="2805574"/>
            <a:ext cx="83917" cy="39198"/>
            <a:chOff x="5432" y="3030"/>
            <a:chExt cx="78" cy="51"/>
          </a:xfrm>
        </p:grpSpPr>
        <p:sp>
          <p:nvSpPr>
            <p:cNvPr id="53"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4"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5"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56" name="Rectangle 75"/>
          <p:cNvSpPr>
            <a:spLocks noChangeArrowheads="1"/>
          </p:cNvSpPr>
          <p:nvPr/>
        </p:nvSpPr>
        <p:spPr bwMode="auto">
          <a:xfrm>
            <a:off x="3955981" y="3028776"/>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smtClean="0">
                <a:latin typeface="微软雅黑" pitchFamily="34" charset="-122"/>
                <a:ea typeface="微软雅黑" pitchFamily="34" charset="-122"/>
              </a:rPr>
              <a:t>数   据   部   分</a:t>
            </a:r>
            <a:endParaRPr kumimoji="1" lang="zh-CN" altLang="en-US" sz="1200" b="1" dirty="0">
              <a:latin typeface="微软雅黑" pitchFamily="34" charset="-122"/>
              <a:ea typeface="微软雅黑" pitchFamily="34" charset="-122"/>
            </a:endParaRPr>
          </a:p>
        </p:txBody>
      </p:sp>
      <p:sp>
        <p:nvSpPr>
          <p:cNvPr id="61" name="AutoShape 97"/>
          <p:cNvSpPr>
            <a:spLocks/>
          </p:cNvSpPr>
          <p:nvPr/>
        </p:nvSpPr>
        <p:spPr bwMode="auto">
          <a:xfrm>
            <a:off x="2097554" y="1427127"/>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5" name="矩形 64"/>
          <p:cNvSpPr/>
          <p:nvPr/>
        </p:nvSpPr>
        <p:spPr>
          <a:xfrm>
            <a:off x="3257912" y="767933"/>
            <a:ext cx="2646878" cy="338554"/>
          </a:xfrm>
          <a:prstGeom prst="rect">
            <a:avLst/>
          </a:prstGeom>
          <a:solidFill>
            <a:srgbClr val="0000CC"/>
          </a:solidFill>
          <a:ln w="9525">
            <a:no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可选字段，其长度是可变的</a:t>
            </a:r>
          </a:p>
        </p:txBody>
      </p:sp>
      <p:grpSp>
        <p:nvGrpSpPr>
          <p:cNvPr id="66" name="组合 65"/>
          <p:cNvGrpSpPr/>
          <p:nvPr/>
        </p:nvGrpSpPr>
        <p:grpSpPr>
          <a:xfrm>
            <a:off x="1444206" y="1385131"/>
            <a:ext cx="5822950" cy="1566034"/>
            <a:chOff x="1444206" y="1385131"/>
            <a:chExt cx="5822950" cy="1566034"/>
          </a:xfrm>
        </p:grpSpPr>
        <p:grpSp>
          <p:nvGrpSpPr>
            <p:cNvPr id="67" name="Group 94"/>
            <p:cNvGrpSpPr>
              <a:grpSpLocks/>
            </p:cNvGrpSpPr>
            <p:nvPr/>
          </p:nvGrpSpPr>
          <p:grpSpPr bwMode="auto">
            <a:xfrm>
              <a:off x="1444206" y="1385131"/>
              <a:ext cx="336679" cy="1566034"/>
              <a:chOff x="-127" y="845"/>
              <a:chExt cx="333" cy="1678"/>
            </a:xfrm>
          </p:grpSpPr>
          <p:sp>
            <p:nvSpPr>
              <p:cNvPr id="70"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71"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sp>
          <p:nvSpPr>
            <p:cNvPr id="69" name="Rectangle 92"/>
            <p:cNvSpPr>
              <a:spLocks noChangeArrowheads="1"/>
            </p:cNvSpPr>
            <p:nvPr/>
          </p:nvSpPr>
          <p:spPr bwMode="auto">
            <a:xfrm flipV="1">
              <a:off x="2248865" y="2702913"/>
              <a:ext cx="5018291" cy="24825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62035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withEffect">
                                  <p:stCondLst>
                                    <p:cond delay="500"/>
                                  </p:stCondLst>
                                  <p:childTnLst>
                                    <p:anim calcmode="discrete" valueType="str">
                                      <p:cBhvr>
                                        <p:cTn id="6" dur="1000" fill="hold"/>
                                        <p:tgtEl>
                                          <p:spTgt spid="6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a:t>
            </a:r>
            <a:r>
              <a:rPr lang="zh-CN" altLang="en-US" sz="2000" b="1" dirty="0" smtClean="0">
                <a:solidFill>
                  <a:schemeClr val="bg1"/>
                </a:solidFill>
                <a:latin typeface="微软雅黑" pitchFamily="34" charset="-122"/>
                <a:ea typeface="微软雅黑" pitchFamily="34" charset="-122"/>
              </a:rPr>
              <a:t>字段</a:t>
            </a:r>
            <a:endParaRPr lang="zh-CN" altLang="en-US" sz="2000" b="1" dirty="0">
              <a:solidFill>
                <a:schemeClr val="bg1"/>
              </a:solidFill>
              <a:latin typeface="微软雅黑" pitchFamily="34" charset="-122"/>
              <a:ea typeface="微软雅黑" pitchFamily="34" charset="-122"/>
            </a:endParaRPr>
          </a:p>
        </p:txBody>
      </p:sp>
      <p:sp>
        <p:nvSpPr>
          <p:cNvPr id="8" name="圆角矩形 7"/>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p:cNvGrpSpPr/>
          <p:nvPr/>
        </p:nvGrpSpPr>
        <p:grpSpPr>
          <a:xfrm>
            <a:off x="1637153" y="1144852"/>
            <a:ext cx="5962309" cy="2192261"/>
            <a:chOff x="1392642" y="1665825"/>
            <a:chExt cx="5962309" cy="2192261"/>
          </a:xfrm>
        </p:grpSpPr>
        <p:sp>
          <p:nvSpPr>
            <p:cNvPr id="9" name="Rectangle 10"/>
            <p:cNvSpPr>
              <a:spLocks noChangeArrowheads="1"/>
            </p:cNvSpPr>
            <p:nvPr/>
          </p:nvSpPr>
          <p:spPr bwMode="auto">
            <a:xfrm>
              <a:off x="2200802" y="1897276"/>
              <a:ext cx="5008725" cy="1553902"/>
            </a:xfrm>
            <a:prstGeom prst="rect">
              <a:avLst/>
            </a:prstGeom>
            <a:solidFill>
              <a:srgbClr val="99FFCC"/>
            </a:solidFill>
            <a:ln w="25400">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 name="Rectangle 44"/>
            <p:cNvSpPr>
              <a:spLocks noChangeArrowheads="1"/>
            </p:cNvSpPr>
            <p:nvPr/>
          </p:nvSpPr>
          <p:spPr bwMode="auto">
            <a:xfrm>
              <a:off x="2752834" y="190317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11" name="Rectangle 45"/>
            <p:cNvSpPr>
              <a:spLocks noChangeArrowheads="1"/>
            </p:cNvSpPr>
            <p:nvPr/>
          </p:nvSpPr>
          <p:spPr bwMode="auto">
            <a:xfrm>
              <a:off x="1753649" y="2138994"/>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12" name="Rectangle 54"/>
            <p:cNvSpPr>
              <a:spLocks noChangeArrowheads="1"/>
            </p:cNvSpPr>
            <p:nvPr/>
          </p:nvSpPr>
          <p:spPr bwMode="auto">
            <a:xfrm>
              <a:off x="1680057" y="3112399"/>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13" name="Rectangle 11"/>
            <p:cNvSpPr>
              <a:spLocks noChangeArrowheads="1"/>
            </p:cNvSpPr>
            <p:nvPr/>
          </p:nvSpPr>
          <p:spPr bwMode="auto">
            <a:xfrm>
              <a:off x="2209902" y="3457711"/>
              <a:ext cx="4988504" cy="400375"/>
            </a:xfrm>
            <a:prstGeom prst="rect">
              <a:avLst/>
            </a:prstGeom>
            <a:solidFill>
              <a:srgbClr val="00FFFF"/>
            </a:solidFill>
            <a:ln w="28575">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2"/>
            <p:cNvSpPr>
              <a:spLocks noChangeShapeType="1"/>
            </p:cNvSpPr>
            <p:nvPr/>
          </p:nvSpPr>
          <p:spPr bwMode="auto">
            <a:xfrm>
              <a:off x="2197769" y="216232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3"/>
            <p:cNvSpPr>
              <a:spLocks noChangeShapeType="1"/>
            </p:cNvSpPr>
            <p:nvPr/>
          </p:nvSpPr>
          <p:spPr bwMode="auto">
            <a:xfrm>
              <a:off x="2197769" y="24227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4"/>
            <p:cNvSpPr>
              <a:spLocks noChangeShapeType="1"/>
            </p:cNvSpPr>
            <p:nvPr/>
          </p:nvSpPr>
          <p:spPr bwMode="auto">
            <a:xfrm>
              <a:off x="2197769" y="26840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5"/>
            <p:cNvSpPr>
              <a:spLocks noChangeShapeType="1"/>
            </p:cNvSpPr>
            <p:nvPr/>
          </p:nvSpPr>
          <p:spPr bwMode="auto">
            <a:xfrm>
              <a:off x="2197769" y="29416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6"/>
            <p:cNvSpPr>
              <a:spLocks noChangeShapeType="1"/>
            </p:cNvSpPr>
            <p:nvPr/>
          </p:nvSpPr>
          <p:spPr bwMode="auto">
            <a:xfrm>
              <a:off x="2197769" y="32029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7"/>
            <p:cNvSpPr>
              <a:spLocks noChangeShapeType="1"/>
            </p:cNvSpPr>
            <p:nvPr/>
          </p:nvSpPr>
          <p:spPr bwMode="auto">
            <a:xfrm>
              <a:off x="2814508"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8"/>
            <p:cNvSpPr>
              <a:spLocks noChangeShapeType="1"/>
            </p:cNvSpPr>
            <p:nvPr/>
          </p:nvSpPr>
          <p:spPr bwMode="auto">
            <a:xfrm>
              <a:off x="3485247"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19"/>
            <p:cNvSpPr>
              <a:spLocks noChangeShapeType="1"/>
            </p:cNvSpPr>
            <p:nvPr/>
          </p:nvSpPr>
          <p:spPr bwMode="auto">
            <a:xfrm>
              <a:off x="3485247" y="2428310"/>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20"/>
            <p:cNvSpPr>
              <a:spLocks noChangeShapeType="1"/>
            </p:cNvSpPr>
            <p:nvPr/>
          </p:nvSpPr>
          <p:spPr bwMode="auto">
            <a:xfrm>
              <a:off x="4698087" y="1901943"/>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21"/>
            <p:cNvSpPr>
              <a:spLocks noChangeShapeType="1"/>
            </p:cNvSpPr>
            <p:nvPr/>
          </p:nvSpPr>
          <p:spPr bwMode="auto">
            <a:xfrm flipV="1">
              <a:off x="5953807" y="3200127"/>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22"/>
            <p:cNvSpPr>
              <a:spLocks noChangeShapeType="1"/>
            </p:cNvSpPr>
            <p:nvPr/>
          </p:nvSpPr>
          <p:spPr bwMode="auto">
            <a:xfrm>
              <a:off x="5208666" y="2167926"/>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Rectangle 23"/>
            <p:cNvSpPr>
              <a:spLocks noChangeArrowheads="1"/>
            </p:cNvSpPr>
            <p:nvPr/>
          </p:nvSpPr>
          <p:spPr bwMode="auto">
            <a:xfrm>
              <a:off x="2164406"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6" name="Rectangle 24"/>
            <p:cNvSpPr>
              <a:spLocks noChangeArrowheads="1"/>
            </p:cNvSpPr>
            <p:nvPr/>
          </p:nvSpPr>
          <p:spPr bwMode="auto">
            <a:xfrm>
              <a:off x="2759912"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7" name="Rectangle 25"/>
            <p:cNvSpPr>
              <a:spLocks noChangeArrowheads="1"/>
            </p:cNvSpPr>
            <p:nvPr/>
          </p:nvSpPr>
          <p:spPr bwMode="auto">
            <a:xfrm>
              <a:off x="3393838"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28" name="Rectangle 26"/>
            <p:cNvSpPr>
              <a:spLocks noChangeArrowheads="1"/>
            </p:cNvSpPr>
            <p:nvPr/>
          </p:nvSpPr>
          <p:spPr bwMode="auto">
            <a:xfrm>
              <a:off x="463641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29" name="Rectangle 27"/>
            <p:cNvSpPr>
              <a:spLocks noChangeArrowheads="1"/>
            </p:cNvSpPr>
            <p:nvPr/>
          </p:nvSpPr>
          <p:spPr bwMode="auto">
            <a:xfrm>
              <a:off x="5143958"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30" name="Rectangle 28"/>
            <p:cNvSpPr>
              <a:spLocks noChangeArrowheads="1"/>
            </p:cNvSpPr>
            <p:nvPr/>
          </p:nvSpPr>
          <p:spPr bwMode="auto">
            <a:xfrm>
              <a:off x="589213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1" name="Rectangle 29"/>
            <p:cNvSpPr>
              <a:spLocks noChangeArrowheads="1"/>
            </p:cNvSpPr>
            <p:nvPr/>
          </p:nvSpPr>
          <p:spPr bwMode="auto">
            <a:xfrm>
              <a:off x="6983053"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2" name="Rectangle 30"/>
            <p:cNvSpPr>
              <a:spLocks noChangeArrowheads="1"/>
            </p:cNvSpPr>
            <p:nvPr/>
          </p:nvSpPr>
          <p:spPr bwMode="auto">
            <a:xfrm>
              <a:off x="2259443" y="1903178"/>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3" name="Rectangle 31"/>
            <p:cNvSpPr>
              <a:spLocks noChangeArrowheads="1"/>
            </p:cNvSpPr>
            <p:nvPr/>
          </p:nvSpPr>
          <p:spPr bwMode="auto">
            <a:xfrm>
              <a:off x="4735495" y="216853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4" name="Rectangle 32"/>
            <p:cNvSpPr>
              <a:spLocks noChangeArrowheads="1"/>
            </p:cNvSpPr>
            <p:nvPr/>
          </p:nvSpPr>
          <p:spPr bwMode="auto">
            <a:xfrm>
              <a:off x="2384814" y="2421145"/>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5" name="Rectangle 33"/>
            <p:cNvSpPr>
              <a:spLocks noChangeArrowheads="1"/>
            </p:cNvSpPr>
            <p:nvPr/>
          </p:nvSpPr>
          <p:spPr bwMode="auto">
            <a:xfrm>
              <a:off x="3741637" y="242114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6" name="Rectangle 34"/>
            <p:cNvSpPr>
              <a:spLocks noChangeArrowheads="1"/>
            </p:cNvSpPr>
            <p:nvPr/>
          </p:nvSpPr>
          <p:spPr bwMode="auto">
            <a:xfrm>
              <a:off x="3113778" y="21685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7" name="Rectangle 35"/>
            <p:cNvSpPr>
              <a:spLocks noChangeArrowheads="1"/>
            </p:cNvSpPr>
            <p:nvPr/>
          </p:nvSpPr>
          <p:spPr bwMode="auto">
            <a:xfrm>
              <a:off x="3630422" y="1903178"/>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38" name="Rectangle 36"/>
            <p:cNvSpPr>
              <a:spLocks noChangeArrowheads="1"/>
            </p:cNvSpPr>
            <p:nvPr/>
          </p:nvSpPr>
          <p:spPr bwMode="auto">
            <a:xfrm>
              <a:off x="5474874" y="1903178"/>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39" name="Rectangle 37"/>
            <p:cNvSpPr>
              <a:spLocks noChangeArrowheads="1"/>
            </p:cNvSpPr>
            <p:nvPr/>
          </p:nvSpPr>
          <p:spPr bwMode="auto">
            <a:xfrm>
              <a:off x="5794063" y="216853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40" name="Rectangle 38"/>
            <p:cNvSpPr>
              <a:spLocks noChangeArrowheads="1"/>
            </p:cNvSpPr>
            <p:nvPr/>
          </p:nvSpPr>
          <p:spPr bwMode="auto">
            <a:xfrm>
              <a:off x="6255098" y="318766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1" name="Rectangle 39"/>
            <p:cNvSpPr>
              <a:spLocks noChangeArrowheads="1"/>
            </p:cNvSpPr>
            <p:nvPr/>
          </p:nvSpPr>
          <p:spPr bwMode="auto">
            <a:xfrm>
              <a:off x="5251131" y="2421145"/>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2" name="Rectangle 40"/>
            <p:cNvSpPr>
              <a:spLocks noChangeArrowheads="1"/>
            </p:cNvSpPr>
            <p:nvPr/>
          </p:nvSpPr>
          <p:spPr bwMode="auto">
            <a:xfrm>
              <a:off x="4289625" y="2683546"/>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3" name="Rectangle 41"/>
            <p:cNvSpPr>
              <a:spLocks noChangeArrowheads="1"/>
            </p:cNvSpPr>
            <p:nvPr/>
          </p:nvSpPr>
          <p:spPr bwMode="auto">
            <a:xfrm>
              <a:off x="4126846" y="2942996"/>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4" name="Rectangle 42"/>
            <p:cNvSpPr>
              <a:spLocks noChangeArrowheads="1"/>
            </p:cNvSpPr>
            <p:nvPr/>
          </p:nvSpPr>
          <p:spPr bwMode="auto">
            <a:xfrm>
              <a:off x="2896403" y="3187665"/>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5" name="Rectangle 43"/>
            <p:cNvSpPr>
              <a:spLocks noChangeArrowheads="1"/>
            </p:cNvSpPr>
            <p:nvPr/>
          </p:nvSpPr>
          <p:spPr bwMode="auto">
            <a:xfrm>
              <a:off x="1864124" y="1665825"/>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6" name="Group 46"/>
            <p:cNvGrpSpPr>
              <a:grpSpLocks/>
            </p:cNvGrpSpPr>
            <p:nvPr/>
          </p:nvGrpSpPr>
          <p:grpSpPr bwMode="auto">
            <a:xfrm>
              <a:off x="2158338" y="3299988"/>
              <a:ext cx="83917" cy="41064"/>
              <a:chOff x="833" y="3024"/>
              <a:chExt cx="78" cy="51"/>
            </a:xfrm>
          </p:grpSpPr>
          <p:sp>
            <p:nvSpPr>
              <p:cNvPr id="47"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8"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9"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50" name="Group 50"/>
            <p:cNvGrpSpPr>
              <a:grpSpLocks/>
            </p:cNvGrpSpPr>
            <p:nvPr/>
          </p:nvGrpSpPr>
          <p:grpSpPr bwMode="auto">
            <a:xfrm>
              <a:off x="7169086" y="3305588"/>
              <a:ext cx="83917" cy="39198"/>
              <a:chOff x="5432" y="3030"/>
              <a:chExt cx="78" cy="51"/>
            </a:xfrm>
          </p:grpSpPr>
          <p:sp>
            <p:nvSpPr>
              <p:cNvPr id="51"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2"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3"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54" name="Rectangle 75"/>
            <p:cNvSpPr>
              <a:spLocks noChangeArrowheads="1"/>
            </p:cNvSpPr>
            <p:nvPr/>
          </p:nvSpPr>
          <p:spPr bwMode="auto">
            <a:xfrm>
              <a:off x="3904417" y="3528790"/>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smtClean="0">
                  <a:latin typeface="微软雅黑" pitchFamily="34" charset="-122"/>
                  <a:ea typeface="微软雅黑" pitchFamily="34" charset="-122"/>
                </a:rPr>
                <a:t>数   据   部   分</a:t>
              </a:r>
              <a:endParaRPr kumimoji="1" lang="zh-CN" altLang="en-US" sz="1200" b="1" dirty="0">
                <a:latin typeface="微软雅黑" pitchFamily="34" charset="-122"/>
                <a:ea typeface="微软雅黑" pitchFamily="34" charset="-122"/>
              </a:endParaRPr>
            </a:p>
          </p:txBody>
        </p:sp>
        <p:sp>
          <p:nvSpPr>
            <p:cNvPr id="55" name="AutoShape 97"/>
            <p:cNvSpPr>
              <a:spLocks/>
            </p:cNvSpPr>
            <p:nvPr/>
          </p:nvSpPr>
          <p:spPr bwMode="auto">
            <a:xfrm>
              <a:off x="2045990" y="1927141"/>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57" name="Group 94"/>
            <p:cNvGrpSpPr>
              <a:grpSpLocks/>
            </p:cNvGrpSpPr>
            <p:nvPr/>
          </p:nvGrpSpPr>
          <p:grpSpPr bwMode="auto">
            <a:xfrm>
              <a:off x="1392642" y="1885145"/>
              <a:ext cx="336679" cy="1566034"/>
              <a:chOff x="-127" y="845"/>
              <a:chExt cx="333" cy="1678"/>
            </a:xfrm>
          </p:grpSpPr>
          <p:sp>
            <p:nvSpPr>
              <p:cNvPr id="59"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0"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grpSp>
      <p:sp>
        <p:nvSpPr>
          <p:cNvPr id="62" name="矩形 61"/>
          <p:cNvSpPr/>
          <p:nvPr/>
        </p:nvSpPr>
        <p:spPr>
          <a:xfrm>
            <a:off x="3006163" y="3565450"/>
            <a:ext cx="3685624" cy="584775"/>
          </a:xfrm>
          <a:prstGeom prst="rect">
            <a:avLst/>
          </a:prstGeom>
          <a:solidFill>
            <a:srgbClr val="0000CC"/>
          </a:solidFill>
          <a:ln w="9525">
            <a:no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版本</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占 </a:t>
            </a:r>
            <a:r>
              <a:rPr lang="en-US" altLang="zh-CN" sz="1600" b="1" dirty="0">
                <a:solidFill>
                  <a:schemeClr val="bg1"/>
                </a:solidFill>
                <a:latin typeface="微软雅黑" pitchFamily="34" charset="-122"/>
                <a:ea typeface="微软雅黑" pitchFamily="34" charset="-122"/>
              </a:rPr>
              <a:t>4 </a:t>
            </a:r>
            <a:r>
              <a:rPr lang="zh-CN" altLang="en-US" sz="1600" b="1" dirty="0">
                <a:solidFill>
                  <a:schemeClr val="bg1"/>
                </a:solidFill>
                <a:latin typeface="微软雅黑" pitchFamily="34" charset="-122"/>
                <a:ea typeface="微软雅黑" pitchFamily="34" charset="-122"/>
              </a:rPr>
              <a:t>位，指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协议的版本。</a:t>
            </a:r>
          </a:p>
          <a:p>
            <a:pPr algn="ctr"/>
            <a:r>
              <a:rPr lang="zh-CN" altLang="en-US" sz="1600" b="1" dirty="0">
                <a:solidFill>
                  <a:schemeClr val="bg1"/>
                </a:solidFill>
                <a:latin typeface="微软雅黑" pitchFamily="34" charset="-122"/>
                <a:ea typeface="微软雅黑" pitchFamily="34" charset="-122"/>
              </a:rPr>
              <a:t>目前的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协议版本号为 </a:t>
            </a:r>
            <a:r>
              <a:rPr lang="en-US" altLang="zh-CN" sz="1600" b="1" dirty="0">
                <a:solidFill>
                  <a:schemeClr val="bg1"/>
                </a:solidFill>
                <a:latin typeface="微软雅黑" pitchFamily="34" charset="-122"/>
                <a:ea typeface="微软雅黑" pitchFamily="34" charset="-122"/>
              </a:rPr>
              <a:t>4 (</a:t>
            </a:r>
            <a:r>
              <a:rPr lang="zh-CN" altLang="en-US" sz="1600" b="1" dirty="0">
                <a:solidFill>
                  <a:schemeClr val="bg1"/>
                </a:solidFill>
                <a:latin typeface="微软雅黑" pitchFamily="34" charset="-122"/>
                <a:ea typeface="微软雅黑" pitchFamily="34" charset="-122"/>
              </a:rPr>
              <a:t>即 </a:t>
            </a:r>
            <a:r>
              <a:rPr lang="en-US" altLang="zh-CN" sz="1600" b="1" dirty="0">
                <a:solidFill>
                  <a:schemeClr val="bg1"/>
                </a:solidFill>
                <a:latin typeface="微软雅黑" pitchFamily="34" charset="-122"/>
                <a:ea typeface="微软雅黑" pitchFamily="34" charset="-122"/>
              </a:rPr>
              <a:t>IPv4)</a:t>
            </a:r>
            <a:r>
              <a:rPr lang="zh-CN" altLang="en-US" sz="1600" b="1" dirty="0">
                <a:solidFill>
                  <a:schemeClr val="bg1"/>
                </a:solidFill>
                <a:latin typeface="微软雅黑" pitchFamily="34" charset="-122"/>
                <a:ea typeface="微软雅黑" pitchFamily="34" charset="-122"/>
              </a:rPr>
              <a:t>。</a:t>
            </a:r>
          </a:p>
        </p:txBody>
      </p:sp>
      <p:sp>
        <p:nvSpPr>
          <p:cNvPr id="114" name="Rectangle 92"/>
          <p:cNvSpPr>
            <a:spLocks noChangeArrowheads="1"/>
          </p:cNvSpPr>
          <p:nvPr/>
        </p:nvSpPr>
        <p:spPr bwMode="auto">
          <a:xfrm flipV="1">
            <a:off x="2442280" y="1382204"/>
            <a:ext cx="616740" cy="26134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143363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withEffect">
                                  <p:stCondLst>
                                    <p:cond delay="0"/>
                                  </p:stCondLst>
                                  <p:childTnLst>
                                    <p:anim calcmode="discrete" valueType="str">
                                      <p:cBhvr>
                                        <p:cTn id="6" dur="1000" fill="hold"/>
                                        <p:tgtEl>
                                          <p:spTgt spid="114"/>
                                        </p:tgtEl>
                                        <p:attrNameLst>
                                          <p:attrName>style.visibility</p:attrName>
                                        </p:attrNameLst>
                                      </p:cBhvr>
                                      <p:tavLst>
                                        <p:tav tm="0">
                                          <p:val>
                                            <p:strVal val="hidden"/>
                                          </p:val>
                                        </p:tav>
                                        <p:tav tm="50000">
                                          <p:val>
                                            <p:strVal val="visible"/>
                                          </p:val>
                                        </p:tav>
                                      </p:tavLst>
                                    </p:anim>
                                  </p:childTnLst>
                                </p:cTn>
                              </p:par>
                              <p:par>
                                <p:cTn id="7" presetID="35" presetClass="emph" presetSubtype="0" repeatCount="4000" fill="hold" grpId="0" nodeType="withEffect">
                                  <p:stCondLst>
                                    <p:cond delay="0"/>
                                  </p:stCondLst>
                                  <p:childTnLst>
                                    <p:anim calcmode="discrete" valueType="str">
                                      <p:cBhvr>
                                        <p:cTn id="8" dur="1000" fill="hold"/>
                                        <p:tgtEl>
                                          <p:spTgt spid="6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1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a:t>
            </a:r>
            <a:r>
              <a:rPr lang="zh-CN" altLang="en-US" sz="2000" b="1" dirty="0" smtClean="0">
                <a:solidFill>
                  <a:schemeClr val="bg1"/>
                </a:solidFill>
                <a:latin typeface="微软雅黑" pitchFamily="34" charset="-122"/>
                <a:ea typeface="微软雅黑" pitchFamily="34" charset="-122"/>
              </a:rPr>
              <a:t>字段</a:t>
            </a:r>
            <a:endParaRPr lang="zh-CN" altLang="en-US" sz="2000" b="1" dirty="0">
              <a:solidFill>
                <a:schemeClr val="bg1"/>
              </a:solidFill>
              <a:latin typeface="微软雅黑" pitchFamily="34" charset="-122"/>
              <a:ea typeface="微软雅黑" pitchFamily="34" charset="-122"/>
            </a:endParaRPr>
          </a:p>
        </p:txBody>
      </p:sp>
      <p:sp>
        <p:nvSpPr>
          <p:cNvPr id="9" name="圆角矩形 8"/>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637153" y="1144852"/>
            <a:ext cx="5962309" cy="2192261"/>
            <a:chOff x="1392642" y="1665825"/>
            <a:chExt cx="5962309" cy="2192261"/>
          </a:xfrm>
        </p:grpSpPr>
        <p:sp>
          <p:nvSpPr>
            <p:cNvPr id="11" name="Rectangle 10"/>
            <p:cNvSpPr>
              <a:spLocks noChangeArrowheads="1"/>
            </p:cNvSpPr>
            <p:nvPr/>
          </p:nvSpPr>
          <p:spPr bwMode="auto">
            <a:xfrm>
              <a:off x="2200802" y="1897276"/>
              <a:ext cx="5008725" cy="1553902"/>
            </a:xfrm>
            <a:prstGeom prst="rect">
              <a:avLst/>
            </a:prstGeom>
            <a:solidFill>
              <a:srgbClr val="99FFCC"/>
            </a:solidFill>
            <a:ln w="25400">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 name="Rectangle 44"/>
            <p:cNvSpPr>
              <a:spLocks noChangeArrowheads="1"/>
            </p:cNvSpPr>
            <p:nvPr/>
          </p:nvSpPr>
          <p:spPr bwMode="auto">
            <a:xfrm>
              <a:off x="2752834" y="190317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13" name="Rectangle 45"/>
            <p:cNvSpPr>
              <a:spLocks noChangeArrowheads="1"/>
            </p:cNvSpPr>
            <p:nvPr/>
          </p:nvSpPr>
          <p:spPr bwMode="auto">
            <a:xfrm>
              <a:off x="1753649" y="2138994"/>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14" name="Rectangle 54"/>
            <p:cNvSpPr>
              <a:spLocks noChangeArrowheads="1"/>
            </p:cNvSpPr>
            <p:nvPr/>
          </p:nvSpPr>
          <p:spPr bwMode="auto">
            <a:xfrm>
              <a:off x="1680057" y="3112399"/>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15" name="Rectangle 11"/>
            <p:cNvSpPr>
              <a:spLocks noChangeArrowheads="1"/>
            </p:cNvSpPr>
            <p:nvPr/>
          </p:nvSpPr>
          <p:spPr bwMode="auto">
            <a:xfrm>
              <a:off x="2209902" y="3457711"/>
              <a:ext cx="4988504" cy="400375"/>
            </a:xfrm>
            <a:prstGeom prst="rect">
              <a:avLst/>
            </a:prstGeom>
            <a:solidFill>
              <a:srgbClr val="00FFFF"/>
            </a:solidFill>
            <a:ln w="28575">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2"/>
            <p:cNvSpPr>
              <a:spLocks noChangeShapeType="1"/>
            </p:cNvSpPr>
            <p:nvPr/>
          </p:nvSpPr>
          <p:spPr bwMode="auto">
            <a:xfrm>
              <a:off x="2197769" y="216232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3"/>
            <p:cNvSpPr>
              <a:spLocks noChangeShapeType="1"/>
            </p:cNvSpPr>
            <p:nvPr/>
          </p:nvSpPr>
          <p:spPr bwMode="auto">
            <a:xfrm>
              <a:off x="2197769" y="24227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4"/>
            <p:cNvSpPr>
              <a:spLocks noChangeShapeType="1"/>
            </p:cNvSpPr>
            <p:nvPr/>
          </p:nvSpPr>
          <p:spPr bwMode="auto">
            <a:xfrm>
              <a:off x="2197769" y="26840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5"/>
            <p:cNvSpPr>
              <a:spLocks noChangeShapeType="1"/>
            </p:cNvSpPr>
            <p:nvPr/>
          </p:nvSpPr>
          <p:spPr bwMode="auto">
            <a:xfrm>
              <a:off x="2197769" y="29416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6"/>
            <p:cNvSpPr>
              <a:spLocks noChangeShapeType="1"/>
            </p:cNvSpPr>
            <p:nvPr/>
          </p:nvSpPr>
          <p:spPr bwMode="auto">
            <a:xfrm>
              <a:off x="2197769" y="32029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17"/>
            <p:cNvSpPr>
              <a:spLocks noChangeShapeType="1"/>
            </p:cNvSpPr>
            <p:nvPr/>
          </p:nvSpPr>
          <p:spPr bwMode="auto">
            <a:xfrm>
              <a:off x="2814508"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18"/>
            <p:cNvSpPr>
              <a:spLocks noChangeShapeType="1"/>
            </p:cNvSpPr>
            <p:nvPr/>
          </p:nvSpPr>
          <p:spPr bwMode="auto">
            <a:xfrm>
              <a:off x="3485247"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19"/>
            <p:cNvSpPr>
              <a:spLocks noChangeShapeType="1"/>
            </p:cNvSpPr>
            <p:nvPr/>
          </p:nvSpPr>
          <p:spPr bwMode="auto">
            <a:xfrm>
              <a:off x="3485247" y="2428310"/>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20"/>
            <p:cNvSpPr>
              <a:spLocks noChangeShapeType="1"/>
            </p:cNvSpPr>
            <p:nvPr/>
          </p:nvSpPr>
          <p:spPr bwMode="auto">
            <a:xfrm>
              <a:off x="4698087" y="1901943"/>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Line 21"/>
            <p:cNvSpPr>
              <a:spLocks noChangeShapeType="1"/>
            </p:cNvSpPr>
            <p:nvPr/>
          </p:nvSpPr>
          <p:spPr bwMode="auto">
            <a:xfrm flipV="1">
              <a:off x="5953807" y="3200127"/>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Line 22"/>
            <p:cNvSpPr>
              <a:spLocks noChangeShapeType="1"/>
            </p:cNvSpPr>
            <p:nvPr/>
          </p:nvSpPr>
          <p:spPr bwMode="auto">
            <a:xfrm>
              <a:off x="5208666" y="2167926"/>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7" name="Rectangle 23"/>
            <p:cNvSpPr>
              <a:spLocks noChangeArrowheads="1"/>
            </p:cNvSpPr>
            <p:nvPr/>
          </p:nvSpPr>
          <p:spPr bwMode="auto">
            <a:xfrm>
              <a:off x="2164406"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8" name="Rectangle 24"/>
            <p:cNvSpPr>
              <a:spLocks noChangeArrowheads="1"/>
            </p:cNvSpPr>
            <p:nvPr/>
          </p:nvSpPr>
          <p:spPr bwMode="auto">
            <a:xfrm>
              <a:off x="2759912"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9" name="Rectangle 25"/>
            <p:cNvSpPr>
              <a:spLocks noChangeArrowheads="1"/>
            </p:cNvSpPr>
            <p:nvPr/>
          </p:nvSpPr>
          <p:spPr bwMode="auto">
            <a:xfrm>
              <a:off x="3393838"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30" name="Rectangle 26"/>
            <p:cNvSpPr>
              <a:spLocks noChangeArrowheads="1"/>
            </p:cNvSpPr>
            <p:nvPr/>
          </p:nvSpPr>
          <p:spPr bwMode="auto">
            <a:xfrm>
              <a:off x="463641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31" name="Rectangle 27"/>
            <p:cNvSpPr>
              <a:spLocks noChangeArrowheads="1"/>
            </p:cNvSpPr>
            <p:nvPr/>
          </p:nvSpPr>
          <p:spPr bwMode="auto">
            <a:xfrm>
              <a:off x="5143958"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32" name="Rectangle 28"/>
            <p:cNvSpPr>
              <a:spLocks noChangeArrowheads="1"/>
            </p:cNvSpPr>
            <p:nvPr/>
          </p:nvSpPr>
          <p:spPr bwMode="auto">
            <a:xfrm>
              <a:off x="589213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3" name="Rectangle 29"/>
            <p:cNvSpPr>
              <a:spLocks noChangeArrowheads="1"/>
            </p:cNvSpPr>
            <p:nvPr/>
          </p:nvSpPr>
          <p:spPr bwMode="auto">
            <a:xfrm>
              <a:off x="6983053"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4" name="Rectangle 30"/>
            <p:cNvSpPr>
              <a:spLocks noChangeArrowheads="1"/>
            </p:cNvSpPr>
            <p:nvPr/>
          </p:nvSpPr>
          <p:spPr bwMode="auto">
            <a:xfrm>
              <a:off x="2259443" y="1903178"/>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5" name="Rectangle 31"/>
            <p:cNvSpPr>
              <a:spLocks noChangeArrowheads="1"/>
            </p:cNvSpPr>
            <p:nvPr/>
          </p:nvSpPr>
          <p:spPr bwMode="auto">
            <a:xfrm>
              <a:off x="4735495" y="216853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6" name="Rectangle 32"/>
            <p:cNvSpPr>
              <a:spLocks noChangeArrowheads="1"/>
            </p:cNvSpPr>
            <p:nvPr/>
          </p:nvSpPr>
          <p:spPr bwMode="auto">
            <a:xfrm>
              <a:off x="2384814" y="2421145"/>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7" name="Rectangle 33"/>
            <p:cNvSpPr>
              <a:spLocks noChangeArrowheads="1"/>
            </p:cNvSpPr>
            <p:nvPr/>
          </p:nvSpPr>
          <p:spPr bwMode="auto">
            <a:xfrm>
              <a:off x="3741637" y="242114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8" name="Rectangle 34"/>
            <p:cNvSpPr>
              <a:spLocks noChangeArrowheads="1"/>
            </p:cNvSpPr>
            <p:nvPr/>
          </p:nvSpPr>
          <p:spPr bwMode="auto">
            <a:xfrm>
              <a:off x="3113778" y="21685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9" name="Rectangle 35"/>
            <p:cNvSpPr>
              <a:spLocks noChangeArrowheads="1"/>
            </p:cNvSpPr>
            <p:nvPr/>
          </p:nvSpPr>
          <p:spPr bwMode="auto">
            <a:xfrm>
              <a:off x="3630422" y="1903178"/>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40" name="Rectangle 36"/>
            <p:cNvSpPr>
              <a:spLocks noChangeArrowheads="1"/>
            </p:cNvSpPr>
            <p:nvPr/>
          </p:nvSpPr>
          <p:spPr bwMode="auto">
            <a:xfrm>
              <a:off x="5474874" y="1903178"/>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41" name="Rectangle 37"/>
            <p:cNvSpPr>
              <a:spLocks noChangeArrowheads="1"/>
            </p:cNvSpPr>
            <p:nvPr/>
          </p:nvSpPr>
          <p:spPr bwMode="auto">
            <a:xfrm>
              <a:off x="5794063" y="216853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42" name="Rectangle 38"/>
            <p:cNvSpPr>
              <a:spLocks noChangeArrowheads="1"/>
            </p:cNvSpPr>
            <p:nvPr/>
          </p:nvSpPr>
          <p:spPr bwMode="auto">
            <a:xfrm>
              <a:off x="6255098" y="318766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3" name="Rectangle 39"/>
            <p:cNvSpPr>
              <a:spLocks noChangeArrowheads="1"/>
            </p:cNvSpPr>
            <p:nvPr/>
          </p:nvSpPr>
          <p:spPr bwMode="auto">
            <a:xfrm>
              <a:off x="5251131" y="2421145"/>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4" name="Rectangle 40"/>
            <p:cNvSpPr>
              <a:spLocks noChangeArrowheads="1"/>
            </p:cNvSpPr>
            <p:nvPr/>
          </p:nvSpPr>
          <p:spPr bwMode="auto">
            <a:xfrm>
              <a:off x="4289625" y="2683546"/>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5" name="Rectangle 41"/>
            <p:cNvSpPr>
              <a:spLocks noChangeArrowheads="1"/>
            </p:cNvSpPr>
            <p:nvPr/>
          </p:nvSpPr>
          <p:spPr bwMode="auto">
            <a:xfrm>
              <a:off x="4126846" y="2942996"/>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6" name="Rectangle 42"/>
            <p:cNvSpPr>
              <a:spLocks noChangeArrowheads="1"/>
            </p:cNvSpPr>
            <p:nvPr/>
          </p:nvSpPr>
          <p:spPr bwMode="auto">
            <a:xfrm>
              <a:off x="2896403" y="3187665"/>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7" name="Rectangle 43"/>
            <p:cNvSpPr>
              <a:spLocks noChangeArrowheads="1"/>
            </p:cNvSpPr>
            <p:nvPr/>
          </p:nvSpPr>
          <p:spPr bwMode="auto">
            <a:xfrm>
              <a:off x="1864124" y="1665825"/>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8" name="Group 46"/>
            <p:cNvGrpSpPr>
              <a:grpSpLocks/>
            </p:cNvGrpSpPr>
            <p:nvPr/>
          </p:nvGrpSpPr>
          <p:grpSpPr bwMode="auto">
            <a:xfrm>
              <a:off x="2158338" y="3299988"/>
              <a:ext cx="83917" cy="41064"/>
              <a:chOff x="833" y="3024"/>
              <a:chExt cx="78" cy="51"/>
            </a:xfrm>
          </p:grpSpPr>
          <p:sp>
            <p:nvSpPr>
              <p:cNvPr id="58"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9"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0"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9" name="Group 50"/>
            <p:cNvGrpSpPr>
              <a:grpSpLocks/>
            </p:cNvGrpSpPr>
            <p:nvPr/>
          </p:nvGrpSpPr>
          <p:grpSpPr bwMode="auto">
            <a:xfrm>
              <a:off x="7169086" y="3305588"/>
              <a:ext cx="83917" cy="39198"/>
              <a:chOff x="5432" y="3030"/>
              <a:chExt cx="78" cy="51"/>
            </a:xfrm>
          </p:grpSpPr>
          <p:sp>
            <p:nvSpPr>
              <p:cNvPr id="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6"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7"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50" name="Rectangle 75"/>
            <p:cNvSpPr>
              <a:spLocks noChangeArrowheads="1"/>
            </p:cNvSpPr>
            <p:nvPr/>
          </p:nvSpPr>
          <p:spPr bwMode="auto">
            <a:xfrm>
              <a:off x="3904417" y="3528790"/>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smtClean="0">
                  <a:latin typeface="微软雅黑" pitchFamily="34" charset="-122"/>
                  <a:ea typeface="微软雅黑" pitchFamily="34" charset="-122"/>
                </a:rPr>
                <a:t>数   据   部   分</a:t>
              </a:r>
              <a:endParaRPr kumimoji="1" lang="zh-CN" altLang="en-US" sz="1200" b="1" dirty="0">
                <a:latin typeface="微软雅黑" pitchFamily="34" charset="-122"/>
                <a:ea typeface="微软雅黑" pitchFamily="34" charset="-122"/>
              </a:endParaRPr>
            </a:p>
          </p:txBody>
        </p:sp>
        <p:sp>
          <p:nvSpPr>
            <p:cNvPr id="51" name="AutoShape 97"/>
            <p:cNvSpPr>
              <a:spLocks/>
            </p:cNvSpPr>
            <p:nvPr/>
          </p:nvSpPr>
          <p:spPr bwMode="auto">
            <a:xfrm>
              <a:off x="2045990" y="1927141"/>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52" name="Group 94"/>
            <p:cNvGrpSpPr>
              <a:grpSpLocks/>
            </p:cNvGrpSpPr>
            <p:nvPr/>
          </p:nvGrpSpPr>
          <p:grpSpPr bwMode="auto">
            <a:xfrm>
              <a:off x="1392642" y="1885145"/>
              <a:ext cx="336679" cy="1566034"/>
              <a:chOff x="-127" y="845"/>
              <a:chExt cx="333" cy="1678"/>
            </a:xfrm>
          </p:grpSpPr>
          <p:sp>
            <p:nvSpPr>
              <p:cNvPr id="53"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54"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grpSp>
      <p:sp>
        <p:nvSpPr>
          <p:cNvPr id="61" name="矩形 60"/>
          <p:cNvSpPr/>
          <p:nvPr/>
        </p:nvSpPr>
        <p:spPr>
          <a:xfrm>
            <a:off x="2930874" y="3429655"/>
            <a:ext cx="3962944" cy="830997"/>
          </a:xfrm>
          <a:prstGeom prst="rect">
            <a:avLst/>
          </a:prstGeom>
          <a:solidFill>
            <a:srgbClr val="0000CC"/>
          </a:solidFill>
          <a:ln w="9525">
            <a:no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首部长度</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占 </a:t>
            </a:r>
            <a:r>
              <a:rPr lang="en-US" altLang="zh-CN" sz="1600" b="1" dirty="0">
                <a:solidFill>
                  <a:schemeClr val="bg1"/>
                </a:solidFill>
                <a:latin typeface="微软雅黑" pitchFamily="34" charset="-122"/>
                <a:ea typeface="微软雅黑" pitchFamily="34" charset="-122"/>
              </a:rPr>
              <a:t>4 </a:t>
            </a:r>
            <a:r>
              <a:rPr lang="zh-CN" altLang="en-US" sz="1600" b="1" dirty="0">
                <a:solidFill>
                  <a:schemeClr val="bg1"/>
                </a:solidFill>
                <a:latin typeface="微软雅黑" pitchFamily="34" charset="-122"/>
                <a:ea typeface="微软雅黑" pitchFamily="34" charset="-122"/>
              </a:rPr>
              <a:t>位，可表示的最大数值</a:t>
            </a:r>
          </a:p>
          <a:p>
            <a:pPr algn="ctr"/>
            <a:r>
              <a:rPr lang="zh-CN" altLang="en-US" sz="1600" b="1" dirty="0">
                <a:solidFill>
                  <a:schemeClr val="bg1"/>
                </a:solidFill>
                <a:latin typeface="微软雅黑" pitchFamily="34" charset="-122"/>
                <a:ea typeface="微软雅黑" pitchFamily="34" charset="-122"/>
              </a:rPr>
              <a:t>是 </a:t>
            </a:r>
            <a:r>
              <a:rPr lang="en-US" altLang="zh-CN" sz="1600" b="1" dirty="0">
                <a:solidFill>
                  <a:schemeClr val="bg1"/>
                </a:solidFill>
                <a:latin typeface="微软雅黑" pitchFamily="34" charset="-122"/>
                <a:ea typeface="微软雅黑" pitchFamily="34" charset="-122"/>
              </a:rPr>
              <a:t>15 </a:t>
            </a:r>
            <a:r>
              <a:rPr lang="zh-CN" altLang="en-US" sz="1600" b="1" dirty="0">
                <a:solidFill>
                  <a:schemeClr val="bg1"/>
                </a:solidFill>
                <a:latin typeface="微软雅黑" pitchFamily="34" charset="-122"/>
                <a:ea typeface="微软雅黑" pitchFamily="34" charset="-122"/>
              </a:rPr>
              <a:t>个单位</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一个单位为 </a:t>
            </a:r>
            <a:r>
              <a:rPr lang="en-US" altLang="zh-CN" sz="1600" b="1" dirty="0">
                <a:solidFill>
                  <a:schemeClr val="bg1"/>
                </a:solidFill>
                <a:latin typeface="微软雅黑" pitchFamily="34" charset="-122"/>
                <a:ea typeface="微软雅黑" pitchFamily="34" charset="-122"/>
              </a:rPr>
              <a:t>4 </a:t>
            </a:r>
            <a:r>
              <a:rPr lang="zh-CN" altLang="en-US" sz="1600" b="1" dirty="0">
                <a:solidFill>
                  <a:schemeClr val="bg1"/>
                </a:solidFill>
                <a:latin typeface="微软雅黑" pitchFamily="34" charset="-122"/>
                <a:ea typeface="微软雅黑" pitchFamily="34" charset="-122"/>
              </a:rPr>
              <a:t>字节</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a:t>
            </a:r>
          </a:p>
          <a:p>
            <a:pPr algn="ctr"/>
            <a:r>
              <a:rPr lang="zh-CN" altLang="en-US" sz="1600" b="1" dirty="0">
                <a:solidFill>
                  <a:schemeClr val="bg1"/>
                </a:solidFill>
                <a:latin typeface="微软雅黑" pitchFamily="34" charset="-122"/>
                <a:ea typeface="微软雅黑" pitchFamily="34" charset="-122"/>
              </a:rPr>
              <a:t>因此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的首部长度的最大值是 </a:t>
            </a:r>
            <a:r>
              <a:rPr lang="en-US" altLang="zh-CN" sz="1600" b="1" dirty="0">
                <a:solidFill>
                  <a:schemeClr val="bg1"/>
                </a:solidFill>
                <a:latin typeface="微软雅黑" pitchFamily="34" charset="-122"/>
                <a:ea typeface="微软雅黑" pitchFamily="34" charset="-122"/>
              </a:rPr>
              <a:t>60 </a:t>
            </a:r>
            <a:r>
              <a:rPr lang="zh-CN" altLang="en-US" sz="1600" b="1" dirty="0">
                <a:solidFill>
                  <a:schemeClr val="bg1"/>
                </a:solidFill>
                <a:latin typeface="微软雅黑" pitchFamily="34" charset="-122"/>
                <a:ea typeface="微软雅黑" pitchFamily="34" charset="-122"/>
              </a:rPr>
              <a:t>字节。</a:t>
            </a:r>
          </a:p>
        </p:txBody>
      </p:sp>
      <p:sp>
        <p:nvSpPr>
          <p:cNvPr id="62" name="Rectangle 92"/>
          <p:cNvSpPr>
            <a:spLocks noChangeArrowheads="1"/>
          </p:cNvSpPr>
          <p:nvPr/>
        </p:nvSpPr>
        <p:spPr bwMode="auto">
          <a:xfrm flipV="1">
            <a:off x="3059018" y="1382202"/>
            <a:ext cx="670739" cy="26134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128604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withEffect">
                                  <p:stCondLst>
                                    <p:cond delay="0"/>
                                  </p:stCondLst>
                                  <p:childTnLst>
                                    <p:anim calcmode="discrete" valueType="str">
                                      <p:cBhvr>
                                        <p:cTn id="6" dur="1000" fill="hold"/>
                                        <p:tgtEl>
                                          <p:spTgt spid="62"/>
                                        </p:tgtEl>
                                        <p:attrNameLst>
                                          <p:attrName>style.visibility</p:attrName>
                                        </p:attrNameLst>
                                      </p:cBhvr>
                                      <p:tavLst>
                                        <p:tav tm="0">
                                          <p:val>
                                            <p:strVal val="hidden"/>
                                          </p:val>
                                        </p:tav>
                                        <p:tav tm="50000">
                                          <p:val>
                                            <p:strVal val="visible"/>
                                          </p:val>
                                        </p:tav>
                                      </p:tavLst>
                                    </p:anim>
                                  </p:childTnLst>
                                </p:cTn>
                              </p:par>
                              <p:par>
                                <p:cTn id="7" presetID="35" presetClass="emph" presetSubtype="0" repeatCount="4000" fill="hold" grpId="0" nodeType="withEffect">
                                  <p:stCondLst>
                                    <p:cond delay="0"/>
                                  </p:stCondLst>
                                  <p:childTnLst>
                                    <p:anim calcmode="discrete" valueType="str">
                                      <p:cBhvr>
                                        <p:cTn id="8" dur="1000" fill="hold"/>
                                        <p:tgtEl>
                                          <p:spTgt spid="6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a:t>
            </a:r>
            <a:r>
              <a:rPr lang="zh-CN" altLang="en-US" sz="2000" b="1" dirty="0" smtClean="0">
                <a:solidFill>
                  <a:schemeClr val="bg1"/>
                </a:solidFill>
                <a:latin typeface="微软雅黑" pitchFamily="34" charset="-122"/>
                <a:ea typeface="微软雅黑" pitchFamily="34" charset="-122"/>
              </a:rPr>
              <a:t>字段</a:t>
            </a:r>
            <a:endParaRPr lang="zh-CN" altLang="en-US" sz="2000" b="1" dirty="0">
              <a:solidFill>
                <a:schemeClr val="bg1"/>
              </a:solidFill>
              <a:latin typeface="微软雅黑" pitchFamily="34" charset="-122"/>
              <a:ea typeface="微软雅黑" pitchFamily="34" charset="-122"/>
            </a:endParaRPr>
          </a:p>
        </p:txBody>
      </p:sp>
      <p:sp>
        <p:nvSpPr>
          <p:cNvPr id="7" name="圆角矩形 6"/>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637153" y="1144852"/>
            <a:ext cx="5962309" cy="2192261"/>
            <a:chOff x="1392642" y="1665825"/>
            <a:chExt cx="5962309" cy="2192261"/>
          </a:xfrm>
        </p:grpSpPr>
        <p:sp>
          <p:nvSpPr>
            <p:cNvPr id="9" name="Rectangle 10"/>
            <p:cNvSpPr>
              <a:spLocks noChangeArrowheads="1"/>
            </p:cNvSpPr>
            <p:nvPr/>
          </p:nvSpPr>
          <p:spPr bwMode="auto">
            <a:xfrm>
              <a:off x="2200802" y="1897276"/>
              <a:ext cx="5008725" cy="1553902"/>
            </a:xfrm>
            <a:prstGeom prst="rect">
              <a:avLst/>
            </a:prstGeom>
            <a:solidFill>
              <a:srgbClr val="99FFCC"/>
            </a:solidFill>
            <a:ln w="25400">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 name="Rectangle 44"/>
            <p:cNvSpPr>
              <a:spLocks noChangeArrowheads="1"/>
            </p:cNvSpPr>
            <p:nvPr/>
          </p:nvSpPr>
          <p:spPr bwMode="auto">
            <a:xfrm>
              <a:off x="2752834" y="190317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11" name="Rectangle 45"/>
            <p:cNvSpPr>
              <a:spLocks noChangeArrowheads="1"/>
            </p:cNvSpPr>
            <p:nvPr/>
          </p:nvSpPr>
          <p:spPr bwMode="auto">
            <a:xfrm>
              <a:off x="1753649" y="2138994"/>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12" name="Rectangle 54"/>
            <p:cNvSpPr>
              <a:spLocks noChangeArrowheads="1"/>
            </p:cNvSpPr>
            <p:nvPr/>
          </p:nvSpPr>
          <p:spPr bwMode="auto">
            <a:xfrm>
              <a:off x="1680057" y="3112399"/>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13" name="Rectangle 11"/>
            <p:cNvSpPr>
              <a:spLocks noChangeArrowheads="1"/>
            </p:cNvSpPr>
            <p:nvPr/>
          </p:nvSpPr>
          <p:spPr bwMode="auto">
            <a:xfrm>
              <a:off x="2209902" y="3457711"/>
              <a:ext cx="4988504" cy="400375"/>
            </a:xfrm>
            <a:prstGeom prst="rect">
              <a:avLst/>
            </a:prstGeom>
            <a:solidFill>
              <a:srgbClr val="00FFFF"/>
            </a:solidFill>
            <a:ln w="28575">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2"/>
            <p:cNvSpPr>
              <a:spLocks noChangeShapeType="1"/>
            </p:cNvSpPr>
            <p:nvPr/>
          </p:nvSpPr>
          <p:spPr bwMode="auto">
            <a:xfrm>
              <a:off x="2197769" y="216232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3"/>
            <p:cNvSpPr>
              <a:spLocks noChangeShapeType="1"/>
            </p:cNvSpPr>
            <p:nvPr/>
          </p:nvSpPr>
          <p:spPr bwMode="auto">
            <a:xfrm>
              <a:off x="2197769" y="24227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4"/>
            <p:cNvSpPr>
              <a:spLocks noChangeShapeType="1"/>
            </p:cNvSpPr>
            <p:nvPr/>
          </p:nvSpPr>
          <p:spPr bwMode="auto">
            <a:xfrm>
              <a:off x="2197769" y="26840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5"/>
            <p:cNvSpPr>
              <a:spLocks noChangeShapeType="1"/>
            </p:cNvSpPr>
            <p:nvPr/>
          </p:nvSpPr>
          <p:spPr bwMode="auto">
            <a:xfrm>
              <a:off x="2197769" y="29416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6"/>
            <p:cNvSpPr>
              <a:spLocks noChangeShapeType="1"/>
            </p:cNvSpPr>
            <p:nvPr/>
          </p:nvSpPr>
          <p:spPr bwMode="auto">
            <a:xfrm>
              <a:off x="2197769" y="32029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7"/>
            <p:cNvSpPr>
              <a:spLocks noChangeShapeType="1"/>
            </p:cNvSpPr>
            <p:nvPr/>
          </p:nvSpPr>
          <p:spPr bwMode="auto">
            <a:xfrm>
              <a:off x="2814508"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8"/>
            <p:cNvSpPr>
              <a:spLocks noChangeShapeType="1"/>
            </p:cNvSpPr>
            <p:nvPr/>
          </p:nvSpPr>
          <p:spPr bwMode="auto">
            <a:xfrm>
              <a:off x="3485247"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19"/>
            <p:cNvSpPr>
              <a:spLocks noChangeShapeType="1"/>
            </p:cNvSpPr>
            <p:nvPr/>
          </p:nvSpPr>
          <p:spPr bwMode="auto">
            <a:xfrm>
              <a:off x="3485247" y="2428310"/>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20"/>
            <p:cNvSpPr>
              <a:spLocks noChangeShapeType="1"/>
            </p:cNvSpPr>
            <p:nvPr/>
          </p:nvSpPr>
          <p:spPr bwMode="auto">
            <a:xfrm>
              <a:off x="4698087" y="1901943"/>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21"/>
            <p:cNvSpPr>
              <a:spLocks noChangeShapeType="1"/>
            </p:cNvSpPr>
            <p:nvPr/>
          </p:nvSpPr>
          <p:spPr bwMode="auto">
            <a:xfrm flipV="1">
              <a:off x="5953807" y="3200127"/>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22"/>
            <p:cNvSpPr>
              <a:spLocks noChangeShapeType="1"/>
            </p:cNvSpPr>
            <p:nvPr/>
          </p:nvSpPr>
          <p:spPr bwMode="auto">
            <a:xfrm>
              <a:off x="5208666" y="2167926"/>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Rectangle 23"/>
            <p:cNvSpPr>
              <a:spLocks noChangeArrowheads="1"/>
            </p:cNvSpPr>
            <p:nvPr/>
          </p:nvSpPr>
          <p:spPr bwMode="auto">
            <a:xfrm>
              <a:off x="2164406"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6" name="Rectangle 24"/>
            <p:cNvSpPr>
              <a:spLocks noChangeArrowheads="1"/>
            </p:cNvSpPr>
            <p:nvPr/>
          </p:nvSpPr>
          <p:spPr bwMode="auto">
            <a:xfrm>
              <a:off x="2759912"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7" name="Rectangle 25"/>
            <p:cNvSpPr>
              <a:spLocks noChangeArrowheads="1"/>
            </p:cNvSpPr>
            <p:nvPr/>
          </p:nvSpPr>
          <p:spPr bwMode="auto">
            <a:xfrm>
              <a:off x="3393838"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28" name="Rectangle 26"/>
            <p:cNvSpPr>
              <a:spLocks noChangeArrowheads="1"/>
            </p:cNvSpPr>
            <p:nvPr/>
          </p:nvSpPr>
          <p:spPr bwMode="auto">
            <a:xfrm>
              <a:off x="463641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29" name="Rectangle 27"/>
            <p:cNvSpPr>
              <a:spLocks noChangeArrowheads="1"/>
            </p:cNvSpPr>
            <p:nvPr/>
          </p:nvSpPr>
          <p:spPr bwMode="auto">
            <a:xfrm>
              <a:off x="5143958"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30" name="Rectangle 28"/>
            <p:cNvSpPr>
              <a:spLocks noChangeArrowheads="1"/>
            </p:cNvSpPr>
            <p:nvPr/>
          </p:nvSpPr>
          <p:spPr bwMode="auto">
            <a:xfrm>
              <a:off x="589213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1" name="Rectangle 29"/>
            <p:cNvSpPr>
              <a:spLocks noChangeArrowheads="1"/>
            </p:cNvSpPr>
            <p:nvPr/>
          </p:nvSpPr>
          <p:spPr bwMode="auto">
            <a:xfrm>
              <a:off x="6983053"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2" name="Rectangle 30"/>
            <p:cNvSpPr>
              <a:spLocks noChangeArrowheads="1"/>
            </p:cNvSpPr>
            <p:nvPr/>
          </p:nvSpPr>
          <p:spPr bwMode="auto">
            <a:xfrm>
              <a:off x="2259443" y="1903178"/>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3" name="Rectangle 31"/>
            <p:cNvSpPr>
              <a:spLocks noChangeArrowheads="1"/>
            </p:cNvSpPr>
            <p:nvPr/>
          </p:nvSpPr>
          <p:spPr bwMode="auto">
            <a:xfrm>
              <a:off x="4735495" y="216853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4" name="Rectangle 32"/>
            <p:cNvSpPr>
              <a:spLocks noChangeArrowheads="1"/>
            </p:cNvSpPr>
            <p:nvPr/>
          </p:nvSpPr>
          <p:spPr bwMode="auto">
            <a:xfrm>
              <a:off x="2384814" y="2421145"/>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5" name="Rectangle 33"/>
            <p:cNvSpPr>
              <a:spLocks noChangeArrowheads="1"/>
            </p:cNvSpPr>
            <p:nvPr/>
          </p:nvSpPr>
          <p:spPr bwMode="auto">
            <a:xfrm>
              <a:off x="3741637" y="242114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6" name="Rectangle 34"/>
            <p:cNvSpPr>
              <a:spLocks noChangeArrowheads="1"/>
            </p:cNvSpPr>
            <p:nvPr/>
          </p:nvSpPr>
          <p:spPr bwMode="auto">
            <a:xfrm>
              <a:off x="3113778" y="21685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7" name="Rectangle 35"/>
            <p:cNvSpPr>
              <a:spLocks noChangeArrowheads="1"/>
            </p:cNvSpPr>
            <p:nvPr/>
          </p:nvSpPr>
          <p:spPr bwMode="auto">
            <a:xfrm>
              <a:off x="3630422" y="1903178"/>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38" name="Rectangle 36"/>
            <p:cNvSpPr>
              <a:spLocks noChangeArrowheads="1"/>
            </p:cNvSpPr>
            <p:nvPr/>
          </p:nvSpPr>
          <p:spPr bwMode="auto">
            <a:xfrm>
              <a:off x="5474874" y="1903178"/>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39" name="Rectangle 37"/>
            <p:cNvSpPr>
              <a:spLocks noChangeArrowheads="1"/>
            </p:cNvSpPr>
            <p:nvPr/>
          </p:nvSpPr>
          <p:spPr bwMode="auto">
            <a:xfrm>
              <a:off x="5794063" y="216853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40" name="Rectangle 38"/>
            <p:cNvSpPr>
              <a:spLocks noChangeArrowheads="1"/>
            </p:cNvSpPr>
            <p:nvPr/>
          </p:nvSpPr>
          <p:spPr bwMode="auto">
            <a:xfrm>
              <a:off x="6255098" y="318766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1" name="Rectangle 39"/>
            <p:cNvSpPr>
              <a:spLocks noChangeArrowheads="1"/>
            </p:cNvSpPr>
            <p:nvPr/>
          </p:nvSpPr>
          <p:spPr bwMode="auto">
            <a:xfrm>
              <a:off x="5251131" y="2421145"/>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2" name="Rectangle 40"/>
            <p:cNvSpPr>
              <a:spLocks noChangeArrowheads="1"/>
            </p:cNvSpPr>
            <p:nvPr/>
          </p:nvSpPr>
          <p:spPr bwMode="auto">
            <a:xfrm>
              <a:off x="4289625" y="2683546"/>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3" name="Rectangle 41"/>
            <p:cNvSpPr>
              <a:spLocks noChangeArrowheads="1"/>
            </p:cNvSpPr>
            <p:nvPr/>
          </p:nvSpPr>
          <p:spPr bwMode="auto">
            <a:xfrm>
              <a:off x="4126846" y="2942996"/>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4" name="Rectangle 42"/>
            <p:cNvSpPr>
              <a:spLocks noChangeArrowheads="1"/>
            </p:cNvSpPr>
            <p:nvPr/>
          </p:nvSpPr>
          <p:spPr bwMode="auto">
            <a:xfrm>
              <a:off x="2896403" y="3187665"/>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5" name="Rectangle 43"/>
            <p:cNvSpPr>
              <a:spLocks noChangeArrowheads="1"/>
            </p:cNvSpPr>
            <p:nvPr/>
          </p:nvSpPr>
          <p:spPr bwMode="auto">
            <a:xfrm>
              <a:off x="1864124" y="1665825"/>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6" name="Group 46"/>
            <p:cNvGrpSpPr>
              <a:grpSpLocks/>
            </p:cNvGrpSpPr>
            <p:nvPr/>
          </p:nvGrpSpPr>
          <p:grpSpPr bwMode="auto">
            <a:xfrm>
              <a:off x="2158338" y="3299988"/>
              <a:ext cx="83917" cy="41064"/>
              <a:chOff x="833" y="3024"/>
              <a:chExt cx="78" cy="51"/>
            </a:xfrm>
          </p:grpSpPr>
          <p:sp>
            <p:nvSpPr>
              <p:cNvPr id="56"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7"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8"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7" name="Group 50"/>
            <p:cNvGrpSpPr>
              <a:grpSpLocks/>
            </p:cNvGrpSpPr>
            <p:nvPr/>
          </p:nvGrpSpPr>
          <p:grpSpPr bwMode="auto">
            <a:xfrm>
              <a:off x="7169086" y="3305588"/>
              <a:ext cx="83917" cy="39198"/>
              <a:chOff x="5432" y="3030"/>
              <a:chExt cx="78" cy="51"/>
            </a:xfrm>
          </p:grpSpPr>
          <p:sp>
            <p:nvSpPr>
              <p:cNvPr id="53"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4"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5"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48" name="Rectangle 75"/>
            <p:cNvSpPr>
              <a:spLocks noChangeArrowheads="1"/>
            </p:cNvSpPr>
            <p:nvPr/>
          </p:nvSpPr>
          <p:spPr bwMode="auto">
            <a:xfrm>
              <a:off x="3904417" y="3528790"/>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smtClean="0">
                  <a:latin typeface="微软雅黑" pitchFamily="34" charset="-122"/>
                  <a:ea typeface="微软雅黑" pitchFamily="34" charset="-122"/>
                </a:rPr>
                <a:t>数   据   部   分</a:t>
              </a:r>
              <a:endParaRPr kumimoji="1" lang="zh-CN" altLang="en-US" sz="1200" b="1" dirty="0">
                <a:latin typeface="微软雅黑" pitchFamily="34" charset="-122"/>
                <a:ea typeface="微软雅黑" pitchFamily="34" charset="-122"/>
              </a:endParaRPr>
            </a:p>
          </p:txBody>
        </p:sp>
        <p:sp>
          <p:nvSpPr>
            <p:cNvPr id="49" name="AutoShape 97"/>
            <p:cNvSpPr>
              <a:spLocks/>
            </p:cNvSpPr>
            <p:nvPr/>
          </p:nvSpPr>
          <p:spPr bwMode="auto">
            <a:xfrm>
              <a:off x="2045990" y="1927141"/>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50" name="Group 94"/>
            <p:cNvGrpSpPr>
              <a:grpSpLocks/>
            </p:cNvGrpSpPr>
            <p:nvPr/>
          </p:nvGrpSpPr>
          <p:grpSpPr bwMode="auto">
            <a:xfrm>
              <a:off x="1392642" y="1885145"/>
              <a:ext cx="336679" cy="1566034"/>
              <a:chOff x="-127" y="845"/>
              <a:chExt cx="333" cy="1678"/>
            </a:xfrm>
          </p:grpSpPr>
          <p:sp>
            <p:nvSpPr>
              <p:cNvPr id="51"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52"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grpSp>
      <p:sp>
        <p:nvSpPr>
          <p:cNvPr id="59" name="矩形 58"/>
          <p:cNvSpPr/>
          <p:nvPr/>
        </p:nvSpPr>
        <p:spPr>
          <a:xfrm>
            <a:off x="2818804" y="3311966"/>
            <a:ext cx="4205189" cy="1015663"/>
          </a:xfrm>
          <a:prstGeom prst="rect">
            <a:avLst/>
          </a:prstGeom>
          <a:solidFill>
            <a:srgbClr val="0000CC"/>
          </a:solidFill>
          <a:ln w="9525">
            <a:noFill/>
            <a:miter lim="800000"/>
            <a:headEnd/>
            <a:tailEnd/>
          </a:ln>
          <a:effectLst/>
        </p:spPr>
        <p:txBody>
          <a:bodyPr wrap="none">
            <a:spAutoFit/>
          </a:bodyPr>
          <a:lstStyle/>
          <a:p>
            <a:pPr algn="ctr"/>
            <a:r>
              <a:rPr lang="zh-CN" altLang="en-US" sz="1200" b="1" dirty="0">
                <a:solidFill>
                  <a:schemeClr val="bg1"/>
                </a:solidFill>
                <a:latin typeface="微软雅黑" pitchFamily="34" charset="-122"/>
                <a:ea typeface="微软雅黑" pitchFamily="34" charset="-122"/>
              </a:rPr>
              <a:t>区分服务</a:t>
            </a:r>
            <a:r>
              <a:rPr lang="en-US" altLang="zh-CN" sz="1200" b="1" dirty="0">
                <a:solidFill>
                  <a:schemeClr val="bg1"/>
                </a:solidFill>
                <a:latin typeface="微软雅黑" pitchFamily="34" charset="-122"/>
                <a:ea typeface="微软雅黑" pitchFamily="34" charset="-122"/>
              </a:rPr>
              <a:t>——</a:t>
            </a:r>
            <a:r>
              <a:rPr lang="zh-CN" altLang="en-US" sz="1200" b="1" dirty="0">
                <a:solidFill>
                  <a:schemeClr val="bg1"/>
                </a:solidFill>
                <a:latin typeface="微软雅黑" pitchFamily="34" charset="-122"/>
                <a:ea typeface="微软雅黑" pitchFamily="34" charset="-122"/>
              </a:rPr>
              <a:t>占 </a:t>
            </a:r>
            <a:r>
              <a:rPr lang="en-US" altLang="zh-CN" sz="1200" b="1" dirty="0">
                <a:solidFill>
                  <a:schemeClr val="bg1"/>
                </a:solidFill>
                <a:latin typeface="微软雅黑" pitchFamily="34" charset="-122"/>
                <a:ea typeface="微软雅黑" pitchFamily="34" charset="-122"/>
              </a:rPr>
              <a:t>8 </a:t>
            </a:r>
            <a:r>
              <a:rPr lang="zh-CN" altLang="en-US" sz="1200" b="1" dirty="0">
                <a:solidFill>
                  <a:schemeClr val="bg1"/>
                </a:solidFill>
                <a:latin typeface="微软雅黑" pitchFamily="34" charset="-122"/>
                <a:ea typeface="微软雅黑" pitchFamily="34" charset="-122"/>
              </a:rPr>
              <a:t>位，用来获得更好的服务。</a:t>
            </a:r>
          </a:p>
          <a:p>
            <a:pPr algn="ctr"/>
            <a:r>
              <a:rPr lang="zh-CN" altLang="en-US" sz="1200" b="1" dirty="0">
                <a:solidFill>
                  <a:schemeClr val="bg1"/>
                </a:solidFill>
                <a:latin typeface="微软雅黑" pitchFamily="34" charset="-122"/>
                <a:ea typeface="微软雅黑" pitchFamily="34" charset="-122"/>
              </a:rPr>
              <a:t>在旧标准中叫做服务类型，但实际上一直未被使用过。</a:t>
            </a:r>
          </a:p>
          <a:p>
            <a:pPr algn="ctr"/>
            <a:r>
              <a:rPr lang="en-US" altLang="zh-CN" sz="1200" b="1" dirty="0">
                <a:solidFill>
                  <a:schemeClr val="bg1"/>
                </a:solidFill>
                <a:latin typeface="微软雅黑" pitchFamily="34" charset="-122"/>
                <a:ea typeface="微软雅黑" pitchFamily="34" charset="-122"/>
              </a:rPr>
              <a:t>1998 </a:t>
            </a:r>
            <a:r>
              <a:rPr lang="zh-CN" altLang="en-US" sz="1200" b="1" dirty="0">
                <a:solidFill>
                  <a:schemeClr val="bg1"/>
                </a:solidFill>
                <a:latin typeface="微软雅黑" pitchFamily="34" charset="-122"/>
                <a:ea typeface="微软雅黑" pitchFamily="34" charset="-122"/>
              </a:rPr>
              <a:t>年这个字段改名为区分服务。</a:t>
            </a:r>
          </a:p>
          <a:p>
            <a:pPr algn="ctr"/>
            <a:r>
              <a:rPr lang="zh-CN" altLang="en-US" sz="1200" b="1" dirty="0">
                <a:solidFill>
                  <a:schemeClr val="bg1"/>
                </a:solidFill>
                <a:latin typeface="微软雅黑" pitchFamily="34" charset="-122"/>
                <a:ea typeface="微软雅黑" pitchFamily="34" charset="-122"/>
              </a:rPr>
              <a:t>只有在使用区分服务（</a:t>
            </a:r>
            <a:r>
              <a:rPr lang="en-US" altLang="zh-CN" sz="1200" b="1" dirty="0" err="1">
                <a:solidFill>
                  <a:schemeClr val="bg1"/>
                </a:solidFill>
                <a:latin typeface="微软雅黑" pitchFamily="34" charset="-122"/>
                <a:ea typeface="微软雅黑" pitchFamily="34" charset="-122"/>
              </a:rPr>
              <a:t>DiffServ</a:t>
            </a:r>
            <a:r>
              <a:rPr lang="zh-CN" altLang="en-US" sz="1200" b="1" dirty="0">
                <a:solidFill>
                  <a:schemeClr val="bg1"/>
                </a:solidFill>
                <a:latin typeface="微软雅黑" pitchFamily="34" charset="-122"/>
                <a:ea typeface="微软雅黑" pitchFamily="34" charset="-122"/>
              </a:rPr>
              <a:t>）时，这个字段才起作用。</a:t>
            </a:r>
          </a:p>
          <a:p>
            <a:pPr algn="ctr"/>
            <a:r>
              <a:rPr lang="zh-CN" altLang="en-US" sz="1200" b="1" dirty="0">
                <a:solidFill>
                  <a:schemeClr val="bg1"/>
                </a:solidFill>
                <a:latin typeface="微软雅黑" pitchFamily="34" charset="-122"/>
                <a:ea typeface="微软雅黑" pitchFamily="34" charset="-122"/>
              </a:rPr>
              <a:t>在一般的情况下都不使用这个字段 </a:t>
            </a:r>
          </a:p>
        </p:txBody>
      </p:sp>
      <p:sp>
        <p:nvSpPr>
          <p:cNvPr id="60" name="Rectangle 92"/>
          <p:cNvSpPr>
            <a:spLocks noChangeArrowheads="1"/>
          </p:cNvSpPr>
          <p:nvPr/>
        </p:nvSpPr>
        <p:spPr bwMode="auto">
          <a:xfrm flipV="1">
            <a:off x="3729758" y="1382200"/>
            <a:ext cx="1212840" cy="26134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394632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withEffect">
                                  <p:stCondLst>
                                    <p:cond delay="0"/>
                                  </p:stCondLst>
                                  <p:childTnLst>
                                    <p:anim calcmode="discrete" valueType="str">
                                      <p:cBhvr>
                                        <p:cTn id="6" dur="1000" fill="hold"/>
                                        <p:tgtEl>
                                          <p:spTgt spid="60"/>
                                        </p:tgtEl>
                                        <p:attrNameLst>
                                          <p:attrName>style.visibility</p:attrName>
                                        </p:attrNameLst>
                                      </p:cBhvr>
                                      <p:tavLst>
                                        <p:tav tm="0">
                                          <p:val>
                                            <p:strVal val="hidden"/>
                                          </p:val>
                                        </p:tav>
                                        <p:tav tm="50000">
                                          <p:val>
                                            <p:strVal val="visible"/>
                                          </p:val>
                                        </p:tav>
                                      </p:tavLst>
                                    </p:anim>
                                  </p:childTnLst>
                                </p:cTn>
                              </p:par>
                              <p:par>
                                <p:cTn id="7" presetID="35" presetClass="emph" presetSubtype="0" repeatCount="4000" fill="hold" grpId="0" nodeType="withEffect">
                                  <p:stCondLst>
                                    <p:cond delay="0"/>
                                  </p:stCondLst>
                                  <p:childTnLst>
                                    <p:anim calcmode="discrete" valueType="str">
                                      <p:cBhvr>
                                        <p:cTn id="8" dur="10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a:t>
            </a:r>
            <a:r>
              <a:rPr lang="zh-CN" altLang="en-US" sz="2000" b="1" dirty="0" smtClean="0">
                <a:solidFill>
                  <a:schemeClr val="bg1"/>
                </a:solidFill>
                <a:latin typeface="微软雅黑" pitchFamily="34" charset="-122"/>
                <a:ea typeface="微软雅黑" pitchFamily="34" charset="-122"/>
              </a:rPr>
              <a:t>字段</a:t>
            </a:r>
            <a:endParaRPr lang="zh-CN" altLang="en-US" sz="2000" b="1" dirty="0">
              <a:solidFill>
                <a:schemeClr val="bg1"/>
              </a:solidFill>
              <a:latin typeface="微软雅黑" pitchFamily="34" charset="-122"/>
              <a:ea typeface="微软雅黑" pitchFamily="34" charset="-122"/>
            </a:endParaRPr>
          </a:p>
        </p:txBody>
      </p:sp>
      <p:sp>
        <p:nvSpPr>
          <p:cNvPr id="9" name="圆角矩形 8"/>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637153" y="1144852"/>
            <a:ext cx="5962309" cy="2192261"/>
            <a:chOff x="1392642" y="1665825"/>
            <a:chExt cx="5962309" cy="2192261"/>
          </a:xfrm>
        </p:grpSpPr>
        <p:sp>
          <p:nvSpPr>
            <p:cNvPr id="11" name="Rectangle 10"/>
            <p:cNvSpPr>
              <a:spLocks noChangeArrowheads="1"/>
            </p:cNvSpPr>
            <p:nvPr/>
          </p:nvSpPr>
          <p:spPr bwMode="auto">
            <a:xfrm>
              <a:off x="2200802" y="1897276"/>
              <a:ext cx="5008725" cy="1553902"/>
            </a:xfrm>
            <a:prstGeom prst="rect">
              <a:avLst/>
            </a:prstGeom>
            <a:solidFill>
              <a:srgbClr val="99FFCC"/>
            </a:solidFill>
            <a:ln w="25400">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 name="Rectangle 44"/>
            <p:cNvSpPr>
              <a:spLocks noChangeArrowheads="1"/>
            </p:cNvSpPr>
            <p:nvPr/>
          </p:nvSpPr>
          <p:spPr bwMode="auto">
            <a:xfrm>
              <a:off x="2752834" y="190317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13" name="Rectangle 45"/>
            <p:cNvSpPr>
              <a:spLocks noChangeArrowheads="1"/>
            </p:cNvSpPr>
            <p:nvPr/>
          </p:nvSpPr>
          <p:spPr bwMode="auto">
            <a:xfrm>
              <a:off x="1753649" y="2138994"/>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14" name="Rectangle 54"/>
            <p:cNvSpPr>
              <a:spLocks noChangeArrowheads="1"/>
            </p:cNvSpPr>
            <p:nvPr/>
          </p:nvSpPr>
          <p:spPr bwMode="auto">
            <a:xfrm>
              <a:off x="1680057" y="3112399"/>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15" name="Rectangle 11"/>
            <p:cNvSpPr>
              <a:spLocks noChangeArrowheads="1"/>
            </p:cNvSpPr>
            <p:nvPr/>
          </p:nvSpPr>
          <p:spPr bwMode="auto">
            <a:xfrm>
              <a:off x="2209902" y="3457711"/>
              <a:ext cx="4988504" cy="400375"/>
            </a:xfrm>
            <a:prstGeom prst="rect">
              <a:avLst/>
            </a:prstGeom>
            <a:solidFill>
              <a:srgbClr val="00FFFF"/>
            </a:solidFill>
            <a:ln w="28575">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2"/>
            <p:cNvSpPr>
              <a:spLocks noChangeShapeType="1"/>
            </p:cNvSpPr>
            <p:nvPr/>
          </p:nvSpPr>
          <p:spPr bwMode="auto">
            <a:xfrm>
              <a:off x="2197769" y="216232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3"/>
            <p:cNvSpPr>
              <a:spLocks noChangeShapeType="1"/>
            </p:cNvSpPr>
            <p:nvPr/>
          </p:nvSpPr>
          <p:spPr bwMode="auto">
            <a:xfrm>
              <a:off x="2197769" y="24227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4"/>
            <p:cNvSpPr>
              <a:spLocks noChangeShapeType="1"/>
            </p:cNvSpPr>
            <p:nvPr/>
          </p:nvSpPr>
          <p:spPr bwMode="auto">
            <a:xfrm>
              <a:off x="2197769" y="26840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5"/>
            <p:cNvSpPr>
              <a:spLocks noChangeShapeType="1"/>
            </p:cNvSpPr>
            <p:nvPr/>
          </p:nvSpPr>
          <p:spPr bwMode="auto">
            <a:xfrm>
              <a:off x="2197769" y="29416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6"/>
            <p:cNvSpPr>
              <a:spLocks noChangeShapeType="1"/>
            </p:cNvSpPr>
            <p:nvPr/>
          </p:nvSpPr>
          <p:spPr bwMode="auto">
            <a:xfrm>
              <a:off x="2197769" y="32029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17"/>
            <p:cNvSpPr>
              <a:spLocks noChangeShapeType="1"/>
            </p:cNvSpPr>
            <p:nvPr/>
          </p:nvSpPr>
          <p:spPr bwMode="auto">
            <a:xfrm>
              <a:off x="2814508"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18"/>
            <p:cNvSpPr>
              <a:spLocks noChangeShapeType="1"/>
            </p:cNvSpPr>
            <p:nvPr/>
          </p:nvSpPr>
          <p:spPr bwMode="auto">
            <a:xfrm>
              <a:off x="3485247"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19"/>
            <p:cNvSpPr>
              <a:spLocks noChangeShapeType="1"/>
            </p:cNvSpPr>
            <p:nvPr/>
          </p:nvSpPr>
          <p:spPr bwMode="auto">
            <a:xfrm>
              <a:off x="3485247" y="2428310"/>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20"/>
            <p:cNvSpPr>
              <a:spLocks noChangeShapeType="1"/>
            </p:cNvSpPr>
            <p:nvPr/>
          </p:nvSpPr>
          <p:spPr bwMode="auto">
            <a:xfrm>
              <a:off x="4698087" y="1901943"/>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Line 21"/>
            <p:cNvSpPr>
              <a:spLocks noChangeShapeType="1"/>
            </p:cNvSpPr>
            <p:nvPr/>
          </p:nvSpPr>
          <p:spPr bwMode="auto">
            <a:xfrm flipV="1">
              <a:off x="5953807" y="3200127"/>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Line 22"/>
            <p:cNvSpPr>
              <a:spLocks noChangeShapeType="1"/>
            </p:cNvSpPr>
            <p:nvPr/>
          </p:nvSpPr>
          <p:spPr bwMode="auto">
            <a:xfrm>
              <a:off x="5208666" y="2167926"/>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7" name="Rectangle 23"/>
            <p:cNvSpPr>
              <a:spLocks noChangeArrowheads="1"/>
            </p:cNvSpPr>
            <p:nvPr/>
          </p:nvSpPr>
          <p:spPr bwMode="auto">
            <a:xfrm>
              <a:off x="2164406"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8" name="Rectangle 24"/>
            <p:cNvSpPr>
              <a:spLocks noChangeArrowheads="1"/>
            </p:cNvSpPr>
            <p:nvPr/>
          </p:nvSpPr>
          <p:spPr bwMode="auto">
            <a:xfrm>
              <a:off x="2759912"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9" name="Rectangle 25"/>
            <p:cNvSpPr>
              <a:spLocks noChangeArrowheads="1"/>
            </p:cNvSpPr>
            <p:nvPr/>
          </p:nvSpPr>
          <p:spPr bwMode="auto">
            <a:xfrm>
              <a:off x="3393838"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30" name="Rectangle 26"/>
            <p:cNvSpPr>
              <a:spLocks noChangeArrowheads="1"/>
            </p:cNvSpPr>
            <p:nvPr/>
          </p:nvSpPr>
          <p:spPr bwMode="auto">
            <a:xfrm>
              <a:off x="463641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31" name="Rectangle 27"/>
            <p:cNvSpPr>
              <a:spLocks noChangeArrowheads="1"/>
            </p:cNvSpPr>
            <p:nvPr/>
          </p:nvSpPr>
          <p:spPr bwMode="auto">
            <a:xfrm>
              <a:off x="5143958"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32" name="Rectangle 28"/>
            <p:cNvSpPr>
              <a:spLocks noChangeArrowheads="1"/>
            </p:cNvSpPr>
            <p:nvPr/>
          </p:nvSpPr>
          <p:spPr bwMode="auto">
            <a:xfrm>
              <a:off x="589213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3" name="Rectangle 29"/>
            <p:cNvSpPr>
              <a:spLocks noChangeArrowheads="1"/>
            </p:cNvSpPr>
            <p:nvPr/>
          </p:nvSpPr>
          <p:spPr bwMode="auto">
            <a:xfrm>
              <a:off x="6983053"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4" name="Rectangle 30"/>
            <p:cNvSpPr>
              <a:spLocks noChangeArrowheads="1"/>
            </p:cNvSpPr>
            <p:nvPr/>
          </p:nvSpPr>
          <p:spPr bwMode="auto">
            <a:xfrm>
              <a:off x="2259443" y="1903178"/>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5" name="Rectangle 31"/>
            <p:cNvSpPr>
              <a:spLocks noChangeArrowheads="1"/>
            </p:cNvSpPr>
            <p:nvPr/>
          </p:nvSpPr>
          <p:spPr bwMode="auto">
            <a:xfrm>
              <a:off x="4735495" y="216853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6" name="Rectangle 32"/>
            <p:cNvSpPr>
              <a:spLocks noChangeArrowheads="1"/>
            </p:cNvSpPr>
            <p:nvPr/>
          </p:nvSpPr>
          <p:spPr bwMode="auto">
            <a:xfrm>
              <a:off x="2384814" y="2421145"/>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7" name="Rectangle 33"/>
            <p:cNvSpPr>
              <a:spLocks noChangeArrowheads="1"/>
            </p:cNvSpPr>
            <p:nvPr/>
          </p:nvSpPr>
          <p:spPr bwMode="auto">
            <a:xfrm>
              <a:off x="3741637" y="242114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8" name="Rectangle 34"/>
            <p:cNvSpPr>
              <a:spLocks noChangeArrowheads="1"/>
            </p:cNvSpPr>
            <p:nvPr/>
          </p:nvSpPr>
          <p:spPr bwMode="auto">
            <a:xfrm>
              <a:off x="3113778" y="21685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9" name="Rectangle 35"/>
            <p:cNvSpPr>
              <a:spLocks noChangeArrowheads="1"/>
            </p:cNvSpPr>
            <p:nvPr/>
          </p:nvSpPr>
          <p:spPr bwMode="auto">
            <a:xfrm>
              <a:off x="3630422" y="1903178"/>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40" name="Rectangle 36"/>
            <p:cNvSpPr>
              <a:spLocks noChangeArrowheads="1"/>
            </p:cNvSpPr>
            <p:nvPr/>
          </p:nvSpPr>
          <p:spPr bwMode="auto">
            <a:xfrm>
              <a:off x="5474874" y="1903178"/>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41" name="Rectangle 37"/>
            <p:cNvSpPr>
              <a:spLocks noChangeArrowheads="1"/>
            </p:cNvSpPr>
            <p:nvPr/>
          </p:nvSpPr>
          <p:spPr bwMode="auto">
            <a:xfrm>
              <a:off x="5794063" y="216853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42" name="Rectangle 38"/>
            <p:cNvSpPr>
              <a:spLocks noChangeArrowheads="1"/>
            </p:cNvSpPr>
            <p:nvPr/>
          </p:nvSpPr>
          <p:spPr bwMode="auto">
            <a:xfrm>
              <a:off x="6255098" y="318766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3" name="Rectangle 39"/>
            <p:cNvSpPr>
              <a:spLocks noChangeArrowheads="1"/>
            </p:cNvSpPr>
            <p:nvPr/>
          </p:nvSpPr>
          <p:spPr bwMode="auto">
            <a:xfrm>
              <a:off x="5251131" y="2421145"/>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4" name="Rectangle 40"/>
            <p:cNvSpPr>
              <a:spLocks noChangeArrowheads="1"/>
            </p:cNvSpPr>
            <p:nvPr/>
          </p:nvSpPr>
          <p:spPr bwMode="auto">
            <a:xfrm>
              <a:off x="4289625" y="2683546"/>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5" name="Rectangle 41"/>
            <p:cNvSpPr>
              <a:spLocks noChangeArrowheads="1"/>
            </p:cNvSpPr>
            <p:nvPr/>
          </p:nvSpPr>
          <p:spPr bwMode="auto">
            <a:xfrm>
              <a:off x="4126846" y="2942996"/>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6" name="Rectangle 42"/>
            <p:cNvSpPr>
              <a:spLocks noChangeArrowheads="1"/>
            </p:cNvSpPr>
            <p:nvPr/>
          </p:nvSpPr>
          <p:spPr bwMode="auto">
            <a:xfrm>
              <a:off x="2896403" y="3187665"/>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7" name="Rectangle 43"/>
            <p:cNvSpPr>
              <a:spLocks noChangeArrowheads="1"/>
            </p:cNvSpPr>
            <p:nvPr/>
          </p:nvSpPr>
          <p:spPr bwMode="auto">
            <a:xfrm>
              <a:off x="1864124" y="1665825"/>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8" name="Group 46"/>
            <p:cNvGrpSpPr>
              <a:grpSpLocks/>
            </p:cNvGrpSpPr>
            <p:nvPr/>
          </p:nvGrpSpPr>
          <p:grpSpPr bwMode="auto">
            <a:xfrm>
              <a:off x="2158338" y="3299988"/>
              <a:ext cx="83917" cy="41064"/>
              <a:chOff x="833" y="3024"/>
              <a:chExt cx="78" cy="51"/>
            </a:xfrm>
          </p:grpSpPr>
          <p:sp>
            <p:nvSpPr>
              <p:cNvPr id="58"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9"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0"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9" name="Group 50"/>
            <p:cNvGrpSpPr>
              <a:grpSpLocks/>
            </p:cNvGrpSpPr>
            <p:nvPr/>
          </p:nvGrpSpPr>
          <p:grpSpPr bwMode="auto">
            <a:xfrm>
              <a:off x="7169086" y="3305588"/>
              <a:ext cx="83917" cy="39198"/>
              <a:chOff x="5432" y="3030"/>
              <a:chExt cx="78" cy="51"/>
            </a:xfrm>
          </p:grpSpPr>
          <p:sp>
            <p:nvSpPr>
              <p:cNvPr id="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6"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7"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50" name="Rectangle 75"/>
            <p:cNvSpPr>
              <a:spLocks noChangeArrowheads="1"/>
            </p:cNvSpPr>
            <p:nvPr/>
          </p:nvSpPr>
          <p:spPr bwMode="auto">
            <a:xfrm>
              <a:off x="3904417" y="3528790"/>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smtClean="0">
                  <a:latin typeface="微软雅黑" pitchFamily="34" charset="-122"/>
                  <a:ea typeface="微软雅黑" pitchFamily="34" charset="-122"/>
                </a:rPr>
                <a:t>数   据   部   分</a:t>
              </a:r>
              <a:endParaRPr kumimoji="1" lang="zh-CN" altLang="en-US" sz="1200" b="1" dirty="0">
                <a:latin typeface="微软雅黑" pitchFamily="34" charset="-122"/>
                <a:ea typeface="微软雅黑" pitchFamily="34" charset="-122"/>
              </a:endParaRPr>
            </a:p>
          </p:txBody>
        </p:sp>
        <p:sp>
          <p:nvSpPr>
            <p:cNvPr id="51" name="AutoShape 97"/>
            <p:cNvSpPr>
              <a:spLocks/>
            </p:cNvSpPr>
            <p:nvPr/>
          </p:nvSpPr>
          <p:spPr bwMode="auto">
            <a:xfrm>
              <a:off x="2045990" y="1927141"/>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52" name="Group 94"/>
            <p:cNvGrpSpPr>
              <a:grpSpLocks/>
            </p:cNvGrpSpPr>
            <p:nvPr/>
          </p:nvGrpSpPr>
          <p:grpSpPr bwMode="auto">
            <a:xfrm>
              <a:off x="1392642" y="1885145"/>
              <a:ext cx="336679" cy="1566034"/>
              <a:chOff x="-127" y="845"/>
              <a:chExt cx="333" cy="1678"/>
            </a:xfrm>
          </p:grpSpPr>
          <p:sp>
            <p:nvSpPr>
              <p:cNvPr id="53"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54"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grpSp>
      <p:sp>
        <p:nvSpPr>
          <p:cNvPr id="61" name="矩形 60"/>
          <p:cNvSpPr/>
          <p:nvPr/>
        </p:nvSpPr>
        <p:spPr>
          <a:xfrm>
            <a:off x="2390662" y="3429655"/>
            <a:ext cx="5043368" cy="830997"/>
          </a:xfrm>
          <a:prstGeom prst="rect">
            <a:avLst/>
          </a:prstGeom>
          <a:solidFill>
            <a:srgbClr val="0000CC"/>
          </a:solidFill>
          <a:ln w="9525">
            <a:no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总长度</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占 </a:t>
            </a:r>
            <a:r>
              <a:rPr lang="en-US" altLang="zh-CN" sz="1600" b="1" dirty="0">
                <a:solidFill>
                  <a:schemeClr val="bg1"/>
                </a:solidFill>
                <a:latin typeface="微软雅黑" pitchFamily="34" charset="-122"/>
                <a:ea typeface="微软雅黑" pitchFamily="34" charset="-122"/>
              </a:rPr>
              <a:t>16 </a:t>
            </a:r>
            <a:r>
              <a:rPr lang="zh-CN" altLang="en-US" sz="1600" b="1" dirty="0">
                <a:solidFill>
                  <a:schemeClr val="bg1"/>
                </a:solidFill>
                <a:latin typeface="微软雅黑" pitchFamily="34" charset="-122"/>
                <a:ea typeface="微软雅黑" pitchFamily="34" charset="-122"/>
              </a:rPr>
              <a:t>位，指首部和数据之和的长度，</a:t>
            </a:r>
          </a:p>
          <a:p>
            <a:pPr algn="ctr"/>
            <a:r>
              <a:rPr lang="zh-CN" altLang="en-US" sz="1600" b="1" dirty="0">
                <a:solidFill>
                  <a:schemeClr val="bg1"/>
                </a:solidFill>
                <a:latin typeface="微软雅黑" pitchFamily="34" charset="-122"/>
                <a:ea typeface="微软雅黑" pitchFamily="34" charset="-122"/>
              </a:rPr>
              <a:t>单位为字节，因此数据报的最大长度为 </a:t>
            </a:r>
            <a:r>
              <a:rPr lang="en-US" altLang="zh-CN" sz="1600" b="1" dirty="0">
                <a:solidFill>
                  <a:schemeClr val="bg1"/>
                </a:solidFill>
                <a:latin typeface="微软雅黑" pitchFamily="34" charset="-122"/>
                <a:ea typeface="微软雅黑" pitchFamily="34" charset="-122"/>
              </a:rPr>
              <a:t>65535 </a:t>
            </a:r>
            <a:r>
              <a:rPr lang="zh-CN" altLang="en-US" sz="1600" b="1" dirty="0">
                <a:solidFill>
                  <a:schemeClr val="bg1"/>
                </a:solidFill>
                <a:latin typeface="微软雅黑" pitchFamily="34" charset="-122"/>
                <a:ea typeface="微软雅黑" pitchFamily="34" charset="-122"/>
              </a:rPr>
              <a:t>字节。</a:t>
            </a:r>
          </a:p>
          <a:p>
            <a:pPr algn="ctr"/>
            <a:r>
              <a:rPr lang="zh-CN" altLang="en-US" sz="1600" b="1" dirty="0">
                <a:solidFill>
                  <a:srgbClr val="FFFF00"/>
                </a:solidFill>
                <a:latin typeface="微软雅黑" pitchFamily="34" charset="-122"/>
                <a:ea typeface="微软雅黑" pitchFamily="34" charset="-122"/>
              </a:rPr>
              <a:t>总长度必须不超过最大传送</a:t>
            </a:r>
            <a:r>
              <a:rPr lang="zh-CN" altLang="en-US" sz="1600" b="1" dirty="0" smtClean="0">
                <a:solidFill>
                  <a:srgbClr val="FFFF00"/>
                </a:solidFill>
                <a:latin typeface="微软雅黑" pitchFamily="34" charset="-122"/>
                <a:ea typeface="微软雅黑" pitchFamily="34" charset="-122"/>
              </a:rPr>
              <a:t>单元</a:t>
            </a:r>
            <a:r>
              <a:rPr lang="en-US" altLang="zh-CN" sz="1600" b="1" dirty="0" smtClean="0">
                <a:solidFill>
                  <a:srgbClr val="FFFF00"/>
                </a:solidFill>
                <a:latin typeface="微软雅黑" pitchFamily="34" charset="-122"/>
                <a:ea typeface="微软雅黑" pitchFamily="34" charset="-122"/>
              </a:rPr>
              <a:t>MTU</a:t>
            </a:r>
            <a:r>
              <a:rPr lang="zh-CN" altLang="en-US" sz="1600" b="1" dirty="0">
                <a:solidFill>
                  <a:srgbClr val="FFFF00"/>
                </a:solidFill>
                <a:latin typeface="微软雅黑" pitchFamily="34" charset="-122"/>
                <a:ea typeface="微软雅黑" pitchFamily="34" charset="-122"/>
              </a:rPr>
              <a:t>。 </a:t>
            </a:r>
          </a:p>
        </p:txBody>
      </p:sp>
      <p:sp>
        <p:nvSpPr>
          <p:cNvPr id="62" name="Rectangle 92"/>
          <p:cNvSpPr>
            <a:spLocks noChangeArrowheads="1"/>
          </p:cNvSpPr>
          <p:nvPr/>
        </p:nvSpPr>
        <p:spPr bwMode="auto">
          <a:xfrm flipV="1">
            <a:off x="4942598" y="1382200"/>
            <a:ext cx="2517506" cy="26134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176489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withEffect">
                                  <p:stCondLst>
                                    <p:cond delay="0"/>
                                  </p:stCondLst>
                                  <p:childTnLst>
                                    <p:anim calcmode="discrete" valueType="str">
                                      <p:cBhvr>
                                        <p:cTn id="6" dur="1000" fill="hold"/>
                                        <p:tgtEl>
                                          <p:spTgt spid="62"/>
                                        </p:tgtEl>
                                        <p:attrNameLst>
                                          <p:attrName>style.visibility</p:attrName>
                                        </p:attrNameLst>
                                      </p:cBhvr>
                                      <p:tavLst>
                                        <p:tav tm="0">
                                          <p:val>
                                            <p:strVal val="hidden"/>
                                          </p:val>
                                        </p:tav>
                                        <p:tav tm="50000">
                                          <p:val>
                                            <p:strVal val="visible"/>
                                          </p:val>
                                        </p:tav>
                                      </p:tavLst>
                                    </p:anim>
                                  </p:childTnLst>
                                </p:cTn>
                              </p:par>
                              <p:par>
                                <p:cTn id="7" presetID="35" presetClass="emph" presetSubtype="0" repeatCount="4000" fill="hold" grpId="0" nodeType="withEffect">
                                  <p:stCondLst>
                                    <p:cond delay="0"/>
                                  </p:stCondLst>
                                  <p:childTnLst>
                                    <p:anim calcmode="discrete" valueType="str">
                                      <p:cBhvr>
                                        <p:cTn id="8" dur="1000" fill="hold"/>
                                        <p:tgtEl>
                                          <p:spTgt spid="6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3241" y="652395"/>
            <a:ext cx="8237621" cy="830997"/>
          </a:xfrm>
          <a:prstGeom prst="rect">
            <a:avLst/>
          </a:prstGeom>
        </p:spPr>
        <p:txBody>
          <a:bodyPr wrap="square">
            <a:spAutoFit/>
          </a:bodyPr>
          <a:lstStyle/>
          <a:p>
            <a:r>
              <a:rPr lang="en-US" altLang="zh-CN" sz="2400" b="1" dirty="0" smtClean="0">
                <a:solidFill>
                  <a:srgbClr val="0070C0"/>
                </a:solidFill>
              </a:rPr>
              <a:t>2</a:t>
            </a:r>
            <a:r>
              <a:rPr lang="zh-CN" altLang="en-US" sz="2400" b="1" dirty="0" smtClean="0">
                <a:solidFill>
                  <a:srgbClr val="0070C0"/>
                </a:solidFill>
              </a:rPr>
              <a:t>、什么</a:t>
            </a:r>
            <a:r>
              <a:rPr lang="zh-CN" altLang="en-US" sz="2400" b="1" dirty="0">
                <a:solidFill>
                  <a:srgbClr val="0070C0"/>
                </a:solidFill>
              </a:rPr>
              <a:t>是最大传送单元</a:t>
            </a:r>
            <a:r>
              <a:rPr lang="en-US" altLang="zh-CN" sz="2400" b="1" dirty="0">
                <a:solidFill>
                  <a:srgbClr val="0070C0"/>
                </a:solidFill>
              </a:rPr>
              <a:t>MTU</a:t>
            </a:r>
            <a:r>
              <a:rPr lang="zh-CN" altLang="en-US" sz="2400" b="1" dirty="0">
                <a:solidFill>
                  <a:srgbClr val="0070C0"/>
                </a:solidFill>
              </a:rPr>
              <a:t>？它和</a:t>
            </a:r>
            <a:r>
              <a:rPr lang="en-US" altLang="zh-CN" sz="2400" b="1" dirty="0">
                <a:solidFill>
                  <a:srgbClr val="0070C0"/>
                </a:solidFill>
              </a:rPr>
              <a:t>IP</a:t>
            </a:r>
            <a:r>
              <a:rPr lang="zh-CN" altLang="en-US" sz="2400" b="1" dirty="0">
                <a:solidFill>
                  <a:srgbClr val="0070C0"/>
                </a:solidFill>
              </a:rPr>
              <a:t>数据报的首部中的哪个字段有关系？</a:t>
            </a:r>
          </a:p>
        </p:txBody>
      </p:sp>
      <p:sp>
        <p:nvSpPr>
          <p:cNvPr id="4" name="矩形 3"/>
          <p:cNvSpPr/>
          <p:nvPr/>
        </p:nvSpPr>
        <p:spPr>
          <a:xfrm>
            <a:off x="593557" y="1757159"/>
            <a:ext cx="7796463" cy="707886"/>
          </a:xfrm>
          <a:prstGeom prst="rect">
            <a:avLst/>
          </a:prstGeom>
        </p:spPr>
        <p:txBody>
          <a:bodyPr wrap="square">
            <a:spAutoFit/>
          </a:bodyPr>
          <a:lstStyle/>
          <a:p>
            <a:r>
              <a:rPr lang="zh-CN" altLang="en-US" sz="2000" b="1" dirty="0"/>
              <a:t>答：</a:t>
            </a:r>
            <a:r>
              <a:rPr lang="en-US" altLang="zh-CN" sz="2000" b="1" dirty="0"/>
              <a:t>IP</a:t>
            </a:r>
            <a:r>
              <a:rPr lang="zh-CN" altLang="en-US" sz="2000" b="1" dirty="0"/>
              <a:t>层下面数据链里层所限定的帧格式中数据字段的最大长度，与</a:t>
            </a:r>
            <a:r>
              <a:rPr lang="en-US" altLang="zh-CN" sz="2000" b="1" dirty="0"/>
              <a:t>IP</a:t>
            </a:r>
            <a:r>
              <a:rPr lang="zh-CN" altLang="en-US" sz="2000" b="1" dirty="0"/>
              <a:t>数据报首部中的总长度字段有关系 </a:t>
            </a:r>
          </a:p>
        </p:txBody>
      </p:sp>
    </p:spTree>
    <p:extLst>
      <p:ext uri="{BB962C8B-B14F-4D97-AF65-F5344CB8AC3E}">
        <p14:creationId xmlns:p14="http://schemas.microsoft.com/office/powerpoint/2010/main" val="393345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a:t>
            </a:r>
            <a:r>
              <a:rPr lang="zh-CN" altLang="en-US" sz="2000" b="1" dirty="0" smtClean="0">
                <a:solidFill>
                  <a:schemeClr val="bg1"/>
                </a:solidFill>
                <a:latin typeface="微软雅黑" pitchFamily="34" charset="-122"/>
                <a:ea typeface="微软雅黑" pitchFamily="34" charset="-122"/>
              </a:rPr>
              <a:t>字段</a:t>
            </a:r>
            <a:endParaRPr lang="zh-CN" altLang="en-US" sz="2000" b="1" dirty="0">
              <a:solidFill>
                <a:schemeClr val="bg1"/>
              </a:solidFill>
              <a:latin typeface="微软雅黑" pitchFamily="34" charset="-122"/>
              <a:ea typeface="微软雅黑" pitchFamily="34" charset="-122"/>
            </a:endParaRPr>
          </a:p>
        </p:txBody>
      </p:sp>
      <p:sp>
        <p:nvSpPr>
          <p:cNvPr id="9" name="圆角矩形 8"/>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637153" y="1144852"/>
            <a:ext cx="5962309" cy="2192261"/>
            <a:chOff x="1392642" y="1665825"/>
            <a:chExt cx="5962309" cy="2192261"/>
          </a:xfrm>
        </p:grpSpPr>
        <p:sp>
          <p:nvSpPr>
            <p:cNvPr id="11" name="Rectangle 10"/>
            <p:cNvSpPr>
              <a:spLocks noChangeArrowheads="1"/>
            </p:cNvSpPr>
            <p:nvPr/>
          </p:nvSpPr>
          <p:spPr bwMode="auto">
            <a:xfrm>
              <a:off x="2200802" y="1897276"/>
              <a:ext cx="5008725" cy="1553902"/>
            </a:xfrm>
            <a:prstGeom prst="rect">
              <a:avLst/>
            </a:prstGeom>
            <a:solidFill>
              <a:srgbClr val="99FFCC"/>
            </a:solidFill>
            <a:ln w="25400">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 name="Rectangle 44"/>
            <p:cNvSpPr>
              <a:spLocks noChangeArrowheads="1"/>
            </p:cNvSpPr>
            <p:nvPr/>
          </p:nvSpPr>
          <p:spPr bwMode="auto">
            <a:xfrm>
              <a:off x="2752834" y="190317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13" name="Rectangle 45"/>
            <p:cNvSpPr>
              <a:spLocks noChangeArrowheads="1"/>
            </p:cNvSpPr>
            <p:nvPr/>
          </p:nvSpPr>
          <p:spPr bwMode="auto">
            <a:xfrm>
              <a:off x="1753649" y="2138994"/>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14" name="Rectangle 54"/>
            <p:cNvSpPr>
              <a:spLocks noChangeArrowheads="1"/>
            </p:cNvSpPr>
            <p:nvPr/>
          </p:nvSpPr>
          <p:spPr bwMode="auto">
            <a:xfrm>
              <a:off x="1680057" y="3112399"/>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15" name="Rectangle 11"/>
            <p:cNvSpPr>
              <a:spLocks noChangeArrowheads="1"/>
            </p:cNvSpPr>
            <p:nvPr/>
          </p:nvSpPr>
          <p:spPr bwMode="auto">
            <a:xfrm>
              <a:off x="2209902" y="3457711"/>
              <a:ext cx="4988504" cy="400375"/>
            </a:xfrm>
            <a:prstGeom prst="rect">
              <a:avLst/>
            </a:prstGeom>
            <a:solidFill>
              <a:srgbClr val="00FFFF"/>
            </a:solidFill>
            <a:ln w="28575">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2"/>
            <p:cNvSpPr>
              <a:spLocks noChangeShapeType="1"/>
            </p:cNvSpPr>
            <p:nvPr/>
          </p:nvSpPr>
          <p:spPr bwMode="auto">
            <a:xfrm>
              <a:off x="2197769" y="216232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3"/>
            <p:cNvSpPr>
              <a:spLocks noChangeShapeType="1"/>
            </p:cNvSpPr>
            <p:nvPr/>
          </p:nvSpPr>
          <p:spPr bwMode="auto">
            <a:xfrm>
              <a:off x="2197769" y="24227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4"/>
            <p:cNvSpPr>
              <a:spLocks noChangeShapeType="1"/>
            </p:cNvSpPr>
            <p:nvPr/>
          </p:nvSpPr>
          <p:spPr bwMode="auto">
            <a:xfrm>
              <a:off x="2197769" y="26840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5"/>
            <p:cNvSpPr>
              <a:spLocks noChangeShapeType="1"/>
            </p:cNvSpPr>
            <p:nvPr/>
          </p:nvSpPr>
          <p:spPr bwMode="auto">
            <a:xfrm>
              <a:off x="2197769" y="29416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6"/>
            <p:cNvSpPr>
              <a:spLocks noChangeShapeType="1"/>
            </p:cNvSpPr>
            <p:nvPr/>
          </p:nvSpPr>
          <p:spPr bwMode="auto">
            <a:xfrm>
              <a:off x="2197769" y="32029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17"/>
            <p:cNvSpPr>
              <a:spLocks noChangeShapeType="1"/>
            </p:cNvSpPr>
            <p:nvPr/>
          </p:nvSpPr>
          <p:spPr bwMode="auto">
            <a:xfrm>
              <a:off x="2814508"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18"/>
            <p:cNvSpPr>
              <a:spLocks noChangeShapeType="1"/>
            </p:cNvSpPr>
            <p:nvPr/>
          </p:nvSpPr>
          <p:spPr bwMode="auto">
            <a:xfrm>
              <a:off x="3485247"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19"/>
            <p:cNvSpPr>
              <a:spLocks noChangeShapeType="1"/>
            </p:cNvSpPr>
            <p:nvPr/>
          </p:nvSpPr>
          <p:spPr bwMode="auto">
            <a:xfrm>
              <a:off x="3485247" y="2428310"/>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20"/>
            <p:cNvSpPr>
              <a:spLocks noChangeShapeType="1"/>
            </p:cNvSpPr>
            <p:nvPr/>
          </p:nvSpPr>
          <p:spPr bwMode="auto">
            <a:xfrm>
              <a:off x="4698087" y="1901943"/>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Line 21"/>
            <p:cNvSpPr>
              <a:spLocks noChangeShapeType="1"/>
            </p:cNvSpPr>
            <p:nvPr/>
          </p:nvSpPr>
          <p:spPr bwMode="auto">
            <a:xfrm flipV="1">
              <a:off x="5953807" y="3200127"/>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Line 22"/>
            <p:cNvSpPr>
              <a:spLocks noChangeShapeType="1"/>
            </p:cNvSpPr>
            <p:nvPr/>
          </p:nvSpPr>
          <p:spPr bwMode="auto">
            <a:xfrm>
              <a:off x="5208666" y="2167926"/>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7" name="Rectangle 23"/>
            <p:cNvSpPr>
              <a:spLocks noChangeArrowheads="1"/>
            </p:cNvSpPr>
            <p:nvPr/>
          </p:nvSpPr>
          <p:spPr bwMode="auto">
            <a:xfrm>
              <a:off x="2164406"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8" name="Rectangle 24"/>
            <p:cNvSpPr>
              <a:spLocks noChangeArrowheads="1"/>
            </p:cNvSpPr>
            <p:nvPr/>
          </p:nvSpPr>
          <p:spPr bwMode="auto">
            <a:xfrm>
              <a:off x="2759912"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9" name="Rectangle 25"/>
            <p:cNvSpPr>
              <a:spLocks noChangeArrowheads="1"/>
            </p:cNvSpPr>
            <p:nvPr/>
          </p:nvSpPr>
          <p:spPr bwMode="auto">
            <a:xfrm>
              <a:off x="3393838"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30" name="Rectangle 26"/>
            <p:cNvSpPr>
              <a:spLocks noChangeArrowheads="1"/>
            </p:cNvSpPr>
            <p:nvPr/>
          </p:nvSpPr>
          <p:spPr bwMode="auto">
            <a:xfrm>
              <a:off x="463641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31" name="Rectangle 27"/>
            <p:cNvSpPr>
              <a:spLocks noChangeArrowheads="1"/>
            </p:cNvSpPr>
            <p:nvPr/>
          </p:nvSpPr>
          <p:spPr bwMode="auto">
            <a:xfrm>
              <a:off x="5143958"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32" name="Rectangle 28"/>
            <p:cNvSpPr>
              <a:spLocks noChangeArrowheads="1"/>
            </p:cNvSpPr>
            <p:nvPr/>
          </p:nvSpPr>
          <p:spPr bwMode="auto">
            <a:xfrm>
              <a:off x="589213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3" name="Rectangle 29"/>
            <p:cNvSpPr>
              <a:spLocks noChangeArrowheads="1"/>
            </p:cNvSpPr>
            <p:nvPr/>
          </p:nvSpPr>
          <p:spPr bwMode="auto">
            <a:xfrm>
              <a:off x="6983053"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4" name="Rectangle 30"/>
            <p:cNvSpPr>
              <a:spLocks noChangeArrowheads="1"/>
            </p:cNvSpPr>
            <p:nvPr/>
          </p:nvSpPr>
          <p:spPr bwMode="auto">
            <a:xfrm>
              <a:off x="2259443" y="1903178"/>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5" name="Rectangle 31"/>
            <p:cNvSpPr>
              <a:spLocks noChangeArrowheads="1"/>
            </p:cNvSpPr>
            <p:nvPr/>
          </p:nvSpPr>
          <p:spPr bwMode="auto">
            <a:xfrm>
              <a:off x="4735495" y="216853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6" name="Rectangle 32"/>
            <p:cNvSpPr>
              <a:spLocks noChangeArrowheads="1"/>
            </p:cNvSpPr>
            <p:nvPr/>
          </p:nvSpPr>
          <p:spPr bwMode="auto">
            <a:xfrm>
              <a:off x="2384814" y="2421145"/>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7" name="Rectangle 33"/>
            <p:cNvSpPr>
              <a:spLocks noChangeArrowheads="1"/>
            </p:cNvSpPr>
            <p:nvPr/>
          </p:nvSpPr>
          <p:spPr bwMode="auto">
            <a:xfrm>
              <a:off x="3741637" y="242114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8" name="Rectangle 34"/>
            <p:cNvSpPr>
              <a:spLocks noChangeArrowheads="1"/>
            </p:cNvSpPr>
            <p:nvPr/>
          </p:nvSpPr>
          <p:spPr bwMode="auto">
            <a:xfrm>
              <a:off x="3113778" y="21685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9" name="Rectangle 35"/>
            <p:cNvSpPr>
              <a:spLocks noChangeArrowheads="1"/>
            </p:cNvSpPr>
            <p:nvPr/>
          </p:nvSpPr>
          <p:spPr bwMode="auto">
            <a:xfrm>
              <a:off x="3630422" y="1903178"/>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40" name="Rectangle 36"/>
            <p:cNvSpPr>
              <a:spLocks noChangeArrowheads="1"/>
            </p:cNvSpPr>
            <p:nvPr/>
          </p:nvSpPr>
          <p:spPr bwMode="auto">
            <a:xfrm>
              <a:off x="5474874" y="1903178"/>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41" name="Rectangle 37"/>
            <p:cNvSpPr>
              <a:spLocks noChangeArrowheads="1"/>
            </p:cNvSpPr>
            <p:nvPr/>
          </p:nvSpPr>
          <p:spPr bwMode="auto">
            <a:xfrm>
              <a:off x="5794063" y="216853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42" name="Rectangle 38"/>
            <p:cNvSpPr>
              <a:spLocks noChangeArrowheads="1"/>
            </p:cNvSpPr>
            <p:nvPr/>
          </p:nvSpPr>
          <p:spPr bwMode="auto">
            <a:xfrm>
              <a:off x="6255098" y="318766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3" name="Rectangle 39"/>
            <p:cNvSpPr>
              <a:spLocks noChangeArrowheads="1"/>
            </p:cNvSpPr>
            <p:nvPr/>
          </p:nvSpPr>
          <p:spPr bwMode="auto">
            <a:xfrm>
              <a:off x="5251131" y="2421145"/>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4" name="Rectangle 40"/>
            <p:cNvSpPr>
              <a:spLocks noChangeArrowheads="1"/>
            </p:cNvSpPr>
            <p:nvPr/>
          </p:nvSpPr>
          <p:spPr bwMode="auto">
            <a:xfrm>
              <a:off x="4289625" y="2683546"/>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5" name="Rectangle 41"/>
            <p:cNvSpPr>
              <a:spLocks noChangeArrowheads="1"/>
            </p:cNvSpPr>
            <p:nvPr/>
          </p:nvSpPr>
          <p:spPr bwMode="auto">
            <a:xfrm>
              <a:off x="4126846" y="2942996"/>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6" name="Rectangle 42"/>
            <p:cNvSpPr>
              <a:spLocks noChangeArrowheads="1"/>
            </p:cNvSpPr>
            <p:nvPr/>
          </p:nvSpPr>
          <p:spPr bwMode="auto">
            <a:xfrm>
              <a:off x="2896403" y="3187665"/>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7" name="Rectangle 43"/>
            <p:cNvSpPr>
              <a:spLocks noChangeArrowheads="1"/>
            </p:cNvSpPr>
            <p:nvPr/>
          </p:nvSpPr>
          <p:spPr bwMode="auto">
            <a:xfrm>
              <a:off x="1864124" y="1665825"/>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8" name="Group 46"/>
            <p:cNvGrpSpPr>
              <a:grpSpLocks/>
            </p:cNvGrpSpPr>
            <p:nvPr/>
          </p:nvGrpSpPr>
          <p:grpSpPr bwMode="auto">
            <a:xfrm>
              <a:off x="2158338" y="3299988"/>
              <a:ext cx="83917" cy="41064"/>
              <a:chOff x="833" y="3024"/>
              <a:chExt cx="78" cy="51"/>
            </a:xfrm>
          </p:grpSpPr>
          <p:sp>
            <p:nvSpPr>
              <p:cNvPr id="58"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9"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0"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9" name="Group 50"/>
            <p:cNvGrpSpPr>
              <a:grpSpLocks/>
            </p:cNvGrpSpPr>
            <p:nvPr/>
          </p:nvGrpSpPr>
          <p:grpSpPr bwMode="auto">
            <a:xfrm>
              <a:off x="7169086" y="3305588"/>
              <a:ext cx="83917" cy="39198"/>
              <a:chOff x="5432" y="3030"/>
              <a:chExt cx="78" cy="51"/>
            </a:xfrm>
          </p:grpSpPr>
          <p:sp>
            <p:nvSpPr>
              <p:cNvPr id="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6"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7"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50" name="Rectangle 75"/>
            <p:cNvSpPr>
              <a:spLocks noChangeArrowheads="1"/>
            </p:cNvSpPr>
            <p:nvPr/>
          </p:nvSpPr>
          <p:spPr bwMode="auto">
            <a:xfrm>
              <a:off x="3904417" y="3528790"/>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smtClean="0">
                  <a:latin typeface="微软雅黑" pitchFamily="34" charset="-122"/>
                  <a:ea typeface="微软雅黑" pitchFamily="34" charset="-122"/>
                </a:rPr>
                <a:t>数   据   部   分</a:t>
              </a:r>
              <a:endParaRPr kumimoji="1" lang="zh-CN" altLang="en-US" sz="1200" b="1" dirty="0">
                <a:latin typeface="微软雅黑" pitchFamily="34" charset="-122"/>
                <a:ea typeface="微软雅黑" pitchFamily="34" charset="-122"/>
              </a:endParaRPr>
            </a:p>
          </p:txBody>
        </p:sp>
        <p:sp>
          <p:nvSpPr>
            <p:cNvPr id="51" name="AutoShape 97"/>
            <p:cNvSpPr>
              <a:spLocks/>
            </p:cNvSpPr>
            <p:nvPr/>
          </p:nvSpPr>
          <p:spPr bwMode="auto">
            <a:xfrm>
              <a:off x="2045990" y="1927141"/>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52" name="Group 94"/>
            <p:cNvGrpSpPr>
              <a:grpSpLocks/>
            </p:cNvGrpSpPr>
            <p:nvPr/>
          </p:nvGrpSpPr>
          <p:grpSpPr bwMode="auto">
            <a:xfrm>
              <a:off x="1392642" y="1885145"/>
              <a:ext cx="336679" cy="1566034"/>
              <a:chOff x="-127" y="845"/>
              <a:chExt cx="333" cy="1678"/>
            </a:xfrm>
          </p:grpSpPr>
          <p:sp>
            <p:nvSpPr>
              <p:cNvPr id="53"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54"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grpSp>
      <p:sp>
        <p:nvSpPr>
          <p:cNvPr id="61" name="矩形 60"/>
          <p:cNvSpPr/>
          <p:nvPr/>
        </p:nvSpPr>
        <p:spPr>
          <a:xfrm>
            <a:off x="2677599" y="3529238"/>
            <a:ext cx="4469493" cy="584775"/>
          </a:xfrm>
          <a:prstGeom prst="rect">
            <a:avLst/>
          </a:prstGeom>
          <a:solidFill>
            <a:srgbClr val="0000CC"/>
          </a:solidFill>
          <a:ln w="9525">
            <a:no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标识</a:t>
            </a:r>
            <a:r>
              <a:rPr lang="en-US" altLang="zh-CN" sz="1600" b="1" dirty="0">
                <a:solidFill>
                  <a:schemeClr val="bg1"/>
                </a:solidFill>
                <a:latin typeface="微软雅黑" pitchFamily="34" charset="-122"/>
                <a:ea typeface="微软雅黑" pitchFamily="34" charset="-122"/>
              </a:rPr>
              <a:t>(identification) ——</a:t>
            </a:r>
            <a:r>
              <a:rPr lang="zh-CN" altLang="en-US" sz="1600" b="1" dirty="0">
                <a:solidFill>
                  <a:schemeClr val="bg1"/>
                </a:solidFill>
                <a:latin typeface="微软雅黑" pitchFamily="34" charset="-122"/>
                <a:ea typeface="微软雅黑" pitchFamily="34" charset="-122"/>
              </a:rPr>
              <a:t>占 </a:t>
            </a:r>
            <a:r>
              <a:rPr lang="en-US" altLang="zh-CN" sz="1600" b="1" dirty="0">
                <a:solidFill>
                  <a:schemeClr val="bg1"/>
                </a:solidFill>
                <a:latin typeface="微软雅黑" pitchFamily="34" charset="-122"/>
                <a:ea typeface="微软雅黑" pitchFamily="34" charset="-122"/>
              </a:rPr>
              <a:t>16 </a:t>
            </a:r>
            <a:r>
              <a:rPr lang="zh-CN" altLang="en-US" sz="1600" b="1" dirty="0">
                <a:solidFill>
                  <a:schemeClr val="bg1"/>
                </a:solidFill>
                <a:latin typeface="微软雅黑" pitchFamily="34" charset="-122"/>
                <a:ea typeface="微软雅黑" pitchFamily="34" charset="-122"/>
              </a:rPr>
              <a:t>位，</a:t>
            </a:r>
          </a:p>
          <a:p>
            <a:pPr algn="ctr"/>
            <a:r>
              <a:rPr lang="zh-CN" altLang="en-US" sz="1600" b="1" dirty="0">
                <a:solidFill>
                  <a:schemeClr val="bg1"/>
                </a:solidFill>
                <a:latin typeface="微软雅黑" pitchFamily="34" charset="-122"/>
                <a:ea typeface="微软雅黑" pitchFamily="34" charset="-122"/>
              </a:rPr>
              <a:t>它是一个计数器，用来产生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数据报的标识。 </a:t>
            </a:r>
          </a:p>
        </p:txBody>
      </p:sp>
      <p:sp>
        <p:nvSpPr>
          <p:cNvPr id="62" name="Rectangle 92"/>
          <p:cNvSpPr>
            <a:spLocks noChangeArrowheads="1"/>
          </p:cNvSpPr>
          <p:nvPr/>
        </p:nvSpPr>
        <p:spPr bwMode="auto">
          <a:xfrm flipV="1">
            <a:off x="2443756" y="1651598"/>
            <a:ext cx="2517506" cy="26134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355226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withEffect">
                                  <p:stCondLst>
                                    <p:cond delay="0"/>
                                  </p:stCondLst>
                                  <p:childTnLst>
                                    <p:anim calcmode="discrete" valueType="str">
                                      <p:cBhvr>
                                        <p:cTn id="6" dur="1000" fill="hold"/>
                                        <p:tgtEl>
                                          <p:spTgt spid="62"/>
                                        </p:tgtEl>
                                        <p:attrNameLst>
                                          <p:attrName>style.visibility</p:attrName>
                                        </p:attrNameLst>
                                      </p:cBhvr>
                                      <p:tavLst>
                                        <p:tav tm="0">
                                          <p:val>
                                            <p:strVal val="hidden"/>
                                          </p:val>
                                        </p:tav>
                                        <p:tav tm="50000">
                                          <p:val>
                                            <p:strVal val="visible"/>
                                          </p:val>
                                        </p:tav>
                                      </p:tavLst>
                                    </p:anim>
                                  </p:childTnLst>
                                </p:cTn>
                              </p:par>
                              <p:par>
                                <p:cTn id="7" presetID="35" presetClass="emph" presetSubtype="0" repeatCount="4000" fill="hold" grpId="0" nodeType="withEffect">
                                  <p:stCondLst>
                                    <p:cond delay="0"/>
                                  </p:stCondLst>
                                  <p:childTnLst>
                                    <p:anim calcmode="discrete" valueType="str">
                                      <p:cBhvr>
                                        <p:cTn id="8" dur="1000" fill="hold"/>
                                        <p:tgtEl>
                                          <p:spTgt spid="6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a:t>
            </a:r>
            <a:r>
              <a:rPr lang="zh-CN" altLang="en-US" sz="2000" b="1" dirty="0" smtClean="0">
                <a:solidFill>
                  <a:schemeClr val="bg1"/>
                </a:solidFill>
                <a:latin typeface="微软雅黑" pitchFamily="34" charset="-122"/>
                <a:ea typeface="微软雅黑" pitchFamily="34" charset="-122"/>
              </a:rPr>
              <a:t>字段</a:t>
            </a:r>
            <a:endParaRPr lang="zh-CN" altLang="en-US" sz="2000" b="1" dirty="0">
              <a:solidFill>
                <a:schemeClr val="bg1"/>
              </a:solidFill>
              <a:latin typeface="微软雅黑" pitchFamily="34" charset="-122"/>
              <a:ea typeface="微软雅黑" pitchFamily="34" charset="-122"/>
            </a:endParaRPr>
          </a:p>
        </p:txBody>
      </p:sp>
      <p:sp>
        <p:nvSpPr>
          <p:cNvPr id="7" name="圆角矩形 6"/>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637153" y="1144852"/>
            <a:ext cx="5962309" cy="2192261"/>
            <a:chOff x="1392642" y="1665825"/>
            <a:chExt cx="5962309" cy="2192261"/>
          </a:xfrm>
        </p:grpSpPr>
        <p:sp>
          <p:nvSpPr>
            <p:cNvPr id="9" name="Rectangle 10"/>
            <p:cNvSpPr>
              <a:spLocks noChangeArrowheads="1"/>
            </p:cNvSpPr>
            <p:nvPr/>
          </p:nvSpPr>
          <p:spPr bwMode="auto">
            <a:xfrm>
              <a:off x="2200802" y="1897276"/>
              <a:ext cx="5008725" cy="1553902"/>
            </a:xfrm>
            <a:prstGeom prst="rect">
              <a:avLst/>
            </a:prstGeom>
            <a:solidFill>
              <a:srgbClr val="99FFCC"/>
            </a:solidFill>
            <a:ln w="25400">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 name="Rectangle 44"/>
            <p:cNvSpPr>
              <a:spLocks noChangeArrowheads="1"/>
            </p:cNvSpPr>
            <p:nvPr/>
          </p:nvSpPr>
          <p:spPr bwMode="auto">
            <a:xfrm>
              <a:off x="2752834" y="190317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11" name="Rectangle 45"/>
            <p:cNvSpPr>
              <a:spLocks noChangeArrowheads="1"/>
            </p:cNvSpPr>
            <p:nvPr/>
          </p:nvSpPr>
          <p:spPr bwMode="auto">
            <a:xfrm>
              <a:off x="1753649" y="2138994"/>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12" name="Rectangle 54"/>
            <p:cNvSpPr>
              <a:spLocks noChangeArrowheads="1"/>
            </p:cNvSpPr>
            <p:nvPr/>
          </p:nvSpPr>
          <p:spPr bwMode="auto">
            <a:xfrm>
              <a:off x="1680057" y="3112399"/>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13" name="Rectangle 11"/>
            <p:cNvSpPr>
              <a:spLocks noChangeArrowheads="1"/>
            </p:cNvSpPr>
            <p:nvPr/>
          </p:nvSpPr>
          <p:spPr bwMode="auto">
            <a:xfrm>
              <a:off x="2209902" y="3457711"/>
              <a:ext cx="4988504" cy="400375"/>
            </a:xfrm>
            <a:prstGeom prst="rect">
              <a:avLst/>
            </a:prstGeom>
            <a:solidFill>
              <a:srgbClr val="00FFFF"/>
            </a:solidFill>
            <a:ln w="28575">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2"/>
            <p:cNvSpPr>
              <a:spLocks noChangeShapeType="1"/>
            </p:cNvSpPr>
            <p:nvPr/>
          </p:nvSpPr>
          <p:spPr bwMode="auto">
            <a:xfrm>
              <a:off x="2197769" y="216232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3"/>
            <p:cNvSpPr>
              <a:spLocks noChangeShapeType="1"/>
            </p:cNvSpPr>
            <p:nvPr/>
          </p:nvSpPr>
          <p:spPr bwMode="auto">
            <a:xfrm>
              <a:off x="2197769" y="24227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4"/>
            <p:cNvSpPr>
              <a:spLocks noChangeShapeType="1"/>
            </p:cNvSpPr>
            <p:nvPr/>
          </p:nvSpPr>
          <p:spPr bwMode="auto">
            <a:xfrm>
              <a:off x="2197769" y="26840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5"/>
            <p:cNvSpPr>
              <a:spLocks noChangeShapeType="1"/>
            </p:cNvSpPr>
            <p:nvPr/>
          </p:nvSpPr>
          <p:spPr bwMode="auto">
            <a:xfrm>
              <a:off x="2197769" y="29416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6"/>
            <p:cNvSpPr>
              <a:spLocks noChangeShapeType="1"/>
            </p:cNvSpPr>
            <p:nvPr/>
          </p:nvSpPr>
          <p:spPr bwMode="auto">
            <a:xfrm>
              <a:off x="2197769" y="32029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7"/>
            <p:cNvSpPr>
              <a:spLocks noChangeShapeType="1"/>
            </p:cNvSpPr>
            <p:nvPr/>
          </p:nvSpPr>
          <p:spPr bwMode="auto">
            <a:xfrm>
              <a:off x="2814508"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8"/>
            <p:cNvSpPr>
              <a:spLocks noChangeShapeType="1"/>
            </p:cNvSpPr>
            <p:nvPr/>
          </p:nvSpPr>
          <p:spPr bwMode="auto">
            <a:xfrm>
              <a:off x="3485247"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19"/>
            <p:cNvSpPr>
              <a:spLocks noChangeShapeType="1"/>
            </p:cNvSpPr>
            <p:nvPr/>
          </p:nvSpPr>
          <p:spPr bwMode="auto">
            <a:xfrm>
              <a:off x="3485247" y="2428310"/>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20"/>
            <p:cNvSpPr>
              <a:spLocks noChangeShapeType="1"/>
            </p:cNvSpPr>
            <p:nvPr/>
          </p:nvSpPr>
          <p:spPr bwMode="auto">
            <a:xfrm>
              <a:off x="4698087" y="1901943"/>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21"/>
            <p:cNvSpPr>
              <a:spLocks noChangeShapeType="1"/>
            </p:cNvSpPr>
            <p:nvPr/>
          </p:nvSpPr>
          <p:spPr bwMode="auto">
            <a:xfrm flipV="1">
              <a:off x="5953807" y="3200127"/>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22"/>
            <p:cNvSpPr>
              <a:spLocks noChangeShapeType="1"/>
            </p:cNvSpPr>
            <p:nvPr/>
          </p:nvSpPr>
          <p:spPr bwMode="auto">
            <a:xfrm>
              <a:off x="5208666" y="2167926"/>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Rectangle 23"/>
            <p:cNvSpPr>
              <a:spLocks noChangeArrowheads="1"/>
            </p:cNvSpPr>
            <p:nvPr/>
          </p:nvSpPr>
          <p:spPr bwMode="auto">
            <a:xfrm>
              <a:off x="2164406"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6" name="Rectangle 24"/>
            <p:cNvSpPr>
              <a:spLocks noChangeArrowheads="1"/>
            </p:cNvSpPr>
            <p:nvPr/>
          </p:nvSpPr>
          <p:spPr bwMode="auto">
            <a:xfrm>
              <a:off x="2759912"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7" name="Rectangle 25"/>
            <p:cNvSpPr>
              <a:spLocks noChangeArrowheads="1"/>
            </p:cNvSpPr>
            <p:nvPr/>
          </p:nvSpPr>
          <p:spPr bwMode="auto">
            <a:xfrm>
              <a:off x="3393838"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28" name="Rectangle 26"/>
            <p:cNvSpPr>
              <a:spLocks noChangeArrowheads="1"/>
            </p:cNvSpPr>
            <p:nvPr/>
          </p:nvSpPr>
          <p:spPr bwMode="auto">
            <a:xfrm>
              <a:off x="463641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29" name="Rectangle 27"/>
            <p:cNvSpPr>
              <a:spLocks noChangeArrowheads="1"/>
            </p:cNvSpPr>
            <p:nvPr/>
          </p:nvSpPr>
          <p:spPr bwMode="auto">
            <a:xfrm>
              <a:off x="5143958"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30" name="Rectangle 28"/>
            <p:cNvSpPr>
              <a:spLocks noChangeArrowheads="1"/>
            </p:cNvSpPr>
            <p:nvPr/>
          </p:nvSpPr>
          <p:spPr bwMode="auto">
            <a:xfrm>
              <a:off x="589213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1" name="Rectangle 29"/>
            <p:cNvSpPr>
              <a:spLocks noChangeArrowheads="1"/>
            </p:cNvSpPr>
            <p:nvPr/>
          </p:nvSpPr>
          <p:spPr bwMode="auto">
            <a:xfrm>
              <a:off x="6983053"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2" name="Rectangle 30"/>
            <p:cNvSpPr>
              <a:spLocks noChangeArrowheads="1"/>
            </p:cNvSpPr>
            <p:nvPr/>
          </p:nvSpPr>
          <p:spPr bwMode="auto">
            <a:xfrm>
              <a:off x="2259443" y="1903178"/>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3" name="Rectangle 31"/>
            <p:cNvSpPr>
              <a:spLocks noChangeArrowheads="1"/>
            </p:cNvSpPr>
            <p:nvPr/>
          </p:nvSpPr>
          <p:spPr bwMode="auto">
            <a:xfrm>
              <a:off x="4735495" y="216853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4" name="Rectangle 32"/>
            <p:cNvSpPr>
              <a:spLocks noChangeArrowheads="1"/>
            </p:cNvSpPr>
            <p:nvPr/>
          </p:nvSpPr>
          <p:spPr bwMode="auto">
            <a:xfrm>
              <a:off x="2384814" y="2421145"/>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5" name="Rectangle 33"/>
            <p:cNvSpPr>
              <a:spLocks noChangeArrowheads="1"/>
            </p:cNvSpPr>
            <p:nvPr/>
          </p:nvSpPr>
          <p:spPr bwMode="auto">
            <a:xfrm>
              <a:off x="3741637" y="242114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6" name="Rectangle 34"/>
            <p:cNvSpPr>
              <a:spLocks noChangeArrowheads="1"/>
            </p:cNvSpPr>
            <p:nvPr/>
          </p:nvSpPr>
          <p:spPr bwMode="auto">
            <a:xfrm>
              <a:off x="3113778" y="21685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7" name="Rectangle 35"/>
            <p:cNvSpPr>
              <a:spLocks noChangeArrowheads="1"/>
            </p:cNvSpPr>
            <p:nvPr/>
          </p:nvSpPr>
          <p:spPr bwMode="auto">
            <a:xfrm>
              <a:off x="3630422" y="1903178"/>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38" name="Rectangle 36"/>
            <p:cNvSpPr>
              <a:spLocks noChangeArrowheads="1"/>
            </p:cNvSpPr>
            <p:nvPr/>
          </p:nvSpPr>
          <p:spPr bwMode="auto">
            <a:xfrm>
              <a:off x="5474874" y="1903178"/>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39" name="Rectangle 37"/>
            <p:cNvSpPr>
              <a:spLocks noChangeArrowheads="1"/>
            </p:cNvSpPr>
            <p:nvPr/>
          </p:nvSpPr>
          <p:spPr bwMode="auto">
            <a:xfrm>
              <a:off x="5794063" y="216853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40" name="Rectangle 38"/>
            <p:cNvSpPr>
              <a:spLocks noChangeArrowheads="1"/>
            </p:cNvSpPr>
            <p:nvPr/>
          </p:nvSpPr>
          <p:spPr bwMode="auto">
            <a:xfrm>
              <a:off x="6255098" y="318766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1" name="Rectangle 39"/>
            <p:cNvSpPr>
              <a:spLocks noChangeArrowheads="1"/>
            </p:cNvSpPr>
            <p:nvPr/>
          </p:nvSpPr>
          <p:spPr bwMode="auto">
            <a:xfrm>
              <a:off x="5251131" y="2421145"/>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2" name="Rectangle 40"/>
            <p:cNvSpPr>
              <a:spLocks noChangeArrowheads="1"/>
            </p:cNvSpPr>
            <p:nvPr/>
          </p:nvSpPr>
          <p:spPr bwMode="auto">
            <a:xfrm>
              <a:off x="4289625" y="2683546"/>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3" name="Rectangle 41"/>
            <p:cNvSpPr>
              <a:spLocks noChangeArrowheads="1"/>
            </p:cNvSpPr>
            <p:nvPr/>
          </p:nvSpPr>
          <p:spPr bwMode="auto">
            <a:xfrm>
              <a:off x="4126846" y="2942996"/>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4" name="Rectangle 42"/>
            <p:cNvSpPr>
              <a:spLocks noChangeArrowheads="1"/>
            </p:cNvSpPr>
            <p:nvPr/>
          </p:nvSpPr>
          <p:spPr bwMode="auto">
            <a:xfrm>
              <a:off x="2896403" y="3187665"/>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5" name="Rectangle 43"/>
            <p:cNvSpPr>
              <a:spLocks noChangeArrowheads="1"/>
            </p:cNvSpPr>
            <p:nvPr/>
          </p:nvSpPr>
          <p:spPr bwMode="auto">
            <a:xfrm>
              <a:off x="1864124" y="1665825"/>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6" name="Group 46"/>
            <p:cNvGrpSpPr>
              <a:grpSpLocks/>
            </p:cNvGrpSpPr>
            <p:nvPr/>
          </p:nvGrpSpPr>
          <p:grpSpPr bwMode="auto">
            <a:xfrm>
              <a:off x="2158338" y="3299988"/>
              <a:ext cx="83917" cy="41064"/>
              <a:chOff x="833" y="3024"/>
              <a:chExt cx="78" cy="51"/>
            </a:xfrm>
          </p:grpSpPr>
          <p:sp>
            <p:nvSpPr>
              <p:cNvPr id="56"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7"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8"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7" name="Group 50"/>
            <p:cNvGrpSpPr>
              <a:grpSpLocks/>
            </p:cNvGrpSpPr>
            <p:nvPr/>
          </p:nvGrpSpPr>
          <p:grpSpPr bwMode="auto">
            <a:xfrm>
              <a:off x="7169086" y="3305588"/>
              <a:ext cx="83917" cy="39198"/>
              <a:chOff x="5432" y="3030"/>
              <a:chExt cx="78" cy="51"/>
            </a:xfrm>
          </p:grpSpPr>
          <p:sp>
            <p:nvSpPr>
              <p:cNvPr id="53"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4"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5"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48" name="Rectangle 75"/>
            <p:cNvSpPr>
              <a:spLocks noChangeArrowheads="1"/>
            </p:cNvSpPr>
            <p:nvPr/>
          </p:nvSpPr>
          <p:spPr bwMode="auto">
            <a:xfrm>
              <a:off x="3904417" y="3528790"/>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smtClean="0">
                  <a:latin typeface="微软雅黑" pitchFamily="34" charset="-122"/>
                  <a:ea typeface="微软雅黑" pitchFamily="34" charset="-122"/>
                </a:rPr>
                <a:t>数   据   部   分</a:t>
              </a:r>
              <a:endParaRPr kumimoji="1" lang="zh-CN" altLang="en-US" sz="1200" b="1" dirty="0">
                <a:latin typeface="微软雅黑" pitchFamily="34" charset="-122"/>
                <a:ea typeface="微软雅黑" pitchFamily="34" charset="-122"/>
              </a:endParaRPr>
            </a:p>
          </p:txBody>
        </p:sp>
        <p:sp>
          <p:nvSpPr>
            <p:cNvPr id="49" name="AutoShape 97"/>
            <p:cNvSpPr>
              <a:spLocks/>
            </p:cNvSpPr>
            <p:nvPr/>
          </p:nvSpPr>
          <p:spPr bwMode="auto">
            <a:xfrm>
              <a:off x="2045990" y="1927141"/>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50" name="Group 94"/>
            <p:cNvGrpSpPr>
              <a:grpSpLocks/>
            </p:cNvGrpSpPr>
            <p:nvPr/>
          </p:nvGrpSpPr>
          <p:grpSpPr bwMode="auto">
            <a:xfrm>
              <a:off x="1392642" y="1885145"/>
              <a:ext cx="336679" cy="1566034"/>
              <a:chOff x="-127" y="845"/>
              <a:chExt cx="333" cy="1678"/>
            </a:xfrm>
          </p:grpSpPr>
          <p:sp>
            <p:nvSpPr>
              <p:cNvPr id="51"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52"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grpSp>
      <p:sp>
        <p:nvSpPr>
          <p:cNvPr id="59" name="矩形 58"/>
          <p:cNvSpPr/>
          <p:nvPr/>
        </p:nvSpPr>
        <p:spPr>
          <a:xfrm>
            <a:off x="2754542" y="3321019"/>
            <a:ext cx="4315605" cy="1015663"/>
          </a:xfrm>
          <a:prstGeom prst="rect">
            <a:avLst/>
          </a:prstGeom>
          <a:solidFill>
            <a:srgbClr val="0000CC"/>
          </a:solidFill>
          <a:ln w="9525">
            <a:noFill/>
            <a:miter lim="800000"/>
            <a:headEnd/>
            <a:tailEnd/>
          </a:ln>
          <a:effectLst/>
        </p:spPr>
        <p:txBody>
          <a:bodyPr wrap="none">
            <a:spAutoFit/>
          </a:bodyPr>
          <a:lstStyle/>
          <a:p>
            <a:pPr algn="ctr"/>
            <a:r>
              <a:rPr lang="zh-CN" altLang="en-US" sz="1200" b="1" dirty="0">
                <a:solidFill>
                  <a:schemeClr val="bg1"/>
                </a:solidFill>
                <a:latin typeface="微软雅黑" pitchFamily="34" charset="-122"/>
                <a:ea typeface="微软雅黑" pitchFamily="34" charset="-122"/>
              </a:rPr>
              <a:t>标志</a:t>
            </a:r>
            <a:r>
              <a:rPr lang="en-US" altLang="zh-CN" sz="1200" b="1" dirty="0">
                <a:solidFill>
                  <a:schemeClr val="bg1"/>
                </a:solidFill>
                <a:latin typeface="微软雅黑" pitchFamily="34" charset="-122"/>
                <a:ea typeface="微软雅黑" pitchFamily="34" charset="-122"/>
              </a:rPr>
              <a:t>(flag) ——</a:t>
            </a:r>
            <a:r>
              <a:rPr lang="zh-CN" altLang="en-US" sz="1200" b="1" dirty="0">
                <a:solidFill>
                  <a:schemeClr val="bg1"/>
                </a:solidFill>
                <a:latin typeface="微软雅黑" pitchFamily="34" charset="-122"/>
                <a:ea typeface="微软雅黑" pitchFamily="34" charset="-122"/>
              </a:rPr>
              <a:t>占 </a:t>
            </a:r>
            <a:r>
              <a:rPr lang="en-US" altLang="zh-CN" sz="1200" b="1" dirty="0">
                <a:solidFill>
                  <a:schemeClr val="bg1"/>
                </a:solidFill>
                <a:latin typeface="微软雅黑" pitchFamily="34" charset="-122"/>
                <a:ea typeface="微软雅黑" pitchFamily="34" charset="-122"/>
              </a:rPr>
              <a:t>3 </a:t>
            </a:r>
            <a:r>
              <a:rPr lang="zh-CN" altLang="en-US" sz="1200" b="1" dirty="0">
                <a:solidFill>
                  <a:schemeClr val="bg1"/>
                </a:solidFill>
                <a:latin typeface="微软雅黑" pitchFamily="34" charset="-122"/>
                <a:ea typeface="微软雅黑" pitchFamily="34" charset="-122"/>
              </a:rPr>
              <a:t>位，目前只有前两位有意义。</a:t>
            </a:r>
          </a:p>
          <a:p>
            <a:pPr algn="ctr"/>
            <a:r>
              <a:rPr lang="zh-CN" altLang="en-US" sz="1200" b="1" dirty="0">
                <a:solidFill>
                  <a:schemeClr val="bg1"/>
                </a:solidFill>
                <a:latin typeface="微软雅黑" pitchFamily="34" charset="-122"/>
                <a:ea typeface="微软雅黑" pitchFamily="34" charset="-122"/>
              </a:rPr>
              <a:t>标志字段的最低位是 </a:t>
            </a:r>
            <a:r>
              <a:rPr lang="en-US" altLang="zh-CN" sz="1200" b="1" dirty="0">
                <a:solidFill>
                  <a:schemeClr val="bg1"/>
                </a:solidFill>
                <a:latin typeface="微软雅黑" pitchFamily="34" charset="-122"/>
                <a:ea typeface="微软雅黑" pitchFamily="34" charset="-122"/>
              </a:rPr>
              <a:t>MF (More Fragment)</a:t>
            </a:r>
            <a:r>
              <a:rPr lang="zh-CN" altLang="en-US" sz="1200" b="1" dirty="0">
                <a:solidFill>
                  <a:schemeClr val="bg1"/>
                </a:solidFill>
                <a:latin typeface="微软雅黑" pitchFamily="34" charset="-122"/>
                <a:ea typeface="微软雅黑" pitchFamily="34" charset="-122"/>
              </a:rPr>
              <a:t>。</a:t>
            </a:r>
          </a:p>
          <a:p>
            <a:pPr algn="ctr"/>
            <a:r>
              <a:rPr lang="en-US" altLang="zh-CN" sz="1200" b="1" dirty="0" smtClean="0">
                <a:solidFill>
                  <a:schemeClr val="bg1"/>
                </a:solidFill>
                <a:latin typeface="微软雅黑" pitchFamily="34" charset="-122"/>
                <a:ea typeface="微软雅黑" pitchFamily="34" charset="-122"/>
              </a:rPr>
              <a:t>MF=1 </a:t>
            </a:r>
            <a:r>
              <a:rPr lang="zh-CN" altLang="en-US" sz="1200" b="1" dirty="0">
                <a:solidFill>
                  <a:schemeClr val="bg1"/>
                </a:solidFill>
                <a:latin typeface="微软雅黑" pitchFamily="34" charset="-122"/>
                <a:ea typeface="微软雅黑" pitchFamily="34" charset="-122"/>
              </a:rPr>
              <a:t>表示后面“还有分片”。</a:t>
            </a:r>
            <a:r>
              <a:rPr lang="en-US" altLang="zh-CN" sz="1200" b="1" dirty="0" smtClean="0">
                <a:solidFill>
                  <a:schemeClr val="bg1"/>
                </a:solidFill>
                <a:latin typeface="微软雅黑" pitchFamily="34" charset="-122"/>
                <a:ea typeface="微软雅黑" pitchFamily="34" charset="-122"/>
              </a:rPr>
              <a:t>MF=0 </a:t>
            </a:r>
            <a:r>
              <a:rPr lang="zh-CN" altLang="en-US" sz="1200" b="1" dirty="0">
                <a:solidFill>
                  <a:schemeClr val="bg1"/>
                </a:solidFill>
                <a:latin typeface="微软雅黑" pitchFamily="34" charset="-122"/>
                <a:ea typeface="微软雅黑" pitchFamily="34" charset="-122"/>
              </a:rPr>
              <a:t>表示最后一个分片。</a:t>
            </a:r>
          </a:p>
          <a:p>
            <a:pPr algn="ctr"/>
            <a:r>
              <a:rPr lang="zh-CN" altLang="en-US" sz="1200" b="1" dirty="0">
                <a:solidFill>
                  <a:schemeClr val="bg1"/>
                </a:solidFill>
                <a:latin typeface="微软雅黑" pitchFamily="34" charset="-122"/>
                <a:ea typeface="微软雅黑" pitchFamily="34" charset="-122"/>
              </a:rPr>
              <a:t>标志字段中间的一位是 </a:t>
            </a:r>
            <a:r>
              <a:rPr lang="en-US" altLang="zh-CN" sz="1200" b="1" dirty="0">
                <a:solidFill>
                  <a:schemeClr val="bg1"/>
                </a:solidFill>
                <a:latin typeface="微软雅黑" pitchFamily="34" charset="-122"/>
                <a:ea typeface="微软雅黑" pitchFamily="34" charset="-122"/>
              </a:rPr>
              <a:t>DF (Don't Fragment) </a:t>
            </a:r>
            <a:r>
              <a:rPr lang="zh-CN" altLang="en-US" sz="1200" b="1" dirty="0">
                <a:solidFill>
                  <a:schemeClr val="bg1"/>
                </a:solidFill>
                <a:latin typeface="微软雅黑" pitchFamily="34" charset="-122"/>
                <a:ea typeface="微软雅黑" pitchFamily="34" charset="-122"/>
              </a:rPr>
              <a:t>。</a:t>
            </a:r>
          </a:p>
          <a:p>
            <a:pPr algn="ctr"/>
            <a:r>
              <a:rPr lang="zh-CN" altLang="en-US" sz="1200" b="1" dirty="0">
                <a:solidFill>
                  <a:schemeClr val="bg1"/>
                </a:solidFill>
                <a:latin typeface="微软雅黑" pitchFamily="34" charset="-122"/>
                <a:ea typeface="微软雅黑" pitchFamily="34" charset="-122"/>
              </a:rPr>
              <a:t>只有当 </a:t>
            </a:r>
            <a:r>
              <a:rPr lang="en-US" altLang="zh-CN" sz="1200" b="1" dirty="0" smtClean="0">
                <a:solidFill>
                  <a:schemeClr val="bg1"/>
                </a:solidFill>
                <a:latin typeface="微软雅黑" pitchFamily="34" charset="-122"/>
                <a:ea typeface="微软雅黑" pitchFamily="34" charset="-122"/>
              </a:rPr>
              <a:t>DF=0 </a:t>
            </a:r>
            <a:r>
              <a:rPr lang="zh-CN" altLang="en-US" sz="1200" b="1" dirty="0">
                <a:solidFill>
                  <a:schemeClr val="bg1"/>
                </a:solidFill>
                <a:latin typeface="微软雅黑" pitchFamily="34" charset="-122"/>
                <a:ea typeface="微软雅黑" pitchFamily="34" charset="-122"/>
              </a:rPr>
              <a:t>时才允许分片。 </a:t>
            </a:r>
          </a:p>
        </p:txBody>
      </p:sp>
      <p:sp>
        <p:nvSpPr>
          <p:cNvPr id="60" name="Rectangle 92"/>
          <p:cNvSpPr>
            <a:spLocks noChangeArrowheads="1"/>
          </p:cNvSpPr>
          <p:nvPr/>
        </p:nvSpPr>
        <p:spPr bwMode="auto">
          <a:xfrm flipH="1" flipV="1">
            <a:off x="4961261" y="1651597"/>
            <a:ext cx="496205" cy="26134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258010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withEffect">
                                  <p:stCondLst>
                                    <p:cond delay="0"/>
                                  </p:stCondLst>
                                  <p:childTnLst>
                                    <p:anim calcmode="discrete" valueType="str">
                                      <p:cBhvr>
                                        <p:cTn id="6" dur="1000" fill="hold"/>
                                        <p:tgtEl>
                                          <p:spTgt spid="60"/>
                                        </p:tgtEl>
                                        <p:attrNameLst>
                                          <p:attrName>style.visibility</p:attrName>
                                        </p:attrNameLst>
                                      </p:cBhvr>
                                      <p:tavLst>
                                        <p:tav tm="0">
                                          <p:val>
                                            <p:strVal val="hidden"/>
                                          </p:val>
                                        </p:tav>
                                        <p:tav tm="50000">
                                          <p:val>
                                            <p:strVal val="visible"/>
                                          </p:val>
                                        </p:tav>
                                      </p:tavLst>
                                    </p:anim>
                                  </p:childTnLst>
                                </p:cTn>
                              </p:par>
                              <p:par>
                                <p:cTn id="7" presetID="35" presetClass="emph" presetSubtype="0" repeatCount="4000" fill="hold" grpId="0" nodeType="withEffect">
                                  <p:stCondLst>
                                    <p:cond delay="0"/>
                                  </p:stCondLst>
                                  <p:childTnLst>
                                    <p:anim calcmode="discrete" valueType="str">
                                      <p:cBhvr>
                                        <p:cTn id="8" dur="10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a:t>
            </a:r>
            <a:r>
              <a:rPr lang="zh-CN" altLang="en-US" sz="2000" b="1" dirty="0" smtClean="0">
                <a:solidFill>
                  <a:schemeClr val="bg1"/>
                </a:solidFill>
                <a:latin typeface="微软雅黑" pitchFamily="34" charset="-122"/>
                <a:ea typeface="微软雅黑" pitchFamily="34" charset="-122"/>
              </a:rPr>
              <a:t>字段</a:t>
            </a:r>
            <a:endParaRPr lang="zh-CN" altLang="en-US" sz="2000" b="1" dirty="0">
              <a:solidFill>
                <a:schemeClr val="bg1"/>
              </a:solidFill>
              <a:latin typeface="微软雅黑" pitchFamily="34" charset="-122"/>
              <a:ea typeface="微软雅黑" pitchFamily="34" charset="-122"/>
            </a:endParaRPr>
          </a:p>
        </p:txBody>
      </p:sp>
      <p:sp>
        <p:nvSpPr>
          <p:cNvPr id="7" name="圆角矩形 6"/>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637153" y="1144852"/>
            <a:ext cx="5962309" cy="2192261"/>
            <a:chOff x="1392642" y="1665825"/>
            <a:chExt cx="5962309" cy="2192261"/>
          </a:xfrm>
        </p:grpSpPr>
        <p:sp>
          <p:nvSpPr>
            <p:cNvPr id="9" name="Rectangle 10"/>
            <p:cNvSpPr>
              <a:spLocks noChangeArrowheads="1"/>
            </p:cNvSpPr>
            <p:nvPr/>
          </p:nvSpPr>
          <p:spPr bwMode="auto">
            <a:xfrm>
              <a:off x="2200802" y="1897276"/>
              <a:ext cx="5008725" cy="1553902"/>
            </a:xfrm>
            <a:prstGeom prst="rect">
              <a:avLst/>
            </a:prstGeom>
            <a:solidFill>
              <a:srgbClr val="99FFCC"/>
            </a:solidFill>
            <a:ln w="25400">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 name="Rectangle 44"/>
            <p:cNvSpPr>
              <a:spLocks noChangeArrowheads="1"/>
            </p:cNvSpPr>
            <p:nvPr/>
          </p:nvSpPr>
          <p:spPr bwMode="auto">
            <a:xfrm>
              <a:off x="2752834" y="190317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11" name="Rectangle 45"/>
            <p:cNvSpPr>
              <a:spLocks noChangeArrowheads="1"/>
            </p:cNvSpPr>
            <p:nvPr/>
          </p:nvSpPr>
          <p:spPr bwMode="auto">
            <a:xfrm>
              <a:off x="1753649" y="2138994"/>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12" name="Rectangle 54"/>
            <p:cNvSpPr>
              <a:spLocks noChangeArrowheads="1"/>
            </p:cNvSpPr>
            <p:nvPr/>
          </p:nvSpPr>
          <p:spPr bwMode="auto">
            <a:xfrm>
              <a:off x="1680057" y="3112399"/>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13" name="Rectangle 11"/>
            <p:cNvSpPr>
              <a:spLocks noChangeArrowheads="1"/>
            </p:cNvSpPr>
            <p:nvPr/>
          </p:nvSpPr>
          <p:spPr bwMode="auto">
            <a:xfrm>
              <a:off x="2209902" y="3457711"/>
              <a:ext cx="4988504" cy="400375"/>
            </a:xfrm>
            <a:prstGeom prst="rect">
              <a:avLst/>
            </a:prstGeom>
            <a:solidFill>
              <a:srgbClr val="00FFFF"/>
            </a:solidFill>
            <a:ln w="28575">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2"/>
            <p:cNvSpPr>
              <a:spLocks noChangeShapeType="1"/>
            </p:cNvSpPr>
            <p:nvPr/>
          </p:nvSpPr>
          <p:spPr bwMode="auto">
            <a:xfrm>
              <a:off x="2197769" y="216232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3"/>
            <p:cNvSpPr>
              <a:spLocks noChangeShapeType="1"/>
            </p:cNvSpPr>
            <p:nvPr/>
          </p:nvSpPr>
          <p:spPr bwMode="auto">
            <a:xfrm>
              <a:off x="2197769" y="24227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4"/>
            <p:cNvSpPr>
              <a:spLocks noChangeShapeType="1"/>
            </p:cNvSpPr>
            <p:nvPr/>
          </p:nvSpPr>
          <p:spPr bwMode="auto">
            <a:xfrm>
              <a:off x="2197769" y="26840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5"/>
            <p:cNvSpPr>
              <a:spLocks noChangeShapeType="1"/>
            </p:cNvSpPr>
            <p:nvPr/>
          </p:nvSpPr>
          <p:spPr bwMode="auto">
            <a:xfrm>
              <a:off x="2197769" y="29416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6"/>
            <p:cNvSpPr>
              <a:spLocks noChangeShapeType="1"/>
            </p:cNvSpPr>
            <p:nvPr/>
          </p:nvSpPr>
          <p:spPr bwMode="auto">
            <a:xfrm>
              <a:off x="2197769" y="32029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7"/>
            <p:cNvSpPr>
              <a:spLocks noChangeShapeType="1"/>
            </p:cNvSpPr>
            <p:nvPr/>
          </p:nvSpPr>
          <p:spPr bwMode="auto">
            <a:xfrm>
              <a:off x="2814508"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8"/>
            <p:cNvSpPr>
              <a:spLocks noChangeShapeType="1"/>
            </p:cNvSpPr>
            <p:nvPr/>
          </p:nvSpPr>
          <p:spPr bwMode="auto">
            <a:xfrm>
              <a:off x="3485247"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19"/>
            <p:cNvSpPr>
              <a:spLocks noChangeShapeType="1"/>
            </p:cNvSpPr>
            <p:nvPr/>
          </p:nvSpPr>
          <p:spPr bwMode="auto">
            <a:xfrm>
              <a:off x="3485247" y="2428310"/>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20"/>
            <p:cNvSpPr>
              <a:spLocks noChangeShapeType="1"/>
            </p:cNvSpPr>
            <p:nvPr/>
          </p:nvSpPr>
          <p:spPr bwMode="auto">
            <a:xfrm>
              <a:off x="4698087" y="1901943"/>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21"/>
            <p:cNvSpPr>
              <a:spLocks noChangeShapeType="1"/>
            </p:cNvSpPr>
            <p:nvPr/>
          </p:nvSpPr>
          <p:spPr bwMode="auto">
            <a:xfrm flipV="1">
              <a:off x="5953807" y="3200127"/>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22"/>
            <p:cNvSpPr>
              <a:spLocks noChangeShapeType="1"/>
            </p:cNvSpPr>
            <p:nvPr/>
          </p:nvSpPr>
          <p:spPr bwMode="auto">
            <a:xfrm>
              <a:off x="5208666" y="2167926"/>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Rectangle 23"/>
            <p:cNvSpPr>
              <a:spLocks noChangeArrowheads="1"/>
            </p:cNvSpPr>
            <p:nvPr/>
          </p:nvSpPr>
          <p:spPr bwMode="auto">
            <a:xfrm>
              <a:off x="2164406"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6" name="Rectangle 24"/>
            <p:cNvSpPr>
              <a:spLocks noChangeArrowheads="1"/>
            </p:cNvSpPr>
            <p:nvPr/>
          </p:nvSpPr>
          <p:spPr bwMode="auto">
            <a:xfrm>
              <a:off x="2759912"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7" name="Rectangle 25"/>
            <p:cNvSpPr>
              <a:spLocks noChangeArrowheads="1"/>
            </p:cNvSpPr>
            <p:nvPr/>
          </p:nvSpPr>
          <p:spPr bwMode="auto">
            <a:xfrm>
              <a:off x="3393838"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28" name="Rectangle 26"/>
            <p:cNvSpPr>
              <a:spLocks noChangeArrowheads="1"/>
            </p:cNvSpPr>
            <p:nvPr/>
          </p:nvSpPr>
          <p:spPr bwMode="auto">
            <a:xfrm>
              <a:off x="463641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29" name="Rectangle 27"/>
            <p:cNvSpPr>
              <a:spLocks noChangeArrowheads="1"/>
            </p:cNvSpPr>
            <p:nvPr/>
          </p:nvSpPr>
          <p:spPr bwMode="auto">
            <a:xfrm>
              <a:off x="5143958"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30" name="Rectangle 28"/>
            <p:cNvSpPr>
              <a:spLocks noChangeArrowheads="1"/>
            </p:cNvSpPr>
            <p:nvPr/>
          </p:nvSpPr>
          <p:spPr bwMode="auto">
            <a:xfrm>
              <a:off x="589213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1" name="Rectangle 29"/>
            <p:cNvSpPr>
              <a:spLocks noChangeArrowheads="1"/>
            </p:cNvSpPr>
            <p:nvPr/>
          </p:nvSpPr>
          <p:spPr bwMode="auto">
            <a:xfrm>
              <a:off x="6983053"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2" name="Rectangle 30"/>
            <p:cNvSpPr>
              <a:spLocks noChangeArrowheads="1"/>
            </p:cNvSpPr>
            <p:nvPr/>
          </p:nvSpPr>
          <p:spPr bwMode="auto">
            <a:xfrm>
              <a:off x="2259443" y="1903178"/>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3" name="Rectangle 31"/>
            <p:cNvSpPr>
              <a:spLocks noChangeArrowheads="1"/>
            </p:cNvSpPr>
            <p:nvPr/>
          </p:nvSpPr>
          <p:spPr bwMode="auto">
            <a:xfrm>
              <a:off x="4735495" y="216853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4" name="Rectangle 32"/>
            <p:cNvSpPr>
              <a:spLocks noChangeArrowheads="1"/>
            </p:cNvSpPr>
            <p:nvPr/>
          </p:nvSpPr>
          <p:spPr bwMode="auto">
            <a:xfrm>
              <a:off x="2384814" y="2421145"/>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5" name="Rectangle 33"/>
            <p:cNvSpPr>
              <a:spLocks noChangeArrowheads="1"/>
            </p:cNvSpPr>
            <p:nvPr/>
          </p:nvSpPr>
          <p:spPr bwMode="auto">
            <a:xfrm>
              <a:off x="3741637" y="242114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6" name="Rectangle 34"/>
            <p:cNvSpPr>
              <a:spLocks noChangeArrowheads="1"/>
            </p:cNvSpPr>
            <p:nvPr/>
          </p:nvSpPr>
          <p:spPr bwMode="auto">
            <a:xfrm>
              <a:off x="3113778" y="21685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7" name="Rectangle 35"/>
            <p:cNvSpPr>
              <a:spLocks noChangeArrowheads="1"/>
            </p:cNvSpPr>
            <p:nvPr/>
          </p:nvSpPr>
          <p:spPr bwMode="auto">
            <a:xfrm>
              <a:off x="3630422" y="1903178"/>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38" name="Rectangle 36"/>
            <p:cNvSpPr>
              <a:spLocks noChangeArrowheads="1"/>
            </p:cNvSpPr>
            <p:nvPr/>
          </p:nvSpPr>
          <p:spPr bwMode="auto">
            <a:xfrm>
              <a:off x="5474874" y="1903178"/>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39" name="Rectangle 37"/>
            <p:cNvSpPr>
              <a:spLocks noChangeArrowheads="1"/>
            </p:cNvSpPr>
            <p:nvPr/>
          </p:nvSpPr>
          <p:spPr bwMode="auto">
            <a:xfrm>
              <a:off x="5794063" y="216853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40" name="Rectangle 38"/>
            <p:cNvSpPr>
              <a:spLocks noChangeArrowheads="1"/>
            </p:cNvSpPr>
            <p:nvPr/>
          </p:nvSpPr>
          <p:spPr bwMode="auto">
            <a:xfrm>
              <a:off x="6255098" y="318766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1" name="Rectangle 39"/>
            <p:cNvSpPr>
              <a:spLocks noChangeArrowheads="1"/>
            </p:cNvSpPr>
            <p:nvPr/>
          </p:nvSpPr>
          <p:spPr bwMode="auto">
            <a:xfrm>
              <a:off x="5251131" y="2421145"/>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2" name="Rectangle 40"/>
            <p:cNvSpPr>
              <a:spLocks noChangeArrowheads="1"/>
            </p:cNvSpPr>
            <p:nvPr/>
          </p:nvSpPr>
          <p:spPr bwMode="auto">
            <a:xfrm>
              <a:off x="4289625" y="2683546"/>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3" name="Rectangle 41"/>
            <p:cNvSpPr>
              <a:spLocks noChangeArrowheads="1"/>
            </p:cNvSpPr>
            <p:nvPr/>
          </p:nvSpPr>
          <p:spPr bwMode="auto">
            <a:xfrm>
              <a:off x="4126846" y="2942996"/>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4" name="Rectangle 42"/>
            <p:cNvSpPr>
              <a:spLocks noChangeArrowheads="1"/>
            </p:cNvSpPr>
            <p:nvPr/>
          </p:nvSpPr>
          <p:spPr bwMode="auto">
            <a:xfrm>
              <a:off x="2896403" y="3187665"/>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5" name="Rectangle 43"/>
            <p:cNvSpPr>
              <a:spLocks noChangeArrowheads="1"/>
            </p:cNvSpPr>
            <p:nvPr/>
          </p:nvSpPr>
          <p:spPr bwMode="auto">
            <a:xfrm>
              <a:off x="1864124" y="1665825"/>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6" name="Group 46"/>
            <p:cNvGrpSpPr>
              <a:grpSpLocks/>
            </p:cNvGrpSpPr>
            <p:nvPr/>
          </p:nvGrpSpPr>
          <p:grpSpPr bwMode="auto">
            <a:xfrm>
              <a:off x="2158338" y="3299988"/>
              <a:ext cx="83917" cy="41064"/>
              <a:chOff x="833" y="3024"/>
              <a:chExt cx="78" cy="51"/>
            </a:xfrm>
          </p:grpSpPr>
          <p:sp>
            <p:nvSpPr>
              <p:cNvPr id="56"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7"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8"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7" name="Group 50"/>
            <p:cNvGrpSpPr>
              <a:grpSpLocks/>
            </p:cNvGrpSpPr>
            <p:nvPr/>
          </p:nvGrpSpPr>
          <p:grpSpPr bwMode="auto">
            <a:xfrm>
              <a:off x="7169086" y="3305588"/>
              <a:ext cx="83917" cy="39198"/>
              <a:chOff x="5432" y="3030"/>
              <a:chExt cx="78" cy="51"/>
            </a:xfrm>
          </p:grpSpPr>
          <p:sp>
            <p:nvSpPr>
              <p:cNvPr id="53"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4"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5"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48" name="Rectangle 75"/>
            <p:cNvSpPr>
              <a:spLocks noChangeArrowheads="1"/>
            </p:cNvSpPr>
            <p:nvPr/>
          </p:nvSpPr>
          <p:spPr bwMode="auto">
            <a:xfrm>
              <a:off x="3904417" y="3528790"/>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smtClean="0">
                  <a:latin typeface="微软雅黑" pitchFamily="34" charset="-122"/>
                  <a:ea typeface="微软雅黑" pitchFamily="34" charset="-122"/>
                </a:rPr>
                <a:t>数   据   部   分</a:t>
              </a:r>
              <a:endParaRPr kumimoji="1" lang="zh-CN" altLang="en-US" sz="1200" b="1" dirty="0">
                <a:latin typeface="微软雅黑" pitchFamily="34" charset="-122"/>
                <a:ea typeface="微软雅黑" pitchFamily="34" charset="-122"/>
              </a:endParaRPr>
            </a:p>
          </p:txBody>
        </p:sp>
        <p:sp>
          <p:nvSpPr>
            <p:cNvPr id="49" name="AutoShape 97"/>
            <p:cNvSpPr>
              <a:spLocks/>
            </p:cNvSpPr>
            <p:nvPr/>
          </p:nvSpPr>
          <p:spPr bwMode="auto">
            <a:xfrm>
              <a:off x="2045990" y="1927141"/>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50" name="Group 94"/>
            <p:cNvGrpSpPr>
              <a:grpSpLocks/>
            </p:cNvGrpSpPr>
            <p:nvPr/>
          </p:nvGrpSpPr>
          <p:grpSpPr bwMode="auto">
            <a:xfrm>
              <a:off x="1392642" y="1885145"/>
              <a:ext cx="336679" cy="1566034"/>
              <a:chOff x="-127" y="845"/>
              <a:chExt cx="333" cy="1678"/>
            </a:xfrm>
          </p:grpSpPr>
          <p:sp>
            <p:nvSpPr>
              <p:cNvPr id="51"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52"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grpSp>
      <p:sp>
        <p:nvSpPr>
          <p:cNvPr id="59" name="矩形 58"/>
          <p:cNvSpPr/>
          <p:nvPr/>
        </p:nvSpPr>
        <p:spPr>
          <a:xfrm>
            <a:off x="2604097" y="3429655"/>
            <a:ext cx="4634602" cy="830997"/>
          </a:xfrm>
          <a:prstGeom prst="rect">
            <a:avLst/>
          </a:prstGeom>
          <a:solidFill>
            <a:srgbClr val="0000CC"/>
          </a:solidFill>
          <a:ln w="9525">
            <a:no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片偏移</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占</a:t>
            </a:r>
            <a:r>
              <a:rPr lang="en-US" altLang="zh-CN" sz="1600" b="1" dirty="0">
                <a:solidFill>
                  <a:schemeClr val="bg1"/>
                </a:solidFill>
                <a:latin typeface="微软雅黑" pitchFamily="34" charset="-122"/>
                <a:ea typeface="微软雅黑" pitchFamily="34" charset="-122"/>
              </a:rPr>
              <a:t>13 </a:t>
            </a:r>
            <a:r>
              <a:rPr lang="zh-CN" altLang="en-US" sz="1600" b="1" dirty="0">
                <a:solidFill>
                  <a:schemeClr val="bg1"/>
                </a:solidFill>
                <a:latin typeface="微软雅黑" pitchFamily="34" charset="-122"/>
                <a:ea typeface="微软雅黑" pitchFamily="34" charset="-122"/>
              </a:rPr>
              <a:t>位，指出：较长的分组在分片后</a:t>
            </a:r>
          </a:p>
          <a:p>
            <a:pPr algn="ctr"/>
            <a:r>
              <a:rPr lang="zh-CN" altLang="en-US" sz="1600" b="1" dirty="0">
                <a:solidFill>
                  <a:schemeClr val="bg1"/>
                </a:solidFill>
                <a:latin typeface="微软雅黑" pitchFamily="34" charset="-122"/>
                <a:ea typeface="微软雅黑" pitchFamily="34" charset="-122"/>
              </a:rPr>
              <a:t>某片在原分组中的相对位置。</a:t>
            </a:r>
          </a:p>
          <a:p>
            <a:pPr algn="ctr"/>
            <a:r>
              <a:rPr lang="zh-CN" altLang="en-US" sz="1600" b="1" dirty="0">
                <a:solidFill>
                  <a:schemeClr val="bg1"/>
                </a:solidFill>
                <a:latin typeface="微软雅黑" pitchFamily="34" charset="-122"/>
                <a:ea typeface="微软雅黑" pitchFamily="34" charset="-122"/>
              </a:rPr>
              <a:t>片偏移以 </a:t>
            </a:r>
            <a:r>
              <a:rPr lang="en-US" altLang="zh-CN" sz="1600" b="1" dirty="0">
                <a:solidFill>
                  <a:schemeClr val="bg1"/>
                </a:solidFill>
                <a:latin typeface="微软雅黑" pitchFamily="34" charset="-122"/>
                <a:ea typeface="微软雅黑" pitchFamily="34" charset="-122"/>
              </a:rPr>
              <a:t>8 </a:t>
            </a:r>
            <a:r>
              <a:rPr lang="zh-CN" altLang="en-US" sz="1600" b="1" dirty="0">
                <a:solidFill>
                  <a:schemeClr val="bg1"/>
                </a:solidFill>
                <a:latin typeface="微软雅黑" pitchFamily="34" charset="-122"/>
                <a:ea typeface="微软雅黑" pitchFamily="34" charset="-122"/>
              </a:rPr>
              <a:t>个字节为偏移单位。</a:t>
            </a:r>
          </a:p>
        </p:txBody>
      </p:sp>
      <p:sp>
        <p:nvSpPr>
          <p:cNvPr id="60" name="Rectangle 92"/>
          <p:cNvSpPr>
            <a:spLocks noChangeArrowheads="1"/>
          </p:cNvSpPr>
          <p:nvPr/>
        </p:nvSpPr>
        <p:spPr bwMode="auto">
          <a:xfrm flipV="1">
            <a:off x="5457465" y="1651596"/>
            <a:ext cx="2002638" cy="26134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108307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withEffect">
                                  <p:stCondLst>
                                    <p:cond delay="0"/>
                                  </p:stCondLst>
                                  <p:childTnLst>
                                    <p:anim calcmode="discrete" valueType="str">
                                      <p:cBhvr>
                                        <p:cTn id="6" dur="1000" fill="hold"/>
                                        <p:tgtEl>
                                          <p:spTgt spid="60"/>
                                        </p:tgtEl>
                                        <p:attrNameLst>
                                          <p:attrName>style.visibility</p:attrName>
                                        </p:attrNameLst>
                                      </p:cBhvr>
                                      <p:tavLst>
                                        <p:tav tm="0">
                                          <p:val>
                                            <p:strVal val="hidden"/>
                                          </p:val>
                                        </p:tav>
                                        <p:tav tm="50000">
                                          <p:val>
                                            <p:strVal val="visible"/>
                                          </p:val>
                                        </p:tav>
                                      </p:tavLst>
                                    </p:anim>
                                  </p:childTnLst>
                                </p:cTn>
                              </p:par>
                              <p:par>
                                <p:cTn id="7" presetID="35" presetClass="emph" presetSubtype="0" repeatCount="4000" fill="hold" grpId="0" nodeType="withEffect">
                                  <p:stCondLst>
                                    <p:cond delay="0"/>
                                  </p:stCondLst>
                                  <p:childTnLst>
                                    <p:anim calcmode="discrete" valueType="str">
                                      <p:cBhvr>
                                        <p:cTn id="8" dur="10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45144" y="1143000"/>
            <a:ext cx="8053711"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5"/>
          <p:cNvSpPr>
            <a:spLocks noChangeArrowheads="1"/>
          </p:cNvSpPr>
          <p:nvPr/>
        </p:nvSpPr>
        <p:spPr bwMode="auto">
          <a:xfrm>
            <a:off x="545144" y="673929"/>
            <a:ext cx="8053711"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9" name="Rectangle 6"/>
          <p:cNvSpPr>
            <a:spLocks noChangeArrowheads="1"/>
          </p:cNvSpPr>
          <p:nvPr/>
        </p:nvSpPr>
        <p:spPr bwMode="auto">
          <a:xfrm>
            <a:off x="3829820" y="650839"/>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dirty="0" smtClean="0">
                <a:solidFill>
                  <a:schemeClr val="bg1"/>
                </a:solidFill>
                <a:ea typeface="微软雅黑" pitchFamily="34" charset="-122"/>
              </a:rPr>
              <a:t>数据报</a:t>
            </a:r>
            <a:r>
              <a:rPr lang="zh-CN" altLang="zh-CN" sz="2000" b="1" dirty="0">
                <a:solidFill>
                  <a:schemeClr val="bg1"/>
                </a:solidFill>
                <a:ea typeface="微软雅黑" pitchFamily="34" charset="-122"/>
              </a:rPr>
              <a:t>服务</a:t>
            </a:r>
            <a:endParaRPr lang="zh-CN" altLang="en-US" sz="2000" b="1" dirty="0">
              <a:solidFill>
                <a:schemeClr val="bg1"/>
              </a:solidFill>
              <a:ea typeface="微软雅黑" pitchFamily="34" charset="-122"/>
            </a:endParaRPr>
          </a:p>
        </p:txBody>
      </p:sp>
      <p:sp>
        <p:nvSpPr>
          <p:cNvPr id="38" name="Text Box 38"/>
          <p:cNvSpPr txBox="1">
            <a:spLocks noChangeArrowheads="1"/>
          </p:cNvSpPr>
          <p:nvPr/>
        </p:nvSpPr>
        <p:spPr bwMode="auto">
          <a:xfrm>
            <a:off x="2165789" y="3604992"/>
            <a:ext cx="4748416" cy="369332"/>
          </a:xfrm>
          <a:prstGeom prst="rect">
            <a:avLst/>
          </a:prstGeom>
          <a:solidFill>
            <a:srgbClr val="0000FF"/>
          </a:solidFill>
          <a:ln w="9525">
            <a:solidFill>
              <a:srgbClr val="3333CC"/>
            </a:solidFill>
            <a:miter lim="800000"/>
            <a:headEnd/>
            <a:tailEnd/>
          </a:ln>
          <a:effectLst/>
        </p:spPr>
        <p:txBody>
          <a:bodyPr wrap="none">
            <a:spAutoFit/>
          </a:bodyPr>
          <a:lstStyle/>
          <a:p>
            <a:pPr lvl="0" algn="ctr">
              <a:defRPr/>
            </a:pPr>
            <a:r>
              <a:rPr lang="en-US" altLang="zh-CN" b="1" kern="0" dirty="0">
                <a:solidFill>
                  <a:schemeClr val="bg1"/>
                </a:solidFill>
                <a:latin typeface="微软雅黑" pitchFamily="34" charset="-122"/>
                <a:ea typeface="微软雅黑" pitchFamily="34" charset="-122"/>
              </a:rPr>
              <a:t>H</a:t>
            </a:r>
            <a:r>
              <a:rPr lang="en-US" altLang="zh-CN" b="1" kern="0" baseline="-25000" dirty="0">
                <a:solidFill>
                  <a:schemeClr val="bg1"/>
                </a:solidFill>
                <a:latin typeface="微软雅黑" pitchFamily="34" charset="-122"/>
                <a:ea typeface="微软雅黑" pitchFamily="34" charset="-122"/>
              </a:rPr>
              <a:t>1</a:t>
            </a:r>
            <a:r>
              <a:rPr lang="en-US" altLang="zh-CN" b="1" kern="0" dirty="0">
                <a:solidFill>
                  <a:schemeClr val="bg1"/>
                </a:solidFill>
                <a:latin typeface="微软雅黑" pitchFamily="34" charset="-122"/>
                <a:ea typeface="微软雅黑" pitchFamily="34" charset="-122"/>
              </a:rPr>
              <a:t> </a:t>
            </a:r>
            <a:r>
              <a:rPr lang="zh-CN" altLang="en-US" b="1" kern="0" dirty="0">
                <a:solidFill>
                  <a:schemeClr val="bg1"/>
                </a:solidFill>
                <a:latin typeface="微软雅黑" pitchFamily="34" charset="-122"/>
                <a:ea typeface="微软雅黑" pitchFamily="34" charset="-122"/>
              </a:rPr>
              <a:t>发送给 </a:t>
            </a:r>
            <a:r>
              <a:rPr lang="en-US" altLang="zh-CN" b="1" kern="0" dirty="0">
                <a:solidFill>
                  <a:schemeClr val="bg1"/>
                </a:solidFill>
                <a:latin typeface="微软雅黑" pitchFamily="34" charset="-122"/>
                <a:ea typeface="微软雅黑" pitchFamily="34" charset="-122"/>
              </a:rPr>
              <a:t>H</a:t>
            </a:r>
            <a:r>
              <a:rPr lang="en-US" altLang="zh-CN" b="1" kern="0" baseline="-25000" dirty="0">
                <a:solidFill>
                  <a:schemeClr val="bg1"/>
                </a:solidFill>
                <a:latin typeface="微软雅黑" pitchFamily="34" charset="-122"/>
                <a:ea typeface="微软雅黑" pitchFamily="34" charset="-122"/>
              </a:rPr>
              <a:t>2</a:t>
            </a:r>
            <a:r>
              <a:rPr lang="en-US" altLang="zh-CN" b="1" kern="0" dirty="0">
                <a:solidFill>
                  <a:schemeClr val="bg1"/>
                </a:solidFill>
                <a:latin typeface="微软雅黑" pitchFamily="34" charset="-122"/>
                <a:ea typeface="微软雅黑" pitchFamily="34" charset="-122"/>
              </a:rPr>
              <a:t> </a:t>
            </a:r>
            <a:r>
              <a:rPr lang="zh-CN" altLang="en-US" b="1" kern="0" dirty="0">
                <a:solidFill>
                  <a:schemeClr val="bg1"/>
                </a:solidFill>
                <a:latin typeface="微软雅黑" pitchFamily="34" charset="-122"/>
                <a:ea typeface="微软雅黑" pitchFamily="34" charset="-122"/>
              </a:rPr>
              <a:t>的分组可能沿着不同路径传送</a:t>
            </a:r>
          </a:p>
        </p:txBody>
      </p:sp>
      <p:sp>
        <p:nvSpPr>
          <p:cNvPr id="51" name="Rectangle 10"/>
          <p:cNvSpPr>
            <a:spLocks noChangeArrowheads="1"/>
          </p:cNvSpPr>
          <p:nvPr/>
        </p:nvSpPr>
        <p:spPr bwMode="auto">
          <a:xfrm>
            <a:off x="1123656" y="1571015"/>
            <a:ext cx="1204727" cy="1254896"/>
          </a:xfrm>
          <a:prstGeom prst="rect">
            <a:avLst/>
          </a:prstGeom>
          <a:solidFill>
            <a:srgbClr val="99FFCC"/>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56" name="Rectangle 15"/>
          <p:cNvSpPr>
            <a:spLocks noChangeArrowheads="1"/>
          </p:cNvSpPr>
          <p:nvPr/>
        </p:nvSpPr>
        <p:spPr bwMode="auto">
          <a:xfrm>
            <a:off x="6839939" y="1644755"/>
            <a:ext cx="1203226" cy="1254896"/>
          </a:xfrm>
          <a:prstGeom prst="rect">
            <a:avLst/>
          </a:prstGeom>
          <a:solidFill>
            <a:srgbClr val="00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44" name="Rectangle 2"/>
          <p:cNvSpPr>
            <a:spLocks noChangeArrowheads="1"/>
          </p:cNvSpPr>
          <p:nvPr/>
        </p:nvSpPr>
        <p:spPr bwMode="auto">
          <a:xfrm>
            <a:off x="6855740" y="2151717"/>
            <a:ext cx="1173220" cy="265990"/>
          </a:xfrm>
          <a:prstGeom prst="rect">
            <a:avLst/>
          </a:prstGeom>
          <a:solidFill>
            <a:srgbClr val="FFFF0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46" name="Rectangle 4"/>
          <p:cNvSpPr>
            <a:spLocks noChangeArrowheads="1"/>
          </p:cNvSpPr>
          <p:nvPr/>
        </p:nvSpPr>
        <p:spPr bwMode="auto">
          <a:xfrm>
            <a:off x="1140775" y="2077977"/>
            <a:ext cx="1173220" cy="265990"/>
          </a:xfrm>
          <a:prstGeom prst="rect">
            <a:avLst/>
          </a:prstGeom>
          <a:solidFill>
            <a:srgbClr val="FFFF00"/>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48" name="Line 7"/>
          <p:cNvSpPr>
            <a:spLocks noChangeShapeType="1"/>
          </p:cNvSpPr>
          <p:nvPr/>
        </p:nvSpPr>
        <p:spPr bwMode="auto">
          <a:xfrm>
            <a:off x="4627742" y="1756682"/>
            <a:ext cx="44771" cy="48194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49" name="AutoShape 8"/>
          <p:cNvSpPr>
            <a:spLocks noChangeArrowheads="1"/>
          </p:cNvSpPr>
          <p:nvPr/>
        </p:nvSpPr>
        <p:spPr bwMode="auto">
          <a:xfrm>
            <a:off x="3802658" y="2677937"/>
            <a:ext cx="678098" cy="630082"/>
          </a:xfrm>
          <a:prstGeom prst="irregularSeal2">
            <a:avLst/>
          </a:prstGeom>
          <a:solidFill>
            <a:srgbClr val="00FFFF"/>
          </a:solidFill>
          <a:ln w="9525">
            <a:solidFill>
              <a:srgbClr val="000000"/>
            </a:solidFill>
            <a:miter lim="800000"/>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50" name="Line 9"/>
          <p:cNvSpPr>
            <a:spLocks noChangeShapeType="1"/>
          </p:cNvSpPr>
          <p:nvPr/>
        </p:nvSpPr>
        <p:spPr bwMode="auto">
          <a:xfrm>
            <a:off x="2588044" y="2501982"/>
            <a:ext cx="396352" cy="222536"/>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kern="0">
              <a:solidFill>
                <a:srgbClr val="000099"/>
              </a:solidFill>
              <a:latin typeface="微软雅黑" pitchFamily="34" charset="-122"/>
              <a:ea typeface="微软雅黑" pitchFamily="34" charset="-122"/>
            </a:endParaRPr>
          </a:p>
        </p:txBody>
      </p:sp>
      <p:sp>
        <p:nvSpPr>
          <p:cNvPr id="52" name="Line 11"/>
          <p:cNvSpPr>
            <a:spLocks noChangeShapeType="1"/>
          </p:cNvSpPr>
          <p:nvPr/>
        </p:nvSpPr>
        <p:spPr bwMode="auto">
          <a:xfrm>
            <a:off x="1123656" y="1838323"/>
            <a:ext cx="120472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53" name="Line 12"/>
          <p:cNvSpPr>
            <a:spLocks noChangeShapeType="1"/>
          </p:cNvSpPr>
          <p:nvPr/>
        </p:nvSpPr>
        <p:spPr bwMode="auto">
          <a:xfrm>
            <a:off x="1123656" y="2085878"/>
            <a:ext cx="120472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54" name="Line 13"/>
          <p:cNvSpPr>
            <a:spLocks noChangeShapeType="1"/>
          </p:cNvSpPr>
          <p:nvPr/>
        </p:nvSpPr>
        <p:spPr bwMode="auto">
          <a:xfrm>
            <a:off x="1123656" y="2333433"/>
            <a:ext cx="120472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55" name="Line 14"/>
          <p:cNvSpPr>
            <a:spLocks noChangeShapeType="1"/>
          </p:cNvSpPr>
          <p:nvPr/>
        </p:nvSpPr>
        <p:spPr bwMode="auto">
          <a:xfrm>
            <a:off x="1123656" y="2583622"/>
            <a:ext cx="120472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57" name="Line 16"/>
          <p:cNvSpPr>
            <a:spLocks noChangeShapeType="1"/>
          </p:cNvSpPr>
          <p:nvPr/>
        </p:nvSpPr>
        <p:spPr bwMode="auto">
          <a:xfrm>
            <a:off x="6839939" y="1912062"/>
            <a:ext cx="120322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58" name="Line 17"/>
          <p:cNvSpPr>
            <a:spLocks noChangeShapeType="1"/>
          </p:cNvSpPr>
          <p:nvPr/>
        </p:nvSpPr>
        <p:spPr bwMode="auto">
          <a:xfrm>
            <a:off x="6839939" y="2159618"/>
            <a:ext cx="120322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59" name="Line 18"/>
          <p:cNvSpPr>
            <a:spLocks noChangeShapeType="1"/>
          </p:cNvSpPr>
          <p:nvPr/>
        </p:nvSpPr>
        <p:spPr bwMode="auto">
          <a:xfrm>
            <a:off x="6839939" y="2407173"/>
            <a:ext cx="120322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60" name="Line 19"/>
          <p:cNvSpPr>
            <a:spLocks noChangeShapeType="1"/>
          </p:cNvSpPr>
          <p:nvPr/>
        </p:nvSpPr>
        <p:spPr bwMode="auto">
          <a:xfrm>
            <a:off x="6839939" y="2657362"/>
            <a:ext cx="120322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61" name="Text Box 20"/>
          <p:cNvSpPr txBox="1">
            <a:spLocks noChangeArrowheads="1"/>
          </p:cNvSpPr>
          <p:nvPr/>
        </p:nvSpPr>
        <p:spPr bwMode="auto">
          <a:xfrm>
            <a:off x="2456365" y="1662860"/>
            <a:ext cx="43794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H</a:t>
            </a:r>
            <a:r>
              <a:rPr kumimoji="0" lang="en-US" altLang="zh-CN" sz="1600" b="1" i="0" u="none" strike="noStrike" kern="0" cap="none" spc="0" normalizeH="0" baseline="-25000" noProof="0" dirty="0">
                <a:ln>
                  <a:noFill/>
                </a:ln>
                <a:effectLst/>
                <a:uLnTx/>
                <a:uFillTx/>
                <a:latin typeface="微软雅黑" pitchFamily="34" charset="-122"/>
                <a:ea typeface="微软雅黑" pitchFamily="34" charset="-122"/>
              </a:rPr>
              <a:t>1</a:t>
            </a:r>
          </a:p>
        </p:txBody>
      </p:sp>
      <p:sp>
        <p:nvSpPr>
          <p:cNvPr id="63" name="Line 22"/>
          <p:cNvSpPr>
            <a:spLocks noChangeShapeType="1"/>
          </p:cNvSpPr>
          <p:nvPr/>
        </p:nvSpPr>
        <p:spPr bwMode="auto">
          <a:xfrm>
            <a:off x="3247752" y="2724518"/>
            <a:ext cx="1253578" cy="52013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kern="0">
              <a:solidFill>
                <a:srgbClr val="000099"/>
              </a:solidFill>
              <a:latin typeface="微软雅黑" pitchFamily="34" charset="-122"/>
              <a:ea typeface="微软雅黑" pitchFamily="34" charset="-122"/>
            </a:endParaRPr>
          </a:p>
        </p:txBody>
      </p:sp>
      <p:sp>
        <p:nvSpPr>
          <p:cNvPr id="64" name="Line 23"/>
          <p:cNvSpPr>
            <a:spLocks noChangeShapeType="1"/>
          </p:cNvSpPr>
          <p:nvPr/>
        </p:nvSpPr>
        <p:spPr bwMode="auto">
          <a:xfrm flipV="1">
            <a:off x="3181913" y="2351868"/>
            <a:ext cx="1452413" cy="372649"/>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kern="0">
              <a:solidFill>
                <a:srgbClr val="000099"/>
              </a:solidFill>
              <a:latin typeface="微软雅黑" pitchFamily="34" charset="-122"/>
              <a:ea typeface="微软雅黑" pitchFamily="34" charset="-122"/>
            </a:endParaRPr>
          </a:p>
        </p:txBody>
      </p:sp>
      <p:sp>
        <p:nvSpPr>
          <p:cNvPr id="65" name="Line 24"/>
          <p:cNvSpPr>
            <a:spLocks noChangeShapeType="1"/>
          </p:cNvSpPr>
          <p:nvPr/>
        </p:nvSpPr>
        <p:spPr bwMode="auto">
          <a:xfrm>
            <a:off x="4764687" y="2351868"/>
            <a:ext cx="1189056" cy="446389"/>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kern="0">
              <a:solidFill>
                <a:srgbClr val="000099"/>
              </a:solidFill>
              <a:latin typeface="微软雅黑" pitchFamily="34" charset="-122"/>
              <a:ea typeface="微软雅黑" pitchFamily="34" charset="-122"/>
            </a:endParaRPr>
          </a:p>
        </p:txBody>
      </p:sp>
      <p:sp>
        <p:nvSpPr>
          <p:cNvPr id="66" name="Line 25"/>
          <p:cNvSpPr>
            <a:spLocks noChangeShapeType="1"/>
          </p:cNvSpPr>
          <p:nvPr/>
        </p:nvSpPr>
        <p:spPr bwMode="auto">
          <a:xfrm flipV="1">
            <a:off x="4634326" y="2873315"/>
            <a:ext cx="1319418" cy="371333"/>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kern="0">
              <a:solidFill>
                <a:srgbClr val="000099"/>
              </a:solidFill>
              <a:latin typeface="微软雅黑" pitchFamily="34" charset="-122"/>
              <a:ea typeface="微软雅黑" pitchFamily="34" charset="-122"/>
            </a:endParaRPr>
          </a:p>
        </p:txBody>
      </p:sp>
      <p:sp>
        <p:nvSpPr>
          <p:cNvPr id="67" name="Line 26"/>
          <p:cNvSpPr>
            <a:spLocks noChangeShapeType="1"/>
          </p:cNvSpPr>
          <p:nvPr/>
        </p:nvSpPr>
        <p:spPr bwMode="auto">
          <a:xfrm flipV="1">
            <a:off x="6018266" y="2501982"/>
            <a:ext cx="528031" cy="296276"/>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kern="0">
              <a:solidFill>
                <a:srgbClr val="000099"/>
              </a:solidFill>
              <a:latin typeface="微软雅黑" pitchFamily="34" charset="-122"/>
              <a:ea typeface="微软雅黑" pitchFamily="34" charset="-122"/>
            </a:endParaRPr>
          </a:p>
        </p:txBody>
      </p:sp>
      <p:sp>
        <p:nvSpPr>
          <p:cNvPr id="69" name="Text Box 28"/>
          <p:cNvSpPr txBox="1">
            <a:spLocks noChangeArrowheads="1"/>
          </p:cNvSpPr>
          <p:nvPr/>
        </p:nvSpPr>
        <p:spPr bwMode="auto">
          <a:xfrm>
            <a:off x="6249185" y="1662861"/>
            <a:ext cx="498674" cy="337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 H</a:t>
            </a:r>
            <a:r>
              <a:rPr kumimoji="0" lang="en-US" altLang="zh-CN" sz="1600" b="1" i="0" u="none" strike="noStrike" kern="0" cap="none" spc="0" normalizeH="0" baseline="-25000" noProof="0" dirty="0">
                <a:ln>
                  <a:noFill/>
                </a:ln>
                <a:effectLst/>
                <a:uLnTx/>
                <a:uFillTx/>
                <a:latin typeface="微软雅黑" pitchFamily="34" charset="-122"/>
                <a:ea typeface="微软雅黑" pitchFamily="34" charset="-122"/>
              </a:rPr>
              <a:t>2</a:t>
            </a:r>
          </a:p>
        </p:txBody>
      </p:sp>
      <p:sp>
        <p:nvSpPr>
          <p:cNvPr id="71" name="Line 30"/>
          <p:cNvSpPr>
            <a:spLocks noChangeShapeType="1"/>
          </p:cNvSpPr>
          <p:nvPr/>
        </p:nvSpPr>
        <p:spPr bwMode="auto">
          <a:xfrm flipV="1">
            <a:off x="3181913" y="1682942"/>
            <a:ext cx="1385257" cy="967836"/>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kern="0">
              <a:solidFill>
                <a:srgbClr val="000099"/>
              </a:solidFill>
              <a:latin typeface="微软雅黑" pitchFamily="34" charset="-122"/>
              <a:ea typeface="微软雅黑" pitchFamily="34" charset="-122"/>
            </a:endParaRPr>
          </a:p>
        </p:txBody>
      </p:sp>
      <p:sp>
        <p:nvSpPr>
          <p:cNvPr id="72" name="Line 31"/>
          <p:cNvSpPr>
            <a:spLocks noChangeShapeType="1"/>
          </p:cNvSpPr>
          <p:nvPr/>
        </p:nvSpPr>
        <p:spPr bwMode="auto">
          <a:xfrm>
            <a:off x="4698848" y="1682942"/>
            <a:ext cx="1319418" cy="1041576"/>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kern="0">
              <a:solidFill>
                <a:srgbClr val="000099"/>
              </a:solidFill>
              <a:latin typeface="微软雅黑" pitchFamily="34" charset="-122"/>
              <a:ea typeface="微软雅黑" pitchFamily="34" charset="-122"/>
            </a:endParaRPr>
          </a:p>
        </p:txBody>
      </p:sp>
      <p:pic>
        <p:nvPicPr>
          <p:cNvPr id="73"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2755" y="2575722"/>
            <a:ext cx="476676" cy="29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4" name="Picture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5491" y="2204388"/>
            <a:ext cx="477993" cy="29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03813" y="3097168"/>
            <a:ext cx="476676" cy="29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6" name="Picture 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4909" y="2650778"/>
            <a:ext cx="477993" cy="296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7"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8336" y="1534145"/>
            <a:ext cx="477992" cy="296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78" name="Group 37"/>
          <p:cNvGrpSpPr>
            <a:grpSpLocks/>
          </p:cNvGrpSpPr>
          <p:nvPr/>
        </p:nvGrpSpPr>
        <p:grpSpPr bwMode="auto">
          <a:xfrm rot="1386369">
            <a:off x="2653883" y="2649461"/>
            <a:ext cx="248872" cy="107976"/>
            <a:chOff x="2064" y="1776"/>
            <a:chExt cx="171" cy="66"/>
          </a:xfrm>
          <a:solidFill>
            <a:srgbClr val="CC00CC"/>
          </a:solidFill>
        </p:grpSpPr>
        <p:sp>
          <p:nvSpPr>
            <p:cNvPr id="79" name="Rectangle 38"/>
            <p:cNvSpPr>
              <a:spLocks noChangeArrowheads="1"/>
            </p:cNvSpPr>
            <p:nvPr/>
          </p:nvSpPr>
          <p:spPr bwMode="auto">
            <a:xfrm>
              <a:off x="2064" y="1776"/>
              <a:ext cx="90" cy="66"/>
            </a:xfrm>
            <a:prstGeom prst="rect">
              <a:avLst/>
            </a:prstGeom>
            <a:grp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80" name="Line 39"/>
            <p:cNvSpPr>
              <a:spLocks noChangeShapeType="1"/>
            </p:cNvSpPr>
            <p:nvPr/>
          </p:nvSpPr>
          <p:spPr bwMode="auto">
            <a:xfrm flipV="1">
              <a:off x="2118" y="1808"/>
              <a:ext cx="117" cy="3"/>
            </a:xfrm>
            <a:prstGeom prst="line">
              <a:avLst/>
            </a:prstGeom>
            <a:grpFill/>
            <a:ln w="9525">
              <a:solidFill>
                <a:srgbClr val="CC00CC"/>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grpSp>
      <p:grpSp>
        <p:nvGrpSpPr>
          <p:cNvPr id="81" name="Group 40"/>
          <p:cNvGrpSpPr>
            <a:grpSpLocks/>
          </p:cNvGrpSpPr>
          <p:nvPr/>
        </p:nvGrpSpPr>
        <p:grpSpPr bwMode="auto">
          <a:xfrm rot="20724003">
            <a:off x="5029361" y="2947055"/>
            <a:ext cx="248872" cy="107976"/>
            <a:chOff x="2064" y="1776"/>
            <a:chExt cx="171" cy="66"/>
          </a:xfrm>
          <a:solidFill>
            <a:srgbClr val="CC00CC"/>
          </a:solidFill>
        </p:grpSpPr>
        <p:sp>
          <p:nvSpPr>
            <p:cNvPr id="82" name="Rectangle 41"/>
            <p:cNvSpPr>
              <a:spLocks noChangeArrowheads="1"/>
            </p:cNvSpPr>
            <p:nvPr/>
          </p:nvSpPr>
          <p:spPr bwMode="auto">
            <a:xfrm>
              <a:off x="2064" y="1776"/>
              <a:ext cx="90" cy="66"/>
            </a:xfrm>
            <a:prstGeom prst="rect">
              <a:avLst/>
            </a:prstGeom>
            <a:grp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83" name="Line 42"/>
            <p:cNvSpPr>
              <a:spLocks noChangeShapeType="1"/>
            </p:cNvSpPr>
            <p:nvPr/>
          </p:nvSpPr>
          <p:spPr bwMode="auto">
            <a:xfrm flipV="1">
              <a:off x="2118" y="1808"/>
              <a:ext cx="117" cy="3"/>
            </a:xfrm>
            <a:prstGeom prst="line">
              <a:avLst/>
            </a:prstGeom>
            <a:grpFill/>
            <a:ln w="9525">
              <a:solidFill>
                <a:srgbClr val="CC00CC"/>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grpSp>
      <p:grpSp>
        <p:nvGrpSpPr>
          <p:cNvPr id="84" name="Group 43"/>
          <p:cNvGrpSpPr>
            <a:grpSpLocks/>
          </p:cNvGrpSpPr>
          <p:nvPr/>
        </p:nvGrpSpPr>
        <p:grpSpPr bwMode="auto">
          <a:xfrm rot="20084499">
            <a:off x="6151261" y="2501982"/>
            <a:ext cx="248872" cy="107976"/>
            <a:chOff x="2064" y="1776"/>
            <a:chExt cx="171" cy="66"/>
          </a:xfrm>
          <a:solidFill>
            <a:srgbClr val="CC00CC"/>
          </a:solidFill>
        </p:grpSpPr>
        <p:sp>
          <p:nvSpPr>
            <p:cNvPr id="85" name="Rectangle 44"/>
            <p:cNvSpPr>
              <a:spLocks noChangeArrowheads="1"/>
            </p:cNvSpPr>
            <p:nvPr/>
          </p:nvSpPr>
          <p:spPr bwMode="auto">
            <a:xfrm>
              <a:off x="2064" y="1776"/>
              <a:ext cx="90" cy="66"/>
            </a:xfrm>
            <a:prstGeom prst="rect">
              <a:avLst/>
            </a:prstGeom>
            <a:grp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86" name="Line 45"/>
            <p:cNvSpPr>
              <a:spLocks noChangeShapeType="1"/>
            </p:cNvSpPr>
            <p:nvPr/>
          </p:nvSpPr>
          <p:spPr bwMode="auto">
            <a:xfrm flipV="1">
              <a:off x="2118" y="1808"/>
              <a:ext cx="117" cy="3"/>
            </a:xfrm>
            <a:prstGeom prst="line">
              <a:avLst/>
            </a:prstGeom>
            <a:grpFill/>
            <a:ln w="9525">
              <a:solidFill>
                <a:srgbClr val="CC00CC"/>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grpSp>
      <p:grpSp>
        <p:nvGrpSpPr>
          <p:cNvPr id="87" name="Group 46"/>
          <p:cNvGrpSpPr>
            <a:grpSpLocks/>
          </p:cNvGrpSpPr>
          <p:nvPr/>
        </p:nvGrpSpPr>
        <p:grpSpPr bwMode="auto">
          <a:xfrm rot="19662556">
            <a:off x="3709944" y="1980535"/>
            <a:ext cx="248872" cy="107976"/>
            <a:chOff x="2064" y="1776"/>
            <a:chExt cx="171" cy="66"/>
          </a:xfrm>
          <a:solidFill>
            <a:srgbClr val="CC00CC"/>
          </a:solidFill>
        </p:grpSpPr>
        <p:sp>
          <p:nvSpPr>
            <p:cNvPr id="88" name="Rectangle 47"/>
            <p:cNvSpPr>
              <a:spLocks noChangeArrowheads="1"/>
            </p:cNvSpPr>
            <p:nvPr/>
          </p:nvSpPr>
          <p:spPr bwMode="auto">
            <a:xfrm>
              <a:off x="2064" y="1776"/>
              <a:ext cx="90" cy="66"/>
            </a:xfrm>
            <a:prstGeom prst="rect">
              <a:avLst/>
            </a:prstGeom>
            <a:grp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89" name="Line 48"/>
            <p:cNvSpPr>
              <a:spLocks noChangeShapeType="1"/>
            </p:cNvSpPr>
            <p:nvPr/>
          </p:nvSpPr>
          <p:spPr bwMode="auto">
            <a:xfrm flipV="1">
              <a:off x="2118" y="1808"/>
              <a:ext cx="117" cy="3"/>
            </a:xfrm>
            <a:prstGeom prst="line">
              <a:avLst/>
            </a:prstGeom>
            <a:grpFill/>
            <a:ln w="9525">
              <a:solidFill>
                <a:srgbClr val="CC00CC"/>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grpSp>
      <p:grpSp>
        <p:nvGrpSpPr>
          <p:cNvPr id="90" name="Group 49"/>
          <p:cNvGrpSpPr>
            <a:grpSpLocks/>
          </p:cNvGrpSpPr>
          <p:nvPr/>
        </p:nvGrpSpPr>
        <p:grpSpPr bwMode="auto">
          <a:xfrm rot="2078388">
            <a:off x="5095200" y="1905478"/>
            <a:ext cx="248872" cy="109293"/>
            <a:chOff x="2064" y="1776"/>
            <a:chExt cx="171" cy="66"/>
          </a:xfrm>
          <a:solidFill>
            <a:srgbClr val="CC00CC"/>
          </a:solidFill>
        </p:grpSpPr>
        <p:sp>
          <p:nvSpPr>
            <p:cNvPr id="91" name="Rectangle 50"/>
            <p:cNvSpPr>
              <a:spLocks noChangeArrowheads="1"/>
            </p:cNvSpPr>
            <p:nvPr/>
          </p:nvSpPr>
          <p:spPr bwMode="auto">
            <a:xfrm>
              <a:off x="2064" y="1776"/>
              <a:ext cx="90" cy="66"/>
            </a:xfrm>
            <a:prstGeom prst="rect">
              <a:avLst/>
            </a:prstGeom>
            <a:grp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92" name="Line 51"/>
            <p:cNvSpPr>
              <a:spLocks noChangeShapeType="1"/>
            </p:cNvSpPr>
            <p:nvPr/>
          </p:nvSpPr>
          <p:spPr bwMode="auto">
            <a:xfrm flipV="1">
              <a:off x="2118" y="1808"/>
              <a:ext cx="117" cy="3"/>
            </a:xfrm>
            <a:prstGeom prst="line">
              <a:avLst/>
            </a:prstGeom>
            <a:grpFill/>
            <a:ln w="9525">
              <a:solidFill>
                <a:srgbClr val="CC00CC"/>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grpSp>
      <p:grpSp>
        <p:nvGrpSpPr>
          <p:cNvPr id="93" name="Group 52"/>
          <p:cNvGrpSpPr>
            <a:grpSpLocks/>
          </p:cNvGrpSpPr>
          <p:nvPr/>
        </p:nvGrpSpPr>
        <p:grpSpPr bwMode="auto">
          <a:xfrm rot="1117181">
            <a:off x="4039140" y="2947055"/>
            <a:ext cx="248872" cy="107976"/>
            <a:chOff x="2064" y="1776"/>
            <a:chExt cx="171" cy="66"/>
          </a:xfrm>
          <a:solidFill>
            <a:srgbClr val="CC00CC"/>
          </a:solidFill>
        </p:grpSpPr>
        <p:sp>
          <p:nvSpPr>
            <p:cNvPr id="94" name="Rectangle 53"/>
            <p:cNvSpPr>
              <a:spLocks noChangeArrowheads="1"/>
            </p:cNvSpPr>
            <p:nvPr/>
          </p:nvSpPr>
          <p:spPr bwMode="auto">
            <a:xfrm>
              <a:off x="2064" y="1776"/>
              <a:ext cx="90" cy="66"/>
            </a:xfrm>
            <a:prstGeom prst="rect">
              <a:avLst/>
            </a:prstGeom>
            <a:grp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95" name="Line 54"/>
            <p:cNvSpPr>
              <a:spLocks noChangeShapeType="1"/>
            </p:cNvSpPr>
            <p:nvPr/>
          </p:nvSpPr>
          <p:spPr bwMode="auto">
            <a:xfrm flipV="1">
              <a:off x="2118" y="1808"/>
              <a:ext cx="117" cy="3"/>
            </a:xfrm>
            <a:prstGeom prst="line">
              <a:avLst/>
            </a:prstGeom>
            <a:grpFill/>
            <a:ln w="9525">
              <a:solidFill>
                <a:srgbClr val="CC00CC"/>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grpSp>
      <p:grpSp>
        <p:nvGrpSpPr>
          <p:cNvPr id="96" name="Group 55"/>
          <p:cNvGrpSpPr>
            <a:grpSpLocks/>
          </p:cNvGrpSpPr>
          <p:nvPr/>
        </p:nvGrpSpPr>
        <p:grpSpPr bwMode="auto">
          <a:xfrm rot="20669726">
            <a:off x="4120780" y="2278128"/>
            <a:ext cx="247555" cy="107976"/>
            <a:chOff x="2064" y="1776"/>
            <a:chExt cx="171" cy="66"/>
          </a:xfrm>
          <a:solidFill>
            <a:srgbClr val="CC00CC"/>
          </a:solidFill>
        </p:grpSpPr>
        <p:sp>
          <p:nvSpPr>
            <p:cNvPr id="97" name="Rectangle 56"/>
            <p:cNvSpPr>
              <a:spLocks noChangeArrowheads="1"/>
            </p:cNvSpPr>
            <p:nvPr/>
          </p:nvSpPr>
          <p:spPr bwMode="auto">
            <a:xfrm>
              <a:off x="2064" y="1776"/>
              <a:ext cx="90" cy="66"/>
            </a:xfrm>
            <a:prstGeom prst="rect">
              <a:avLst/>
            </a:prstGeom>
            <a:grp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98" name="Line 57"/>
            <p:cNvSpPr>
              <a:spLocks noChangeShapeType="1"/>
            </p:cNvSpPr>
            <p:nvPr/>
          </p:nvSpPr>
          <p:spPr bwMode="auto">
            <a:xfrm flipV="1">
              <a:off x="2118" y="1808"/>
              <a:ext cx="117" cy="3"/>
            </a:xfrm>
            <a:prstGeom prst="line">
              <a:avLst/>
            </a:prstGeom>
            <a:grpFill/>
            <a:ln w="9525">
              <a:solidFill>
                <a:srgbClr val="CC00CC"/>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grpSp>
      <p:grpSp>
        <p:nvGrpSpPr>
          <p:cNvPr id="99" name="Group 58"/>
          <p:cNvGrpSpPr>
            <a:grpSpLocks/>
          </p:cNvGrpSpPr>
          <p:nvPr/>
        </p:nvGrpSpPr>
        <p:grpSpPr bwMode="auto">
          <a:xfrm rot="1197535">
            <a:off x="3512426" y="2724518"/>
            <a:ext cx="248872" cy="107976"/>
            <a:chOff x="2064" y="1776"/>
            <a:chExt cx="171" cy="66"/>
          </a:xfrm>
          <a:solidFill>
            <a:srgbClr val="CC00CC"/>
          </a:solidFill>
        </p:grpSpPr>
        <p:sp>
          <p:nvSpPr>
            <p:cNvPr id="100" name="Rectangle 59"/>
            <p:cNvSpPr>
              <a:spLocks noChangeArrowheads="1"/>
            </p:cNvSpPr>
            <p:nvPr/>
          </p:nvSpPr>
          <p:spPr bwMode="auto">
            <a:xfrm>
              <a:off x="2064" y="1776"/>
              <a:ext cx="90" cy="66"/>
            </a:xfrm>
            <a:prstGeom prst="rect">
              <a:avLst/>
            </a:prstGeom>
            <a:grp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101" name="Line 60"/>
            <p:cNvSpPr>
              <a:spLocks noChangeShapeType="1"/>
            </p:cNvSpPr>
            <p:nvPr/>
          </p:nvSpPr>
          <p:spPr bwMode="auto">
            <a:xfrm flipV="1">
              <a:off x="2118" y="1808"/>
              <a:ext cx="117" cy="3"/>
            </a:xfrm>
            <a:prstGeom prst="line">
              <a:avLst/>
            </a:prstGeom>
            <a:grpFill/>
            <a:ln w="9525">
              <a:solidFill>
                <a:srgbClr val="CC00CC"/>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grpSp>
      <p:sp>
        <p:nvSpPr>
          <p:cNvPr id="102" name="Line 61"/>
          <p:cNvSpPr>
            <a:spLocks noChangeShapeType="1"/>
          </p:cNvSpPr>
          <p:nvPr/>
        </p:nvSpPr>
        <p:spPr bwMode="auto">
          <a:xfrm>
            <a:off x="2040138" y="2278128"/>
            <a:ext cx="580824" cy="402189"/>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grpSp>
        <p:nvGrpSpPr>
          <p:cNvPr id="103" name="Group 62"/>
          <p:cNvGrpSpPr>
            <a:grpSpLocks/>
          </p:cNvGrpSpPr>
          <p:nvPr/>
        </p:nvGrpSpPr>
        <p:grpSpPr bwMode="auto">
          <a:xfrm rot="1022761">
            <a:off x="5226879" y="2425608"/>
            <a:ext cx="248872" cy="107976"/>
            <a:chOff x="2064" y="1776"/>
            <a:chExt cx="171" cy="66"/>
          </a:xfrm>
          <a:solidFill>
            <a:srgbClr val="CC00CC"/>
          </a:solidFill>
        </p:grpSpPr>
        <p:sp>
          <p:nvSpPr>
            <p:cNvPr id="104" name="Rectangle 63"/>
            <p:cNvSpPr>
              <a:spLocks noChangeArrowheads="1"/>
            </p:cNvSpPr>
            <p:nvPr/>
          </p:nvSpPr>
          <p:spPr bwMode="auto">
            <a:xfrm>
              <a:off x="2064" y="1776"/>
              <a:ext cx="90" cy="66"/>
            </a:xfrm>
            <a:prstGeom prst="rect">
              <a:avLst/>
            </a:prstGeom>
            <a:grp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105" name="Line 64"/>
            <p:cNvSpPr>
              <a:spLocks noChangeShapeType="1"/>
            </p:cNvSpPr>
            <p:nvPr/>
          </p:nvSpPr>
          <p:spPr bwMode="auto">
            <a:xfrm flipV="1">
              <a:off x="2118" y="1808"/>
              <a:ext cx="117" cy="3"/>
            </a:xfrm>
            <a:prstGeom prst="line">
              <a:avLst/>
            </a:prstGeom>
            <a:grpFill/>
            <a:ln w="9525">
              <a:solidFill>
                <a:srgbClr val="CC00CC"/>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grpSp>
      <p:sp>
        <p:nvSpPr>
          <p:cNvPr id="106" name="Line 65"/>
          <p:cNvSpPr>
            <a:spLocks noChangeShapeType="1"/>
          </p:cNvSpPr>
          <p:nvPr/>
        </p:nvSpPr>
        <p:spPr bwMode="auto">
          <a:xfrm flipV="1">
            <a:off x="6151261" y="2278128"/>
            <a:ext cx="858543" cy="593869"/>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107" name="Text Box 66"/>
          <p:cNvSpPr txBox="1">
            <a:spLocks noChangeArrowheads="1"/>
          </p:cNvSpPr>
          <p:nvPr/>
        </p:nvSpPr>
        <p:spPr bwMode="auto">
          <a:xfrm>
            <a:off x="3120024" y="1667141"/>
            <a:ext cx="106471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IP </a:t>
            </a: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数据报</a:t>
            </a:r>
            <a:endParaRPr kumimoji="0" lang="zh-CN" altLang="en-US" sz="1600" b="1" i="0" u="none" strike="noStrike" kern="0" cap="none" spc="0" normalizeH="0" baseline="-25000" noProof="0" dirty="0">
              <a:ln>
                <a:noFill/>
              </a:ln>
              <a:effectLst/>
              <a:uLnTx/>
              <a:uFillTx/>
              <a:latin typeface="微软雅黑" pitchFamily="34" charset="-122"/>
              <a:ea typeface="微软雅黑" pitchFamily="34" charset="-122"/>
            </a:endParaRPr>
          </a:p>
        </p:txBody>
      </p:sp>
      <p:sp>
        <p:nvSpPr>
          <p:cNvPr id="108" name="Text Box 67"/>
          <p:cNvSpPr txBox="1">
            <a:spLocks noChangeArrowheads="1"/>
          </p:cNvSpPr>
          <p:nvPr/>
        </p:nvSpPr>
        <p:spPr bwMode="auto">
          <a:xfrm>
            <a:off x="4356484" y="2706083"/>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600" b="1" kern="0" dirty="0">
                <a:latin typeface="微软雅黑" pitchFamily="34" charset="-122"/>
                <a:ea typeface="微软雅黑" pitchFamily="34" charset="-122"/>
              </a:rPr>
              <a:t>丢失</a:t>
            </a:r>
          </a:p>
        </p:txBody>
      </p:sp>
      <p:grpSp>
        <p:nvGrpSpPr>
          <p:cNvPr id="109" name="Group 68"/>
          <p:cNvGrpSpPr>
            <a:grpSpLocks/>
          </p:cNvGrpSpPr>
          <p:nvPr/>
        </p:nvGrpSpPr>
        <p:grpSpPr bwMode="auto">
          <a:xfrm rot="5035623">
            <a:off x="4600090" y="1955516"/>
            <a:ext cx="280475" cy="96125"/>
            <a:chOff x="2064" y="1776"/>
            <a:chExt cx="171" cy="66"/>
          </a:xfrm>
          <a:solidFill>
            <a:srgbClr val="CC00CC"/>
          </a:solidFill>
        </p:grpSpPr>
        <p:sp>
          <p:nvSpPr>
            <p:cNvPr id="110" name="Rectangle 69"/>
            <p:cNvSpPr>
              <a:spLocks noChangeArrowheads="1"/>
            </p:cNvSpPr>
            <p:nvPr/>
          </p:nvSpPr>
          <p:spPr bwMode="auto">
            <a:xfrm>
              <a:off x="2064" y="1776"/>
              <a:ext cx="90" cy="66"/>
            </a:xfrm>
            <a:prstGeom prst="rect">
              <a:avLst/>
            </a:prstGeom>
            <a:grp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111" name="Line 70"/>
            <p:cNvSpPr>
              <a:spLocks noChangeShapeType="1"/>
            </p:cNvSpPr>
            <p:nvPr/>
          </p:nvSpPr>
          <p:spPr bwMode="auto">
            <a:xfrm flipV="1">
              <a:off x="2118" y="1808"/>
              <a:ext cx="117" cy="3"/>
            </a:xfrm>
            <a:prstGeom prst="line">
              <a:avLst/>
            </a:prstGeom>
            <a:grpFill/>
            <a:ln w="9525">
              <a:solidFill>
                <a:srgbClr val="CC00CC"/>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grpSp>
      <p:sp>
        <p:nvSpPr>
          <p:cNvPr id="114" name="Text Box 5"/>
          <p:cNvSpPr txBox="1">
            <a:spLocks noChangeArrowheads="1"/>
          </p:cNvSpPr>
          <p:nvPr/>
        </p:nvSpPr>
        <p:spPr bwMode="auto">
          <a:xfrm>
            <a:off x="1054402" y="1572661"/>
            <a:ext cx="1394043" cy="1310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ts val="1900"/>
              </a:lnSpc>
              <a:defRPr/>
            </a:pPr>
            <a:r>
              <a:rPr lang="zh-CN" altLang="en-US" sz="1300" b="1" kern="0" dirty="0">
                <a:latin typeface="微软雅黑" pitchFamily="34" charset="-122"/>
                <a:ea typeface="微软雅黑" pitchFamily="34" charset="-122"/>
              </a:rPr>
              <a:t>应用层</a:t>
            </a:r>
          </a:p>
          <a:p>
            <a:pPr algn="ctr">
              <a:lnSpc>
                <a:spcPts val="1900"/>
              </a:lnSpc>
              <a:defRPr/>
            </a:pPr>
            <a:r>
              <a:rPr lang="zh-CN" altLang="en-US" sz="1300" b="1" kern="0" dirty="0">
                <a:latin typeface="微软雅黑" pitchFamily="34" charset="-122"/>
                <a:ea typeface="微软雅黑" pitchFamily="34" charset="-122"/>
              </a:rPr>
              <a:t>运输层</a:t>
            </a:r>
          </a:p>
          <a:p>
            <a:pPr algn="ctr">
              <a:lnSpc>
                <a:spcPts val="1900"/>
              </a:lnSpc>
              <a:defRPr/>
            </a:pPr>
            <a:r>
              <a:rPr lang="zh-CN" altLang="en-US" sz="1300" b="1" kern="0" dirty="0">
                <a:latin typeface="微软雅黑" pitchFamily="34" charset="-122"/>
                <a:ea typeface="微软雅黑" pitchFamily="34" charset="-122"/>
              </a:rPr>
              <a:t>网络层</a:t>
            </a:r>
          </a:p>
          <a:p>
            <a:pPr algn="ctr">
              <a:lnSpc>
                <a:spcPts val="1900"/>
              </a:lnSpc>
              <a:defRPr/>
            </a:pPr>
            <a:r>
              <a:rPr lang="zh-CN" altLang="en-US" sz="1300" b="1" kern="0" dirty="0">
                <a:latin typeface="微软雅黑" pitchFamily="34" charset="-122"/>
                <a:ea typeface="微软雅黑" pitchFamily="34" charset="-122"/>
              </a:rPr>
              <a:t>数据链路层</a:t>
            </a:r>
          </a:p>
          <a:p>
            <a:pPr algn="ctr">
              <a:lnSpc>
                <a:spcPts val="1900"/>
              </a:lnSpc>
              <a:defRPr/>
            </a:pPr>
            <a:r>
              <a:rPr lang="zh-CN" altLang="en-US" sz="1300" b="1" kern="0" dirty="0">
                <a:latin typeface="微软雅黑" pitchFamily="34" charset="-122"/>
                <a:ea typeface="微软雅黑" pitchFamily="34" charset="-122"/>
              </a:rPr>
              <a:t>物理层</a:t>
            </a:r>
          </a:p>
        </p:txBody>
      </p:sp>
      <p:pic>
        <p:nvPicPr>
          <p:cNvPr id="11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1499" y="1960968"/>
            <a:ext cx="571350" cy="57135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8184" y="1960968"/>
            <a:ext cx="571350" cy="571350"/>
          </a:xfrm>
          <a:prstGeom prst="rect">
            <a:avLst/>
          </a:prstGeom>
          <a:noFill/>
          <a:extLst>
            <a:ext uri="{909E8E84-426E-40DD-AFC4-6F175D3DCCD1}">
              <a14:hiddenFill xmlns:a14="http://schemas.microsoft.com/office/drawing/2010/main">
                <a:solidFill>
                  <a:srgbClr val="FFFFFF"/>
                </a:solidFill>
              </a14:hiddenFill>
            </a:ext>
          </a:extLst>
        </p:spPr>
      </p:pic>
      <p:sp>
        <p:nvSpPr>
          <p:cNvPr id="113" name="Text Box 3"/>
          <p:cNvSpPr txBox="1">
            <a:spLocks noChangeArrowheads="1"/>
          </p:cNvSpPr>
          <p:nvPr/>
        </p:nvSpPr>
        <p:spPr bwMode="auto">
          <a:xfrm>
            <a:off x="6768050" y="1633233"/>
            <a:ext cx="1394043" cy="1310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ts val="1900"/>
              </a:lnSpc>
              <a:defRPr/>
            </a:pPr>
            <a:r>
              <a:rPr lang="zh-CN" altLang="en-US" sz="1300" b="1" kern="0" dirty="0">
                <a:latin typeface="微软雅黑" pitchFamily="34" charset="-122"/>
                <a:ea typeface="微软雅黑" pitchFamily="34" charset="-122"/>
              </a:rPr>
              <a:t>应用层</a:t>
            </a:r>
          </a:p>
          <a:p>
            <a:pPr algn="ctr">
              <a:lnSpc>
                <a:spcPts val="1900"/>
              </a:lnSpc>
              <a:defRPr/>
            </a:pPr>
            <a:r>
              <a:rPr lang="zh-CN" altLang="en-US" sz="1300" b="1" kern="0" dirty="0">
                <a:latin typeface="微软雅黑" pitchFamily="34" charset="-122"/>
                <a:ea typeface="微软雅黑" pitchFamily="34" charset="-122"/>
              </a:rPr>
              <a:t>运输层</a:t>
            </a:r>
          </a:p>
          <a:p>
            <a:pPr algn="ctr">
              <a:lnSpc>
                <a:spcPts val="1900"/>
              </a:lnSpc>
              <a:defRPr/>
            </a:pPr>
            <a:r>
              <a:rPr lang="zh-CN" altLang="en-US" sz="1300" b="1" kern="0" dirty="0">
                <a:latin typeface="微软雅黑" pitchFamily="34" charset="-122"/>
                <a:ea typeface="微软雅黑" pitchFamily="34" charset="-122"/>
              </a:rPr>
              <a:t>网络层</a:t>
            </a:r>
          </a:p>
          <a:p>
            <a:pPr algn="ctr">
              <a:lnSpc>
                <a:spcPts val="1900"/>
              </a:lnSpc>
              <a:defRPr/>
            </a:pPr>
            <a:r>
              <a:rPr lang="zh-CN" altLang="en-US" sz="1300" b="1" kern="0" dirty="0">
                <a:latin typeface="微软雅黑" pitchFamily="34" charset="-122"/>
                <a:ea typeface="微软雅黑" pitchFamily="34" charset="-122"/>
              </a:rPr>
              <a:t>数据链路层</a:t>
            </a:r>
          </a:p>
          <a:p>
            <a:pPr algn="ctr">
              <a:lnSpc>
                <a:spcPts val="1900"/>
              </a:lnSpc>
              <a:defRPr/>
            </a:pPr>
            <a:r>
              <a:rPr lang="zh-CN" altLang="en-US" sz="1300" b="1" kern="0" dirty="0">
                <a:latin typeface="微软雅黑" pitchFamily="34" charset="-122"/>
                <a:ea typeface="微软雅黑" pitchFamily="34" charset="-122"/>
              </a:rPr>
              <a:t>物理层</a:t>
            </a:r>
          </a:p>
        </p:txBody>
      </p:sp>
    </p:spTree>
    <p:extLst>
      <p:ext uri="{BB962C8B-B14F-4D97-AF65-F5344CB8AC3E}">
        <p14:creationId xmlns:p14="http://schemas.microsoft.com/office/powerpoint/2010/main" val="1389535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AutoShape 5"/>
          <p:cNvSpPr>
            <a:spLocks noChangeArrowheads="1"/>
          </p:cNvSpPr>
          <p:nvPr/>
        </p:nvSpPr>
        <p:spPr bwMode="auto">
          <a:xfrm>
            <a:off x="545144" y="681777"/>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矩形 64"/>
          <p:cNvSpPr/>
          <p:nvPr/>
        </p:nvSpPr>
        <p:spPr>
          <a:xfrm>
            <a:off x="616085" y="631801"/>
            <a:ext cx="3074881" cy="400110"/>
          </a:xfrm>
          <a:prstGeom prst="rect">
            <a:avLst/>
          </a:prstGeom>
        </p:spPr>
        <p:txBody>
          <a:bodyPr wrap="none">
            <a:spAutoFit/>
          </a:bodyPr>
          <a:lstStyle/>
          <a:p>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例</a:t>
            </a:r>
            <a:r>
              <a:rPr lang="en-US" altLang="zh-CN" sz="2000" b="1" dirty="0">
                <a:latin typeface="微软雅黑" pitchFamily="34" charset="-122"/>
                <a:ea typeface="微软雅黑" pitchFamily="34" charset="-122"/>
              </a:rPr>
              <a:t>4-1】 IP </a:t>
            </a:r>
            <a:r>
              <a:rPr lang="zh-CN" altLang="en-US" sz="2000" b="1" dirty="0">
                <a:latin typeface="微软雅黑" pitchFamily="34" charset="-122"/>
                <a:ea typeface="微软雅黑" pitchFamily="34" charset="-122"/>
              </a:rPr>
              <a:t>数据报分片</a:t>
            </a:r>
          </a:p>
        </p:txBody>
      </p:sp>
      <p:sp>
        <p:nvSpPr>
          <p:cNvPr id="66" name="矩形 65"/>
          <p:cNvSpPr/>
          <p:nvPr/>
        </p:nvSpPr>
        <p:spPr>
          <a:xfrm>
            <a:off x="545144" y="1016642"/>
            <a:ext cx="8028487" cy="3006913"/>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1900" b="1" dirty="0">
                <a:latin typeface="微软雅黑" pitchFamily="34" charset="-122"/>
                <a:ea typeface="微软雅黑" pitchFamily="34" charset="-122"/>
              </a:rPr>
              <a:t>一数据报的总长度为 </a:t>
            </a:r>
            <a:r>
              <a:rPr lang="en-US" altLang="zh-CN" sz="1900" b="1" dirty="0">
                <a:latin typeface="微软雅黑" pitchFamily="34" charset="-122"/>
                <a:ea typeface="微软雅黑" pitchFamily="34" charset="-122"/>
              </a:rPr>
              <a:t>3820 </a:t>
            </a:r>
            <a:r>
              <a:rPr lang="zh-CN" altLang="en-US" sz="1900" b="1" dirty="0">
                <a:latin typeface="微软雅黑" pitchFamily="34" charset="-122"/>
                <a:ea typeface="微软雅黑" pitchFamily="34" charset="-122"/>
              </a:rPr>
              <a:t>字节，其数据部分的长度为 </a:t>
            </a:r>
            <a:r>
              <a:rPr lang="en-US" altLang="zh-CN" sz="1900" b="1" dirty="0">
                <a:latin typeface="微软雅黑" pitchFamily="34" charset="-122"/>
                <a:ea typeface="微软雅黑" pitchFamily="34" charset="-122"/>
              </a:rPr>
              <a:t>3800 </a:t>
            </a:r>
            <a:r>
              <a:rPr lang="zh-CN" altLang="en-US" sz="1900" b="1" dirty="0">
                <a:latin typeface="微软雅黑" pitchFamily="34" charset="-122"/>
                <a:ea typeface="微软雅黑" pitchFamily="34" charset="-122"/>
              </a:rPr>
              <a:t>字节（使用固定首部），需要分片为长度不超过 </a:t>
            </a:r>
            <a:r>
              <a:rPr lang="en-US" altLang="zh-CN" sz="1900" b="1" dirty="0">
                <a:latin typeface="微软雅黑" pitchFamily="34" charset="-122"/>
                <a:ea typeface="微软雅黑" pitchFamily="34" charset="-122"/>
              </a:rPr>
              <a:t>1420 </a:t>
            </a:r>
            <a:r>
              <a:rPr lang="zh-CN" altLang="en-US" sz="1900" b="1" dirty="0">
                <a:latin typeface="微软雅黑" pitchFamily="34" charset="-122"/>
                <a:ea typeface="微软雅黑" pitchFamily="34" charset="-122"/>
              </a:rPr>
              <a:t>字节的数据报片。</a:t>
            </a:r>
          </a:p>
          <a:p>
            <a:pPr marL="285750" indent="-285750">
              <a:lnSpc>
                <a:spcPts val="3300"/>
              </a:lnSpc>
              <a:buClr>
                <a:srgbClr val="0070C0"/>
              </a:buClr>
              <a:buFont typeface="Wingdings" pitchFamily="2" charset="2"/>
              <a:buChar char="l"/>
            </a:pPr>
            <a:r>
              <a:rPr lang="zh-CN" altLang="en-US" sz="1900" b="1" dirty="0">
                <a:latin typeface="微软雅黑" pitchFamily="34" charset="-122"/>
                <a:ea typeface="微软雅黑" pitchFamily="34" charset="-122"/>
              </a:rPr>
              <a:t>因固定首部长度为 </a:t>
            </a:r>
            <a:r>
              <a:rPr lang="en-US" altLang="zh-CN" sz="1900" b="1" dirty="0">
                <a:latin typeface="微软雅黑" pitchFamily="34" charset="-122"/>
                <a:ea typeface="微软雅黑" pitchFamily="34" charset="-122"/>
              </a:rPr>
              <a:t>20 </a:t>
            </a:r>
            <a:r>
              <a:rPr lang="zh-CN" altLang="en-US" sz="1900" b="1" dirty="0">
                <a:latin typeface="微软雅黑" pitchFamily="34" charset="-122"/>
                <a:ea typeface="微软雅黑" pitchFamily="34" charset="-122"/>
              </a:rPr>
              <a:t>字节，因此每个数据报片的数据部分长度不能超过 </a:t>
            </a:r>
            <a:r>
              <a:rPr lang="en-US" altLang="zh-CN" sz="1900" b="1" dirty="0">
                <a:latin typeface="微软雅黑" pitchFamily="34" charset="-122"/>
                <a:ea typeface="微软雅黑" pitchFamily="34" charset="-122"/>
              </a:rPr>
              <a:t>1400 </a:t>
            </a:r>
            <a:r>
              <a:rPr lang="zh-CN" altLang="en-US" sz="1900" b="1" dirty="0">
                <a:latin typeface="微软雅黑" pitchFamily="34" charset="-122"/>
                <a:ea typeface="微软雅黑" pitchFamily="34" charset="-122"/>
              </a:rPr>
              <a:t>字节。</a:t>
            </a:r>
          </a:p>
          <a:p>
            <a:pPr marL="285750" indent="-285750">
              <a:lnSpc>
                <a:spcPts val="3300"/>
              </a:lnSpc>
              <a:buClr>
                <a:srgbClr val="0070C0"/>
              </a:buClr>
              <a:buFont typeface="Wingdings" pitchFamily="2" charset="2"/>
              <a:buChar char="l"/>
            </a:pPr>
            <a:r>
              <a:rPr lang="zh-CN" altLang="en-US" sz="1900" b="1" dirty="0">
                <a:latin typeface="微软雅黑" pitchFamily="34" charset="-122"/>
                <a:ea typeface="微软雅黑" pitchFamily="34" charset="-122"/>
              </a:rPr>
              <a:t>于是分为 </a:t>
            </a:r>
            <a:r>
              <a:rPr lang="en-US" altLang="zh-CN" sz="1900" b="1" dirty="0">
                <a:latin typeface="微软雅黑" pitchFamily="34" charset="-122"/>
                <a:ea typeface="微软雅黑" pitchFamily="34" charset="-122"/>
              </a:rPr>
              <a:t>3 </a:t>
            </a:r>
            <a:r>
              <a:rPr lang="zh-CN" altLang="en-US" sz="1900" b="1" dirty="0">
                <a:latin typeface="微软雅黑" pitchFamily="34" charset="-122"/>
                <a:ea typeface="微软雅黑" pitchFamily="34" charset="-122"/>
              </a:rPr>
              <a:t>个数据报片，其数据部分的长度分别为 </a:t>
            </a:r>
            <a:r>
              <a:rPr lang="en-US" altLang="zh-CN" sz="1900" b="1" dirty="0">
                <a:latin typeface="微软雅黑" pitchFamily="34" charset="-122"/>
                <a:ea typeface="微软雅黑" pitchFamily="34" charset="-122"/>
              </a:rPr>
              <a:t>1400</a:t>
            </a:r>
            <a:r>
              <a:rPr lang="zh-CN" altLang="en-US" sz="1900" b="1" dirty="0">
                <a:latin typeface="微软雅黑" pitchFamily="34" charset="-122"/>
                <a:ea typeface="微软雅黑" pitchFamily="34" charset="-122"/>
              </a:rPr>
              <a:t>、</a:t>
            </a:r>
            <a:r>
              <a:rPr lang="en-US" altLang="zh-CN" sz="1900" b="1" dirty="0">
                <a:latin typeface="微软雅黑" pitchFamily="34" charset="-122"/>
                <a:ea typeface="微软雅黑" pitchFamily="34" charset="-122"/>
              </a:rPr>
              <a:t>1400 </a:t>
            </a:r>
            <a:r>
              <a:rPr lang="zh-CN" altLang="en-US" sz="1900" b="1" dirty="0">
                <a:latin typeface="微软雅黑" pitchFamily="34" charset="-122"/>
                <a:ea typeface="微软雅黑" pitchFamily="34" charset="-122"/>
              </a:rPr>
              <a:t>和 </a:t>
            </a:r>
            <a:r>
              <a:rPr lang="en-US" altLang="zh-CN" sz="1900" b="1" dirty="0">
                <a:latin typeface="微软雅黑" pitchFamily="34" charset="-122"/>
                <a:ea typeface="微软雅黑" pitchFamily="34" charset="-122"/>
              </a:rPr>
              <a:t>1000 </a:t>
            </a:r>
            <a:r>
              <a:rPr lang="zh-CN" altLang="en-US" sz="1900" b="1" dirty="0">
                <a:latin typeface="微软雅黑" pitchFamily="34" charset="-122"/>
                <a:ea typeface="微软雅黑" pitchFamily="34" charset="-122"/>
              </a:rPr>
              <a:t>字节。</a:t>
            </a:r>
          </a:p>
          <a:p>
            <a:pPr marL="285750" indent="-285750">
              <a:lnSpc>
                <a:spcPts val="33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原始数据报首部被复制为各数据报片的首部，但</a:t>
            </a:r>
            <a:r>
              <a:rPr lang="zh-CN" altLang="en-US" sz="1900" b="1" dirty="0">
                <a:solidFill>
                  <a:srgbClr val="CC00CC"/>
                </a:solidFill>
                <a:latin typeface="微软雅黑" pitchFamily="34" charset="-122"/>
                <a:ea typeface="微软雅黑" pitchFamily="34" charset="-122"/>
              </a:rPr>
              <a:t>必须修改有关字段的值。</a:t>
            </a:r>
          </a:p>
        </p:txBody>
      </p:sp>
    </p:spTree>
    <p:extLst>
      <p:ext uri="{BB962C8B-B14F-4D97-AF65-F5344CB8AC3E}">
        <p14:creationId xmlns:p14="http://schemas.microsoft.com/office/powerpoint/2010/main" val="228862199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634844"/>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576076"/>
            <a:ext cx="3074881" cy="400110"/>
          </a:xfrm>
          <a:prstGeom prst="rect">
            <a:avLst/>
          </a:prstGeom>
        </p:spPr>
        <p:txBody>
          <a:bodyPr wrap="none">
            <a:spAutoFit/>
          </a:bodyPr>
          <a:lstStyle/>
          <a:p>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例</a:t>
            </a:r>
            <a:r>
              <a:rPr lang="en-US" altLang="zh-CN" sz="2000" b="1" dirty="0">
                <a:latin typeface="微软雅黑" pitchFamily="34" charset="-122"/>
                <a:ea typeface="微软雅黑" pitchFamily="34" charset="-122"/>
              </a:rPr>
              <a:t>4-1】 IP </a:t>
            </a:r>
            <a:r>
              <a:rPr lang="zh-CN" altLang="en-US" sz="2000" b="1" dirty="0">
                <a:latin typeface="微软雅黑" pitchFamily="34" charset="-122"/>
                <a:ea typeface="微软雅黑" pitchFamily="34" charset="-122"/>
              </a:rPr>
              <a:t>数据报分片</a:t>
            </a:r>
          </a:p>
        </p:txBody>
      </p:sp>
      <p:sp>
        <p:nvSpPr>
          <p:cNvPr id="8" name="圆角矩形 7"/>
          <p:cNvSpPr/>
          <p:nvPr/>
        </p:nvSpPr>
        <p:spPr>
          <a:xfrm>
            <a:off x="556963" y="1023043"/>
            <a:ext cx="8041892" cy="332959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252831" y="1797916"/>
            <a:ext cx="3324816" cy="2450865"/>
            <a:chOff x="344488" y="2380134"/>
            <a:chExt cx="4755225" cy="3505282"/>
          </a:xfrm>
        </p:grpSpPr>
        <p:sp>
          <p:nvSpPr>
            <p:cNvPr id="10" name="Text Box 5"/>
            <p:cNvSpPr txBox="1">
              <a:spLocks noChangeArrowheads="1"/>
            </p:cNvSpPr>
            <p:nvPr/>
          </p:nvSpPr>
          <p:spPr bwMode="auto">
            <a:xfrm>
              <a:off x="704528" y="5445226"/>
              <a:ext cx="2066136" cy="440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偏移 </a:t>
              </a:r>
              <a:r>
                <a:rPr kumimoji="1" lang="en-US" altLang="zh-CN" sz="1400" b="1" dirty="0">
                  <a:solidFill>
                    <a:srgbClr val="0000CC"/>
                  </a:solidFill>
                  <a:latin typeface="微软雅黑" pitchFamily="34" charset="-122"/>
                  <a:ea typeface="微软雅黑" pitchFamily="34" charset="-122"/>
                </a:rPr>
                <a:t>= 0/8 = 0</a:t>
              </a:r>
            </a:p>
          </p:txBody>
        </p:sp>
        <p:sp>
          <p:nvSpPr>
            <p:cNvPr id="11" name="Rectangle 11"/>
            <p:cNvSpPr>
              <a:spLocks noChangeArrowheads="1"/>
            </p:cNvSpPr>
            <p:nvPr/>
          </p:nvSpPr>
          <p:spPr bwMode="auto">
            <a:xfrm>
              <a:off x="1295534" y="3869208"/>
              <a:ext cx="1900369" cy="463550"/>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2" name="Line 12"/>
            <p:cNvSpPr>
              <a:spLocks noChangeShapeType="1"/>
            </p:cNvSpPr>
            <p:nvPr/>
          </p:nvSpPr>
          <p:spPr bwMode="auto">
            <a:xfrm>
              <a:off x="1484710"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3" name="Line 13"/>
            <p:cNvSpPr>
              <a:spLocks noChangeShapeType="1"/>
            </p:cNvSpPr>
            <p:nvPr/>
          </p:nvSpPr>
          <p:spPr bwMode="auto">
            <a:xfrm>
              <a:off x="1675606"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 name="Line 14"/>
            <p:cNvSpPr>
              <a:spLocks noChangeShapeType="1"/>
            </p:cNvSpPr>
            <p:nvPr/>
          </p:nvSpPr>
          <p:spPr bwMode="auto">
            <a:xfrm>
              <a:off x="1866504"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 name="Line 15"/>
            <p:cNvSpPr>
              <a:spLocks noChangeShapeType="1"/>
            </p:cNvSpPr>
            <p:nvPr/>
          </p:nvSpPr>
          <p:spPr bwMode="auto">
            <a:xfrm>
              <a:off x="3005006"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6" name="Line 21"/>
            <p:cNvSpPr>
              <a:spLocks noChangeShapeType="1"/>
            </p:cNvSpPr>
            <p:nvPr/>
          </p:nvSpPr>
          <p:spPr bwMode="auto">
            <a:xfrm flipV="1">
              <a:off x="3101314" y="4332759"/>
              <a:ext cx="0" cy="369887"/>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7" name="Text Box 30"/>
            <p:cNvSpPr txBox="1">
              <a:spLocks noChangeArrowheads="1"/>
            </p:cNvSpPr>
            <p:nvPr/>
          </p:nvSpPr>
          <p:spPr bwMode="auto">
            <a:xfrm>
              <a:off x="2629894" y="4625603"/>
              <a:ext cx="896885" cy="440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1399</a:t>
              </a:r>
            </a:p>
          </p:txBody>
        </p:sp>
        <p:sp>
          <p:nvSpPr>
            <p:cNvPr id="18" name="Text Box 33"/>
            <p:cNvSpPr txBox="1">
              <a:spLocks noChangeArrowheads="1"/>
            </p:cNvSpPr>
            <p:nvPr/>
          </p:nvSpPr>
          <p:spPr bwMode="auto">
            <a:xfrm>
              <a:off x="990013" y="5072535"/>
              <a:ext cx="1525071"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CC00CC"/>
                  </a:solidFill>
                  <a:latin typeface="微软雅黑" pitchFamily="34" charset="-122"/>
                  <a:ea typeface="微软雅黑" pitchFamily="34" charset="-122"/>
                </a:rPr>
                <a:t>数据报片 </a:t>
              </a:r>
              <a:r>
                <a:rPr kumimoji="1" lang="en-US" altLang="zh-CN" sz="1400" b="1" dirty="0">
                  <a:solidFill>
                    <a:srgbClr val="CC00CC"/>
                  </a:solidFill>
                  <a:latin typeface="微软雅黑" pitchFamily="34" charset="-122"/>
                  <a:ea typeface="微软雅黑" pitchFamily="34" charset="-122"/>
                </a:rPr>
                <a:t>1</a:t>
              </a:r>
            </a:p>
          </p:txBody>
        </p:sp>
        <p:sp>
          <p:nvSpPr>
            <p:cNvPr id="19" name="Rectangle 36"/>
            <p:cNvSpPr>
              <a:spLocks noChangeArrowheads="1"/>
            </p:cNvSpPr>
            <p:nvPr/>
          </p:nvSpPr>
          <p:spPr bwMode="auto">
            <a:xfrm>
              <a:off x="344488" y="3869208"/>
              <a:ext cx="951045" cy="463550"/>
            </a:xfrm>
            <a:prstGeom prst="rect">
              <a:avLst/>
            </a:prstGeom>
            <a:solidFill>
              <a:srgbClr val="00B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0" name="Line 39"/>
            <p:cNvSpPr>
              <a:spLocks noChangeShapeType="1"/>
            </p:cNvSpPr>
            <p:nvPr/>
          </p:nvSpPr>
          <p:spPr bwMode="auto">
            <a:xfrm flipV="1">
              <a:off x="1295534" y="2380134"/>
              <a:ext cx="1900369" cy="1489075"/>
            </a:xfrm>
            <a:prstGeom prst="line">
              <a:avLst/>
            </a:prstGeom>
            <a:noFill/>
            <a:ln w="19050">
              <a:solidFill>
                <a:srgbClr val="0000CC"/>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1" name="Line 40"/>
            <p:cNvSpPr>
              <a:spLocks noChangeShapeType="1"/>
            </p:cNvSpPr>
            <p:nvPr/>
          </p:nvSpPr>
          <p:spPr bwMode="auto">
            <a:xfrm flipV="1">
              <a:off x="3195903" y="2380134"/>
              <a:ext cx="1903810" cy="1489075"/>
            </a:xfrm>
            <a:prstGeom prst="line">
              <a:avLst/>
            </a:prstGeom>
            <a:noFill/>
            <a:ln w="19050">
              <a:solidFill>
                <a:srgbClr val="0000CC"/>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2" name="Text Box 59"/>
            <p:cNvSpPr txBox="1">
              <a:spLocks noChangeArrowheads="1"/>
            </p:cNvSpPr>
            <p:nvPr/>
          </p:nvSpPr>
          <p:spPr bwMode="auto">
            <a:xfrm>
              <a:off x="344488" y="3869209"/>
              <a:ext cx="1040474" cy="440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400" b="1" dirty="0">
                  <a:solidFill>
                    <a:schemeClr val="bg1"/>
                  </a:solidFill>
                  <a:latin typeface="微软雅黑" pitchFamily="34" charset="-122"/>
                  <a:ea typeface="微软雅黑" pitchFamily="34" charset="-122"/>
                </a:rPr>
                <a:t>首部 </a:t>
              </a:r>
              <a:r>
                <a:rPr kumimoji="1" lang="en-US" altLang="zh-CN" sz="1400" b="1" dirty="0">
                  <a:solidFill>
                    <a:schemeClr val="bg1"/>
                  </a:solidFill>
                  <a:latin typeface="微软雅黑" pitchFamily="34" charset="-122"/>
                  <a:ea typeface="微软雅黑" pitchFamily="34" charset="-122"/>
                </a:rPr>
                <a:t>1</a:t>
              </a:r>
            </a:p>
          </p:txBody>
        </p:sp>
        <p:sp>
          <p:nvSpPr>
            <p:cNvPr id="23" name="Line 62"/>
            <p:cNvSpPr>
              <a:spLocks noChangeShapeType="1"/>
            </p:cNvSpPr>
            <p:nvPr/>
          </p:nvSpPr>
          <p:spPr bwMode="auto">
            <a:xfrm flipV="1">
              <a:off x="1384962" y="4332759"/>
              <a:ext cx="0" cy="369887"/>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4" name="Text Box 63"/>
            <p:cNvSpPr txBox="1">
              <a:spLocks noChangeArrowheads="1"/>
            </p:cNvSpPr>
            <p:nvPr/>
          </p:nvSpPr>
          <p:spPr bwMode="auto">
            <a:xfrm>
              <a:off x="564621" y="4626445"/>
              <a:ext cx="1011517"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字节 </a:t>
              </a:r>
              <a:r>
                <a:rPr kumimoji="1" lang="en-US" altLang="zh-CN" sz="1400" b="1" dirty="0">
                  <a:latin typeface="微软雅黑" pitchFamily="34" charset="-122"/>
                  <a:ea typeface="微软雅黑" pitchFamily="34" charset="-122"/>
                </a:rPr>
                <a:t>0</a:t>
              </a:r>
            </a:p>
          </p:txBody>
        </p:sp>
      </p:grpSp>
      <p:grpSp>
        <p:nvGrpSpPr>
          <p:cNvPr id="25" name="组合 24"/>
          <p:cNvGrpSpPr/>
          <p:nvPr/>
        </p:nvGrpSpPr>
        <p:grpSpPr>
          <a:xfrm>
            <a:off x="3557956" y="1797916"/>
            <a:ext cx="2349616" cy="2450863"/>
            <a:chOff x="3641329" y="2380134"/>
            <a:chExt cx="3360473" cy="3505278"/>
          </a:xfrm>
        </p:grpSpPr>
        <p:sp>
          <p:nvSpPr>
            <p:cNvPr id="26" name="Text Box 17"/>
            <p:cNvSpPr txBox="1">
              <a:spLocks noChangeArrowheads="1"/>
            </p:cNvSpPr>
            <p:nvPr/>
          </p:nvSpPr>
          <p:spPr bwMode="auto">
            <a:xfrm>
              <a:off x="3653972" y="5445223"/>
              <a:ext cx="2857101"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0000CC"/>
                  </a:solidFill>
                  <a:latin typeface="微软雅黑" pitchFamily="34" charset="-122"/>
                  <a:ea typeface="微软雅黑" pitchFamily="34" charset="-122"/>
                </a:rPr>
                <a:t>偏移 </a:t>
              </a:r>
              <a:r>
                <a:rPr kumimoji="1" lang="en-US" altLang="zh-CN" sz="1400" b="1">
                  <a:solidFill>
                    <a:srgbClr val="0000CC"/>
                  </a:solidFill>
                  <a:latin typeface="微软雅黑" pitchFamily="34" charset="-122"/>
                  <a:ea typeface="微软雅黑" pitchFamily="34" charset="-122"/>
                </a:rPr>
                <a:t>= 1400/8 = 175</a:t>
              </a:r>
            </a:p>
          </p:txBody>
        </p:sp>
        <p:sp>
          <p:nvSpPr>
            <p:cNvPr id="27" name="Line 22"/>
            <p:cNvSpPr>
              <a:spLocks noChangeShapeType="1"/>
            </p:cNvSpPr>
            <p:nvPr/>
          </p:nvSpPr>
          <p:spPr bwMode="auto">
            <a:xfrm flipV="1">
              <a:off x="4717918" y="4332759"/>
              <a:ext cx="0" cy="369887"/>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8" name="Line 23"/>
            <p:cNvSpPr>
              <a:spLocks noChangeShapeType="1"/>
            </p:cNvSpPr>
            <p:nvPr/>
          </p:nvSpPr>
          <p:spPr bwMode="auto">
            <a:xfrm flipV="1">
              <a:off x="6430831" y="4332759"/>
              <a:ext cx="0" cy="369887"/>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9" name="Text Box 26"/>
            <p:cNvSpPr txBox="1">
              <a:spLocks noChangeArrowheads="1"/>
            </p:cNvSpPr>
            <p:nvPr/>
          </p:nvSpPr>
          <p:spPr bwMode="auto">
            <a:xfrm>
              <a:off x="4246497" y="4660776"/>
              <a:ext cx="896885"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1400</a:t>
              </a:r>
            </a:p>
          </p:txBody>
        </p:sp>
        <p:sp>
          <p:nvSpPr>
            <p:cNvPr id="30" name="Text Box 29"/>
            <p:cNvSpPr txBox="1">
              <a:spLocks noChangeArrowheads="1"/>
            </p:cNvSpPr>
            <p:nvPr/>
          </p:nvSpPr>
          <p:spPr bwMode="auto">
            <a:xfrm>
              <a:off x="5968920" y="4638550"/>
              <a:ext cx="896885"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2799</a:t>
              </a:r>
            </a:p>
          </p:txBody>
        </p:sp>
        <p:sp>
          <p:nvSpPr>
            <p:cNvPr id="31" name="Rectangle 41"/>
            <p:cNvSpPr>
              <a:spLocks noChangeArrowheads="1"/>
            </p:cNvSpPr>
            <p:nvPr/>
          </p:nvSpPr>
          <p:spPr bwMode="auto">
            <a:xfrm>
              <a:off x="4625050" y="3869208"/>
              <a:ext cx="1900369" cy="463550"/>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2" name="Line 42"/>
            <p:cNvSpPr>
              <a:spLocks noChangeShapeType="1"/>
            </p:cNvSpPr>
            <p:nvPr/>
          </p:nvSpPr>
          <p:spPr bwMode="auto">
            <a:xfrm>
              <a:off x="4814227"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3" name="Line 43"/>
            <p:cNvSpPr>
              <a:spLocks noChangeShapeType="1"/>
            </p:cNvSpPr>
            <p:nvPr/>
          </p:nvSpPr>
          <p:spPr bwMode="auto">
            <a:xfrm>
              <a:off x="5003404"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4" name="Line 44"/>
            <p:cNvSpPr>
              <a:spLocks noChangeShapeType="1"/>
            </p:cNvSpPr>
            <p:nvPr/>
          </p:nvSpPr>
          <p:spPr bwMode="auto">
            <a:xfrm>
              <a:off x="5194300"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5" name="Line 45"/>
            <p:cNvSpPr>
              <a:spLocks noChangeShapeType="1"/>
            </p:cNvSpPr>
            <p:nvPr/>
          </p:nvSpPr>
          <p:spPr bwMode="auto">
            <a:xfrm>
              <a:off x="6334522"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6" name="Rectangle 46"/>
            <p:cNvSpPr>
              <a:spLocks noChangeArrowheads="1"/>
            </p:cNvSpPr>
            <p:nvPr/>
          </p:nvSpPr>
          <p:spPr bwMode="auto">
            <a:xfrm>
              <a:off x="3674004" y="3869208"/>
              <a:ext cx="951045" cy="463550"/>
            </a:xfrm>
            <a:prstGeom prst="rect">
              <a:avLst/>
            </a:prstGeom>
            <a:solidFill>
              <a:srgbClr val="00B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7" name="Line 47"/>
            <p:cNvSpPr>
              <a:spLocks noChangeShapeType="1"/>
            </p:cNvSpPr>
            <p:nvPr/>
          </p:nvSpPr>
          <p:spPr bwMode="auto">
            <a:xfrm flipV="1">
              <a:off x="4625049" y="2380134"/>
              <a:ext cx="474663" cy="1489075"/>
            </a:xfrm>
            <a:prstGeom prst="line">
              <a:avLst/>
            </a:prstGeom>
            <a:noFill/>
            <a:ln w="19050">
              <a:solidFill>
                <a:srgbClr val="0000CC"/>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8" name="Line 48"/>
            <p:cNvSpPr>
              <a:spLocks noChangeShapeType="1"/>
            </p:cNvSpPr>
            <p:nvPr/>
          </p:nvSpPr>
          <p:spPr bwMode="auto">
            <a:xfrm flipV="1">
              <a:off x="6525419" y="2380134"/>
              <a:ext cx="476383" cy="1489075"/>
            </a:xfrm>
            <a:prstGeom prst="line">
              <a:avLst/>
            </a:prstGeom>
            <a:noFill/>
            <a:ln w="19050">
              <a:solidFill>
                <a:srgbClr val="0000CC"/>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9" name="Text Box 60"/>
            <p:cNvSpPr txBox="1">
              <a:spLocks noChangeArrowheads="1"/>
            </p:cNvSpPr>
            <p:nvPr/>
          </p:nvSpPr>
          <p:spPr bwMode="auto">
            <a:xfrm>
              <a:off x="3641329" y="3869210"/>
              <a:ext cx="1011517"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chemeClr val="bg1"/>
                  </a:solidFill>
                  <a:latin typeface="微软雅黑" pitchFamily="34" charset="-122"/>
                  <a:ea typeface="微软雅黑" pitchFamily="34" charset="-122"/>
                </a:rPr>
                <a:t>首部 </a:t>
              </a:r>
              <a:r>
                <a:rPr kumimoji="1" lang="en-US" altLang="zh-CN" sz="1400" b="1" dirty="0">
                  <a:solidFill>
                    <a:schemeClr val="bg1"/>
                  </a:solidFill>
                  <a:latin typeface="微软雅黑" pitchFamily="34" charset="-122"/>
                  <a:ea typeface="微软雅黑" pitchFamily="34" charset="-122"/>
                </a:rPr>
                <a:t>2</a:t>
              </a:r>
            </a:p>
          </p:txBody>
        </p:sp>
        <p:sp>
          <p:nvSpPr>
            <p:cNvPr id="40" name="Text Box 64"/>
            <p:cNvSpPr txBox="1">
              <a:spLocks noChangeArrowheads="1"/>
            </p:cNvSpPr>
            <p:nvPr/>
          </p:nvSpPr>
          <p:spPr bwMode="auto">
            <a:xfrm>
              <a:off x="4254178" y="5067770"/>
              <a:ext cx="1525072"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CC00CC"/>
                  </a:solidFill>
                  <a:latin typeface="微软雅黑" pitchFamily="34" charset="-122"/>
                  <a:ea typeface="微软雅黑" pitchFamily="34" charset="-122"/>
                </a:rPr>
                <a:t>数据报片 </a:t>
              </a:r>
              <a:r>
                <a:rPr kumimoji="1" lang="en-US" altLang="zh-CN" sz="1400" b="1" dirty="0">
                  <a:solidFill>
                    <a:srgbClr val="CC00CC"/>
                  </a:solidFill>
                  <a:latin typeface="微软雅黑" pitchFamily="34" charset="-122"/>
                  <a:ea typeface="微软雅黑" pitchFamily="34" charset="-122"/>
                </a:rPr>
                <a:t>2</a:t>
              </a:r>
            </a:p>
          </p:txBody>
        </p:sp>
      </p:grpSp>
      <p:grpSp>
        <p:nvGrpSpPr>
          <p:cNvPr id="41" name="组合 40"/>
          <p:cNvGrpSpPr/>
          <p:nvPr/>
        </p:nvGrpSpPr>
        <p:grpSpPr>
          <a:xfrm>
            <a:off x="5834448" y="1797916"/>
            <a:ext cx="2024564" cy="2450863"/>
            <a:chOff x="6897216" y="2380134"/>
            <a:chExt cx="2895574" cy="3505278"/>
          </a:xfrm>
        </p:grpSpPr>
        <p:sp>
          <p:nvSpPr>
            <p:cNvPr id="42" name="Text Box 18"/>
            <p:cNvSpPr txBox="1">
              <a:spLocks noChangeArrowheads="1"/>
            </p:cNvSpPr>
            <p:nvPr/>
          </p:nvSpPr>
          <p:spPr bwMode="auto">
            <a:xfrm>
              <a:off x="6897216" y="5445223"/>
              <a:ext cx="2857101"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偏移 </a:t>
              </a:r>
              <a:r>
                <a:rPr kumimoji="1" lang="en-US" altLang="zh-CN" sz="1400" b="1" dirty="0">
                  <a:solidFill>
                    <a:srgbClr val="0000CC"/>
                  </a:solidFill>
                  <a:latin typeface="微软雅黑" pitchFamily="34" charset="-122"/>
                  <a:ea typeface="微软雅黑" pitchFamily="34" charset="-122"/>
                </a:rPr>
                <a:t>= 2800/8 = 350</a:t>
              </a:r>
            </a:p>
          </p:txBody>
        </p:sp>
        <p:sp>
          <p:nvSpPr>
            <p:cNvPr id="43" name="Line 24"/>
            <p:cNvSpPr>
              <a:spLocks noChangeShapeType="1"/>
            </p:cNvSpPr>
            <p:nvPr/>
          </p:nvSpPr>
          <p:spPr bwMode="auto">
            <a:xfrm flipV="1">
              <a:off x="8126545" y="4332759"/>
              <a:ext cx="0" cy="369887"/>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4" name="Line 25"/>
            <p:cNvSpPr>
              <a:spLocks noChangeShapeType="1"/>
            </p:cNvSpPr>
            <p:nvPr/>
          </p:nvSpPr>
          <p:spPr bwMode="auto">
            <a:xfrm flipV="1">
              <a:off x="9380273" y="4332759"/>
              <a:ext cx="0" cy="369887"/>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5" name="Text Box 27"/>
            <p:cNvSpPr txBox="1">
              <a:spLocks noChangeArrowheads="1"/>
            </p:cNvSpPr>
            <p:nvPr/>
          </p:nvSpPr>
          <p:spPr bwMode="auto">
            <a:xfrm>
              <a:off x="7657655" y="4647828"/>
              <a:ext cx="896885"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2800</a:t>
              </a:r>
            </a:p>
          </p:txBody>
        </p:sp>
        <p:sp>
          <p:nvSpPr>
            <p:cNvPr id="46" name="Text Box 28"/>
            <p:cNvSpPr txBox="1">
              <a:spLocks noChangeArrowheads="1"/>
            </p:cNvSpPr>
            <p:nvPr/>
          </p:nvSpPr>
          <p:spPr bwMode="auto">
            <a:xfrm>
              <a:off x="8895905" y="4625602"/>
              <a:ext cx="896885"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3799</a:t>
              </a:r>
            </a:p>
          </p:txBody>
        </p:sp>
        <p:sp>
          <p:nvSpPr>
            <p:cNvPr id="47" name="Rectangle 49"/>
            <p:cNvSpPr>
              <a:spLocks noChangeArrowheads="1"/>
            </p:cNvSpPr>
            <p:nvPr/>
          </p:nvSpPr>
          <p:spPr bwMode="auto">
            <a:xfrm>
              <a:off x="8047436" y="3869208"/>
              <a:ext cx="1427427" cy="463550"/>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8" name="Line 50"/>
            <p:cNvSpPr>
              <a:spLocks noChangeShapeType="1"/>
            </p:cNvSpPr>
            <p:nvPr/>
          </p:nvSpPr>
          <p:spPr bwMode="auto">
            <a:xfrm>
              <a:off x="8238331"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9" name="Line 51"/>
            <p:cNvSpPr>
              <a:spLocks noChangeShapeType="1"/>
            </p:cNvSpPr>
            <p:nvPr/>
          </p:nvSpPr>
          <p:spPr bwMode="auto">
            <a:xfrm>
              <a:off x="8429229"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0" name="Line 52"/>
            <p:cNvSpPr>
              <a:spLocks noChangeShapeType="1"/>
            </p:cNvSpPr>
            <p:nvPr/>
          </p:nvSpPr>
          <p:spPr bwMode="auto">
            <a:xfrm>
              <a:off x="8620125"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1" name="Line 53"/>
            <p:cNvSpPr>
              <a:spLocks noChangeShapeType="1"/>
            </p:cNvSpPr>
            <p:nvPr/>
          </p:nvSpPr>
          <p:spPr bwMode="auto">
            <a:xfrm>
              <a:off x="9285685"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2" name="Rectangle 54"/>
            <p:cNvSpPr>
              <a:spLocks noChangeArrowheads="1"/>
            </p:cNvSpPr>
            <p:nvPr/>
          </p:nvSpPr>
          <p:spPr bwMode="auto">
            <a:xfrm>
              <a:off x="7098110" y="3869208"/>
              <a:ext cx="949325" cy="463550"/>
            </a:xfrm>
            <a:prstGeom prst="rect">
              <a:avLst/>
            </a:prstGeom>
            <a:solidFill>
              <a:srgbClr val="00B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3" name="Line 55"/>
            <p:cNvSpPr>
              <a:spLocks noChangeShapeType="1"/>
            </p:cNvSpPr>
            <p:nvPr/>
          </p:nvSpPr>
          <p:spPr bwMode="auto">
            <a:xfrm flipH="1" flipV="1">
              <a:off x="8429229" y="2380134"/>
              <a:ext cx="1045633" cy="1489075"/>
            </a:xfrm>
            <a:prstGeom prst="line">
              <a:avLst/>
            </a:prstGeom>
            <a:noFill/>
            <a:ln w="19050">
              <a:solidFill>
                <a:srgbClr val="0000CC"/>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4" name="Line 56"/>
            <p:cNvSpPr>
              <a:spLocks noChangeShapeType="1"/>
            </p:cNvSpPr>
            <p:nvPr/>
          </p:nvSpPr>
          <p:spPr bwMode="auto">
            <a:xfrm flipH="1" flipV="1">
              <a:off x="7001802" y="2380134"/>
              <a:ext cx="1045633" cy="1489075"/>
            </a:xfrm>
            <a:prstGeom prst="line">
              <a:avLst/>
            </a:prstGeom>
            <a:noFill/>
            <a:ln w="19050">
              <a:solidFill>
                <a:srgbClr val="0000CC"/>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5" name="Text Box 61"/>
            <p:cNvSpPr txBox="1">
              <a:spLocks noChangeArrowheads="1"/>
            </p:cNvSpPr>
            <p:nvPr/>
          </p:nvSpPr>
          <p:spPr bwMode="auto">
            <a:xfrm>
              <a:off x="7065433" y="3869210"/>
              <a:ext cx="1011517"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chemeClr val="bg1"/>
                  </a:solidFill>
                  <a:latin typeface="微软雅黑" pitchFamily="34" charset="-122"/>
                  <a:ea typeface="微软雅黑" pitchFamily="34" charset="-122"/>
                </a:rPr>
                <a:t>首部 </a:t>
              </a:r>
              <a:r>
                <a:rPr kumimoji="1" lang="en-US" altLang="zh-CN" sz="1400" b="1" dirty="0">
                  <a:solidFill>
                    <a:schemeClr val="bg1"/>
                  </a:solidFill>
                  <a:latin typeface="微软雅黑" pitchFamily="34" charset="-122"/>
                  <a:ea typeface="微软雅黑" pitchFamily="34" charset="-122"/>
                </a:rPr>
                <a:t>3</a:t>
              </a:r>
            </a:p>
          </p:txBody>
        </p:sp>
        <p:sp>
          <p:nvSpPr>
            <p:cNvPr id="56" name="Text Box 65"/>
            <p:cNvSpPr txBox="1">
              <a:spLocks noChangeArrowheads="1"/>
            </p:cNvSpPr>
            <p:nvPr/>
          </p:nvSpPr>
          <p:spPr bwMode="auto">
            <a:xfrm>
              <a:off x="7450799" y="5067770"/>
              <a:ext cx="1525071"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CC00CC"/>
                  </a:solidFill>
                  <a:latin typeface="微软雅黑" pitchFamily="34" charset="-122"/>
                  <a:ea typeface="微软雅黑" pitchFamily="34" charset="-122"/>
                </a:rPr>
                <a:t>数据报片 </a:t>
              </a:r>
              <a:r>
                <a:rPr kumimoji="1" lang="en-US" altLang="zh-CN" sz="1400" b="1" dirty="0">
                  <a:solidFill>
                    <a:srgbClr val="CC00CC"/>
                  </a:solidFill>
                  <a:latin typeface="微软雅黑" pitchFamily="34" charset="-122"/>
                  <a:ea typeface="微软雅黑" pitchFamily="34" charset="-122"/>
                </a:rPr>
                <a:t>3</a:t>
              </a:r>
            </a:p>
          </p:txBody>
        </p:sp>
      </p:grpSp>
      <p:grpSp>
        <p:nvGrpSpPr>
          <p:cNvPr id="57" name="组合 56"/>
          <p:cNvGrpSpPr/>
          <p:nvPr/>
        </p:nvGrpSpPr>
        <p:grpSpPr>
          <a:xfrm>
            <a:off x="1682184" y="1171894"/>
            <a:ext cx="6333437" cy="1139141"/>
            <a:chOff x="958554" y="1484784"/>
            <a:chExt cx="9058225" cy="1629225"/>
          </a:xfrm>
        </p:grpSpPr>
        <p:sp>
          <p:nvSpPr>
            <p:cNvPr id="58" name="Rectangle 4"/>
            <p:cNvSpPr>
              <a:spLocks noChangeArrowheads="1"/>
            </p:cNvSpPr>
            <p:nvPr/>
          </p:nvSpPr>
          <p:spPr bwMode="auto">
            <a:xfrm>
              <a:off x="3195902" y="1916583"/>
              <a:ext cx="5233327" cy="46355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9" name="Rectangle 6"/>
            <p:cNvSpPr>
              <a:spLocks noChangeArrowheads="1"/>
            </p:cNvSpPr>
            <p:nvPr/>
          </p:nvSpPr>
          <p:spPr bwMode="auto">
            <a:xfrm>
              <a:off x="2244858" y="1916583"/>
              <a:ext cx="6184371" cy="463550"/>
            </a:xfrm>
            <a:prstGeom prst="rect">
              <a:avLst/>
            </a:prstGeom>
            <a:solidFill>
              <a:srgbClr val="99FFCC"/>
            </a:solidFill>
            <a:ln w="19050">
              <a:solidFill>
                <a:schemeClr val="tx1"/>
              </a:solidFill>
              <a:miter lim="800000"/>
              <a:headEnd/>
              <a:tailEnd/>
            </a:ln>
            <a:effectLst/>
            <a:extLst>
              <a:ext uri="{AF507438-7753-43E0-B8FC-AC1667EBCBE1}">
                <a14:hiddenEffects xmlns:a14="http://schemas.microsoft.com/office/drawing/2010/main">
                  <a:effectLst>
                    <a:outerShdw dist="28398" dir="1593903"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0" name="Line 7"/>
            <p:cNvSpPr>
              <a:spLocks noChangeShapeType="1"/>
            </p:cNvSpPr>
            <p:nvPr/>
          </p:nvSpPr>
          <p:spPr bwMode="auto">
            <a:xfrm>
              <a:off x="3386800" y="191658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1" name="Line 8"/>
            <p:cNvSpPr>
              <a:spLocks noChangeShapeType="1"/>
            </p:cNvSpPr>
            <p:nvPr/>
          </p:nvSpPr>
          <p:spPr bwMode="auto">
            <a:xfrm>
              <a:off x="3577696" y="191658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2" name="Line 9"/>
            <p:cNvSpPr>
              <a:spLocks noChangeShapeType="1"/>
            </p:cNvSpPr>
            <p:nvPr/>
          </p:nvSpPr>
          <p:spPr bwMode="auto">
            <a:xfrm>
              <a:off x="3768593" y="191658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3" name="Line 10"/>
            <p:cNvSpPr>
              <a:spLocks noChangeShapeType="1"/>
            </p:cNvSpPr>
            <p:nvPr/>
          </p:nvSpPr>
          <p:spPr bwMode="auto">
            <a:xfrm>
              <a:off x="8238331" y="191658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4" name="Text Box 16"/>
            <p:cNvSpPr txBox="1">
              <a:spLocks noChangeArrowheads="1"/>
            </p:cNvSpPr>
            <p:nvPr/>
          </p:nvSpPr>
          <p:spPr bwMode="auto">
            <a:xfrm>
              <a:off x="8455025" y="1810221"/>
              <a:ext cx="1561754" cy="717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0000CC"/>
                  </a:solidFill>
                  <a:latin typeface="微软雅黑" pitchFamily="34" charset="-122"/>
                  <a:ea typeface="微软雅黑" pitchFamily="34" charset="-122"/>
                </a:rPr>
                <a:t>偏移 </a:t>
              </a:r>
              <a:r>
                <a:rPr kumimoji="1" lang="en-US" altLang="zh-CN" sz="1400" b="1">
                  <a:solidFill>
                    <a:srgbClr val="0000CC"/>
                  </a:solidFill>
                  <a:latin typeface="微软雅黑" pitchFamily="34" charset="-122"/>
                  <a:ea typeface="微软雅黑" pitchFamily="34" charset="-122"/>
                </a:rPr>
                <a:t>= 0/8</a:t>
              </a:r>
            </a:p>
            <a:p>
              <a:pPr>
                <a:lnSpc>
                  <a:spcPct val="90000"/>
                </a:lnSpc>
              </a:pPr>
              <a:r>
                <a:rPr kumimoji="1" lang="en-US" altLang="zh-CN" sz="1400" b="1">
                  <a:solidFill>
                    <a:srgbClr val="0000CC"/>
                  </a:solidFill>
                  <a:latin typeface="微软雅黑" pitchFamily="34" charset="-122"/>
                  <a:ea typeface="微软雅黑" pitchFamily="34" charset="-122"/>
                </a:rPr>
                <a:t>= 0</a:t>
              </a:r>
            </a:p>
          </p:txBody>
        </p:sp>
        <p:sp>
          <p:nvSpPr>
            <p:cNvPr id="65" name="Line 19"/>
            <p:cNvSpPr>
              <a:spLocks noChangeShapeType="1"/>
            </p:cNvSpPr>
            <p:nvPr/>
          </p:nvSpPr>
          <p:spPr bwMode="auto">
            <a:xfrm flipV="1">
              <a:off x="8317442" y="2380134"/>
              <a:ext cx="0" cy="369887"/>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6" name="Line 20"/>
            <p:cNvSpPr>
              <a:spLocks noChangeShapeType="1"/>
            </p:cNvSpPr>
            <p:nvPr/>
          </p:nvSpPr>
          <p:spPr bwMode="auto">
            <a:xfrm flipV="1">
              <a:off x="3287052" y="2380134"/>
              <a:ext cx="0" cy="369887"/>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7" name="Text Box 31"/>
            <p:cNvSpPr txBox="1">
              <a:spLocks noChangeArrowheads="1"/>
            </p:cNvSpPr>
            <p:nvPr/>
          </p:nvSpPr>
          <p:spPr bwMode="auto">
            <a:xfrm>
              <a:off x="7874448" y="2634134"/>
              <a:ext cx="896885" cy="44019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3799</a:t>
              </a:r>
            </a:p>
          </p:txBody>
        </p:sp>
        <p:sp>
          <p:nvSpPr>
            <p:cNvPr id="68" name="Text Box 32"/>
            <p:cNvSpPr txBox="1">
              <a:spLocks noChangeArrowheads="1"/>
            </p:cNvSpPr>
            <p:nvPr/>
          </p:nvSpPr>
          <p:spPr bwMode="auto">
            <a:xfrm>
              <a:off x="958554" y="1788988"/>
              <a:ext cx="1291221" cy="74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C00CC"/>
                  </a:solidFill>
                  <a:latin typeface="微软雅黑" pitchFamily="34" charset="-122"/>
                  <a:ea typeface="微软雅黑" pitchFamily="34" charset="-122"/>
                </a:rPr>
                <a:t>需分片的</a:t>
              </a:r>
            </a:p>
            <a:p>
              <a:pPr algn="ctr"/>
              <a:r>
                <a:rPr kumimoji="1" lang="zh-CN" altLang="en-US" sz="1400" b="1" dirty="0">
                  <a:solidFill>
                    <a:srgbClr val="CC00CC"/>
                  </a:solidFill>
                  <a:latin typeface="微软雅黑" pitchFamily="34" charset="-122"/>
                  <a:ea typeface="微软雅黑" pitchFamily="34" charset="-122"/>
                </a:rPr>
                <a:t>数据报</a:t>
              </a:r>
            </a:p>
          </p:txBody>
        </p:sp>
        <p:sp>
          <p:nvSpPr>
            <p:cNvPr id="69" name="Rectangle 76"/>
            <p:cNvSpPr>
              <a:spLocks noChangeArrowheads="1"/>
            </p:cNvSpPr>
            <p:nvPr/>
          </p:nvSpPr>
          <p:spPr bwMode="auto">
            <a:xfrm>
              <a:off x="2259192" y="1934045"/>
              <a:ext cx="925248" cy="446086"/>
            </a:xfrm>
            <a:prstGeom prst="rect">
              <a:avLst/>
            </a:prstGeom>
            <a:solidFill>
              <a:srgbClr val="0000FF"/>
            </a:solidFill>
            <a:ln>
              <a:noFill/>
            </a:ln>
            <a:effectLs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70" name="Text Box 34"/>
            <p:cNvSpPr txBox="1">
              <a:spLocks noChangeArrowheads="1"/>
            </p:cNvSpPr>
            <p:nvPr/>
          </p:nvSpPr>
          <p:spPr bwMode="auto">
            <a:xfrm>
              <a:off x="2344606" y="1948770"/>
              <a:ext cx="777668" cy="440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chemeClr val="bg1"/>
                  </a:solidFill>
                  <a:latin typeface="微软雅黑" pitchFamily="34" charset="-122"/>
                  <a:ea typeface="微软雅黑" pitchFamily="34" charset="-122"/>
                </a:rPr>
                <a:t>首部</a:t>
              </a:r>
            </a:p>
          </p:txBody>
        </p:sp>
        <p:sp>
          <p:nvSpPr>
            <p:cNvPr id="71" name="Line 35"/>
            <p:cNvSpPr>
              <a:spLocks noChangeShapeType="1"/>
            </p:cNvSpPr>
            <p:nvPr/>
          </p:nvSpPr>
          <p:spPr bwMode="auto">
            <a:xfrm>
              <a:off x="3195902" y="191658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2" name="Line 37"/>
            <p:cNvSpPr>
              <a:spLocks noChangeShapeType="1"/>
            </p:cNvSpPr>
            <p:nvPr/>
          </p:nvSpPr>
          <p:spPr bwMode="auto">
            <a:xfrm>
              <a:off x="5099712" y="191658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3" name="Line 38"/>
            <p:cNvSpPr>
              <a:spLocks noChangeShapeType="1"/>
            </p:cNvSpPr>
            <p:nvPr/>
          </p:nvSpPr>
          <p:spPr bwMode="auto">
            <a:xfrm>
              <a:off x="7001802" y="191658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4" name="Line 57"/>
            <p:cNvSpPr>
              <a:spLocks noChangeShapeType="1"/>
            </p:cNvSpPr>
            <p:nvPr/>
          </p:nvSpPr>
          <p:spPr bwMode="auto">
            <a:xfrm>
              <a:off x="3178705" y="1691158"/>
              <a:ext cx="5231606"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5" name="Text Box 58"/>
            <p:cNvSpPr txBox="1">
              <a:spLocks noChangeArrowheads="1"/>
            </p:cNvSpPr>
            <p:nvPr/>
          </p:nvSpPr>
          <p:spPr bwMode="auto">
            <a:xfrm>
              <a:off x="4150387" y="1484784"/>
              <a:ext cx="2845637" cy="44019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0000CC"/>
                  </a:solidFill>
                  <a:latin typeface="微软雅黑" pitchFamily="34" charset="-122"/>
                  <a:ea typeface="微软雅黑" pitchFamily="34" charset="-122"/>
                </a:rPr>
                <a:t>数据部分共 </a:t>
              </a:r>
              <a:r>
                <a:rPr kumimoji="1" lang="en-US" altLang="zh-CN" sz="1400" b="1">
                  <a:solidFill>
                    <a:srgbClr val="0000CC"/>
                  </a:solidFill>
                  <a:latin typeface="微软雅黑" pitchFamily="34" charset="-122"/>
                  <a:ea typeface="微软雅黑" pitchFamily="34" charset="-122"/>
                </a:rPr>
                <a:t>3800 </a:t>
              </a:r>
              <a:r>
                <a:rPr kumimoji="1" lang="zh-CN" altLang="en-US" sz="1400" b="1">
                  <a:solidFill>
                    <a:srgbClr val="0000CC"/>
                  </a:solidFill>
                  <a:latin typeface="微软雅黑" pitchFamily="34" charset="-122"/>
                  <a:ea typeface="微软雅黑" pitchFamily="34" charset="-122"/>
                </a:rPr>
                <a:t>字节</a:t>
              </a:r>
            </a:p>
          </p:txBody>
        </p:sp>
        <p:sp>
          <p:nvSpPr>
            <p:cNvPr id="76" name="Line 66"/>
            <p:cNvSpPr>
              <a:spLocks noChangeShapeType="1"/>
            </p:cNvSpPr>
            <p:nvPr/>
          </p:nvSpPr>
          <p:spPr bwMode="auto">
            <a:xfrm flipV="1">
              <a:off x="5177102" y="2380134"/>
              <a:ext cx="0" cy="369887"/>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7" name="Text Box 67"/>
            <p:cNvSpPr txBox="1">
              <a:spLocks noChangeArrowheads="1"/>
            </p:cNvSpPr>
            <p:nvPr/>
          </p:nvSpPr>
          <p:spPr bwMode="auto">
            <a:xfrm>
              <a:off x="4731578" y="2653184"/>
              <a:ext cx="896885" cy="44019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1400</a:t>
              </a:r>
            </a:p>
          </p:txBody>
        </p:sp>
        <p:sp>
          <p:nvSpPr>
            <p:cNvPr id="78" name="Line 68"/>
            <p:cNvSpPr>
              <a:spLocks noChangeShapeType="1"/>
            </p:cNvSpPr>
            <p:nvPr/>
          </p:nvSpPr>
          <p:spPr bwMode="auto">
            <a:xfrm flipV="1">
              <a:off x="7080912" y="2380134"/>
              <a:ext cx="0" cy="369887"/>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9" name="Text Box 69"/>
            <p:cNvSpPr txBox="1">
              <a:spLocks noChangeArrowheads="1"/>
            </p:cNvSpPr>
            <p:nvPr/>
          </p:nvSpPr>
          <p:spPr bwMode="auto">
            <a:xfrm>
              <a:off x="6637918" y="2653184"/>
              <a:ext cx="896885" cy="44019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2800</a:t>
              </a:r>
            </a:p>
          </p:txBody>
        </p:sp>
        <p:sp>
          <p:nvSpPr>
            <p:cNvPr id="80" name="Line 70"/>
            <p:cNvSpPr>
              <a:spLocks noChangeShapeType="1"/>
            </p:cNvSpPr>
            <p:nvPr/>
          </p:nvSpPr>
          <p:spPr bwMode="auto">
            <a:xfrm>
              <a:off x="7190979" y="191658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1" name="Line 71"/>
            <p:cNvSpPr>
              <a:spLocks noChangeShapeType="1"/>
            </p:cNvSpPr>
            <p:nvPr/>
          </p:nvSpPr>
          <p:spPr bwMode="auto">
            <a:xfrm>
              <a:off x="5290608" y="191658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2" name="Text Box 72"/>
            <p:cNvSpPr txBox="1">
              <a:spLocks noChangeArrowheads="1"/>
            </p:cNvSpPr>
            <p:nvPr/>
          </p:nvSpPr>
          <p:spPr bwMode="auto">
            <a:xfrm>
              <a:off x="2779177" y="2673819"/>
              <a:ext cx="1011517" cy="44019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0000CC"/>
                  </a:solidFill>
                  <a:latin typeface="微软雅黑" pitchFamily="34" charset="-122"/>
                  <a:ea typeface="微软雅黑" pitchFamily="34" charset="-122"/>
                </a:rPr>
                <a:t>字节 </a:t>
              </a:r>
              <a:r>
                <a:rPr kumimoji="1" lang="en-US" altLang="zh-CN" sz="1400" b="1">
                  <a:solidFill>
                    <a:srgbClr val="0000CC"/>
                  </a:solidFill>
                  <a:latin typeface="微软雅黑" pitchFamily="34" charset="-122"/>
                  <a:ea typeface="微软雅黑" pitchFamily="34" charset="-122"/>
                </a:rPr>
                <a:t>0</a:t>
              </a:r>
            </a:p>
          </p:txBody>
        </p:sp>
      </p:grpSp>
    </p:spTree>
    <p:extLst>
      <p:ext uri="{BB962C8B-B14F-4D97-AF65-F5344CB8AC3E}">
        <p14:creationId xmlns:p14="http://schemas.microsoft.com/office/powerpoint/2010/main" val="220362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3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par>
                          <p:cTn id="15" fill="hold">
                            <p:stCondLst>
                              <p:cond delay="0"/>
                            </p:stCondLst>
                            <p:childTnLst>
                              <p:par>
                                <p:cTn id="16" presetID="22" presetClass="entr" presetSubtype="1"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up)">
                                      <p:cBhvr>
                                        <p:cTn id="18" dur="30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par>
                          <p:cTn id="23" fill="hold">
                            <p:stCondLst>
                              <p:cond delay="0"/>
                            </p:stCondLst>
                            <p:childTnLst>
                              <p:par>
                                <p:cTn id="24" presetID="22" presetClass="entr" presetSubtype="1"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up)">
                                      <p:cBhvr>
                                        <p:cTn id="26" dur="3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104457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1003394"/>
            <a:ext cx="3074881" cy="400110"/>
          </a:xfrm>
          <a:prstGeom prst="rect">
            <a:avLst/>
          </a:prstGeom>
        </p:spPr>
        <p:txBody>
          <a:bodyPr wrap="none">
            <a:spAutoFit/>
          </a:bodyPr>
          <a:lstStyle/>
          <a:p>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例</a:t>
            </a:r>
            <a:r>
              <a:rPr lang="en-US" altLang="zh-CN" sz="2000" b="1" dirty="0">
                <a:latin typeface="微软雅黑" pitchFamily="34" charset="-122"/>
                <a:ea typeface="微软雅黑" pitchFamily="34" charset="-122"/>
              </a:rPr>
              <a:t>4-1】 IP </a:t>
            </a:r>
            <a:r>
              <a:rPr lang="zh-CN" altLang="en-US" sz="2000" b="1" dirty="0">
                <a:latin typeface="微软雅黑" pitchFamily="34" charset="-122"/>
                <a:ea typeface="微软雅黑" pitchFamily="34" charset="-122"/>
              </a:rPr>
              <a:t>数据报分片</a:t>
            </a:r>
          </a:p>
        </p:txBody>
      </p:sp>
      <p:sp>
        <p:nvSpPr>
          <p:cNvPr id="7" name="矩形 6"/>
          <p:cNvSpPr/>
          <p:nvPr/>
        </p:nvSpPr>
        <p:spPr>
          <a:xfrm>
            <a:off x="2747622" y="1556498"/>
            <a:ext cx="3648756" cy="307777"/>
          </a:xfrm>
          <a:prstGeom prst="rect">
            <a:avLst/>
          </a:prstGeom>
        </p:spPr>
        <p:txBody>
          <a:bodyPr wrap="none">
            <a:spAutoFit/>
          </a:bodyPr>
          <a:lstStyle/>
          <a:p>
            <a:pPr algn="ctr"/>
            <a:r>
              <a:rPr lang="en-US" altLang="zh-CN" sz="1400" b="1" dirty="0">
                <a:latin typeface="微软雅黑" pitchFamily="34" charset="-122"/>
                <a:ea typeface="微软雅黑" pitchFamily="34" charset="-122"/>
              </a:rPr>
              <a:t>IP </a:t>
            </a:r>
            <a:r>
              <a:rPr lang="zh-CN" altLang="en-US" sz="1400" b="1" dirty="0">
                <a:latin typeface="微软雅黑" pitchFamily="34" charset="-122"/>
                <a:ea typeface="微软雅黑" pitchFamily="34" charset="-122"/>
              </a:rPr>
              <a:t>数据报首部中与分片有关的字段中的数值</a:t>
            </a:r>
          </a:p>
        </p:txBody>
      </p:sp>
      <p:graphicFrame>
        <p:nvGraphicFramePr>
          <p:cNvPr id="8" name="表格 7"/>
          <p:cNvGraphicFramePr>
            <a:graphicFrameLocks noGrp="1"/>
          </p:cNvGraphicFramePr>
          <p:nvPr>
            <p:extLst>
              <p:ext uri="{D42A27DB-BD31-4B8C-83A1-F6EECF244321}">
                <p14:modId xmlns:p14="http://schemas.microsoft.com/office/powerpoint/2010/main" val="3363267446"/>
              </p:ext>
            </p:extLst>
          </p:nvPr>
        </p:nvGraphicFramePr>
        <p:xfrm>
          <a:off x="545140" y="1930720"/>
          <a:ext cx="8053715" cy="1807405"/>
        </p:xfrm>
        <a:graphic>
          <a:graphicData uri="http://schemas.openxmlformats.org/drawingml/2006/table">
            <a:tbl>
              <a:tblPr>
                <a:tableStyleId>{5C22544A-7EE6-4342-B048-85BDC9FD1C3A}</a:tableStyleId>
              </a:tblPr>
              <a:tblGrid>
                <a:gridCol w="1698705"/>
                <a:gridCol w="1271002"/>
                <a:gridCol w="1271002"/>
                <a:gridCol w="1271002"/>
                <a:gridCol w="1271002"/>
                <a:gridCol w="1271002"/>
              </a:tblGrid>
              <a:tr h="361481">
                <a:tc>
                  <a:txBody>
                    <a:bodyPr/>
                    <a:lstStyle/>
                    <a:p>
                      <a:pPr algn="just">
                        <a:lnSpc>
                          <a:spcPct val="100000"/>
                        </a:lnSpc>
                        <a:spcAft>
                          <a:spcPts val="0"/>
                        </a:spcAft>
                      </a:pPr>
                      <a:r>
                        <a:rPr lang="en-US" sz="1400" b="1" dirty="0">
                          <a:solidFill>
                            <a:schemeClr val="bg1"/>
                          </a:solidFill>
                          <a:effectLst/>
                          <a:latin typeface="微软雅黑" pitchFamily="34" charset="-122"/>
                          <a:ea typeface="微软雅黑" pitchFamily="34" charset="-122"/>
                        </a:rPr>
                        <a:t> </a:t>
                      </a:r>
                      <a:endParaRPr lang="zh-CN" sz="1400" b="1" dirty="0">
                        <a:solidFill>
                          <a:schemeClr val="bg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zh-CN" sz="1400" b="1" dirty="0">
                          <a:solidFill>
                            <a:schemeClr val="bg1"/>
                          </a:solidFill>
                          <a:effectLst/>
                          <a:latin typeface="微软雅黑" pitchFamily="34" charset="-122"/>
                          <a:ea typeface="微软雅黑" pitchFamily="34" charset="-122"/>
                        </a:rPr>
                        <a:t>总长度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zh-CN" sz="1400" b="1" dirty="0">
                          <a:solidFill>
                            <a:schemeClr val="bg1"/>
                          </a:solidFill>
                          <a:effectLst/>
                          <a:latin typeface="微软雅黑" pitchFamily="34" charset="-122"/>
                          <a:ea typeface="微软雅黑" pitchFamily="34" charset="-122"/>
                        </a:rPr>
                        <a:t>标识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en-US" sz="1400" b="1" dirty="0">
                          <a:solidFill>
                            <a:schemeClr val="bg1"/>
                          </a:solidFill>
                          <a:effectLst/>
                          <a:latin typeface="微软雅黑" pitchFamily="34" charset="-122"/>
                          <a:ea typeface="微软雅黑" pitchFamily="34" charset="-122"/>
                        </a:rPr>
                        <a:t>MF</a:t>
                      </a:r>
                      <a:endParaRPr lang="zh-CN" sz="1400" b="1" dirty="0">
                        <a:solidFill>
                          <a:schemeClr val="bg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en-US" sz="1400" b="1" dirty="0">
                          <a:solidFill>
                            <a:schemeClr val="bg1"/>
                          </a:solidFill>
                          <a:effectLst/>
                          <a:latin typeface="微软雅黑" pitchFamily="34" charset="-122"/>
                          <a:ea typeface="微软雅黑" pitchFamily="34" charset="-122"/>
                        </a:rPr>
                        <a:t>DF</a:t>
                      </a:r>
                      <a:endParaRPr lang="zh-CN" sz="1400" b="1" dirty="0">
                        <a:solidFill>
                          <a:schemeClr val="bg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zh-CN" sz="1400" b="1" dirty="0">
                          <a:solidFill>
                            <a:schemeClr val="bg1"/>
                          </a:solidFill>
                          <a:effectLst/>
                          <a:latin typeface="微软雅黑" pitchFamily="34" charset="-122"/>
                          <a:ea typeface="微软雅黑" pitchFamily="34" charset="-122"/>
                        </a:rPr>
                        <a:t>片偏移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r>
              <a:tr h="361481">
                <a:tc>
                  <a:txBody>
                    <a:bodyPr/>
                    <a:lstStyle/>
                    <a:p>
                      <a:pPr algn="just">
                        <a:lnSpc>
                          <a:spcPct val="100000"/>
                        </a:lnSpc>
                        <a:spcAft>
                          <a:spcPts val="0"/>
                        </a:spcAft>
                      </a:pPr>
                      <a:r>
                        <a:rPr lang="zh-CN" sz="1400" b="1" dirty="0" smtClean="0">
                          <a:solidFill>
                            <a:schemeClr val="tx1"/>
                          </a:solidFill>
                          <a:effectLst/>
                          <a:latin typeface="微软雅黑" pitchFamily="34" charset="-122"/>
                          <a:ea typeface="微软雅黑" pitchFamily="34" charset="-122"/>
                        </a:rPr>
                        <a:t>原始数据报</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2637155" algn="ctr"/>
                          <a:tab pos="5274310" algn="r"/>
                          <a:tab pos="266700" algn="l"/>
                        </a:tabLst>
                      </a:pPr>
                      <a:r>
                        <a:rPr lang="en-US" sz="1400" b="1" dirty="0">
                          <a:solidFill>
                            <a:schemeClr val="tx1"/>
                          </a:solidFill>
                          <a:effectLst/>
                          <a:latin typeface="微软雅黑" pitchFamily="34" charset="-122"/>
                          <a:ea typeface="微软雅黑" pitchFamily="34" charset="-122"/>
                        </a:rPr>
                        <a:t>3820</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12345</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0</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0</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0</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1481">
                <a:tc>
                  <a:txBody>
                    <a:bodyPr/>
                    <a:lstStyle/>
                    <a:p>
                      <a:pPr algn="just">
                        <a:lnSpc>
                          <a:spcPct val="100000"/>
                        </a:lnSpc>
                        <a:spcAft>
                          <a:spcPts val="0"/>
                        </a:spcAft>
                      </a:pPr>
                      <a:r>
                        <a:rPr lang="zh-CN" sz="1400" b="1" dirty="0">
                          <a:solidFill>
                            <a:schemeClr val="tx1"/>
                          </a:solidFill>
                          <a:effectLst/>
                          <a:latin typeface="微软雅黑" pitchFamily="34" charset="-122"/>
                          <a:ea typeface="微软雅黑" pitchFamily="34" charset="-122"/>
                        </a:rPr>
                        <a:t>数据报片</a:t>
                      </a:r>
                      <a:r>
                        <a:rPr lang="en-US" sz="1400" b="1" dirty="0">
                          <a:solidFill>
                            <a:schemeClr val="tx1"/>
                          </a:solidFill>
                          <a:effectLst/>
                          <a:latin typeface="微软雅黑" pitchFamily="34" charset="-122"/>
                          <a:ea typeface="微软雅黑" pitchFamily="34" charset="-122"/>
                        </a:rPr>
                        <a:t>1</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1420</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12345</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1</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0</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0</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361481">
                <a:tc>
                  <a:txBody>
                    <a:bodyPr/>
                    <a:lstStyle/>
                    <a:p>
                      <a:pPr algn="just">
                        <a:lnSpc>
                          <a:spcPct val="100000"/>
                        </a:lnSpc>
                        <a:spcAft>
                          <a:spcPts val="0"/>
                        </a:spcAft>
                      </a:pPr>
                      <a:r>
                        <a:rPr lang="zh-CN" sz="1400" b="1" dirty="0">
                          <a:solidFill>
                            <a:schemeClr val="tx1"/>
                          </a:solidFill>
                          <a:effectLst/>
                          <a:latin typeface="微软雅黑" pitchFamily="34" charset="-122"/>
                          <a:ea typeface="微软雅黑" pitchFamily="34" charset="-122"/>
                        </a:rPr>
                        <a:t>数据报片</a:t>
                      </a:r>
                      <a:r>
                        <a:rPr lang="en-US" sz="1400" b="1" dirty="0">
                          <a:solidFill>
                            <a:schemeClr val="tx1"/>
                          </a:solidFill>
                          <a:effectLst/>
                          <a:latin typeface="微软雅黑" pitchFamily="34" charset="-122"/>
                          <a:ea typeface="微软雅黑" pitchFamily="34" charset="-122"/>
                        </a:rPr>
                        <a:t>2</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1420</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12345</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1</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0</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175</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1481">
                <a:tc>
                  <a:txBody>
                    <a:bodyPr/>
                    <a:lstStyle/>
                    <a:p>
                      <a:pPr algn="just">
                        <a:lnSpc>
                          <a:spcPct val="100000"/>
                        </a:lnSpc>
                        <a:spcAft>
                          <a:spcPts val="0"/>
                        </a:spcAft>
                      </a:pPr>
                      <a:r>
                        <a:rPr lang="zh-CN" sz="1400" b="1" dirty="0" smtClean="0">
                          <a:solidFill>
                            <a:schemeClr val="tx1"/>
                          </a:solidFill>
                          <a:effectLst/>
                          <a:latin typeface="微软雅黑" pitchFamily="34" charset="-122"/>
                          <a:ea typeface="微软雅黑" pitchFamily="34" charset="-122"/>
                        </a:rPr>
                        <a:t>数据报片</a:t>
                      </a:r>
                      <a:r>
                        <a:rPr lang="en-US" sz="1400" b="1" dirty="0" smtClean="0">
                          <a:solidFill>
                            <a:schemeClr val="tx1"/>
                          </a:solidFill>
                          <a:effectLst/>
                          <a:latin typeface="微软雅黑" pitchFamily="34" charset="-122"/>
                          <a:ea typeface="微软雅黑" pitchFamily="34" charset="-122"/>
                        </a:rPr>
                        <a:t>3</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kern="1200" dirty="0">
                          <a:solidFill>
                            <a:schemeClr val="tx1"/>
                          </a:solidFill>
                          <a:effectLst/>
                          <a:latin typeface="微软雅黑" pitchFamily="34" charset="-122"/>
                          <a:ea typeface="微软雅黑" pitchFamily="34" charset="-122"/>
                          <a:cs typeface="+mn-cs"/>
                        </a:rPr>
                        <a:t>1020</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12345</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0</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0</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350</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bl>
          </a:graphicData>
        </a:graphic>
      </p:graphicFrame>
    </p:spTree>
    <p:extLst>
      <p:ext uri="{BB962C8B-B14F-4D97-AF65-F5344CB8AC3E}">
        <p14:creationId xmlns:p14="http://schemas.microsoft.com/office/powerpoint/2010/main" val="421437065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6568" y="565862"/>
            <a:ext cx="8349915" cy="2086725"/>
          </a:xfrm>
          <a:prstGeom prst="rect">
            <a:avLst/>
          </a:prstGeom>
        </p:spPr>
        <p:txBody>
          <a:bodyPr wrap="square">
            <a:spAutoFit/>
          </a:bodyPr>
          <a:lstStyle/>
          <a:p>
            <a:pPr>
              <a:lnSpc>
                <a:spcPct val="90000"/>
              </a:lnSpc>
            </a:pPr>
            <a:r>
              <a:rPr lang="en-US" altLang="zh-CN" sz="2400" b="1" dirty="0" smtClean="0">
                <a:solidFill>
                  <a:srgbClr val="0070C0"/>
                </a:solidFill>
              </a:rPr>
              <a:t>3</a:t>
            </a:r>
            <a:r>
              <a:rPr lang="zh-CN" altLang="en-US" sz="2400" b="1" dirty="0" smtClean="0">
                <a:solidFill>
                  <a:srgbClr val="0070C0"/>
                </a:solidFill>
              </a:rPr>
              <a:t>、一</a:t>
            </a:r>
            <a:r>
              <a:rPr lang="zh-CN" altLang="en-US" sz="2400" b="1" dirty="0">
                <a:solidFill>
                  <a:srgbClr val="0070C0"/>
                </a:solidFill>
              </a:rPr>
              <a:t>个</a:t>
            </a:r>
            <a:r>
              <a:rPr lang="en-US" altLang="zh-CN" sz="2400" b="1" dirty="0">
                <a:solidFill>
                  <a:srgbClr val="0070C0"/>
                </a:solidFill>
              </a:rPr>
              <a:t>3200</a:t>
            </a:r>
            <a:r>
              <a:rPr lang="zh-CN" altLang="en-US" sz="2400" b="1" dirty="0">
                <a:solidFill>
                  <a:srgbClr val="0070C0"/>
                </a:solidFill>
              </a:rPr>
              <a:t>位长的</a:t>
            </a:r>
            <a:r>
              <a:rPr lang="en-US" altLang="zh-CN" sz="2400" b="1" dirty="0">
                <a:solidFill>
                  <a:srgbClr val="0070C0"/>
                </a:solidFill>
              </a:rPr>
              <a:t>TCP</a:t>
            </a:r>
            <a:r>
              <a:rPr lang="zh-CN" altLang="en-US" sz="2400" b="1" dirty="0">
                <a:solidFill>
                  <a:srgbClr val="0070C0"/>
                </a:solidFill>
              </a:rPr>
              <a:t>报文传到</a:t>
            </a:r>
            <a:r>
              <a:rPr lang="en-US" altLang="zh-CN" sz="2400" b="1" dirty="0">
                <a:solidFill>
                  <a:srgbClr val="0070C0"/>
                </a:solidFill>
              </a:rPr>
              <a:t>IP</a:t>
            </a:r>
            <a:r>
              <a:rPr lang="zh-CN" altLang="en-US" sz="2400" b="1" dirty="0">
                <a:solidFill>
                  <a:srgbClr val="0070C0"/>
                </a:solidFill>
              </a:rPr>
              <a:t>层，加上</a:t>
            </a:r>
            <a:r>
              <a:rPr lang="en-US" altLang="zh-CN" sz="2400" b="1" dirty="0">
                <a:solidFill>
                  <a:srgbClr val="0070C0"/>
                </a:solidFill>
              </a:rPr>
              <a:t>160</a:t>
            </a:r>
            <a:r>
              <a:rPr lang="zh-CN" altLang="en-US" sz="2400" b="1" dirty="0">
                <a:solidFill>
                  <a:srgbClr val="0070C0"/>
                </a:solidFill>
              </a:rPr>
              <a:t>位的首部后成为</a:t>
            </a:r>
            <a:r>
              <a:rPr lang="en-US" altLang="zh-CN" sz="2400" b="1" dirty="0">
                <a:solidFill>
                  <a:srgbClr val="0070C0"/>
                </a:solidFill>
              </a:rPr>
              <a:t>IP</a:t>
            </a:r>
            <a:r>
              <a:rPr lang="zh-CN" altLang="en-US" sz="2400" b="1" dirty="0">
                <a:solidFill>
                  <a:srgbClr val="0070C0"/>
                </a:solidFill>
              </a:rPr>
              <a:t>数据报。下面的互联网由两个局域网通过路由器连接起来。但第二个局域网所能传送的最长数据帧中的数据部分只有</a:t>
            </a:r>
            <a:r>
              <a:rPr lang="en-US" altLang="zh-CN" sz="2400" b="1" dirty="0">
                <a:solidFill>
                  <a:srgbClr val="0070C0"/>
                </a:solidFill>
              </a:rPr>
              <a:t>1200</a:t>
            </a:r>
            <a:r>
              <a:rPr lang="zh-CN" altLang="en-US" sz="2400" b="1" dirty="0">
                <a:solidFill>
                  <a:srgbClr val="0070C0"/>
                </a:solidFill>
              </a:rPr>
              <a:t>位。因此数据报在路由器必须进行分片。试问第二个局域网向其上层要传送多少比特的数据（这里的“数据”当然指的是局域网看见的数据）</a:t>
            </a:r>
            <a:r>
              <a:rPr lang="en-US" altLang="zh-CN" sz="2400" b="1" dirty="0">
                <a:solidFill>
                  <a:srgbClr val="0070C0"/>
                </a:solidFill>
              </a:rPr>
              <a:t>?</a:t>
            </a:r>
          </a:p>
        </p:txBody>
      </p:sp>
      <p:sp>
        <p:nvSpPr>
          <p:cNvPr id="3" name="矩形 2"/>
          <p:cNvSpPr/>
          <p:nvPr/>
        </p:nvSpPr>
        <p:spPr>
          <a:xfrm>
            <a:off x="304800" y="2893219"/>
            <a:ext cx="7892716" cy="1477328"/>
          </a:xfrm>
          <a:prstGeom prst="rect">
            <a:avLst/>
          </a:prstGeom>
        </p:spPr>
        <p:txBody>
          <a:bodyPr wrap="square">
            <a:spAutoFit/>
          </a:bodyPr>
          <a:lstStyle/>
          <a:p>
            <a:pPr>
              <a:lnSpc>
                <a:spcPct val="90000"/>
              </a:lnSpc>
            </a:pPr>
            <a:r>
              <a:rPr lang="zh-CN" altLang="en-US" sz="2000" b="1" dirty="0"/>
              <a:t>答：第二个局域网所能传送的最长数据帧中的数据部分只有</a:t>
            </a:r>
            <a:r>
              <a:rPr lang="en-US" altLang="zh-CN" sz="2000" b="1" dirty="0"/>
              <a:t>1200bit</a:t>
            </a:r>
            <a:r>
              <a:rPr lang="zh-CN" altLang="en-US" sz="2000" b="1" dirty="0"/>
              <a:t>，即每个</a:t>
            </a:r>
            <a:r>
              <a:rPr lang="en-US" altLang="zh-CN" sz="2000" b="1" dirty="0"/>
              <a:t>IP</a:t>
            </a:r>
            <a:r>
              <a:rPr lang="zh-CN" altLang="en-US" sz="2000" b="1" dirty="0"/>
              <a:t>数据片的数据部分</a:t>
            </a:r>
            <a:r>
              <a:rPr lang="en-US" altLang="zh-CN" sz="2000" b="1" dirty="0"/>
              <a:t>&lt;1200-160=1040(bit)</a:t>
            </a:r>
            <a:r>
              <a:rPr lang="zh-CN" altLang="en-US" sz="2000" b="1" dirty="0"/>
              <a:t>，由于片偏移是以</a:t>
            </a:r>
            <a:r>
              <a:rPr lang="en-US" altLang="zh-CN" sz="2000" b="1" dirty="0"/>
              <a:t>8</a:t>
            </a:r>
            <a:r>
              <a:rPr lang="zh-CN" altLang="en-US" sz="2000" b="1" dirty="0"/>
              <a:t>字节即</a:t>
            </a:r>
            <a:r>
              <a:rPr lang="en-US" altLang="zh-CN" sz="2000" b="1" dirty="0"/>
              <a:t>64bit</a:t>
            </a:r>
            <a:r>
              <a:rPr lang="zh-CN" altLang="en-US" sz="2000" b="1" dirty="0"/>
              <a:t>为单位的，所以</a:t>
            </a:r>
            <a:r>
              <a:rPr lang="en-US" altLang="zh-CN" sz="2000" b="1" dirty="0"/>
              <a:t>IP</a:t>
            </a:r>
            <a:r>
              <a:rPr lang="zh-CN" altLang="en-US" sz="2000" b="1" dirty="0"/>
              <a:t>数据片的数据部分最大不超过</a:t>
            </a:r>
            <a:r>
              <a:rPr lang="en-US" altLang="zh-CN" sz="2000" b="1" dirty="0"/>
              <a:t>1024bit</a:t>
            </a:r>
            <a:r>
              <a:rPr lang="zh-CN" altLang="en-US" sz="2000" b="1" dirty="0"/>
              <a:t>，这样</a:t>
            </a:r>
            <a:r>
              <a:rPr lang="en-US" altLang="zh-CN" sz="2000" b="1" dirty="0"/>
              <a:t>3200bit</a:t>
            </a:r>
            <a:r>
              <a:rPr lang="zh-CN" altLang="en-US" sz="2000" b="1" dirty="0"/>
              <a:t>的报文要分</a:t>
            </a:r>
            <a:r>
              <a:rPr lang="en-US" altLang="zh-CN" sz="2000" b="1" dirty="0"/>
              <a:t>4</a:t>
            </a:r>
            <a:r>
              <a:rPr lang="zh-CN" altLang="en-US" sz="2000" b="1" dirty="0"/>
              <a:t>个数据片，所以第二个局域网向上传送的比特数等于（</a:t>
            </a:r>
            <a:r>
              <a:rPr lang="en-US" altLang="zh-CN" sz="2000" b="1" dirty="0"/>
              <a:t>3200+4×160</a:t>
            </a:r>
            <a:r>
              <a:rPr lang="zh-CN" altLang="en-US" sz="2000" b="1" dirty="0"/>
              <a:t>），共</a:t>
            </a:r>
            <a:r>
              <a:rPr lang="en-US" altLang="zh-CN" sz="2000" b="1" dirty="0"/>
              <a:t>3840bit</a:t>
            </a:r>
            <a:r>
              <a:rPr lang="zh-CN" altLang="en-US" sz="2000" b="1" dirty="0"/>
              <a:t>。</a:t>
            </a:r>
          </a:p>
        </p:txBody>
      </p:sp>
    </p:spTree>
    <p:extLst>
      <p:ext uri="{BB962C8B-B14F-4D97-AF65-F5344CB8AC3E}">
        <p14:creationId xmlns:p14="http://schemas.microsoft.com/office/powerpoint/2010/main" val="166416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9074" y="515492"/>
            <a:ext cx="8566484" cy="1569660"/>
          </a:xfrm>
          <a:prstGeom prst="rect">
            <a:avLst/>
          </a:prstGeom>
        </p:spPr>
        <p:txBody>
          <a:bodyPr wrap="square">
            <a:spAutoFit/>
          </a:bodyPr>
          <a:lstStyle/>
          <a:p>
            <a:r>
              <a:rPr lang="en-US" altLang="zh-CN" sz="2400" b="1" dirty="0" smtClean="0">
                <a:solidFill>
                  <a:srgbClr val="0070C0"/>
                </a:solidFill>
              </a:rPr>
              <a:t>4</a:t>
            </a:r>
            <a:r>
              <a:rPr lang="zh-CN" altLang="en-US" sz="2400" b="1" dirty="0" smtClean="0">
                <a:solidFill>
                  <a:srgbClr val="0070C0"/>
                </a:solidFill>
              </a:rPr>
              <a:t>、一</a:t>
            </a:r>
            <a:r>
              <a:rPr lang="zh-CN" altLang="en-US" sz="2400" b="1" dirty="0">
                <a:solidFill>
                  <a:srgbClr val="0070C0"/>
                </a:solidFill>
              </a:rPr>
              <a:t>个数据报长度为</a:t>
            </a:r>
            <a:r>
              <a:rPr lang="en-US" altLang="zh-CN" sz="2400" b="1" dirty="0">
                <a:solidFill>
                  <a:srgbClr val="0070C0"/>
                </a:solidFill>
              </a:rPr>
              <a:t>4000</a:t>
            </a:r>
            <a:r>
              <a:rPr lang="zh-CN" altLang="en-US" sz="2400" b="1" dirty="0">
                <a:solidFill>
                  <a:srgbClr val="0070C0"/>
                </a:solidFill>
              </a:rPr>
              <a:t>字节（固定首部长度）。现在经过一个网络传送，但此网络能够传送的最大数据长度为</a:t>
            </a:r>
            <a:r>
              <a:rPr lang="en-US" altLang="zh-CN" sz="2400" b="1" dirty="0">
                <a:solidFill>
                  <a:srgbClr val="0070C0"/>
                </a:solidFill>
              </a:rPr>
              <a:t>1500</a:t>
            </a:r>
            <a:r>
              <a:rPr lang="zh-CN" altLang="en-US" sz="2400" b="1" dirty="0">
                <a:solidFill>
                  <a:srgbClr val="0070C0"/>
                </a:solidFill>
              </a:rPr>
              <a:t>字节。试问应当划分为几个短些的数据报片？各数据报片的数据字段长度、片偏移字段和</a:t>
            </a:r>
            <a:r>
              <a:rPr lang="en-US" altLang="zh-CN" sz="2400" b="1" dirty="0">
                <a:solidFill>
                  <a:srgbClr val="0070C0"/>
                </a:solidFill>
              </a:rPr>
              <a:t>MF</a:t>
            </a:r>
            <a:r>
              <a:rPr lang="zh-CN" altLang="en-US" sz="2400" b="1" dirty="0">
                <a:solidFill>
                  <a:srgbClr val="0070C0"/>
                </a:solidFill>
              </a:rPr>
              <a:t>标志应为何数值？</a:t>
            </a:r>
            <a:endParaRPr lang="zh-CN" altLang="en-US" sz="2400" dirty="0">
              <a:solidFill>
                <a:srgbClr val="0070C0"/>
              </a:solidFill>
            </a:endParaRPr>
          </a:p>
        </p:txBody>
      </p:sp>
      <p:sp>
        <p:nvSpPr>
          <p:cNvPr id="3" name="矩形 2"/>
          <p:cNvSpPr/>
          <p:nvPr/>
        </p:nvSpPr>
        <p:spPr>
          <a:xfrm>
            <a:off x="581232" y="2073759"/>
            <a:ext cx="8169736" cy="707886"/>
          </a:xfrm>
          <a:prstGeom prst="rect">
            <a:avLst/>
          </a:prstGeom>
        </p:spPr>
        <p:txBody>
          <a:bodyPr wrap="square">
            <a:spAutoFit/>
          </a:bodyPr>
          <a:lstStyle/>
          <a:p>
            <a:r>
              <a:rPr lang="zh-CN" altLang="en-US" sz="2000" b="1" dirty="0"/>
              <a:t>答：</a:t>
            </a:r>
            <a:r>
              <a:rPr lang="en-US" altLang="zh-CN" sz="2000" b="1" dirty="0"/>
              <a:t>IP</a:t>
            </a:r>
            <a:r>
              <a:rPr lang="zh-CN" altLang="en-US" sz="2000" b="1" dirty="0"/>
              <a:t>数据报固定首部长度为</a:t>
            </a:r>
            <a:r>
              <a:rPr lang="en-US" altLang="zh-CN" sz="2000" b="1" dirty="0"/>
              <a:t>20</a:t>
            </a:r>
            <a:r>
              <a:rPr lang="zh-CN" altLang="en-US" sz="2000" b="1" dirty="0" smtClean="0"/>
              <a:t>字节</a:t>
            </a:r>
            <a:endParaRPr lang="en-US" altLang="zh-CN" sz="2000" b="1" dirty="0" smtClean="0"/>
          </a:p>
          <a:p>
            <a:r>
              <a:rPr lang="zh-CN" altLang="en-US" sz="2000" dirty="0"/>
              <a:t>第一片</a:t>
            </a:r>
            <a:r>
              <a:rPr lang="en-US" altLang="zh-CN" sz="2000" dirty="0"/>
              <a:t>:0-1479;</a:t>
            </a:r>
            <a:r>
              <a:rPr lang="zh-CN" altLang="en-US" sz="2000" dirty="0"/>
              <a:t>第二片</a:t>
            </a:r>
            <a:r>
              <a:rPr lang="en-US" altLang="zh-CN" sz="2000" dirty="0"/>
              <a:t>:1480-2959;</a:t>
            </a:r>
            <a:r>
              <a:rPr lang="zh-CN" altLang="en-US" sz="2000" dirty="0"/>
              <a:t>第三片</a:t>
            </a:r>
            <a:r>
              <a:rPr lang="en-US" altLang="zh-CN" sz="2000" dirty="0"/>
              <a:t>:</a:t>
            </a:r>
            <a:r>
              <a:rPr lang="en-US" altLang="zh-CN" sz="2000" dirty="0" smtClean="0"/>
              <a:t>2960-3979</a:t>
            </a:r>
            <a:r>
              <a:rPr lang="zh-CN" altLang="en-US" sz="2000" b="1" dirty="0" smtClean="0"/>
              <a:t> </a:t>
            </a:r>
            <a:endParaRPr lang="zh-CN" altLang="en-US" sz="2000" b="1" dirty="0"/>
          </a:p>
        </p:txBody>
      </p:sp>
      <p:grpSp>
        <p:nvGrpSpPr>
          <p:cNvPr id="8" name="组合 7"/>
          <p:cNvGrpSpPr/>
          <p:nvPr/>
        </p:nvGrpSpPr>
        <p:grpSpPr>
          <a:xfrm>
            <a:off x="0" y="2781645"/>
            <a:ext cx="9055768" cy="2330815"/>
            <a:chOff x="0" y="2781645"/>
            <a:chExt cx="9055768" cy="2330815"/>
          </a:xfrm>
        </p:grpSpPr>
        <p:graphicFrame>
          <p:nvGraphicFramePr>
            <p:cNvPr id="5" name="对象 4"/>
            <p:cNvGraphicFramePr>
              <a:graphicFrameLocks noChangeAspect="1"/>
            </p:cNvGraphicFramePr>
            <p:nvPr>
              <p:extLst>
                <p:ext uri="{D42A27DB-BD31-4B8C-83A1-F6EECF244321}">
                  <p14:modId xmlns:p14="http://schemas.microsoft.com/office/powerpoint/2010/main" val="609317606"/>
                </p:ext>
              </p:extLst>
            </p:nvPr>
          </p:nvGraphicFramePr>
          <p:xfrm>
            <a:off x="0" y="2781645"/>
            <a:ext cx="8424863" cy="1906588"/>
          </p:xfrm>
          <a:graphic>
            <a:graphicData uri="http://schemas.openxmlformats.org/presentationml/2006/ole">
              <mc:AlternateContent xmlns:mc="http://schemas.openxmlformats.org/markup-compatibility/2006">
                <mc:Choice xmlns:v="urn:schemas-microsoft-com:vml" Requires="v">
                  <p:oleObj spid="_x0000_s11355" name="文档" r:id="rId3" imgW="5421028" imgH="1226419" progId="Word.Document.8">
                    <p:embed/>
                  </p:oleObj>
                </mc:Choice>
                <mc:Fallback>
                  <p:oleObj name="文档" r:id="rId3" imgW="5421028" imgH="1226419" progId="Word.Document.8">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81645"/>
                          <a:ext cx="8424863" cy="190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AutoShape 11"/>
            <p:cNvSpPr>
              <a:spLocks noChangeArrowheads="1"/>
            </p:cNvSpPr>
            <p:nvPr/>
          </p:nvSpPr>
          <p:spPr bwMode="auto">
            <a:xfrm>
              <a:off x="7652418" y="3136399"/>
              <a:ext cx="1403350" cy="576263"/>
            </a:xfrm>
            <a:prstGeom prst="wedgeEllipseCallout">
              <a:avLst>
                <a:gd name="adj1" fmla="val -84972"/>
                <a:gd name="adj2" fmla="val 8124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a:t>1480/8</a:t>
              </a:r>
            </a:p>
          </p:txBody>
        </p:sp>
        <p:sp>
          <p:nvSpPr>
            <p:cNvPr id="7" name="AutoShape 12"/>
            <p:cNvSpPr>
              <a:spLocks noChangeArrowheads="1"/>
            </p:cNvSpPr>
            <p:nvPr/>
          </p:nvSpPr>
          <p:spPr bwMode="auto">
            <a:xfrm>
              <a:off x="5579060" y="4536197"/>
              <a:ext cx="1547812" cy="576263"/>
            </a:xfrm>
            <a:prstGeom prst="wedgeEllipseCallout">
              <a:avLst>
                <a:gd name="adj1" fmla="val 38322"/>
                <a:gd name="adj2" fmla="val -9499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2000"/>
                <a:t>2960/8</a:t>
              </a:r>
            </a:p>
          </p:txBody>
        </p:sp>
      </p:grpSp>
    </p:spTree>
    <p:extLst>
      <p:ext uri="{BB962C8B-B14F-4D97-AF65-F5344CB8AC3E}">
        <p14:creationId xmlns:p14="http://schemas.microsoft.com/office/powerpoint/2010/main" val="355764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a:t>
            </a:r>
            <a:r>
              <a:rPr lang="zh-CN" altLang="en-US" sz="2000" b="1" dirty="0" smtClean="0">
                <a:solidFill>
                  <a:schemeClr val="bg1"/>
                </a:solidFill>
                <a:latin typeface="微软雅黑" pitchFamily="34" charset="-122"/>
                <a:ea typeface="微软雅黑" pitchFamily="34" charset="-122"/>
              </a:rPr>
              <a:t>字段</a:t>
            </a:r>
            <a:endParaRPr lang="zh-CN" altLang="en-US" sz="2000" b="1" dirty="0">
              <a:solidFill>
                <a:schemeClr val="bg1"/>
              </a:solidFill>
              <a:latin typeface="微软雅黑" pitchFamily="34" charset="-122"/>
              <a:ea typeface="微软雅黑" pitchFamily="34" charset="-122"/>
            </a:endParaRPr>
          </a:p>
        </p:txBody>
      </p:sp>
      <p:sp>
        <p:nvSpPr>
          <p:cNvPr id="9" name="圆角矩形 8"/>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637153" y="1144852"/>
            <a:ext cx="5962309" cy="2192261"/>
            <a:chOff x="1392642" y="1665825"/>
            <a:chExt cx="5962309" cy="2192261"/>
          </a:xfrm>
        </p:grpSpPr>
        <p:sp>
          <p:nvSpPr>
            <p:cNvPr id="11" name="Rectangle 10"/>
            <p:cNvSpPr>
              <a:spLocks noChangeArrowheads="1"/>
            </p:cNvSpPr>
            <p:nvPr/>
          </p:nvSpPr>
          <p:spPr bwMode="auto">
            <a:xfrm>
              <a:off x="2200802" y="1897276"/>
              <a:ext cx="5008725" cy="1553902"/>
            </a:xfrm>
            <a:prstGeom prst="rect">
              <a:avLst/>
            </a:prstGeom>
            <a:solidFill>
              <a:srgbClr val="99FFCC"/>
            </a:solidFill>
            <a:ln w="25400">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 name="Rectangle 44"/>
            <p:cNvSpPr>
              <a:spLocks noChangeArrowheads="1"/>
            </p:cNvSpPr>
            <p:nvPr/>
          </p:nvSpPr>
          <p:spPr bwMode="auto">
            <a:xfrm>
              <a:off x="2752834" y="190317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13" name="Rectangle 45"/>
            <p:cNvSpPr>
              <a:spLocks noChangeArrowheads="1"/>
            </p:cNvSpPr>
            <p:nvPr/>
          </p:nvSpPr>
          <p:spPr bwMode="auto">
            <a:xfrm>
              <a:off x="1753649" y="2138994"/>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14" name="Rectangle 54"/>
            <p:cNvSpPr>
              <a:spLocks noChangeArrowheads="1"/>
            </p:cNvSpPr>
            <p:nvPr/>
          </p:nvSpPr>
          <p:spPr bwMode="auto">
            <a:xfrm>
              <a:off x="1680057" y="3112399"/>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15" name="Rectangle 11"/>
            <p:cNvSpPr>
              <a:spLocks noChangeArrowheads="1"/>
            </p:cNvSpPr>
            <p:nvPr/>
          </p:nvSpPr>
          <p:spPr bwMode="auto">
            <a:xfrm>
              <a:off x="2209902" y="3457711"/>
              <a:ext cx="4988504" cy="400375"/>
            </a:xfrm>
            <a:prstGeom prst="rect">
              <a:avLst/>
            </a:prstGeom>
            <a:solidFill>
              <a:srgbClr val="00FFFF"/>
            </a:solidFill>
            <a:ln w="28575">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2"/>
            <p:cNvSpPr>
              <a:spLocks noChangeShapeType="1"/>
            </p:cNvSpPr>
            <p:nvPr/>
          </p:nvSpPr>
          <p:spPr bwMode="auto">
            <a:xfrm>
              <a:off x="2197769" y="216232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3"/>
            <p:cNvSpPr>
              <a:spLocks noChangeShapeType="1"/>
            </p:cNvSpPr>
            <p:nvPr/>
          </p:nvSpPr>
          <p:spPr bwMode="auto">
            <a:xfrm>
              <a:off x="2197769" y="24227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4"/>
            <p:cNvSpPr>
              <a:spLocks noChangeShapeType="1"/>
            </p:cNvSpPr>
            <p:nvPr/>
          </p:nvSpPr>
          <p:spPr bwMode="auto">
            <a:xfrm>
              <a:off x="2197769" y="26840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5"/>
            <p:cNvSpPr>
              <a:spLocks noChangeShapeType="1"/>
            </p:cNvSpPr>
            <p:nvPr/>
          </p:nvSpPr>
          <p:spPr bwMode="auto">
            <a:xfrm>
              <a:off x="2197769" y="29416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6"/>
            <p:cNvSpPr>
              <a:spLocks noChangeShapeType="1"/>
            </p:cNvSpPr>
            <p:nvPr/>
          </p:nvSpPr>
          <p:spPr bwMode="auto">
            <a:xfrm>
              <a:off x="2197769" y="32029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17"/>
            <p:cNvSpPr>
              <a:spLocks noChangeShapeType="1"/>
            </p:cNvSpPr>
            <p:nvPr/>
          </p:nvSpPr>
          <p:spPr bwMode="auto">
            <a:xfrm>
              <a:off x="2814508"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18"/>
            <p:cNvSpPr>
              <a:spLocks noChangeShapeType="1"/>
            </p:cNvSpPr>
            <p:nvPr/>
          </p:nvSpPr>
          <p:spPr bwMode="auto">
            <a:xfrm>
              <a:off x="3485247"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19"/>
            <p:cNvSpPr>
              <a:spLocks noChangeShapeType="1"/>
            </p:cNvSpPr>
            <p:nvPr/>
          </p:nvSpPr>
          <p:spPr bwMode="auto">
            <a:xfrm>
              <a:off x="3485247" y="2428310"/>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20"/>
            <p:cNvSpPr>
              <a:spLocks noChangeShapeType="1"/>
            </p:cNvSpPr>
            <p:nvPr/>
          </p:nvSpPr>
          <p:spPr bwMode="auto">
            <a:xfrm>
              <a:off x="4698087" y="1901943"/>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Line 21"/>
            <p:cNvSpPr>
              <a:spLocks noChangeShapeType="1"/>
            </p:cNvSpPr>
            <p:nvPr/>
          </p:nvSpPr>
          <p:spPr bwMode="auto">
            <a:xfrm flipV="1">
              <a:off x="5953807" y="3200127"/>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Line 22"/>
            <p:cNvSpPr>
              <a:spLocks noChangeShapeType="1"/>
            </p:cNvSpPr>
            <p:nvPr/>
          </p:nvSpPr>
          <p:spPr bwMode="auto">
            <a:xfrm>
              <a:off x="5208666" y="2167926"/>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7" name="Rectangle 23"/>
            <p:cNvSpPr>
              <a:spLocks noChangeArrowheads="1"/>
            </p:cNvSpPr>
            <p:nvPr/>
          </p:nvSpPr>
          <p:spPr bwMode="auto">
            <a:xfrm>
              <a:off x="2164406"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8" name="Rectangle 24"/>
            <p:cNvSpPr>
              <a:spLocks noChangeArrowheads="1"/>
            </p:cNvSpPr>
            <p:nvPr/>
          </p:nvSpPr>
          <p:spPr bwMode="auto">
            <a:xfrm>
              <a:off x="2759912"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9" name="Rectangle 25"/>
            <p:cNvSpPr>
              <a:spLocks noChangeArrowheads="1"/>
            </p:cNvSpPr>
            <p:nvPr/>
          </p:nvSpPr>
          <p:spPr bwMode="auto">
            <a:xfrm>
              <a:off x="3393838"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30" name="Rectangle 26"/>
            <p:cNvSpPr>
              <a:spLocks noChangeArrowheads="1"/>
            </p:cNvSpPr>
            <p:nvPr/>
          </p:nvSpPr>
          <p:spPr bwMode="auto">
            <a:xfrm>
              <a:off x="463641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31" name="Rectangle 27"/>
            <p:cNvSpPr>
              <a:spLocks noChangeArrowheads="1"/>
            </p:cNvSpPr>
            <p:nvPr/>
          </p:nvSpPr>
          <p:spPr bwMode="auto">
            <a:xfrm>
              <a:off x="5143958"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32" name="Rectangle 28"/>
            <p:cNvSpPr>
              <a:spLocks noChangeArrowheads="1"/>
            </p:cNvSpPr>
            <p:nvPr/>
          </p:nvSpPr>
          <p:spPr bwMode="auto">
            <a:xfrm>
              <a:off x="589213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3" name="Rectangle 29"/>
            <p:cNvSpPr>
              <a:spLocks noChangeArrowheads="1"/>
            </p:cNvSpPr>
            <p:nvPr/>
          </p:nvSpPr>
          <p:spPr bwMode="auto">
            <a:xfrm>
              <a:off x="6983053"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4" name="Rectangle 30"/>
            <p:cNvSpPr>
              <a:spLocks noChangeArrowheads="1"/>
            </p:cNvSpPr>
            <p:nvPr/>
          </p:nvSpPr>
          <p:spPr bwMode="auto">
            <a:xfrm>
              <a:off x="2259443" y="1903178"/>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5" name="Rectangle 31"/>
            <p:cNvSpPr>
              <a:spLocks noChangeArrowheads="1"/>
            </p:cNvSpPr>
            <p:nvPr/>
          </p:nvSpPr>
          <p:spPr bwMode="auto">
            <a:xfrm>
              <a:off x="4735495" y="216853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6" name="Rectangle 32"/>
            <p:cNvSpPr>
              <a:spLocks noChangeArrowheads="1"/>
            </p:cNvSpPr>
            <p:nvPr/>
          </p:nvSpPr>
          <p:spPr bwMode="auto">
            <a:xfrm>
              <a:off x="2384814" y="2421145"/>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7" name="Rectangle 33"/>
            <p:cNvSpPr>
              <a:spLocks noChangeArrowheads="1"/>
            </p:cNvSpPr>
            <p:nvPr/>
          </p:nvSpPr>
          <p:spPr bwMode="auto">
            <a:xfrm>
              <a:off x="3741637" y="242114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8" name="Rectangle 34"/>
            <p:cNvSpPr>
              <a:spLocks noChangeArrowheads="1"/>
            </p:cNvSpPr>
            <p:nvPr/>
          </p:nvSpPr>
          <p:spPr bwMode="auto">
            <a:xfrm>
              <a:off x="3113778" y="21685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9" name="Rectangle 35"/>
            <p:cNvSpPr>
              <a:spLocks noChangeArrowheads="1"/>
            </p:cNvSpPr>
            <p:nvPr/>
          </p:nvSpPr>
          <p:spPr bwMode="auto">
            <a:xfrm>
              <a:off x="3630422" y="1903178"/>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40" name="Rectangle 36"/>
            <p:cNvSpPr>
              <a:spLocks noChangeArrowheads="1"/>
            </p:cNvSpPr>
            <p:nvPr/>
          </p:nvSpPr>
          <p:spPr bwMode="auto">
            <a:xfrm>
              <a:off x="5474874" y="1903178"/>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41" name="Rectangle 37"/>
            <p:cNvSpPr>
              <a:spLocks noChangeArrowheads="1"/>
            </p:cNvSpPr>
            <p:nvPr/>
          </p:nvSpPr>
          <p:spPr bwMode="auto">
            <a:xfrm>
              <a:off x="5794063" y="216853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42" name="Rectangle 38"/>
            <p:cNvSpPr>
              <a:spLocks noChangeArrowheads="1"/>
            </p:cNvSpPr>
            <p:nvPr/>
          </p:nvSpPr>
          <p:spPr bwMode="auto">
            <a:xfrm>
              <a:off x="6255098" y="318766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3" name="Rectangle 39"/>
            <p:cNvSpPr>
              <a:spLocks noChangeArrowheads="1"/>
            </p:cNvSpPr>
            <p:nvPr/>
          </p:nvSpPr>
          <p:spPr bwMode="auto">
            <a:xfrm>
              <a:off x="5251131" y="2421145"/>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4" name="Rectangle 40"/>
            <p:cNvSpPr>
              <a:spLocks noChangeArrowheads="1"/>
            </p:cNvSpPr>
            <p:nvPr/>
          </p:nvSpPr>
          <p:spPr bwMode="auto">
            <a:xfrm>
              <a:off x="4289625" y="2683546"/>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5" name="Rectangle 41"/>
            <p:cNvSpPr>
              <a:spLocks noChangeArrowheads="1"/>
            </p:cNvSpPr>
            <p:nvPr/>
          </p:nvSpPr>
          <p:spPr bwMode="auto">
            <a:xfrm>
              <a:off x="4126846" y="2942996"/>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6" name="Rectangle 42"/>
            <p:cNvSpPr>
              <a:spLocks noChangeArrowheads="1"/>
            </p:cNvSpPr>
            <p:nvPr/>
          </p:nvSpPr>
          <p:spPr bwMode="auto">
            <a:xfrm>
              <a:off x="2896403" y="3187665"/>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7" name="Rectangle 43"/>
            <p:cNvSpPr>
              <a:spLocks noChangeArrowheads="1"/>
            </p:cNvSpPr>
            <p:nvPr/>
          </p:nvSpPr>
          <p:spPr bwMode="auto">
            <a:xfrm>
              <a:off x="1864124" y="1665825"/>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8" name="Group 46"/>
            <p:cNvGrpSpPr>
              <a:grpSpLocks/>
            </p:cNvGrpSpPr>
            <p:nvPr/>
          </p:nvGrpSpPr>
          <p:grpSpPr bwMode="auto">
            <a:xfrm>
              <a:off x="2158338" y="3299988"/>
              <a:ext cx="83917" cy="41064"/>
              <a:chOff x="833" y="3024"/>
              <a:chExt cx="78" cy="51"/>
            </a:xfrm>
          </p:grpSpPr>
          <p:sp>
            <p:nvSpPr>
              <p:cNvPr id="58"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9"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0"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9" name="Group 50"/>
            <p:cNvGrpSpPr>
              <a:grpSpLocks/>
            </p:cNvGrpSpPr>
            <p:nvPr/>
          </p:nvGrpSpPr>
          <p:grpSpPr bwMode="auto">
            <a:xfrm>
              <a:off x="7169086" y="3305588"/>
              <a:ext cx="83917" cy="39198"/>
              <a:chOff x="5432" y="3030"/>
              <a:chExt cx="78" cy="51"/>
            </a:xfrm>
          </p:grpSpPr>
          <p:sp>
            <p:nvSpPr>
              <p:cNvPr id="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6"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7"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50" name="Rectangle 75"/>
            <p:cNvSpPr>
              <a:spLocks noChangeArrowheads="1"/>
            </p:cNvSpPr>
            <p:nvPr/>
          </p:nvSpPr>
          <p:spPr bwMode="auto">
            <a:xfrm>
              <a:off x="3904417" y="3528790"/>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smtClean="0">
                  <a:latin typeface="微软雅黑" pitchFamily="34" charset="-122"/>
                  <a:ea typeface="微软雅黑" pitchFamily="34" charset="-122"/>
                </a:rPr>
                <a:t>数   据   部   分</a:t>
              </a:r>
              <a:endParaRPr kumimoji="1" lang="zh-CN" altLang="en-US" sz="1200" b="1" dirty="0">
                <a:latin typeface="微软雅黑" pitchFamily="34" charset="-122"/>
                <a:ea typeface="微软雅黑" pitchFamily="34" charset="-122"/>
              </a:endParaRPr>
            </a:p>
          </p:txBody>
        </p:sp>
        <p:sp>
          <p:nvSpPr>
            <p:cNvPr id="51" name="AutoShape 97"/>
            <p:cNvSpPr>
              <a:spLocks/>
            </p:cNvSpPr>
            <p:nvPr/>
          </p:nvSpPr>
          <p:spPr bwMode="auto">
            <a:xfrm>
              <a:off x="2045990" y="1927141"/>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52" name="Group 94"/>
            <p:cNvGrpSpPr>
              <a:grpSpLocks/>
            </p:cNvGrpSpPr>
            <p:nvPr/>
          </p:nvGrpSpPr>
          <p:grpSpPr bwMode="auto">
            <a:xfrm>
              <a:off x="1392642" y="1885145"/>
              <a:ext cx="336679" cy="1566034"/>
              <a:chOff x="-127" y="845"/>
              <a:chExt cx="333" cy="1678"/>
            </a:xfrm>
          </p:grpSpPr>
          <p:sp>
            <p:nvSpPr>
              <p:cNvPr id="53"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54"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grpSp>
      <p:sp>
        <p:nvSpPr>
          <p:cNvPr id="61" name="矩形 60"/>
          <p:cNvSpPr/>
          <p:nvPr/>
        </p:nvSpPr>
        <p:spPr>
          <a:xfrm>
            <a:off x="2517792" y="3529238"/>
            <a:ext cx="4807213" cy="584775"/>
          </a:xfrm>
          <a:prstGeom prst="rect">
            <a:avLst/>
          </a:prstGeom>
          <a:solidFill>
            <a:srgbClr val="0000CC"/>
          </a:solidFill>
          <a:ln w="9525">
            <a:no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生存时间</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占</a:t>
            </a:r>
            <a:r>
              <a:rPr lang="en-US" altLang="zh-CN" sz="1600" b="1" dirty="0">
                <a:solidFill>
                  <a:schemeClr val="bg1"/>
                </a:solidFill>
                <a:latin typeface="微软雅黑" pitchFamily="34" charset="-122"/>
                <a:ea typeface="微软雅黑" pitchFamily="34" charset="-122"/>
              </a:rPr>
              <a:t>8 </a:t>
            </a:r>
            <a:r>
              <a:rPr lang="zh-CN" altLang="en-US" sz="1600" b="1" dirty="0">
                <a:solidFill>
                  <a:schemeClr val="bg1"/>
                </a:solidFill>
                <a:latin typeface="微软雅黑" pitchFamily="34" charset="-122"/>
                <a:ea typeface="微软雅黑" pitchFamily="34" charset="-122"/>
              </a:rPr>
              <a:t>位，记为 </a:t>
            </a:r>
            <a:r>
              <a:rPr lang="en-US" altLang="zh-CN" sz="1600" b="1" dirty="0">
                <a:solidFill>
                  <a:schemeClr val="bg1"/>
                </a:solidFill>
                <a:latin typeface="微软雅黑" pitchFamily="34" charset="-122"/>
                <a:ea typeface="微软雅黑" pitchFamily="34" charset="-122"/>
              </a:rPr>
              <a:t>TTL (Time To Live)</a:t>
            </a:r>
            <a:r>
              <a:rPr lang="zh-CN" altLang="en-US" sz="1600" b="1" dirty="0">
                <a:solidFill>
                  <a:schemeClr val="bg1"/>
                </a:solidFill>
                <a:latin typeface="微软雅黑" pitchFamily="34" charset="-122"/>
                <a:ea typeface="微软雅黑" pitchFamily="34" charset="-122"/>
              </a:rPr>
              <a:t>，</a:t>
            </a:r>
          </a:p>
          <a:p>
            <a:pPr algn="ctr"/>
            <a:r>
              <a:rPr lang="zh-CN" altLang="en-US" sz="1600" b="1" dirty="0">
                <a:solidFill>
                  <a:schemeClr val="bg1"/>
                </a:solidFill>
                <a:latin typeface="微软雅黑" pitchFamily="34" charset="-122"/>
                <a:ea typeface="微软雅黑" pitchFamily="34" charset="-122"/>
              </a:rPr>
              <a:t>指示数据报在网络中可通过的路由器数的最大值。</a:t>
            </a:r>
          </a:p>
        </p:txBody>
      </p:sp>
      <p:sp>
        <p:nvSpPr>
          <p:cNvPr id="62" name="Rectangle 92"/>
          <p:cNvSpPr>
            <a:spLocks noChangeArrowheads="1"/>
          </p:cNvSpPr>
          <p:nvPr/>
        </p:nvSpPr>
        <p:spPr bwMode="auto">
          <a:xfrm flipV="1">
            <a:off x="2453697" y="1915595"/>
            <a:ext cx="1276061" cy="26134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250934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withEffect">
                                  <p:stCondLst>
                                    <p:cond delay="0"/>
                                  </p:stCondLst>
                                  <p:childTnLst>
                                    <p:anim calcmode="discrete" valueType="str">
                                      <p:cBhvr>
                                        <p:cTn id="6" dur="1000" fill="hold"/>
                                        <p:tgtEl>
                                          <p:spTgt spid="62"/>
                                        </p:tgtEl>
                                        <p:attrNameLst>
                                          <p:attrName>style.visibility</p:attrName>
                                        </p:attrNameLst>
                                      </p:cBhvr>
                                      <p:tavLst>
                                        <p:tav tm="0">
                                          <p:val>
                                            <p:strVal val="hidden"/>
                                          </p:val>
                                        </p:tav>
                                        <p:tav tm="50000">
                                          <p:val>
                                            <p:strVal val="visible"/>
                                          </p:val>
                                        </p:tav>
                                      </p:tavLst>
                                    </p:anim>
                                  </p:childTnLst>
                                </p:cTn>
                              </p:par>
                              <p:par>
                                <p:cTn id="7" presetID="35" presetClass="emph" presetSubtype="0" repeatCount="4000" fill="hold" grpId="0" nodeType="withEffect">
                                  <p:stCondLst>
                                    <p:cond delay="0"/>
                                  </p:stCondLst>
                                  <p:childTnLst>
                                    <p:anim calcmode="discrete" valueType="str">
                                      <p:cBhvr>
                                        <p:cTn id="8" dur="1000" fill="hold"/>
                                        <p:tgtEl>
                                          <p:spTgt spid="6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5"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a:t>
            </a:r>
            <a:r>
              <a:rPr lang="zh-CN" altLang="en-US" sz="2000" b="1" dirty="0" smtClean="0">
                <a:solidFill>
                  <a:schemeClr val="bg1"/>
                </a:solidFill>
                <a:latin typeface="微软雅黑" pitchFamily="34" charset="-122"/>
                <a:ea typeface="微软雅黑" pitchFamily="34" charset="-122"/>
              </a:rPr>
              <a:t>字段</a:t>
            </a:r>
            <a:endParaRPr lang="zh-CN" altLang="en-US" sz="2000" b="1" dirty="0">
              <a:solidFill>
                <a:schemeClr val="bg1"/>
              </a:solidFill>
              <a:latin typeface="微软雅黑" pitchFamily="34" charset="-122"/>
              <a:ea typeface="微软雅黑" pitchFamily="34" charset="-122"/>
            </a:endParaRPr>
          </a:p>
        </p:txBody>
      </p:sp>
      <p:sp>
        <p:nvSpPr>
          <p:cNvPr id="36" name="圆角矩形 35"/>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1637153" y="1144852"/>
            <a:ext cx="5962309" cy="2192261"/>
            <a:chOff x="1392642" y="1665825"/>
            <a:chExt cx="5962309" cy="2192261"/>
          </a:xfrm>
        </p:grpSpPr>
        <p:sp>
          <p:nvSpPr>
            <p:cNvPr id="38" name="Rectangle 10"/>
            <p:cNvSpPr>
              <a:spLocks noChangeArrowheads="1"/>
            </p:cNvSpPr>
            <p:nvPr/>
          </p:nvSpPr>
          <p:spPr bwMode="auto">
            <a:xfrm>
              <a:off x="2200802" y="1897276"/>
              <a:ext cx="5008725" cy="1553902"/>
            </a:xfrm>
            <a:prstGeom prst="rect">
              <a:avLst/>
            </a:prstGeom>
            <a:solidFill>
              <a:srgbClr val="99FFCC"/>
            </a:solidFill>
            <a:ln w="25400">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9" name="Rectangle 44"/>
            <p:cNvSpPr>
              <a:spLocks noChangeArrowheads="1"/>
            </p:cNvSpPr>
            <p:nvPr/>
          </p:nvSpPr>
          <p:spPr bwMode="auto">
            <a:xfrm>
              <a:off x="2752834" y="190317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40" name="Rectangle 45"/>
            <p:cNvSpPr>
              <a:spLocks noChangeArrowheads="1"/>
            </p:cNvSpPr>
            <p:nvPr/>
          </p:nvSpPr>
          <p:spPr bwMode="auto">
            <a:xfrm>
              <a:off x="1753649" y="2138994"/>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41" name="Rectangle 54"/>
            <p:cNvSpPr>
              <a:spLocks noChangeArrowheads="1"/>
            </p:cNvSpPr>
            <p:nvPr/>
          </p:nvSpPr>
          <p:spPr bwMode="auto">
            <a:xfrm>
              <a:off x="1680057" y="3112399"/>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42" name="Rectangle 11"/>
            <p:cNvSpPr>
              <a:spLocks noChangeArrowheads="1"/>
            </p:cNvSpPr>
            <p:nvPr/>
          </p:nvSpPr>
          <p:spPr bwMode="auto">
            <a:xfrm>
              <a:off x="2209902" y="3457711"/>
              <a:ext cx="4988504" cy="400375"/>
            </a:xfrm>
            <a:prstGeom prst="rect">
              <a:avLst/>
            </a:prstGeom>
            <a:solidFill>
              <a:srgbClr val="00FFFF"/>
            </a:solidFill>
            <a:ln w="28575">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3" name="Line 12"/>
            <p:cNvSpPr>
              <a:spLocks noChangeShapeType="1"/>
            </p:cNvSpPr>
            <p:nvPr/>
          </p:nvSpPr>
          <p:spPr bwMode="auto">
            <a:xfrm>
              <a:off x="2197769" y="216232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4" name="Line 13"/>
            <p:cNvSpPr>
              <a:spLocks noChangeShapeType="1"/>
            </p:cNvSpPr>
            <p:nvPr/>
          </p:nvSpPr>
          <p:spPr bwMode="auto">
            <a:xfrm>
              <a:off x="2197769" y="24227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5" name="Line 14"/>
            <p:cNvSpPr>
              <a:spLocks noChangeShapeType="1"/>
            </p:cNvSpPr>
            <p:nvPr/>
          </p:nvSpPr>
          <p:spPr bwMode="auto">
            <a:xfrm>
              <a:off x="2197769" y="26840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6" name="Line 15"/>
            <p:cNvSpPr>
              <a:spLocks noChangeShapeType="1"/>
            </p:cNvSpPr>
            <p:nvPr/>
          </p:nvSpPr>
          <p:spPr bwMode="auto">
            <a:xfrm>
              <a:off x="2197769" y="29416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7" name="Line 16"/>
            <p:cNvSpPr>
              <a:spLocks noChangeShapeType="1"/>
            </p:cNvSpPr>
            <p:nvPr/>
          </p:nvSpPr>
          <p:spPr bwMode="auto">
            <a:xfrm>
              <a:off x="2197769" y="32029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8" name="Line 17"/>
            <p:cNvSpPr>
              <a:spLocks noChangeShapeType="1"/>
            </p:cNvSpPr>
            <p:nvPr/>
          </p:nvSpPr>
          <p:spPr bwMode="auto">
            <a:xfrm>
              <a:off x="2814508"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9" name="Line 18"/>
            <p:cNvSpPr>
              <a:spLocks noChangeShapeType="1"/>
            </p:cNvSpPr>
            <p:nvPr/>
          </p:nvSpPr>
          <p:spPr bwMode="auto">
            <a:xfrm>
              <a:off x="3485247"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0" name="Line 19"/>
            <p:cNvSpPr>
              <a:spLocks noChangeShapeType="1"/>
            </p:cNvSpPr>
            <p:nvPr/>
          </p:nvSpPr>
          <p:spPr bwMode="auto">
            <a:xfrm>
              <a:off x="3485247" y="2428310"/>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1" name="Line 20"/>
            <p:cNvSpPr>
              <a:spLocks noChangeShapeType="1"/>
            </p:cNvSpPr>
            <p:nvPr/>
          </p:nvSpPr>
          <p:spPr bwMode="auto">
            <a:xfrm>
              <a:off x="4698087" y="1901943"/>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2" name="Line 21"/>
            <p:cNvSpPr>
              <a:spLocks noChangeShapeType="1"/>
            </p:cNvSpPr>
            <p:nvPr/>
          </p:nvSpPr>
          <p:spPr bwMode="auto">
            <a:xfrm flipV="1">
              <a:off x="5953807" y="3200127"/>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3" name="Line 22"/>
            <p:cNvSpPr>
              <a:spLocks noChangeShapeType="1"/>
            </p:cNvSpPr>
            <p:nvPr/>
          </p:nvSpPr>
          <p:spPr bwMode="auto">
            <a:xfrm>
              <a:off x="5208666" y="2167926"/>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4" name="Rectangle 23"/>
            <p:cNvSpPr>
              <a:spLocks noChangeArrowheads="1"/>
            </p:cNvSpPr>
            <p:nvPr/>
          </p:nvSpPr>
          <p:spPr bwMode="auto">
            <a:xfrm>
              <a:off x="2164406"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55" name="Rectangle 24"/>
            <p:cNvSpPr>
              <a:spLocks noChangeArrowheads="1"/>
            </p:cNvSpPr>
            <p:nvPr/>
          </p:nvSpPr>
          <p:spPr bwMode="auto">
            <a:xfrm>
              <a:off x="2759912"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56" name="Rectangle 25"/>
            <p:cNvSpPr>
              <a:spLocks noChangeArrowheads="1"/>
            </p:cNvSpPr>
            <p:nvPr/>
          </p:nvSpPr>
          <p:spPr bwMode="auto">
            <a:xfrm>
              <a:off x="3393838"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57" name="Rectangle 26"/>
            <p:cNvSpPr>
              <a:spLocks noChangeArrowheads="1"/>
            </p:cNvSpPr>
            <p:nvPr/>
          </p:nvSpPr>
          <p:spPr bwMode="auto">
            <a:xfrm>
              <a:off x="463641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58" name="Rectangle 27"/>
            <p:cNvSpPr>
              <a:spLocks noChangeArrowheads="1"/>
            </p:cNvSpPr>
            <p:nvPr/>
          </p:nvSpPr>
          <p:spPr bwMode="auto">
            <a:xfrm>
              <a:off x="5143958"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59" name="Rectangle 28"/>
            <p:cNvSpPr>
              <a:spLocks noChangeArrowheads="1"/>
            </p:cNvSpPr>
            <p:nvPr/>
          </p:nvSpPr>
          <p:spPr bwMode="auto">
            <a:xfrm>
              <a:off x="589213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60" name="Rectangle 29"/>
            <p:cNvSpPr>
              <a:spLocks noChangeArrowheads="1"/>
            </p:cNvSpPr>
            <p:nvPr/>
          </p:nvSpPr>
          <p:spPr bwMode="auto">
            <a:xfrm>
              <a:off x="6983053"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61" name="Rectangle 30"/>
            <p:cNvSpPr>
              <a:spLocks noChangeArrowheads="1"/>
            </p:cNvSpPr>
            <p:nvPr/>
          </p:nvSpPr>
          <p:spPr bwMode="auto">
            <a:xfrm>
              <a:off x="2259443" y="1903178"/>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62" name="Rectangle 31"/>
            <p:cNvSpPr>
              <a:spLocks noChangeArrowheads="1"/>
            </p:cNvSpPr>
            <p:nvPr/>
          </p:nvSpPr>
          <p:spPr bwMode="auto">
            <a:xfrm>
              <a:off x="4735495" y="216853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63" name="Rectangle 32"/>
            <p:cNvSpPr>
              <a:spLocks noChangeArrowheads="1"/>
            </p:cNvSpPr>
            <p:nvPr/>
          </p:nvSpPr>
          <p:spPr bwMode="auto">
            <a:xfrm>
              <a:off x="2384814" y="2421145"/>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64" name="Rectangle 33"/>
            <p:cNvSpPr>
              <a:spLocks noChangeArrowheads="1"/>
            </p:cNvSpPr>
            <p:nvPr/>
          </p:nvSpPr>
          <p:spPr bwMode="auto">
            <a:xfrm>
              <a:off x="3741637" y="242114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65" name="Rectangle 34"/>
            <p:cNvSpPr>
              <a:spLocks noChangeArrowheads="1"/>
            </p:cNvSpPr>
            <p:nvPr/>
          </p:nvSpPr>
          <p:spPr bwMode="auto">
            <a:xfrm>
              <a:off x="3113778" y="21685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66" name="Rectangle 35"/>
            <p:cNvSpPr>
              <a:spLocks noChangeArrowheads="1"/>
            </p:cNvSpPr>
            <p:nvPr/>
          </p:nvSpPr>
          <p:spPr bwMode="auto">
            <a:xfrm>
              <a:off x="3630422" y="1903178"/>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67" name="Rectangle 36"/>
            <p:cNvSpPr>
              <a:spLocks noChangeArrowheads="1"/>
            </p:cNvSpPr>
            <p:nvPr/>
          </p:nvSpPr>
          <p:spPr bwMode="auto">
            <a:xfrm>
              <a:off x="5474874" y="1903178"/>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68" name="Rectangle 37"/>
            <p:cNvSpPr>
              <a:spLocks noChangeArrowheads="1"/>
            </p:cNvSpPr>
            <p:nvPr/>
          </p:nvSpPr>
          <p:spPr bwMode="auto">
            <a:xfrm>
              <a:off x="5794063" y="216853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69" name="Rectangle 38"/>
            <p:cNvSpPr>
              <a:spLocks noChangeArrowheads="1"/>
            </p:cNvSpPr>
            <p:nvPr/>
          </p:nvSpPr>
          <p:spPr bwMode="auto">
            <a:xfrm>
              <a:off x="6255098" y="318766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70" name="Rectangle 39"/>
            <p:cNvSpPr>
              <a:spLocks noChangeArrowheads="1"/>
            </p:cNvSpPr>
            <p:nvPr/>
          </p:nvSpPr>
          <p:spPr bwMode="auto">
            <a:xfrm>
              <a:off x="5251131" y="2421145"/>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71" name="Rectangle 40"/>
            <p:cNvSpPr>
              <a:spLocks noChangeArrowheads="1"/>
            </p:cNvSpPr>
            <p:nvPr/>
          </p:nvSpPr>
          <p:spPr bwMode="auto">
            <a:xfrm>
              <a:off x="4289625" y="2683546"/>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72" name="Rectangle 41"/>
            <p:cNvSpPr>
              <a:spLocks noChangeArrowheads="1"/>
            </p:cNvSpPr>
            <p:nvPr/>
          </p:nvSpPr>
          <p:spPr bwMode="auto">
            <a:xfrm>
              <a:off x="4126846" y="2942996"/>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73" name="Rectangle 42"/>
            <p:cNvSpPr>
              <a:spLocks noChangeArrowheads="1"/>
            </p:cNvSpPr>
            <p:nvPr/>
          </p:nvSpPr>
          <p:spPr bwMode="auto">
            <a:xfrm>
              <a:off x="2896403" y="3187665"/>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74" name="Rectangle 43"/>
            <p:cNvSpPr>
              <a:spLocks noChangeArrowheads="1"/>
            </p:cNvSpPr>
            <p:nvPr/>
          </p:nvSpPr>
          <p:spPr bwMode="auto">
            <a:xfrm>
              <a:off x="1864124" y="1665825"/>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75" name="Group 46"/>
            <p:cNvGrpSpPr>
              <a:grpSpLocks/>
            </p:cNvGrpSpPr>
            <p:nvPr/>
          </p:nvGrpSpPr>
          <p:grpSpPr bwMode="auto">
            <a:xfrm>
              <a:off x="2158338" y="3299988"/>
              <a:ext cx="83917" cy="41064"/>
              <a:chOff x="833" y="3024"/>
              <a:chExt cx="78" cy="51"/>
            </a:xfrm>
          </p:grpSpPr>
          <p:sp>
            <p:nvSpPr>
              <p:cNvPr id="85"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86"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87"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76" name="Group 50"/>
            <p:cNvGrpSpPr>
              <a:grpSpLocks/>
            </p:cNvGrpSpPr>
            <p:nvPr/>
          </p:nvGrpSpPr>
          <p:grpSpPr bwMode="auto">
            <a:xfrm>
              <a:off x="7169086" y="3305588"/>
              <a:ext cx="83917" cy="39198"/>
              <a:chOff x="5432" y="3030"/>
              <a:chExt cx="78" cy="51"/>
            </a:xfrm>
          </p:grpSpPr>
          <p:sp>
            <p:nvSpPr>
              <p:cNvPr id="82"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83"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84"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77" name="Rectangle 75"/>
            <p:cNvSpPr>
              <a:spLocks noChangeArrowheads="1"/>
            </p:cNvSpPr>
            <p:nvPr/>
          </p:nvSpPr>
          <p:spPr bwMode="auto">
            <a:xfrm>
              <a:off x="3904417" y="3528790"/>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smtClean="0">
                  <a:latin typeface="微软雅黑" pitchFamily="34" charset="-122"/>
                  <a:ea typeface="微软雅黑" pitchFamily="34" charset="-122"/>
                </a:rPr>
                <a:t>数   据   部   分</a:t>
              </a:r>
              <a:endParaRPr kumimoji="1" lang="zh-CN" altLang="en-US" sz="1200" b="1" dirty="0">
                <a:latin typeface="微软雅黑" pitchFamily="34" charset="-122"/>
                <a:ea typeface="微软雅黑" pitchFamily="34" charset="-122"/>
              </a:endParaRPr>
            </a:p>
          </p:txBody>
        </p:sp>
        <p:sp>
          <p:nvSpPr>
            <p:cNvPr id="78" name="AutoShape 97"/>
            <p:cNvSpPr>
              <a:spLocks/>
            </p:cNvSpPr>
            <p:nvPr/>
          </p:nvSpPr>
          <p:spPr bwMode="auto">
            <a:xfrm>
              <a:off x="2045990" y="1927141"/>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79" name="Group 94"/>
            <p:cNvGrpSpPr>
              <a:grpSpLocks/>
            </p:cNvGrpSpPr>
            <p:nvPr/>
          </p:nvGrpSpPr>
          <p:grpSpPr bwMode="auto">
            <a:xfrm>
              <a:off x="1392642" y="1885145"/>
              <a:ext cx="336679" cy="1566034"/>
              <a:chOff x="-127" y="845"/>
              <a:chExt cx="333" cy="1678"/>
            </a:xfrm>
          </p:grpSpPr>
          <p:sp>
            <p:nvSpPr>
              <p:cNvPr id="80"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81"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grpSp>
      <p:sp>
        <p:nvSpPr>
          <p:cNvPr id="88" name="矩形 87"/>
          <p:cNvSpPr/>
          <p:nvPr/>
        </p:nvSpPr>
        <p:spPr>
          <a:xfrm>
            <a:off x="2154455" y="3529238"/>
            <a:ext cx="5533887" cy="584775"/>
          </a:xfrm>
          <a:prstGeom prst="rect">
            <a:avLst/>
          </a:prstGeom>
          <a:solidFill>
            <a:srgbClr val="0000CC"/>
          </a:solidFill>
          <a:ln w="9525">
            <a:no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协议</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占</a:t>
            </a:r>
            <a:r>
              <a:rPr lang="en-US" altLang="zh-CN" sz="1600" b="1" dirty="0">
                <a:solidFill>
                  <a:schemeClr val="bg1"/>
                </a:solidFill>
                <a:latin typeface="微软雅黑" pitchFamily="34" charset="-122"/>
                <a:ea typeface="微软雅黑" pitchFamily="34" charset="-122"/>
              </a:rPr>
              <a:t>8 </a:t>
            </a:r>
            <a:r>
              <a:rPr lang="zh-CN" altLang="en-US" sz="1600" b="1" dirty="0">
                <a:solidFill>
                  <a:schemeClr val="bg1"/>
                </a:solidFill>
                <a:latin typeface="微软雅黑" pitchFamily="34" charset="-122"/>
                <a:ea typeface="微软雅黑" pitchFamily="34" charset="-122"/>
              </a:rPr>
              <a:t>位，指出此数据报携带的数据使用何种协议，</a:t>
            </a:r>
          </a:p>
          <a:p>
            <a:pPr algn="ctr"/>
            <a:r>
              <a:rPr lang="zh-CN" altLang="en-US" sz="1600" b="1" dirty="0">
                <a:solidFill>
                  <a:schemeClr val="bg1"/>
                </a:solidFill>
                <a:latin typeface="微软雅黑" pitchFamily="34" charset="-122"/>
                <a:ea typeface="微软雅黑" pitchFamily="34" charset="-122"/>
              </a:rPr>
              <a:t>以便目的主机的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层将</a:t>
            </a:r>
            <a:r>
              <a:rPr lang="zh-CN" altLang="en-US" sz="1600" b="1" dirty="0" smtClean="0">
                <a:solidFill>
                  <a:schemeClr val="bg1"/>
                </a:solidFill>
                <a:latin typeface="微软雅黑" pitchFamily="34" charset="-122"/>
                <a:ea typeface="微软雅黑" pitchFamily="34" charset="-122"/>
              </a:rPr>
              <a:t>数据部分上</a:t>
            </a:r>
            <a:r>
              <a:rPr lang="zh-CN" altLang="en-US" sz="1600" b="1" dirty="0">
                <a:solidFill>
                  <a:schemeClr val="bg1"/>
                </a:solidFill>
                <a:latin typeface="微软雅黑" pitchFamily="34" charset="-122"/>
                <a:ea typeface="微软雅黑" pitchFamily="34" charset="-122"/>
              </a:rPr>
              <a:t>交给那个处理过程</a:t>
            </a:r>
          </a:p>
        </p:txBody>
      </p:sp>
      <p:sp>
        <p:nvSpPr>
          <p:cNvPr id="89" name="Rectangle 92"/>
          <p:cNvSpPr>
            <a:spLocks noChangeArrowheads="1"/>
          </p:cNvSpPr>
          <p:nvPr/>
        </p:nvSpPr>
        <p:spPr bwMode="auto">
          <a:xfrm flipH="1" flipV="1">
            <a:off x="3729758" y="1915594"/>
            <a:ext cx="1221434" cy="26134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196155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withEffect">
                                  <p:stCondLst>
                                    <p:cond delay="0"/>
                                  </p:stCondLst>
                                  <p:childTnLst>
                                    <p:anim calcmode="discrete" valueType="str">
                                      <p:cBhvr>
                                        <p:cTn id="6" dur="1000" fill="hold"/>
                                        <p:tgtEl>
                                          <p:spTgt spid="89"/>
                                        </p:tgtEl>
                                        <p:attrNameLst>
                                          <p:attrName>style.visibility</p:attrName>
                                        </p:attrNameLst>
                                      </p:cBhvr>
                                      <p:tavLst>
                                        <p:tav tm="0">
                                          <p:val>
                                            <p:strVal val="hidden"/>
                                          </p:val>
                                        </p:tav>
                                        <p:tav tm="50000">
                                          <p:val>
                                            <p:strVal val="visible"/>
                                          </p:val>
                                        </p:tav>
                                      </p:tavLst>
                                    </p:anim>
                                  </p:childTnLst>
                                </p:cTn>
                              </p:par>
                              <p:par>
                                <p:cTn id="7" presetID="35" presetClass="emph" presetSubtype="0" repeatCount="4000" fill="hold" grpId="0" nodeType="withEffect">
                                  <p:stCondLst>
                                    <p:cond delay="0"/>
                                  </p:stCondLst>
                                  <p:childTnLst>
                                    <p:anim calcmode="discrete" valueType="str">
                                      <p:cBhvr>
                                        <p:cTn id="8" dur="1000" fill="hold"/>
                                        <p:tgtEl>
                                          <p:spTgt spid="8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a:t>
            </a:r>
            <a:r>
              <a:rPr lang="zh-CN" altLang="en-US" sz="2000" b="1" dirty="0" smtClean="0">
                <a:solidFill>
                  <a:schemeClr val="bg1"/>
                </a:solidFill>
                <a:latin typeface="微软雅黑" pitchFamily="34" charset="-122"/>
                <a:ea typeface="微软雅黑" pitchFamily="34" charset="-122"/>
              </a:rPr>
              <a:t>字段</a:t>
            </a:r>
            <a:endParaRPr lang="zh-CN" altLang="en-US" sz="2000" b="1" dirty="0">
              <a:solidFill>
                <a:schemeClr val="bg1"/>
              </a:solidFill>
              <a:latin typeface="微软雅黑" pitchFamily="34" charset="-122"/>
              <a:ea typeface="微软雅黑" pitchFamily="34" charset="-122"/>
            </a:endParaRPr>
          </a:p>
        </p:txBody>
      </p:sp>
      <p:sp>
        <p:nvSpPr>
          <p:cNvPr id="7" name="圆角矩形 6"/>
          <p:cNvSpPr/>
          <p:nvPr/>
        </p:nvSpPr>
        <p:spPr>
          <a:xfrm>
            <a:off x="556963" y="633725"/>
            <a:ext cx="8048776" cy="371891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Rectangle 4"/>
          <p:cNvSpPr>
            <a:spLocks noChangeArrowheads="1"/>
          </p:cNvSpPr>
          <p:nvPr/>
        </p:nvSpPr>
        <p:spPr bwMode="auto">
          <a:xfrm>
            <a:off x="1773858" y="1093707"/>
            <a:ext cx="5806747" cy="389895"/>
          </a:xfrm>
          <a:prstGeom prst="rect">
            <a:avLst/>
          </a:prstGeom>
          <a:solidFill>
            <a:srgbClr val="00FF99"/>
          </a:solidFill>
          <a:ln w="28575">
            <a:solidFill>
              <a:schemeClr val="tx1"/>
            </a:solidFill>
            <a:miter lim="800000"/>
            <a:headEnd/>
            <a:tailEnd/>
          </a:ln>
          <a:effectLst/>
        </p:spPr>
        <p:txBody>
          <a:bodyPr wrap="none" anchor="ctr"/>
          <a:lstStyle/>
          <a:p>
            <a:pPr algn="ctr"/>
            <a:endParaRPr kumimoji="1" lang="zh-CN" altLang="zh-CN" sz="1400" b="1">
              <a:solidFill>
                <a:srgbClr val="000099"/>
              </a:solidFill>
              <a:latin typeface="微软雅黑" pitchFamily="34" charset="-122"/>
              <a:ea typeface="微软雅黑" pitchFamily="34" charset="-122"/>
            </a:endParaRPr>
          </a:p>
        </p:txBody>
      </p:sp>
      <p:sp>
        <p:nvSpPr>
          <p:cNvPr id="62" name="Rectangle 5"/>
          <p:cNvSpPr>
            <a:spLocks noChangeArrowheads="1"/>
          </p:cNvSpPr>
          <p:nvPr/>
        </p:nvSpPr>
        <p:spPr bwMode="auto">
          <a:xfrm>
            <a:off x="1773858" y="1483603"/>
            <a:ext cx="5806747" cy="1081073"/>
          </a:xfrm>
          <a:prstGeom prst="rect">
            <a:avLst/>
          </a:prstGeom>
          <a:solidFill>
            <a:srgbClr val="00FFFF"/>
          </a:solidFill>
          <a:ln w="2857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3" name="Rectangle 11"/>
          <p:cNvSpPr>
            <a:spLocks noChangeArrowheads="1"/>
          </p:cNvSpPr>
          <p:nvPr/>
        </p:nvSpPr>
        <p:spPr bwMode="auto">
          <a:xfrm>
            <a:off x="2751961" y="1873498"/>
            <a:ext cx="3850543" cy="302268"/>
          </a:xfrm>
          <a:prstGeom prst="rect">
            <a:avLst/>
          </a:prstGeom>
          <a:solidFill>
            <a:srgbClr val="FFFF00"/>
          </a:solidFill>
          <a:ln w="19050">
            <a:solidFill>
              <a:schemeClr val="tx1"/>
            </a:solidFill>
            <a:miter lim="800000"/>
            <a:headEnd/>
            <a:tailEnd/>
          </a:ln>
          <a:effectLs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4" name="Rectangle 6"/>
          <p:cNvSpPr>
            <a:spLocks noChangeArrowheads="1"/>
          </p:cNvSpPr>
          <p:nvPr/>
        </p:nvSpPr>
        <p:spPr bwMode="auto">
          <a:xfrm>
            <a:off x="2751962" y="1880689"/>
            <a:ext cx="855488" cy="291137"/>
          </a:xfrm>
          <a:prstGeom prst="rect">
            <a:avLst/>
          </a:prstGeom>
          <a:solidFill>
            <a:srgbClr val="0000FF"/>
          </a:solidFill>
          <a:ln>
            <a:noFill/>
          </a:ln>
          <a:effectLst/>
          <a:extLst/>
        </p:spPr>
        <p:txBody>
          <a:bodyPr wrap="none" anchor="ctr"/>
          <a:lstStyle/>
          <a:p>
            <a:endParaRPr lang="zh-CN" altLang="en-US" sz="1400" b="1">
              <a:latin typeface="微软雅黑" pitchFamily="34" charset="-122"/>
              <a:ea typeface="微软雅黑" pitchFamily="34" charset="-122"/>
            </a:endParaRPr>
          </a:p>
        </p:txBody>
      </p:sp>
      <p:sp>
        <p:nvSpPr>
          <p:cNvPr id="65" name="Text Box 7"/>
          <p:cNvSpPr txBox="1">
            <a:spLocks noChangeArrowheads="1"/>
          </p:cNvSpPr>
          <p:nvPr/>
        </p:nvSpPr>
        <p:spPr bwMode="auto">
          <a:xfrm>
            <a:off x="1908772" y="1144536"/>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运输层</a:t>
            </a:r>
          </a:p>
        </p:txBody>
      </p:sp>
      <p:sp>
        <p:nvSpPr>
          <p:cNvPr id="66" name="Text Box 8"/>
          <p:cNvSpPr txBox="1">
            <a:spLocks noChangeArrowheads="1"/>
          </p:cNvSpPr>
          <p:nvPr/>
        </p:nvSpPr>
        <p:spPr bwMode="auto">
          <a:xfrm>
            <a:off x="1908772" y="1789438"/>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网络层</a:t>
            </a:r>
          </a:p>
        </p:txBody>
      </p:sp>
      <p:sp>
        <p:nvSpPr>
          <p:cNvPr id="67" name="Line 9"/>
          <p:cNvSpPr>
            <a:spLocks noChangeShapeType="1"/>
          </p:cNvSpPr>
          <p:nvPr/>
        </p:nvSpPr>
        <p:spPr bwMode="auto">
          <a:xfrm>
            <a:off x="3613799" y="1873498"/>
            <a:ext cx="0" cy="3022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Text Box 10"/>
          <p:cNvSpPr txBox="1">
            <a:spLocks noChangeArrowheads="1"/>
          </p:cNvSpPr>
          <p:nvPr/>
        </p:nvSpPr>
        <p:spPr bwMode="auto">
          <a:xfrm>
            <a:off x="2706721" y="1893975"/>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首部</a:t>
            </a:r>
          </a:p>
        </p:txBody>
      </p:sp>
      <p:sp>
        <p:nvSpPr>
          <p:cNvPr id="69" name="Rectangle 13"/>
          <p:cNvSpPr>
            <a:spLocks noChangeArrowheads="1"/>
          </p:cNvSpPr>
          <p:nvPr/>
        </p:nvSpPr>
        <p:spPr bwMode="auto">
          <a:xfrm>
            <a:off x="4419107" y="1180350"/>
            <a:ext cx="689044" cy="216608"/>
          </a:xfrm>
          <a:prstGeom prst="rect">
            <a:avLst/>
          </a:prstGeom>
          <a:solidFill>
            <a:srgbClr val="00B050"/>
          </a:solidFill>
          <a:ln w="9525">
            <a:solidFill>
              <a:schemeClr val="tx1"/>
            </a:solidFill>
            <a:miter lim="800000"/>
            <a:headEnd/>
            <a:tailEnd/>
          </a:ln>
          <a:effectLs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0" name="Text Box 14"/>
          <p:cNvSpPr txBox="1">
            <a:spLocks noChangeArrowheads="1"/>
          </p:cNvSpPr>
          <p:nvPr/>
        </p:nvSpPr>
        <p:spPr bwMode="auto">
          <a:xfrm>
            <a:off x="4524704" y="1146974"/>
            <a:ext cx="5287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chemeClr val="bg1"/>
                </a:solidFill>
                <a:latin typeface="微软雅黑" pitchFamily="34" charset="-122"/>
                <a:ea typeface="微软雅黑" pitchFamily="34" charset="-122"/>
              </a:rPr>
              <a:t>TCP</a:t>
            </a:r>
          </a:p>
        </p:txBody>
      </p:sp>
      <p:sp>
        <p:nvSpPr>
          <p:cNvPr id="71" name="Rectangle 15"/>
          <p:cNvSpPr>
            <a:spLocks noChangeArrowheads="1"/>
          </p:cNvSpPr>
          <p:nvPr/>
        </p:nvSpPr>
        <p:spPr bwMode="auto">
          <a:xfrm>
            <a:off x="5280945" y="1180350"/>
            <a:ext cx="690112" cy="216608"/>
          </a:xfrm>
          <a:prstGeom prst="rect">
            <a:avLst/>
          </a:prstGeom>
          <a:solidFill>
            <a:srgbClr val="00B050"/>
          </a:solidFill>
          <a:ln w="9525">
            <a:solidFill>
              <a:schemeClr val="tx1"/>
            </a:solidFill>
            <a:miter lim="800000"/>
            <a:headEnd/>
            <a:tailEnd/>
          </a:ln>
          <a:effectLs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2" name="Text Box 16"/>
          <p:cNvSpPr txBox="1">
            <a:spLocks noChangeArrowheads="1"/>
          </p:cNvSpPr>
          <p:nvPr/>
        </p:nvSpPr>
        <p:spPr bwMode="auto">
          <a:xfrm>
            <a:off x="5371610" y="1140491"/>
            <a:ext cx="58541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chemeClr val="bg1"/>
                </a:solidFill>
                <a:latin typeface="微软雅黑" pitchFamily="34" charset="-122"/>
                <a:ea typeface="微软雅黑" pitchFamily="34" charset="-122"/>
              </a:rPr>
              <a:t>UDP</a:t>
            </a:r>
          </a:p>
        </p:txBody>
      </p:sp>
      <p:sp>
        <p:nvSpPr>
          <p:cNvPr id="73" name="Rectangle 17"/>
          <p:cNvSpPr>
            <a:spLocks noChangeArrowheads="1"/>
          </p:cNvSpPr>
          <p:nvPr/>
        </p:nvSpPr>
        <p:spPr bwMode="auto">
          <a:xfrm>
            <a:off x="2981286" y="1564338"/>
            <a:ext cx="690112" cy="216608"/>
          </a:xfrm>
          <a:prstGeom prst="rect">
            <a:avLst/>
          </a:prstGeom>
          <a:solidFill>
            <a:srgbClr val="00B050"/>
          </a:solidFill>
          <a:ln w="9525">
            <a:solidFill>
              <a:schemeClr val="tx1"/>
            </a:solidFill>
            <a:miter lim="800000"/>
            <a:headEnd/>
            <a:tailEnd/>
          </a:ln>
          <a:effectLs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4" name="Text Box 18"/>
          <p:cNvSpPr txBox="1">
            <a:spLocks noChangeArrowheads="1"/>
          </p:cNvSpPr>
          <p:nvPr/>
        </p:nvSpPr>
        <p:spPr bwMode="auto">
          <a:xfrm>
            <a:off x="3013483" y="1529978"/>
            <a:ext cx="66877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chemeClr val="bg1"/>
                </a:solidFill>
                <a:latin typeface="微软雅黑" pitchFamily="34" charset="-122"/>
                <a:ea typeface="微软雅黑" pitchFamily="34" charset="-122"/>
              </a:rPr>
              <a:t>ICMP</a:t>
            </a:r>
          </a:p>
        </p:txBody>
      </p:sp>
      <p:sp>
        <p:nvSpPr>
          <p:cNvPr id="75" name="Rectangle 19"/>
          <p:cNvSpPr>
            <a:spLocks noChangeArrowheads="1"/>
          </p:cNvSpPr>
          <p:nvPr/>
        </p:nvSpPr>
        <p:spPr bwMode="auto">
          <a:xfrm>
            <a:off x="3786594" y="1564338"/>
            <a:ext cx="689044" cy="216608"/>
          </a:xfrm>
          <a:prstGeom prst="rect">
            <a:avLst/>
          </a:prstGeom>
          <a:solidFill>
            <a:srgbClr val="00B050"/>
          </a:solidFill>
          <a:ln w="9525">
            <a:solidFill>
              <a:schemeClr val="tx1"/>
            </a:solidFill>
            <a:miter lim="800000"/>
            <a:headEnd/>
            <a:tailEnd/>
          </a:ln>
          <a:effectLs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6" name="Text Box 20"/>
          <p:cNvSpPr txBox="1">
            <a:spLocks noChangeArrowheads="1"/>
          </p:cNvSpPr>
          <p:nvPr/>
        </p:nvSpPr>
        <p:spPr bwMode="auto">
          <a:xfrm>
            <a:off x="3819857" y="1529978"/>
            <a:ext cx="6864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chemeClr val="bg1"/>
                </a:solidFill>
                <a:latin typeface="微软雅黑" pitchFamily="34" charset="-122"/>
                <a:ea typeface="微软雅黑" pitchFamily="34" charset="-122"/>
              </a:rPr>
              <a:t>IGMP</a:t>
            </a:r>
          </a:p>
        </p:txBody>
      </p:sp>
      <p:sp>
        <p:nvSpPr>
          <p:cNvPr id="77" name="Rectangle 21"/>
          <p:cNvSpPr>
            <a:spLocks noChangeArrowheads="1"/>
          </p:cNvSpPr>
          <p:nvPr/>
        </p:nvSpPr>
        <p:spPr bwMode="auto">
          <a:xfrm>
            <a:off x="6176917" y="1564338"/>
            <a:ext cx="689044" cy="216608"/>
          </a:xfrm>
          <a:prstGeom prst="rect">
            <a:avLst/>
          </a:prstGeom>
          <a:solidFill>
            <a:srgbClr val="00B050"/>
          </a:solidFill>
          <a:ln w="9525">
            <a:solidFill>
              <a:schemeClr val="tx1"/>
            </a:solidFill>
            <a:miter lim="800000"/>
            <a:headEnd/>
            <a:tailEnd/>
          </a:ln>
          <a:effectLs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8" name="Text Box 22"/>
          <p:cNvSpPr txBox="1">
            <a:spLocks noChangeArrowheads="1"/>
          </p:cNvSpPr>
          <p:nvPr/>
        </p:nvSpPr>
        <p:spPr bwMode="auto">
          <a:xfrm>
            <a:off x="6203832" y="1523628"/>
            <a:ext cx="6591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chemeClr val="bg1"/>
                </a:solidFill>
                <a:latin typeface="微软雅黑" pitchFamily="34" charset="-122"/>
                <a:ea typeface="微软雅黑" pitchFamily="34" charset="-122"/>
              </a:rPr>
              <a:t>OSPF</a:t>
            </a:r>
          </a:p>
        </p:txBody>
      </p:sp>
      <p:sp>
        <p:nvSpPr>
          <p:cNvPr id="79" name="Line 25"/>
          <p:cNvSpPr>
            <a:spLocks noChangeShapeType="1"/>
          </p:cNvSpPr>
          <p:nvPr/>
        </p:nvSpPr>
        <p:spPr bwMode="auto">
          <a:xfrm flipV="1">
            <a:off x="5338544" y="1396959"/>
            <a:ext cx="287991" cy="605519"/>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0" name="Line 27"/>
          <p:cNvSpPr>
            <a:spLocks noChangeShapeType="1"/>
          </p:cNvSpPr>
          <p:nvPr/>
        </p:nvSpPr>
        <p:spPr bwMode="auto">
          <a:xfrm flipH="1" flipV="1">
            <a:off x="4762563" y="1396959"/>
            <a:ext cx="583449" cy="618319"/>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1" name="Line 28"/>
          <p:cNvSpPr>
            <a:spLocks noChangeShapeType="1"/>
          </p:cNvSpPr>
          <p:nvPr/>
        </p:nvSpPr>
        <p:spPr bwMode="auto">
          <a:xfrm flipH="1" flipV="1">
            <a:off x="4490572" y="1739594"/>
            <a:ext cx="875705" cy="287498"/>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2" name="Line 29"/>
          <p:cNvSpPr>
            <a:spLocks noChangeShapeType="1"/>
          </p:cNvSpPr>
          <p:nvPr/>
        </p:nvSpPr>
        <p:spPr bwMode="auto">
          <a:xfrm flipH="1" flipV="1">
            <a:off x="3494337" y="1789808"/>
            <a:ext cx="1869806" cy="231377"/>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3" name="Line 30"/>
          <p:cNvSpPr>
            <a:spLocks noChangeShapeType="1"/>
          </p:cNvSpPr>
          <p:nvPr/>
        </p:nvSpPr>
        <p:spPr bwMode="auto">
          <a:xfrm flipV="1">
            <a:off x="5355609" y="1738610"/>
            <a:ext cx="803175" cy="277653"/>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4" name="Text Box 31"/>
          <p:cNvSpPr txBox="1">
            <a:spLocks noChangeArrowheads="1"/>
          </p:cNvSpPr>
          <p:nvPr/>
        </p:nvSpPr>
        <p:spPr bwMode="auto">
          <a:xfrm>
            <a:off x="3690747" y="1880689"/>
            <a:ext cx="9396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数 据 部 分</a:t>
            </a:r>
          </a:p>
        </p:txBody>
      </p:sp>
      <p:sp>
        <p:nvSpPr>
          <p:cNvPr id="85" name="Line 32"/>
          <p:cNvSpPr>
            <a:spLocks noChangeShapeType="1"/>
          </p:cNvSpPr>
          <p:nvPr/>
        </p:nvSpPr>
        <p:spPr bwMode="auto">
          <a:xfrm>
            <a:off x="2751961" y="2348067"/>
            <a:ext cx="3850543"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6" name="Text Box 33"/>
          <p:cNvSpPr txBox="1">
            <a:spLocks noChangeArrowheads="1"/>
          </p:cNvSpPr>
          <p:nvPr/>
        </p:nvSpPr>
        <p:spPr bwMode="auto">
          <a:xfrm>
            <a:off x="4245246" y="2199937"/>
            <a:ext cx="845103" cy="276999"/>
          </a:xfrm>
          <a:prstGeom prst="rect">
            <a:avLst/>
          </a:prstGeom>
          <a:solidFill>
            <a:srgbClr val="00FFFF"/>
          </a:solidFill>
          <a:ln>
            <a:noFill/>
          </a:ln>
          <a:effectLst/>
          <a:extLst/>
        </p:spPr>
        <p:txBody>
          <a:bodyPr wrap="none">
            <a:spAutoFit/>
          </a:bodyPr>
          <a:lstStyle/>
          <a:p>
            <a:r>
              <a:rPr kumimoji="1" lang="en-US" altLang="zh-CN" sz="1200" b="1">
                <a:latin typeface="微软雅黑" pitchFamily="34" charset="-122"/>
                <a:ea typeface="微软雅黑" pitchFamily="34" charset="-122"/>
              </a:rPr>
              <a:t>IP </a:t>
            </a:r>
            <a:r>
              <a:rPr kumimoji="1" lang="zh-CN" altLang="en-US" sz="1200" b="1">
                <a:latin typeface="微软雅黑" pitchFamily="34" charset="-122"/>
                <a:ea typeface="微软雅黑" pitchFamily="34" charset="-122"/>
              </a:rPr>
              <a:t>数据报</a:t>
            </a:r>
          </a:p>
        </p:txBody>
      </p:sp>
      <p:grpSp>
        <p:nvGrpSpPr>
          <p:cNvPr id="87" name="Group 38"/>
          <p:cNvGrpSpPr>
            <a:grpSpLocks/>
          </p:cNvGrpSpPr>
          <p:nvPr/>
        </p:nvGrpSpPr>
        <p:grpSpPr bwMode="auto">
          <a:xfrm>
            <a:off x="3346074" y="2031033"/>
            <a:ext cx="3072969" cy="1337066"/>
            <a:chOff x="1632" y="2296"/>
            <a:chExt cx="2881" cy="1358"/>
          </a:xfrm>
          <a:solidFill>
            <a:schemeClr val="bg1"/>
          </a:solidFill>
        </p:grpSpPr>
        <p:sp>
          <p:nvSpPr>
            <p:cNvPr id="88" name="Rectangle 34"/>
            <p:cNvSpPr>
              <a:spLocks noChangeArrowheads="1"/>
            </p:cNvSpPr>
            <p:nvPr/>
          </p:nvSpPr>
          <p:spPr bwMode="auto">
            <a:xfrm>
              <a:off x="1632" y="2296"/>
              <a:ext cx="227" cy="106"/>
            </a:xfrm>
            <a:prstGeom prst="rect">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9" name="AutoShape 35"/>
            <p:cNvSpPr>
              <a:spLocks noChangeArrowheads="1"/>
            </p:cNvSpPr>
            <p:nvPr/>
          </p:nvSpPr>
          <p:spPr bwMode="auto">
            <a:xfrm>
              <a:off x="1937" y="3033"/>
              <a:ext cx="2576" cy="621"/>
            </a:xfrm>
            <a:prstGeom prst="wedgeRoundRectCallout">
              <a:avLst>
                <a:gd name="adj1" fmla="val -56617"/>
                <a:gd name="adj2" fmla="val -159839"/>
                <a:gd name="adj3" fmla="val 16667"/>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1" lang="zh-CN" altLang="zh-CN" sz="1400" b="1">
                <a:solidFill>
                  <a:srgbClr val="000099"/>
                </a:solidFill>
                <a:latin typeface="微软雅黑" pitchFamily="34" charset="-122"/>
                <a:ea typeface="微软雅黑" pitchFamily="34" charset="-122"/>
              </a:endParaRPr>
            </a:p>
          </p:txBody>
        </p:sp>
        <p:sp>
          <p:nvSpPr>
            <p:cNvPr id="90" name="Text Box 36"/>
            <p:cNvSpPr txBox="1">
              <a:spLocks noChangeArrowheads="1"/>
            </p:cNvSpPr>
            <p:nvPr/>
          </p:nvSpPr>
          <p:spPr bwMode="auto">
            <a:xfrm>
              <a:off x="2258" y="3111"/>
              <a:ext cx="2004" cy="53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400" b="1" dirty="0">
                  <a:solidFill>
                    <a:srgbClr val="CC00CC"/>
                  </a:solidFill>
                  <a:latin typeface="微软雅黑" pitchFamily="34" charset="-122"/>
                  <a:ea typeface="微软雅黑" pitchFamily="34" charset="-122"/>
                </a:rPr>
                <a:t>协议</a:t>
              </a:r>
              <a:r>
                <a:rPr kumimoji="1" lang="zh-CN" altLang="en-US" sz="1400" b="1" dirty="0">
                  <a:latin typeface="微软雅黑" pitchFamily="34" charset="-122"/>
                  <a:ea typeface="微软雅黑" pitchFamily="34" charset="-122"/>
                </a:rPr>
                <a:t>字段指出应将数据</a:t>
              </a:r>
            </a:p>
            <a:p>
              <a:pPr algn="ctr"/>
              <a:r>
                <a:rPr kumimoji="1" lang="zh-CN" altLang="en-US" sz="1400" b="1" dirty="0">
                  <a:latin typeface="微软雅黑" pitchFamily="34" charset="-122"/>
                  <a:ea typeface="微软雅黑" pitchFamily="34" charset="-122"/>
                </a:rPr>
                <a:t>部分交给哪一个进程</a:t>
              </a:r>
            </a:p>
          </p:txBody>
        </p:sp>
      </p:grpSp>
      <p:sp>
        <p:nvSpPr>
          <p:cNvPr id="92" name="矩形 91"/>
          <p:cNvSpPr/>
          <p:nvPr/>
        </p:nvSpPr>
        <p:spPr>
          <a:xfrm>
            <a:off x="1773857" y="3529238"/>
            <a:ext cx="5806747" cy="584775"/>
          </a:xfrm>
          <a:prstGeom prst="rect">
            <a:avLst/>
          </a:prstGeom>
          <a:solidFill>
            <a:srgbClr val="00B050"/>
          </a:solidFill>
          <a:ln w="9525">
            <a:noFill/>
            <a:miter lim="800000"/>
            <a:headEnd/>
            <a:tailEnd/>
          </a:ln>
          <a:effectLst/>
        </p:spPr>
        <p:txBody>
          <a:bodyPr wrap="square">
            <a:spAutoFit/>
          </a:bodyPr>
          <a:lstStyle/>
          <a:p>
            <a:pPr algn="ct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协议支持多种协议，</a:t>
            </a:r>
          </a:p>
          <a:p>
            <a:pPr algn="ct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数据报可以封装多种协议 </a:t>
            </a:r>
            <a:r>
              <a:rPr lang="en-US" altLang="zh-CN" sz="1600" b="1" dirty="0">
                <a:solidFill>
                  <a:schemeClr val="bg1"/>
                </a:solidFill>
                <a:latin typeface="微软雅黑" pitchFamily="34" charset="-122"/>
                <a:ea typeface="微软雅黑" pitchFamily="34" charset="-122"/>
              </a:rPr>
              <a:t>PDU</a:t>
            </a:r>
            <a:r>
              <a:rPr lang="zh-CN" altLang="en-US" sz="1600" b="1" dirty="0">
                <a:solidFill>
                  <a:schemeClr val="bg1"/>
                </a:solidFill>
                <a:latin typeface="微软雅黑" pitchFamily="34" charset="-122"/>
                <a:ea typeface="微软雅黑" pitchFamily="34" charset="-122"/>
              </a:rPr>
              <a:t>。</a:t>
            </a:r>
          </a:p>
        </p:txBody>
      </p:sp>
    </p:spTree>
    <p:extLst>
      <p:ext uri="{BB962C8B-B14F-4D97-AF65-F5344CB8AC3E}">
        <p14:creationId xmlns:p14="http://schemas.microsoft.com/office/powerpoint/2010/main" val="283850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87"/>
                                        </p:tgtEl>
                                        <p:attrNameLst>
                                          <p:attrName>style.visibility</p:attrName>
                                        </p:attrNameLst>
                                      </p:cBhvr>
                                      <p:tavLst>
                                        <p:tav tm="0">
                                          <p:val>
                                            <p:strVal val="hidden"/>
                                          </p:val>
                                        </p:tav>
                                        <p:tav tm="50000">
                                          <p:val>
                                            <p:strVal val="visible"/>
                                          </p:val>
                                        </p:tav>
                                      </p:tavLst>
                                    </p:anim>
                                  </p:childTnLst>
                                </p:cTn>
                              </p:par>
                            </p:childTnLst>
                          </p:cTn>
                        </p:par>
                        <p:par>
                          <p:cTn id="7" fill="hold">
                            <p:stCondLst>
                              <p:cond delay="4000"/>
                            </p:stCondLst>
                            <p:childTnLst>
                              <p:par>
                                <p:cTn id="8" presetID="1" presetClass="entr" presetSubtype="0" fill="hold" grpId="0" nodeType="afterEffect">
                                  <p:stCondLst>
                                    <p:cond delay="250"/>
                                  </p:stCondLst>
                                  <p:childTnLst>
                                    <p:set>
                                      <p:cBhvr>
                                        <p:cTn id="9" dur="1" fill="hold">
                                          <p:stCondLst>
                                            <p:cond delay="0"/>
                                          </p:stCondLst>
                                        </p:cTn>
                                        <p:tgtEl>
                                          <p:spTgt spid="82"/>
                                        </p:tgtEl>
                                        <p:attrNameLst>
                                          <p:attrName>style.visibility</p:attrName>
                                        </p:attrNameLst>
                                      </p:cBhvr>
                                      <p:to>
                                        <p:strVal val="visible"/>
                                      </p:to>
                                    </p:set>
                                  </p:childTnLst>
                                </p:cTn>
                              </p:par>
                            </p:childTnLst>
                          </p:cTn>
                        </p:par>
                        <p:par>
                          <p:cTn id="10" fill="hold">
                            <p:stCondLst>
                              <p:cond delay="4250"/>
                            </p:stCondLst>
                            <p:childTnLst>
                              <p:par>
                                <p:cTn id="11" presetID="22" presetClass="entr" presetSubtype="2" fill="hold" grpId="1" nodeType="after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wipe(right)">
                                      <p:cBhvr>
                                        <p:cTn id="13" dur="1000"/>
                                        <p:tgtEl>
                                          <p:spTgt spid="82"/>
                                        </p:tgtEl>
                                      </p:cBhvr>
                                    </p:animEffect>
                                  </p:childTnLst>
                                </p:cTn>
                              </p:par>
                            </p:childTnLst>
                          </p:cTn>
                        </p:par>
                        <p:par>
                          <p:cTn id="14" fill="hold">
                            <p:stCondLst>
                              <p:cond delay="5250"/>
                            </p:stCondLst>
                            <p:childTnLst>
                              <p:par>
                                <p:cTn id="15" presetID="1" presetClass="entr" presetSubtype="0" fill="hold" grpId="0" nodeType="after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childTnLst>
                          </p:cTn>
                        </p:par>
                        <p:par>
                          <p:cTn id="17" fill="hold">
                            <p:stCondLst>
                              <p:cond delay="5250"/>
                            </p:stCondLst>
                            <p:childTnLst>
                              <p:par>
                                <p:cTn id="18" presetID="22" presetClass="entr" presetSubtype="2" fill="hold" grpId="1" nodeType="after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wipe(right)">
                                      <p:cBhvr>
                                        <p:cTn id="20" dur="1000"/>
                                        <p:tgtEl>
                                          <p:spTgt spid="81"/>
                                        </p:tgtEl>
                                      </p:cBhvr>
                                    </p:animEffect>
                                  </p:childTnLst>
                                </p:cTn>
                              </p:par>
                            </p:childTnLst>
                          </p:cTn>
                        </p:par>
                        <p:par>
                          <p:cTn id="21" fill="hold">
                            <p:stCondLst>
                              <p:cond delay="6250"/>
                            </p:stCondLst>
                            <p:childTnLst>
                              <p:par>
                                <p:cTn id="22" presetID="1"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childTnLst>
                                </p:cTn>
                              </p:par>
                            </p:childTnLst>
                          </p:cTn>
                        </p:par>
                        <p:par>
                          <p:cTn id="24" fill="hold">
                            <p:stCondLst>
                              <p:cond delay="6250"/>
                            </p:stCondLst>
                            <p:childTnLst>
                              <p:par>
                                <p:cTn id="25" presetID="22" presetClass="entr" presetSubtype="4" fill="hold" grpId="1" nodeType="after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wipe(down)">
                                      <p:cBhvr>
                                        <p:cTn id="27" dur="1000"/>
                                        <p:tgtEl>
                                          <p:spTgt spid="80"/>
                                        </p:tgtEl>
                                      </p:cBhvr>
                                    </p:animEffect>
                                  </p:childTnLst>
                                </p:cTn>
                              </p:par>
                            </p:childTnLst>
                          </p:cTn>
                        </p:par>
                        <p:par>
                          <p:cTn id="28" fill="hold">
                            <p:stCondLst>
                              <p:cond delay="7250"/>
                            </p:stCondLst>
                            <p:childTnLst>
                              <p:par>
                                <p:cTn id="29" presetID="1" presetClass="entr" presetSubtype="0" fill="hold" grpId="0" nodeType="after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par>
                          <p:cTn id="31" fill="hold">
                            <p:stCondLst>
                              <p:cond delay="7250"/>
                            </p:stCondLst>
                            <p:childTnLst>
                              <p:par>
                                <p:cTn id="32" presetID="22" presetClass="entr" presetSubtype="4" fill="hold" grpId="1" nodeType="after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1000"/>
                                        <p:tgtEl>
                                          <p:spTgt spid="79"/>
                                        </p:tgtEl>
                                      </p:cBhvr>
                                    </p:animEffect>
                                  </p:childTnLst>
                                </p:cTn>
                              </p:par>
                            </p:childTnLst>
                          </p:cTn>
                        </p:par>
                        <p:par>
                          <p:cTn id="35" fill="hold">
                            <p:stCondLst>
                              <p:cond delay="8250"/>
                            </p:stCondLst>
                            <p:childTnLst>
                              <p:par>
                                <p:cTn id="36" presetID="1" presetClass="entr" presetSubtype="0" fill="hold" grpId="0" nodeType="afterEffect">
                                  <p:stCondLst>
                                    <p:cond delay="0"/>
                                  </p:stCondLst>
                                  <p:childTnLst>
                                    <p:set>
                                      <p:cBhvr>
                                        <p:cTn id="37" dur="1" fill="hold">
                                          <p:stCondLst>
                                            <p:cond delay="0"/>
                                          </p:stCondLst>
                                        </p:cTn>
                                        <p:tgtEl>
                                          <p:spTgt spid="83"/>
                                        </p:tgtEl>
                                        <p:attrNameLst>
                                          <p:attrName>style.visibility</p:attrName>
                                        </p:attrNameLst>
                                      </p:cBhvr>
                                      <p:to>
                                        <p:strVal val="visible"/>
                                      </p:to>
                                    </p:set>
                                  </p:childTnLst>
                                </p:cTn>
                              </p:par>
                            </p:childTnLst>
                          </p:cTn>
                        </p:par>
                        <p:par>
                          <p:cTn id="38" fill="hold">
                            <p:stCondLst>
                              <p:cond delay="8250"/>
                            </p:stCondLst>
                            <p:childTnLst>
                              <p:par>
                                <p:cTn id="39" presetID="22" presetClass="entr" presetSubtype="8" fill="hold" grpId="1" nodeType="after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wipe(left)">
                                      <p:cBhvr>
                                        <p:cTn id="41"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a:t>
            </a:r>
            <a:r>
              <a:rPr lang="zh-CN" altLang="en-US" sz="2000" b="1" dirty="0" smtClean="0">
                <a:solidFill>
                  <a:schemeClr val="bg1"/>
                </a:solidFill>
                <a:latin typeface="微软雅黑" pitchFamily="34" charset="-122"/>
                <a:ea typeface="微软雅黑" pitchFamily="34" charset="-122"/>
              </a:rPr>
              <a:t>字段</a:t>
            </a:r>
            <a:endParaRPr lang="zh-CN" altLang="en-US" sz="2000" b="1" dirty="0">
              <a:solidFill>
                <a:schemeClr val="bg1"/>
              </a:solidFill>
              <a:latin typeface="微软雅黑" pitchFamily="34" charset="-122"/>
              <a:ea typeface="微软雅黑" pitchFamily="34" charset="-122"/>
            </a:endParaRPr>
          </a:p>
        </p:txBody>
      </p:sp>
      <p:sp>
        <p:nvSpPr>
          <p:cNvPr id="7" name="圆角矩形 6"/>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637153" y="1144852"/>
            <a:ext cx="5962309" cy="2192261"/>
            <a:chOff x="1392642" y="1665825"/>
            <a:chExt cx="5962309" cy="2192261"/>
          </a:xfrm>
        </p:grpSpPr>
        <p:sp>
          <p:nvSpPr>
            <p:cNvPr id="9" name="Rectangle 10"/>
            <p:cNvSpPr>
              <a:spLocks noChangeArrowheads="1"/>
            </p:cNvSpPr>
            <p:nvPr/>
          </p:nvSpPr>
          <p:spPr bwMode="auto">
            <a:xfrm>
              <a:off x="2200802" y="1897276"/>
              <a:ext cx="5008725" cy="1553902"/>
            </a:xfrm>
            <a:prstGeom prst="rect">
              <a:avLst/>
            </a:prstGeom>
            <a:solidFill>
              <a:srgbClr val="99FFCC"/>
            </a:solidFill>
            <a:ln w="25400">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 name="Rectangle 44"/>
            <p:cNvSpPr>
              <a:spLocks noChangeArrowheads="1"/>
            </p:cNvSpPr>
            <p:nvPr/>
          </p:nvSpPr>
          <p:spPr bwMode="auto">
            <a:xfrm>
              <a:off x="2752834" y="190317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11" name="Rectangle 45"/>
            <p:cNvSpPr>
              <a:spLocks noChangeArrowheads="1"/>
            </p:cNvSpPr>
            <p:nvPr/>
          </p:nvSpPr>
          <p:spPr bwMode="auto">
            <a:xfrm>
              <a:off x="1753649" y="2138994"/>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12" name="Rectangle 54"/>
            <p:cNvSpPr>
              <a:spLocks noChangeArrowheads="1"/>
            </p:cNvSpPr>
            <p:nvPr/>
          </p:nvSpPr>
          <p:spPr bwMode="auto">
            <a:xfrm>
              <a:off x="1680057" y="3112399"/>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13" name="Rectangle 11"/>
            <p:cNvSpPr>
              <a:spLocks noChangeArrowheads="1"/>
            </p:cNvSpPr>
            <p:nvPr/>
          </p:nvSpPr>
          <p:spPr bwMode="auto">
            <a:xfrm>
              <a:off x="2209902" y="3457711"/>
              <a:ext cx="4988504" cy="400375"/>
            </a:xfrm>
            <a:prstGeom prst="rect">
              <a:avLst/>
            </a:prstGeom>
            <a:solidFill>
              <a:srgbClr val="00FFFF"/>
            </a:solidFill>
            <a:ln w="28575">
              <a:solidFill>
                <a:schemeClr val="tx1"/>
              </a:solidFill>
              <a:miter lim="800000"/>
              <a:headEnd/>
              <a:tailEnd/>
            </a:ln>
            <a:effectLs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2"/>
            <p:cNvSpPr>
              <a:spLocks noChangeShapeType="1"/>
            </p:cNvSpPr>
            <p:nvPr/>
          </p:nvSpPr>
          <p:spPr bwMode="auto">
            <a:xfrm>
              <a:off x="2197769" y="216232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3"/>
            <p:cNvSpPr>
              <a:spLocks noChangeShapeType="1"/>
            </p:cNvSpPr>
            <p:nvPr/>
          </p:nvSpPr>
          <p:spPr bwMode="auto">
            <a:xfrm>
              <a:off x="2197769" y="24227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4"/>
            <p:cNvSpPr>
              <a:spLocks noChangeShapeType="1"/>
            </p:cNvSpPr>
            <p:nvPr/>
          </p:nvSpPr>
          <p:spPr bwMode="auto">
            <a:xfrm>
              <a:off x="2197769" y="26840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5"/>
            <p:cNvSpPr>
              <a:spLocks noChangeShapeType="1"/>
            </p:cNvSpPr>
            <p:nvPr/>
          </p:nvSpPr>
          <p:spPr bwMode="auto">
            <a:xfrm>
              <a:off x="2197769" y="29416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6"/>
            <p:cNvSpPr>
              <a:spLocks noChangeShapeType="1"/>
            </p:cNvSpPr>
            <p:nvPr/>
          </p:nvSpPr>
          <p:spPr bwMode="auto">
            <a:xfrm>
              <a:off x="2197769" y="32029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7"/>
            <p:cNvSpPr>
              <a:spLocks noChangeShapeType="1"/>
            </p:cNvSpPr>
            <p:nvPr/>
          </p:nvSpPr>
          <p:spPr bwMode="auto">
            <a:xfrm>
              <a:off x="2814508"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8"/>
            <p:cNvSpPr>
              <a:spLocks noChangeShapeType="1"/>
            </p:cNvSpPr>
            <p:nvPr/>
          </p:nvSpPr>
          <p:spPr bwMode="auto">
            <a:xfrm>
              <a:off x="3485247"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19"/>
            <p:cNvSpPr>
              <a:spLocks noChangeShapeType="1"/>
            </p:cNvSpPr>
            <p:nvPr/>
          </p:nvSpPr>
          <p:spPr bwMode="auto">
            <a:xfrm>
              <a:off x="3485247" y="2428310"/>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20"/>
            <p:cNvSpPr>
              <a:spLocks noChangeShapeType="1"/>
            </p:cNvSpPr>
            <p:nvPr/>
          </p:nvSpPr>
          <p:spPr bwMode="auto">
            <a:xfrm>
              <a:off x="4698087" y="1901943"/>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21"/>
            <p:cNvSpPr>
              <a:spLocks noChangeShapeType="1"/>
            </p:cNvSpPr>
            <p:nvPr/>
          </p:nvSpPr>
          <p:spPr bwMode="auto">
            <a:xfrm flipV="1">
              <a:off x="5953807" y="3200127"/>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22"/>
            <p:cNvSpPr>
              <a:spLocks noChangeShapeType="1"/>
            </p:cNvSpPr>
            <p:nvPr/>
          </p:nvSpPr>
          <p:spPr bwMode="auto">
            <a:xfrm>
              <a:off x="5208666" y="2167926"/>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Rectangle 23"/>
            <p:cNvSpPr>
              <a:spLocks noChangeArrowheads="1"/>
            </p:cNvSpPr>
            <p:nvPr/>
          </p:nvSpPr>
          <p:spPr bwMode="auto">
            <a:xfrm>
              <a:off x="2164406"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6" name="Rectangle 24"/>
            <p:cNvSpPr>
              <a:spLocks noChangeArrowheads="1"/>
            </p:cNvSpPr>
            <p:nvPr/>
          </p:nvSpPr>
          <p:spPr bwMode="auto">
            <a:xfrm>
              <a:off x="2759912"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7" name="Rectangle 25"/>
            <p:cNvSpPr>
              <a:spLocks noChangeArrowheads="1"/>
            </p:cNvSpPr>
            <p:nvPr/>
          </p:nvSpPr>
          <p:spPr bwMode="auto">
            <a:xfrm>
              <a:off x="3393838"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28" name="Rectangle 26"/>
            <p:cNvSpPr>
              <a:spLocks noChangeArrowheads="1"/>
            </p:cNvSpPr>
            <p:nvPr/>
          </p:nvSpPr>
          <p:spPr bwMode="auto">
            <a:xfrm>
              <a:off x="463641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29" name="Rectangle 27"/>
            <p:cNvSpPr>
              <a:spLocks noChangeArrowheads="1"/>
            </p:cNvSpPr>
            <p:nvPr/>
          </p:nvSpPr>
          <p:spPr bwMode="auto">
            <a:xfrm>
              <a:off x="5143958"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30" name="Rectangle 28"/>
            <p:cNvSpPr>
              <a:spLocks noChangeArrowheads="1"/>
            </p:cNvSpPr>
            <p:nvPr/>
          </p:nvSpPr>
          <p:spPr bwMode="auto">
            <a:xfrm>
              <a:off x="589213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1" name="Rectangle 29"/>
            <p:cNvSpPr>
              <a:spLocks noChangeArrowheads="1"/>
            </p:cNvSpPr>
            <p:nvPr/>
          </p:nvSpPr>
          <p:spPr bwMode="auto">
            <a:xfrm>
              <a:off x="6983053"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2" name="Rectangle 30"/>
            <p:cNvSpPr>
              <a:spLocks noChangeArrowheads="1"/>
            </p:cNvSpPr>
            <p:nvPr/>
          </p:nvSpPr>
          <p:spPr bwMode="auto">
            <a:xfrm>
              <a:off x="2259443" y="1903178"/>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3" name="Rectangle 31"/>
            <p:cNvSpPr>
              <a:spLocks noChangeArrowheads="1"/>
            </p:cNvSpPr>
            <p:nvPr/>
          </p:nvSpPr>
          <p:spPr bwMode="auto">
            <a:xfrm>
              <a:off x="4735495" y="216853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4" name="Rectangle 32"/>
            <p:cNvSpPr>
              <a:spLocks noChangeArrowheads="1"/>
            </p:cNvSpPr>
            <p:nvPr/>
          </p:nvSpPr>
          <p:spPr bwMode="auto">
            <a:xfrm>
              <a:off x="2384814" y="2421145"/>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5" name="Rectangle 33"/>
            <p:cNvSpPr>
              <a:spLocks noChangeArrowheads="1"/>
            </p:cNvSpPr>
            <p:nvPr/>
          </p:nvSpPr>
          <p:spPr bwMode="auto">
            <a:xfrm>
              <a:off x="3741637" y="242114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6" name="Rectangle 34"/>
            <p:cNvSpPr>
              <a:spLocks noChangeArrowheads="1"/>
            </p:cNvSpPr>
            <p:nvPr/>
          </p:nvSpPr>
          <p:spPr bwMode="auto">
            <a:xfrm>
              <a:off x="3113778" y="21685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7" name="Rectangle 35"/>
            <p:cNvSpPr>
              <a:spLocks noChangeArrowheads="1"/>
            </p:cNvSpPr>
            <p:nvPr/>
          </p:nvSpPr>
          <p:spPr bwMode="auto">
            <a:xfrm>
              <a:off x="3630422" y="1903178"/>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38" name="Rectangle 36"/>
            <p:cNvSpPr>
              <a:spLocks noChangeArrowheads="1"/>
            </p:cNvSpPr>
            <p:nvPr/>
          </p:nvSpPr>
          <p:spPr bwMode="auto">
            <a:xfrm>
              <a:off x="5474874" y="1903178"/>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39" name="Rectangle 37"/>
            <p:cNvSpPr>
              <a:spLocks noChangeArrowheads="1"/>
            </p:cNvSpPr>
            <p:nvPr/>
          </p:nvSpPr>
          <p:spPr bwMode="auto">
            <a:xfrm>
              <a:off x="5794063" y="216853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40" name="Rectangle 38"/>
            <p:cNvSpPr>
              <a:spLocks noChangeArrowheads="1"/>
            </p:cNvSpPr>
            <p:nvPr/>
          </p:nvSpPr>
          <p:spPr bwMode="auto">
            <a:xfrm>
              <a:off x="6255098" y="318766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1" name="Rectangle 39"/>
            <p:cNvSpPr>
              <a:spLocks noChangeArrowheads="1"/>
            </p:cNvSpPr>
            <p:nvPr/>
          </p:nvSpPr>
          <p:spPr bwMode="auto">
            <a:xfrm>
              <a:off x="5251131" y="2421145"/>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2" name="Rectangle 40"/>
            <p:cNvSpPr>
              <a:spLocks noChangeArrowheads="1"/>
            </p:cNvSpPr>
            <p:nvPr/>
          </p:nvSpPr>
          <p:spPr bwMode="auto">
            <a:xfrm>
              <a:off x="4289625" y="2683546"/>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3" name="Rectangle 41"/>
            <p:cNvSpPr>
              <a:spLocks noChangeArrowheads="1"/>
            </p:cNvSpPr>
            <p:nvPr/>
          </p:nvSpPr>
          <p:spPr bwMode="auto">
            <a:xfrm>
              <a:off x="4126846" y="2942996"/>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4" name="Rectangle 42"/>
            <p:cNvSpPr>
              <a:spLocks noChangeArrowheads="1"/>
            </p:cNvSpPr>
            <p:nvPr/>
          </p:nvSpPr>
          <p:spPr bwMode="auto">
            <a:xfrm>
              <a:off x="2896403" y="3187665"/>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5" name="Rectangle 43"/>
            <p:cNvSpPr>
              <a:spLocks noChangeArrowheads="1"/>
            </p:cNvSpPr>
            <p:nvPr/>
          </p:nvSpPr>
          <p:spPr bwMode="auto">
            <a:xfrm>
              <a:off x="1864124" y="1665825"/>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6" name="Group 46"/>
            <p:cNvGrpSpPr>
              <a:grpSpLocks/>
            </p:cNvGrpSpPr>
            <p:nvPr/>
          </p:nvGrpSpPr>
          <p:grpSpPr bwMode="auto">
            <a:xfrm>
              <a:off x="2158338" y="3299988"/>
              <a:ext cx="83917" cy="41064"/>
              <a:chOff x="833" y="3024"/>
              <a:chExt cx="78" cy="51"/>
            </a:xfrm>
          </p:grpSpPr>
          <p:sp>
            <p:nvSpPr>
              <p:cNvPr id="56"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7"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8"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7" name="Group 50"/>
            <p:cNvGrpSpPr>
              <a:grpSpLocks/>
            </p:cNvGrpSpPr>
            <p:nvPr/>
          </p:nvGrpSpPr>
          <p:grpSpPr bwMode="auto">
            <a:xfrm>
              <a:off x="7169086" y="3305588"/>
              <a:ext cx="83917" cy="39198"/>
              <a:chOff x="5432" y="3030"/>
              <a:chExt cx="78" cy="51"/>
            </a:xfrm>
          </p:grpSpPr>
          <p:sp>
            <p:nvSpPr>
              <p:cNvPr id="53"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4"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5"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48" name="Rectangle 75"/>
            <p:cNvSpPr>
              <a:spLocks noChangeArrowheads="1"/>
            </p:cNvSpPr>
            <p:nvPr/>
          </p:nvSpPr>
          <p:spPr bwMode="auto">
            <a:xfrm>
              <a:off x="3904417" y="3528790"/>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smtClean="0">
                  <a:latin typeface="微软雅黑" pitchFamily="34" charset="-122"/>
                  <a:ea typeface="微软雅黑" pitchFamily="34" charset="-122"/>
                </a:rPr>
                <a:t>数   据   部   分</a:t>
              </a:r>
              <a:endParaRPr kumimoji="1" lang="zh-CN" altLang="en-US" sz="1200" b="1" dirty="0">
                <a:latin typeface="微软雅黑" pitchFamily="34" charset="-122"/>
                <a:ea typeface="微软雅黑" pitchFamily="34" charset="-122"/>
              </a:endParaRPr>
            </a:p>
          </p:txBody>
        </p:sp>
        <p:sp>
          <p:nvSpPr>
            <p:cNvPr id="49" name="AutoShape 97"/>
            <p:cNvSpPr>
              <a:spLocks/>
            </p:cNvSpPr>
            <p:nvPr/>
          </p:nvSpPr>
          <p:spPr bwMode="auto">
            <a:xfrm>
              <a:off x="2045990" y="1927141"/>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50" name="Group 94"/>
            <p:cNvGrpSpPr>
              <a:grpSpLocks/>
            </p:cNvGrpSpPr>
            <p:nvPr/>
          </p:nvGrpSpPr>
          <p:grpSpPr bwMode="auto">
            <a:xfrm>
              <a:off x="1392642" y="1885145"/>
              <a:ext cx="336679" cy="1566034"/>
              <a:chOff x="-127" y="845"/>
              <a:chExt cx="333" cy="1678"/>
            </a:xfrm>
          </p:grpSpPr>
          <p:sp>
            <p:nvSpPr>
              <p:cNvPr id="51"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52"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grpSp>
      <p:sp>
        <p:nvSpPr>
          <p:cNvPr id="59" name="矩形 58"/>
          <p:cNvSpPr/>
          <p:nvPr/>
        </p:nvSpPr>
        <p:spPr>
          <a:xfrm>
            <a:off x="1759732" y="3529238"/>
            <a:ext cx="6323334" cy="584775"/>
          </a:xfrm>
          <a:prstGeom prst="rect">
            <a:avLst/>
          </a:prstGeom>
          <a:solidFill>
            <a:srgbClr val="0000CC"/>
          </a:solidFill>
          <a:ln w="9525">
            <a:no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首部检验和</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占</a:t>
            </a:r>
            <a:r>
              <a:rPr lang="en-US" altLang="zh-CN" sz="1600" b="1" dirty="0">
                <a:solidFill>
                  <a:schemeClr val="bg1"/>
                </a:solidFill>
                <a:latin typeface="微软雅黑" pitchFamily="34" charset="-122"/>
                <a:ea typeface="微软雅黑" pitchFamily="34" charset="-122"/>
              </a:rPr>
              <a:t>16 </a:t>
            </a:r>
            <a:r>
              <a:rPr lang="zh-CN" altLang="en-US" sz="1600" b="1" dirty="0">
                <a:solidFill>
                  <a:schemeClr val="bg1"/>
                </a:solidFill>
                <a:latin typeface="微软雅黑" pitchFamily="34" charset="-122"/>
                <a:ea typeface="微软雅黑" pitchFamily="34" charset="-122"/>
              </a:rPr>
              <a:t>位，只检验数据报的首部，</a:t>
            </a:r>
          </a:p>
          <a:p>
            <a:pPr algn="ctr"/>
            <a:r>
              <a:rPr lang="zh-CN" altLang="en-US" sz="1600" b="1" dirty="0">
                <a:solidFill>
                  <a:schemeClr val="bg1"/>
                </a:solidFill>
                <a:latin typeface="微软雅黑" pitchFamily="34" charset="-122"/>
                <a:ea typeface="微软雅黑" pitchFamily="34" charset="-122"/>
              </a:rPr>
              <a:t>不检验数据部分。这里不采用 </a:t>
            </a:r>
            <a:r>
              <a:rPr lang="en-US" altLang="zh-CN" sz="1600" b="1" dirty="0">
                <a:solidFill>
                  <a:schemeClr val="bg1"/>
                </a:solidFill>
                <a:latin typeface="微软雅黑" pitchFamily="34" charset="-122"/>
                <a:ea typeface="微软雅黑" pitchFamily="34" charset="-122"/>
              </a:rPr>
              <a:t>CRC </a:t>
            </a:r>
            <a:r>
              <a:rPr lang="zh-CN" altLang="en-US" sz="1600" b="1" dirty="0">
                <a:solidFill>
                  <a:schemeClr val="bg1"/>
                </a:solidFill>
                <a:latin typeface="微软雅黑" pitchFamily="34" charset="-122"/>
                <a:ea typeface="微软雅黑" pitchFamily="34" charset="-122"/>
              </a:rPr>
              <a:t>检验码而采用简单的计算方法。 </a:t>
            </a:r>
          </a:p>
        </p:txBody>
      </p:sp>
      <p:sp>
        <p:nvSpPr>
          <p:cNvPr id="60" name="Rectangle 92"/>
          <p:cNvSpPr>
            <a:spLocks noChangeArrowheads="1"/>
          </p:cNvSpPr>
          <p:nvPr/>
        </p:nvSpPr>
        <p:spPr bwMode="auto">
          <a:xfrm flipV="1">
            <a:off x="4951192" y="1915593"/>
            <a:ext cx="2508912" cy="26134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392695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withEffect">
                                  <p:stCondLst>
                                    <p:cond delay="0"/>
                                  </p:stCondLst>
                                  <p:childTnLst>
                                    <p:anim calcmode="discrete" valueType="str">
                                      <p:cBhvr>
                                        <p:cTn id="6" dur="1000" fill="hold"/>
                                        <p:tgtEl>
                                          <p:spTgt spid="60"/>
                                        </p:tgtEl>
                                        <p:attrNameLst>
                                          <p:attrName>style.visibility</p:attrName>
                                        </p:attrNameLst>
                                      </p:cBhvr>
                                      <p:tavLst>
                                        <p:tav tm="0">
                                          <p:val>
                                            <p:strVal val="hidden"/>
                                          </p:val>
                                        </p:tav>
                                        <p:tav tm="50000">
                                          <p:val>
                                            <p:strVal val="visible"/>
                                          </p:val>
                                        </p:tav>
                                      </p:tavLst>
                                    </p:anim>
                                  </p:childTnLst>
                                </p:cTn>
                              </p:par>
                              <p:par>
                                <p:cTn id="7" presetID="35" presetClass="emph" presetSubtype="0" repeatCount="4000" fill="hold" grpId="0" nodeType="withEffect">
                                  <p:stCondLst>
                                    <p:cond delay="0"/>
                                  </p:stCondLst>
                                  <p:childTnLst>
                                    <p:anim calcmode="discrete" valueType="str">
                                      <p:cBhvr>
                                        <p:cTn id="8" dur="10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556963" y="633725"/>
            <a:ext cx="8048776" cy="371891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0937" y="2779835"/>
            <a:ext cx="1476286" cy="1323439"/>
          </a:xfrm>
          <a:prstGeom prst="rect">
            <a:avLst/>
          </a:prstGeom>
          <a:solidFill>
            <a:srgbClr val="00B050"/>
          </a:solidFill>
          <a:ln w="9525">
            <a:noFill/>
            <a:miter lim="800000"/>
            <a:headEnd/>
            <a:tailEnd/>
          </a:ln>
          <a:effectLst/>
        </p:spPr>
        <p:txBody>
          <a:bodyPr wrap="square">
            <a:spAutoFit/>
          </a:bodyPr>
          <a:lstStyle/>
          <a:p>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数据报首部检验和的计算采用 </a:t>
            </a:r>
            <a:r>
              <a:rPr lang="en-US" altLang="zh-CN" sz="1600" b="1" dirty="0">
                <a:solidFill>
                  <a:schemeClr val="bg1"/>
                </a:solidFill>
                <a:latin typeface="微软雅黑" pitchFamily="34" charset="-122"/>
                <a:ea typeface="微软雅黑" pitchFamily="34" charset="-122"/>
              </a:rPr>
              <a:t>16 </a:t>
            </a:r>
            <a:r>
              <a:rPr lang="zh-CN" altLang="en-US" sz="1600" b="1" dirty="0">
                <a:solidFill>
                  <a:schemeClr val="bg1"/>
                </a:solidFill>
                <a:latin typeface="微软雅黑" pitchFamily="34" charset="-122"/>
                <a:ea typeface="微软雅黑" pitchFamily="34" charset="-122"/>
              </a:rPr>
              <a:t>位二进制反码求和算法</a:t>
            </a:r>
          </a:p>
        </p:txBody>
      </p:sp>
      <p:sp>
        <p:nvSpPr>
          <p:cNvPr id="15" name="Rectangle 66"/>
          <p:cNvSpPr>
            <a:spLocks noChangeArrowheads="1"/>
          </p:cNvSpPr>
          <p:nvPr/>
        </p:nvSpPr>
        <p:spPr bwMode="auto">
          <a:xfrm>
            <a:off x="4356870" y="3457735"/>
            <a:ext cx="1136515" cy="520751"/>
          </a:xfrm>
          <a:prstGeom prst="rect">
            <a:avLst/>
          </a:prstGeom>
          <a:solidFill>
            <a:srgbClr val="00FF99"/>
          </a:solidFill>
          <a:ln w="9525">
            <a:solidFill>
              <a:schemeClr val="tx1"/>
            </a:solidFill>
            <a:miter lim="800000"/>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16" name="Text Box 4"/>
          <p:cNvSpPr txBox="1">
            <a:spLocks noChangeArrowheads="1"/>
          </p:cNvSpPr>
          <p:nvPr/>
        </p:nvSpPr>
        <p:spPr bwMode="auto">
          <a:xfrm>
            <a:off x="2348959" y="769558"/>
            <a:ext cx="1491032" cy="307777"/>
          </a:xfrm>
          <a:prstGeom prst="rect">
            <a:avLst/>
          </a:prstGeom>
          <a:solidFill>
            <a:srgbClr val="0000FF"/>
          </a:solidFill>
          <a:ln w="9525">
            <a:solidFill>
              <a:schemeClr val="folHlink"/>
            </a:solidFill>
            <a:miter lim="800000"/>
            <a:headEnd/>
            <a:tailEnd/>
          </a:ln>
          <a:effectLst/>
        </p:spPr>
        <p:txBody>
          <a:bodyPr>
            <a:spAutoFit/>
          </a:bodyPr>
          <a:lstStyle/>
          <a:p>
            <a:pPr algn="ctr"/>
            <a:r>
              <a:rPr kumimoji="1" lang="zh-CN" altLang="en-US" sz="1400" b="1" dirty="0">
                <a:solidFill>
                  <a:schemeClr val="bg1"/>
                </a:solidFill>
                <a:latin typeface="微软雅黑" pitchFamily="34" charset="-122"/>
                <a:ea typeface="微软雅黑" pitchFamily="34" charset="-122"/>
              </a:rPr>
              <a:t>发送端</a:t>
            </a:r>
          </a:p>
        </p:txBody>
      </p:sp>
      <p:sp>
        <p:nvSpPr>
          <p:cNvPr id="17" name="Text Box 5"/>
          <p:cNvSpPr txBox="1">
            <a:spLocks noChangeArrowheads="1"/>
          </p:cNvSpPr>
          <p:nvPr/>
        </p:nvSpPr>
        <p:spPr bwMode="auto">
          <a:xfrm>
            <a:off x="5937304" y="769558"/>
            <a:ext cx="1444791" cy="307777"/>
          </a:xfrm>
          <a:prstGeom prst="rect">
            <a:avLst/>
          </a:prstGeom>
          <a:solidFill>
            <a:srgbClr val="00B050"/>
          </a:solidFill>
          <a:ln w="9525">
            <a:solidFill>
              <a:schemeClr val="folHlink"/>
            </a:solidFill>
            <a:miter lim="800000"/>
            <a:headEnd/>
            <a:tailEnd/>
          </a:ln>
          <a:effectLst/>
        </p:spPr>
        <p:txBody>
          <a:bodyPr>
            <a:spAutoFit/>
          </a:bodyPr>
          <a:lstStyle/>
          <a:p>
            <a:pPr algn="ctr"/>
            <a:r>
              <a:rPr kumimoji="1" lang="zh-CN" altLang="en-US" sz="1400" b="1" dirty="0">
                <a:solidFill>
                  <a:schemeClr val="bg1"/>
                </a:solidFill>
                <a:latin typeface="微软雅黑" pitchFamily="34" charset="-122"/>
                <a:ea typeface="微软雅黑" pitchFamily="34" charset="-122"/>
              </a:rPr>
              <a:t>接收端</a:t>
            </a:r>
          </a:p>
        </p:txBody>
      </p:sp>
      <p:sp>
        <p:nvSpPr>
          <p:cNvPr id="18" name="Rectangle 6"/>
          <p:cNvSpPr>
            <a:spLocks noChangeArrowheads="1"/>
          </p:cNvSpPr>
          <p:nvPr/>
        </p:nvSpPr>
        <p:spPr bwMode="auto">
          <a:xfrm>
            <a:off x="2962431" y="1142336"/>
            <a:ext cx="874479" cy="177378"/>
          </a:xfrm>
          <a:prstGeom prst="rect">
            <a:avLst/>
          </a:prstGeom>
          <a:solidFill>
            <a:srgbClr val="0000CC"/>
          </a:solidFill>
          <a:ln w="9525">
            <a:solidFill>
              <a:schemeClr val="tx1"/>
            </a:solidFill>
            <a:miter lim="800000"/>
            <a:headEnd/>
            <a:tailEnd/>
          </a:ln>
          <a:effectLs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16 </a:t>
            </a:r>
            <a:r>
              <a:rPr kumimoji="1" lang="zh-CN" altLang="en-US" sz="1200" b="1" dirty="0">
                <a:solidFill>
                  <a:schemeClr val="bg1"/>
                </a:solidFill>
                <a:latin typeface="微软雅黑" pitchFamily="34" charset="-122"/>
                <a:ea typeface="微软雅黑" pitchFamily="34" charset="-122"/>
              </a:rPr>
              <a:t>位</a:t>
            </a:r>
          </a:p>
        </p:txBody>
      </p:sp>
      <p:sp>
        <p:nvSpPr>
          <p:cNvPr id="19" name="Text Box 7"/>
          <p:cNvSpPr txBox="1">
            <a:spLocks noChangeArrowheads="1"/>
          </p:cNvSpPr>
          <p:nvPr/>
        </p:nvSpPr>
        <p:spPr bwMode="auto">
          <a:xfrm>
            <a:off x="2516456" y="1106292"/>
            <a:ext cx="457879"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字 </a:t>
            </a:r>
            <a:r>
              <a:rPr kumimoji="1" lang="en-US" altLang="zh-CN" sz="1100" b="1">
                <a:latin typeface="微软雅黑" pitchFamily="34" charset="-122"/>
                <a:ea typeface="微软雅黑" pitchFamily="34" charset="-122"/>
              </a:rPr>
              <a:t>1</a:t>
            </a:r>
          </a:p>
        </p:txBody>
      </p:sp>
      <p:sp>
        <p:nvSpPr>
          <p:cNvPr id="20" name="Rectangle 8"/>
          <p:cNvSpPr>
            <a:spLocks noChangeArrowheads="1"/>
          </p:cNvSpPr>
          <p:nvPr/>
        </p:nvSpPr>
        <p:spPr bwMode="auto">
          <a:xfrm>
            <a:off x="2962431" y="1391804"/>
            <a:ext cx="874479" cy="176429"/>
          </a:xfrm>
          <a:prstGeom prst="rect">
            <a:avLst/>
          </a:prstGeom>
          <a:solidFill>
            <a:srgbClr val="0000CC"/>
          </a:solidFill>
          <a:ln w="9525">
            <a:solidFill>
              <a:schemeClr val="tx1"/>
            </a:solidFill>
            <a:miter lim="800000"/>
            <a:headEnd/>
            <a:tailEnd/>
          </a:ln>
          <a:effectLst/>
          <a:extLst/>
        </p:spPr>
        <p:txBody>
          <a:bodyPr wrap="none" anchor="ctr"/>
          <a:lstStyle/>
          <a:p>
            <a:pPr algn="ctr"/>
            <a:r>
              <a:rPr kumimoji="1" lang="en-US" altLang="zh-CN" sz="1200" b="1">
                <a:solidFill>
                  <a:schemeClr val="bg1"/>
                </a:solidFill>
                <a:latin typeface="微软雅黑" pitchFamily="34" charset="-122"/>
                <a:ea typeface="微软雅黑" pitchFamily="34" charset="-122"/>
              </a:rPr>
              <a:t>16 </a:t>
            </a:r>
            <a:r>
              <a:rPr kumimoji="1" lang="zh-CN" altLang="en-US" sz="1200" b="1">
                <a:solidFill>
                  <a:schemeClr val="bg1"/>
                </a:solidFill>
                <a:latin typeface="微软雅黑" pitchFamily="34" charset="-122"/>
                <a:ea typeface="微软雅黑" pitchFamily="34" charset="-122"/>
              </a:rPr>
              <a:t>位</a:t>
            </a:r>
          </a:p>
        </p:txBody>
      </p:sp>
      <p:sp>
        <p:nvSpPr>
          <p:cNvPr id="21" name="Text Box 9"/>
          <p:cNvSpPr txBox="1">
            <a:spLocks noChangeArrowheads="1"/>
          </p:cNvSpPr>
          <p:nvPr/>
        </p:nvSpPr>
        <p:spPr bwMode="auto">
          <a:xfrm>
            <a:off x="2516456" y="1354810"/>
            <a:ext cx="457879"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字 </a:t>
            </a:r>
            <a:r>
              <a:rPr kumimoji="1" lang="en-US" altLang="zh-CN" sz="1100" b="1" dirty="0">
                <a:latin typeface="微软雅黑" pitchFamily="34" charset="-122"/>
                <a:ea typeface="微软雅黑" pitchFamily="34" charset="-122"/>
              </a:rPr>
              <a:t>2</a:t>
            </a:r>
          </a:p>
        </p:txBody>
      </p:sp>
      <p:grpSp>
        <p:nvGrpSpPr>
          <p:cNvPr id="22" name="Group 67"/>
          <p:cNvGrpSpPr>
            <a:grpSpLocks/>
          </p:cNvGrpSpPr>
          <p:nvPr/>
        </p:nvGrpSpPr>
        <p:grpSpPr bwMode="auto">
          <a:xfrm>
            <a:off x="2348959" y="1710515"/>
            <a:ext cx="1487950" cy="264644"/>
            <a:chOff x="295" y="1111"/>
            <a:chExt cx="1448" cy="279"/>
          </a:xfrm>
        </p:grpSpPr>
        <p:sp>
          <p:nvSpPr>
            <p:cNvPr id="23" name="Rectangle 10"/>
            <p:cNvSpPr>
              <a:spLocks noChangeArrowheads="1"/>
            </p:cNvSpPr>
            <p:nvPr/>
          </p:nvSpPr>
          <p:spPr bwMode="auto">
            <a:xfrm>
              <a:off x="892" y="1158"/>
              <a:ext cx="851" cy="186"/>
            </a:xfrm>
            <a:prstGeom prst="rect">
              <a:avLst/>
            </a:prstGeom>
            <a:solidFill>
              <a:srgbClr val="00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b="1">
                  <a:solidFill>
                    <a:schemeClr val="bg1"/>
                  </a:solidFill>
                  <a:latin typeface="微软雅黑" pitchFamily="34" charset="-122"/>
                  <a:ea typeface="微软雅黑" pitchFamily="34" charset="-122"/>
                </a:rPr>
                <a:t>置为全 </a:t>
              </a:r>
              <a:r>
                <a:rPr kumimoji="1" lang="en-US" altLang="zh-CN" sz="1200" b="1">
                  <a:solidFill>
                    <a:schemeClr val="bg1"/>
                  </a:solidFill>
                  <a:latin typeface="微软雅黑" pitchFamily="34" charset="-122"/>
                  <a:ea typeface="微软雅黑" pitchFamily="34" charset="-122"/>
                </a:rPr>
                <a:t>0</a:t>
              </a:r>
            </a:p>
          </p:txBody>
        </p:sp>
        <p:sp>
          <p:nvSpPr>
            <p:cNvPr id="24" name="Text Box 11"/>
            <p:cNvSpPr txBox="1">
              <a:spLocks noChangeArrowheads="1"/>
            </p:cNvSpPr>
            <p:nvPr/>
          </p:nvSpPr>
          <p:spPr bwMode="auto">
            <a:xfrm>
              <a:off x="295" y="1111"/>
              <a:ext cx="60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检验和</a:t>
              </a:r>
            </a:p>
          </p:txBody>
        </p:sp>
      </p:grpSp>
      <p:sp>
        <p:nvSpPr>
          <p:cNvPr id="25" name="Rectangle 12"/>
          <p:cNvSpPr>
            <a:spLocks noChangeArrowheads="1"/>
          </p:cNvSpPr>
          <p:nvPr/>
        </p:nvSpPr>
        <p:spPr bwMode="auto">
          <a:xfrm>
            <a:off x="2962431" y="2118389"/>
            <a:ext cx="874479" cy="177378"/>
          </a:xfrm>
          <a:prstGeom prst="rect">
            <a:avLst/>
          </a:prstGeom>
          <a:solidFill>
            <a:srgbClr val="0000CC"/>
          </a:solidFill>
          <a:ln w="9525">
            <a:solidFill>
              <a:schemeClr val="tx1"/>
            </a:solidFill>
            <a:miter lim="800000"/>
            <a:headEnd/>
            <a:tailEnd/>
          </a:ln>
          <a:effectLst/>
          <a:extLst/>
        </p:spPr>
        <p:txBody>
          <a:bodyPr wrap="none" anchor="ctr"/>
          <a:lstStyle/>
          <a:p>
            <a:pPr algn="ctr"/>
            <a:r>
              <a:rPr kumimoji="1" lang="en-US" altLang="zh-CN" sz="1200" b="1">
                <a:solidFill>
                  <a:schemeClr val="bg1"/>
                </a:solidFill>
                <a:latin typeface="微软雅黑" pitchFamily="34" charset="-122"/>
                <a:ea typeface="微软雅黑" pitchFamily="34" charset="-122"/>
              </a:rPr>
              <a:t>16 </a:t>
            </a:r>
            <a:r>
              <a:rPr kumimoji="1" lang="zh-CN" altLang="en-US" sz="1200" b="1">
                <a:solidFill>
                  <a:schemeClr val="bg1"/>
                </a:solidFill>
                <a:latin typeface="微软雅黑" pitchFamily="34" charset="-122"/>
                <a:ea typeface="微软雅黑" pitchFamily="34" charset="-122"/>
              </a:rPr>
              <a:t>位</a:t>
            </a:r>
          </a:p>
        </p:txBody>
      </p:sp>
      <p:sp>
        <p:nvSpPr>
          <p:cNvPr id="26" name="Text Box 13"/>
          <p:cNvSpPr txBox="1">
            <a:spLocks noChangeArrowheads="1"/>
          </p:cNvSpPr>
          <p:nvPr/>
        </p:nvSpPr>
        <p:spPr bwMode="auto">
          <a:xfrm>
            <a:off x="2516456" y="2082345"/>
            <a:ext cx="462471"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字 </a:t>
            </a:r>
            <a:r>
              <a:rPr kumimoji="1" lang="en-US" altLang="zh-CN" sz="1100" b="1">
                <a:latin typeface="微软雅黑" pitchFamily="34" charset="-122"/>
                <a:ea typeface="微软雅黑" pitchFamily="34" charset="-122"/>
              </a:rPr>
              <a:t>n</a:t>
            </a:r>
          </a:p>
        </p:txBody>
      </p:sp>
      <p:grpSp>
        <p:nvGrpSpPr>
          <p:cNvPr id="27" name="Group 68"/>
          <p:cNvGrpSpPr>
            <a:grpSpLocks/>
          </p:cNvGrpSpPr>
          <p:nvPr/>
        </p:nvGrpSpPr>
        <p:grpSpPr bwMode="auto">
          <a:xfrm>
            <a:off x="2216400" y="2443740"/>
            <a:ext cx="1620510" cy="441073"/>
            <a:chOff x="166" y="1884"/>
            <a:chExt cx="1577" cy="465"/>
          </a:xfrm>
        </p:grpSpPr>
        <p:sp>
          <p:nvSpPr>
            <p:cNvPr id="28" name="Rectangle 14"/>
            <p:cNvSpPr>
              <a:spLocks noChangeArrowheads="1"/>
            </p:cNvSpPr>
            <p:nvPr/>
          </p:nvSpPr>
          <p:spPr bwMode="auto">
            <a:xfrm>
              <a:off x="892" y="2000"/>
              <a:ext cx="851" cy="188"/>
            </a:xfrm>
            <a:prstGeom prst="rect">
              <a:avLst/>
            </a:prstGeom>
            <a:solidFill>
              <a:srgbClr val="00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16 </a:t>
              </a:r>
              <a:r>
                <a:rPr kumimoji="1" lang="zh-CN" altLang="en-US" sz="1200" b="1">
                  <a:solidFill>
                    <a:schemeClr val="bg1"/>
                  </a:solidFill>
                  <a:latin typeface="微软雅黑" pitchFamily="34" charset="-122"/>
                  <a:ea typeface="微软雅黑" pitchFamily="34" charset="-122"/>
                </a:rPr>
                <a:t>位</a:t>
              </a:r>
            </a:p>
          </p:txBody>
        </p:sp>
        <p:sp>
          <p:nvSpPr>
            <p:cNvPr id="29" name="Text Box 15"/>
            <p:cNvSpPr txBox="1">
              <a:spLocks noChangeArrowheads="1"/>
            </p:cNvSpPr>
            <p:nvPr/>
          </p:nvSpPr>
          <p:spPr bwMode="auto">
            <a:xfrm>
              <a:off x="166" y="1884"/>
              <a:ext cx="743"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反码算术</a:t>
              </a:r>
            </a:p>
            <a:p>
              <a:r>
                <a:rPr kumimoji="1" lang="zh-CN" altLang="en-US" sz="1100" b="1" dirty="0">
                  <a:latin typeface="微软雅黑" pitchFamily="34" charset="-122"/>
                  <a:ea typeface="微软雅黑" pitchFamily="34" charset="-122"/>
                </a:rPr>
                <a:t>运算求和</a:t>
              </a:r>
            </a:p>
          </p:txBody>
        </p:sp>
      </p:grpSp>
      <p:sp>
        <p:nvSpPr>
          <p:cNvPr id="30" name="Text Box 19"/>
          <p:cNvSpPr txBox="1">
            <a:spLocks noChangeArrowheads="1"/>
          </p:cNvSpPr>
          <p:nvPr/>
        </p:nvSpPr>
        <p:spPr bwMode="auto">
          <a:xfrm>
            <a:off x="3191584" y="1519856"/>
            <a:ext cx="317088"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t>
            </a:r>
          </a:p>
        </p:txBody>
      </p:sp>
      <p:sp>
        <p:nvSpPr>
          <p:cNvPr id="31" name="Text Box 20"/>
          <p:cNvSpPr txBox="1">
            <a:spLocks noChangeArrowheads="1"/>
          </p:cNvSpPr>
          <p:nvPr/>
        </p:nvSpPr>
        <p:spPr bwMode="auto">
          <a:xfrm>
            <a:off x="3181308" y="1872715"/>
            <a:ext cx="317088"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t>
            </a:r>
          </a:p>
        </p:txBody>
      </p:sp>
      <p:sp>
        <p:nvSpPr>
          <p:cNvPr id="32" name="Line 21"/>
          <p:cNvSpPr>
            <a:spLocks noChangeShapeType="1"/>
          </p:cNvSpPr>
          <p:nvPr/>
        </p:nvSpPr>
        <p:spPr bwMode="auto">
          <a:xfrm>
            <a:off x="2406504" y="2377341"/>
            <a:ext cx="174998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33" name="Group 69"/>
          <p:cNvGrpSpPr>
            <a:grpSpLocks/>
          </p:cNvGrpSpPr>
          <p:nvPr/>
        </p:nvGrpSpPr>
        <p:grpSpPr bwMode="auto">
          <a:xfrm>
            <a:off x="2807267" y="2778579"/>
            <a:ext cx="671017" cy="314917"/>
            <a:chOff x="741" y="2237"/>
            <a:chExt cx="653" cy="332"/>
          </a:xfrm>
        </p:grpSpPr>
        <p:sp>
          <p:nvSpPr>
            <p:cNvPr id="34" name="AutoShape 18"/>
            <p:cNvSpPr>
              <a:spLocks noChangeArrowheads="1"/>
            </p:cNvSpPr>
            <p:nvPr/>
          </p:nvSpPr>
          <p:spPr bwMode="auto">
            <a:xfrm>
              <a:off x="1293" y="2253"/>
              <a:ext cx="101" cy="316"/>
            </a:xfrm>
            <a:prstGeom prst="downArrow">
              <a:avLst>
                <a:gd name="adj1" fmla="val 50000"/>
                <a:gd name="adj2" fmla="val 78218"/>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5" name="Text Box 22"/>
            <p:cNvSpPr txBox="1">
              <a:spLocks noChangeArrowheads="1"/>
            </p:cNvSpPr>
            <p:nvPr/>
          </p:nvSpPr>
          <p:spPr bwMode="auto">
            <a:xfrm>
              <a:off x="741" y="2237"/>
              <a:ext cx="60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取反码</a:t>
              </a:r>
            </a:p>
          </p:txBody>
        </p:sp>
      </p:grpSp>
      <p:sp>
        <p:nvSpPr>
          <p:cNvPr id="36" name="AutoShape 23"/>
          <p:cNvSpPr>
            <a:spLocks/>
          </p:cNvSpPr>
          <p:nvPr/>
        </p:nvSpPr>
        <p:spPr bwMode="auto">
          <a:xfrm>
            <a:off x="2302718" y="1150874"/>
            <a:ext cx="103787" cy="1154379"/>
          </a:xfrm>
          <a:prstGeom prst="leftBrace">
            <a:avLst>
              <a:gd name="adj1" fmla="val 100412"/>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7" name="Text Box 24"/>
          <p:cNvSpPr txBox="1">
            <a:spLocks noChangeArrowheads="1"/>
          </p:cNvSpPr>
          <p:nvPr/>
        </p:nvSpPr>
        <p:spPr bwMode="auto">
          <a:xfrm>
            <a:off x="2011316" y="1222280"/>
            <a:ext cx="323209" cy="969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数</a:t>
            </a:r>
          </a:p>
          <a:p>
            <a:r>
              <a:rPr kumimoji="1" lang="zh-CN" altLang="en-US" sz="1200" b="1" dirty="0">
                <a:latin typeface="微软雅黑" pitchFamily="34" charset="-122"/>
                <a:ea typeface="微软雅黑" pitchFamily="34" charset="-122"/>
              </a:rPr>
              <a:t>据</a:t>
            </a:r>
          </a:p>
          <a:p>
            <a:r>
              <a:rPr kumimoji="1" lang="zh-CN" altLang="en-US" sz="1200" b="1" dirty="0">
                <a:latin typeface="微软雅黑" pitchFamily="34" charset="-122"/>
                <a:ea typeface="微软雅黑" pitchFamily="34" charset="-122"/>
              </a:rPr>
              <a:t>报</a:t>
            </a:r>
          </a:p>
          <a:p>
            <a:r>
              <a:rPr kumimoji="1" lang="zh-CN" altLang="en-US" sz="1200" b="1" dirty="0">
                <a:latin typeface="微软雅黑" pitchFamily="34" charset="-122"/>
                <a:ea typeface="微软雅黑" pitchFamily="34" charset="-122"/>
              </a:rPr>
              <a:t>首</a:t>
            </a:r>
          </a:p>
          <a:p>
            <a:r>
              <a:rPr kumimoji="1" lang="zh-CN" altLang="en-US" sz="1200" b="1" dirty="0">
                <a:latin typeface="微软雅黑" pitchFamily="34" charset="-122"/>
                <a:ea typeface="微软雅黑" pitchFamily="34" charset="-122"/>
              </a:rPr>
              <a:t>部</a:t>
            </a:r>
          </a:p>
        </p:txBody>
      </p:sp>
      <p:sp>
        <p:nvSpPr>
          <p:cNvPr id="38" name="Rectangle 25"/>
          <p:cNvSpPr>
            <a:spLocks noChangeArrowheads="1"/>
          </p:cNvSpPr>
          <p:nvPr/>
        </p:nvSpPr>
        <p:spPr bwMode="auto">
          <a:xfrm>
            <a:off x="4362008" y="3007175"/>
            <a:ext cx="1131377" cy="443919"/>
          </a:xfrm>
          <a:prstGeom prst="rect">
            <a:avLst/>
          </a:prstGeom>
          <a:solidFill>
            <a:srgbClr val="00FFFF"/>
          </a:solidFill>
          <a:ln w="19050">
            <a:solidFill>
              <a:schemeClr val="tx1"/>
            </a:solidFill>
            <a:miter lim="800000"/>
            <a:headEnd/>
            <a:tailEnd/>
          </a:ln>
          <a:effectLst/>
          <a:extLst/>
        </p:spPr>
        <p:txBody>
          <a:bodyPr wrap="none" anchor="ctr"/>
          <a:lstStyle/>
          <a:p>
            <a:endParaRPr lang="zh-CN" altLang="en-US" sz="1200" b="1">
              <a:latin typeface="微软雅黑" pitchFamily="34" charset="-122"/>
              <a:ea typeface="微软雅黑" pitchFamily="34" charset="-122"/>
            </a:endParaRPr>
          </a:p>
        </p:txBody>
      </p:sp>
      <p:sp>
        <p:nvSpPr>
          <p:cNvPr id="39" name="Rectangle 26"/>
          <p:cNvSpPr>
            <a:spLocks noChangeArrowheads="1"/>
          </p:cNvSpPr>
          <p:nvPr/>
        </p:nvSpPr>
        <p:spPr bwMode="auto">
          <a:xfrm>
            <a:off x="4934376" y="3190245"/>
            <a:ext cx="553871" cy="80626"/>
          </a:xfrm>
          <a:prstGeom prst="rect">
            <a:avLst/>
          </a:prstGeom>
          <a:solidFill>
            <a:srgbClr val="FF99FF"/>
          </a:solidFill>
          <a:ln>
            <a:noFill/>
          </a:ln>
          <a:effectLst/>
          <a:extLst/>
        </p:spPr>
        <p:txBody>
          <a:bodyPr wrap="none" anchor="ctr"/>
          <a:lstStyle/>
          <a:p>
            <a:endParaRPr lang="zh-CN" altLang="en-US" sz="1200" b="1">
              <a:latin typeface="微软雅黑" pitchFamily="34" charset="-122"/>
              <a:ea typeface="微软雅黑" pitchFamily="34" charset="-122"/>
            </a:endParaRPr>
          </a:p>
        </p:txBody>
      </p:sp>
      <p:sp>
        <p:nvSpPr>
          <p:cNvPr id="40" name="Text Box 27"/>
          <p:cNvSpPr txBox="1">
            <a:spLocks noChangeArrowheads="1"/>
          </p:cNvSpPr>
          <p:nvPr/>
        </p:nvSpPr>
        <p:spPr bwMode="auto">
          <a:xfrm>
            <a:off x="4489487" y="2716298"/>
            <a:ext cx="806799"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数据报</a:t>
            </a:r>
          </a:p>
        </p:txBody>
      </p:sp>
      <p:sp>
        <p:nvSpPr>
          <p:cNvPr id="41" name="Line 28"/>
          <p:cNvSpPr>
            <a:spLocks noChangeShapeType="1"/>
          </p:cNvSpPr>
          <p:nvPr/>
        </p:nvSpPr>
        <p:spPr bwMode="auto">
          <a:xfrm>
            <a:off x="4362008" y="3095390"/>
            <a:ext cx="113137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2" name="Line 29"/>
          <p:cNvSpPr>
            <a:spLocks noChangeShapeType="1"/>
          </p:cNvSpPr>
          <p:nvPr/>
        </p:nvSpPr>
        <p:spPr bwMode="auto">
          <a:xfrm>
            <a:off x="4362008" y="3185501"/>
            <a:ext cx="113137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3" name="Line 30"/>
          <p:cNvSpPr>
            <a:spLocks noChangeShapeType="1"/>
          </p:cNvSpPr>
          <p:nvPr/>
        </p:nvSpPr>
        <p:spPr bwMode="auto">
          <a:xfrm>
            <a:off x="4362008" y="3273716"/>
            <a:ext cx="113137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4" name="Line 31"/>
          <p:cNvSpPr>
            <a:spLocks noChangeShapeType="1"/>
          </p:cNvSpPr>
          <p:nvPr/>
        </p:nvSpPr>
        <p:spPr bwMode="auto">
          <a:xfrm>
            <a:off x="4362008" y="3361931"/>
            <a:ext cx="113137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5" name="Line 32"/>
          <p:cNvSpPr>
            <a:spLocks noChangeShapeType="1"/>
          </p:cNvSpPr>
          <p:nvPr/>
        </p:nvSpPr>
        <p:spPr bwMode="auto">
          <a:xfrm>
            <a:off x="4362008" y="3451094"/>
            <a:ext cx="113137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6" name="Line 33"/>
          <p:cNvSpPr>
            <a:spLocks noChangeShapeType="1"/>
          </p:cNvSpPr>
          <p:nvPr/>
        </p:nvSpPr>
        <p:spPr bwMode="auto">
          <a:xfrm>
            <a:off x="4928210" y="3007175"/>
            <a:ext cx="0" cy="2665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7" name="Line 34"/>
          <p:cNvSpPr>
            <a:spLocks noChangeShapeType="1"/>
          </p:cNvSpPr>
          <p:nvPr/>
        </p:nvSpPr>
        <p:spPr bwMode="auto">
          <a:xfrm>
            <a:off x="4670285" y="3185501"/>
            <a:ext cx="0" cy="8821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8" name="Line 35"/>
          <p:cNvSpPr>
            <a:spLocks noChangeShapeType="1"/>
          </p:cNvSpPr>
          <p:nvPr/>
        </p:nvSpPr>
        <p:spPr bwMode="auto">
          <a:xfrm>
            <a:off x="4670285" y="3007175"/>
            <a:ext cx="0" cy="8821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9" name="Line 36"/>
          <p:cNvSpPr>
            <a:spLocks noChangeShapeType="1"/>
          </p:cNvSpPr>
          <p:nvPr/>
        </p:nvSpPr>
        <p:spPr bwMode="auto">
          <a:xfrm>
            <a:off x="4517174" y="3007175"/>
            <a:ext cx="0" cy="8821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0" name="Line 37"/>
          <p:cNvSpPr>
            <a:spLocks noChangeShapeType="1"/>
          </p:cNvSpPr>
          <p:nvPr/>
        </p:nvSpPr>
        <p:spPr bwMode="auto">
          <a:xfrm>
            <a:off x="5014528" y="3095390"/>
            <a:ext cx="0" cy="901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1" name="Line 38"/>
          <p:cNvSpPr>
            <a:spLocks noChangeShapeType="1"/>
          </p:cNvSpPr>
          <p:nvPr/>
        </p:nvSpPr>
        <p:spPr bwMode="auto">
          <a:xfrm>
            <a:off x="5185108" y="3361931"/>
            <a:ext cx="0" cy="89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52" name="Group 71"/>
          <p:cNvGrpSpPr>
            <a:grpSpLocks/>
          </p:cNvGrpSpPr>
          <p:nvPr/>
        </p:nvGrpSpPr>
        <p:grpSpPr bwMode="auto">
          <a:xfrm>
            <a:off x="2374649" y="3098235"/>
            <a:ext cx="1462261" cy="264644"/>
            <a:chOff x="320" y="2574"/>
            <a:chExt cx="1423" cy="279"/>
          </a:xfrm>
        </p:grpSpPr>
        <p:sp>
          <p:nvSpPr>
            <p:cNvPr id="53" name="Rectangle 16"/>
            <p:cNvSpPr>
              <a:spLocks noChangeArrowheads="1"/>
            </p:cNvSpPr>
            <p:nvPr/>
          </p:nvSpPr>
          <p:spPr bwMode="auto">
            <a:xfrm>
              <a:off x="892" y="2619"/>
              <a:ext cx="851" cy="186"/>
            </a:xfrm>
            <a:prstGeom prst="rect">
              <a:avLst/>
            </a:prstGeom>
            <a:solidFill>
              <a:srgbClr val="CC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16 </a:t>
              </a:r>
              <a:r>
                <a:rPr kumimoji="1" lang="zh-CN" altLang="en-US" sz="1200" b="1">
                  <a:solidFill>
                    <a:schemeClr val="bg1"/>
                  </a:solidFill>
                  <a:latin typeface="微软雅黑" pitchFamily="34" charset="-122"/>
                  <a:ea typeface="微软雅黑" pitchFamily="34" charset="-122"/>
                </a:rPr>
                <a:t>位</a:t>
              </a:r>
            </a:p>
          </p:txBody>
        </p:sp>
        <p:sp>
          <p:nvSpPr>
            <p:cNvPr id="54" name="Text Box 17"/>
            <p:cNvSpPr txBox="1">
              <a:spLocks noChangeArrowheads="1"/>
            </p:cNvSpPr>
            <p:nvPr/>
          </p:nvSpPr>
          <p:spPr bwMode="auto">
            <a:xfrm>
              <a:off x="320" y="2574"/>
              <a:ext cx="60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检验和</a:t>
              </a:r>
            </a:p>
          </p:txBody>
        </p:sp>
      </p:grpSp>
      <p:sp>
        <p:nvSpPr>
          <p:cNvPr id="55" name="Line 39"/>
          <p:cNvSpPr>
            <a:spLocks noChangeShapeType="1"/>
          </p:cNvSpPr>
          <p:nvPr/>
        </p:nvSpPr>
        <p:spPr bwMode="auto">
          <a:xfrm>
            <a:off x="3848213" y="3236723"/>
            <a:ext cx="1388274" cy="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6" name="Rectangle 40"/>
          <p:cNvSpPr>
            <a:spLocks noChangeArrowheads="1"/>
          </p:cNvSpPr>
          <p:nvPr/>
        </p:nvSpPr>
        <p:spPr bwMode="auto">
          <a:xfrm>
            <a:off x="6498368" y="1142336"/>
            <a:ext cx="874479" cy="177378"/>
          </a:xfrm>
          <a:prstGeom prst="rect">
            <a:avLst/>
          </a:prstGeom>
          <a:solidFill>
            <a:srgbClr val="00B050"/>
          </a:solidFill>
          <a:ln w="9525">
            <a:solidFill>
              <a:schemeClr val="tx1"/>
            </a:solidFill>
            <a:miter lim="800000"/>
            <a:headEnd/>
            <a:tailEnd/>
          </a:ln>
          <a:effectLst/>
          <a:extLst/>
        </p:spPr>
        <p:txBody>
          <a:bodyPr wrap="none" anchor="ctr"/>
          <a:lstStyle/>
          <a:p>
            <a:pPr algn="ctr"/>
            <a:r>
              <a:rPr kumimoji="1" lang="en-US" altLang="zh-CN" sz="1200" b="1">
                <a:solidFill>
                  <a:schemeClr val="bg1"/>
                </a:solidFill>
                <a:latin typeface="微软雅黑" pitchFamily="34" charset="-122"/>
                <a:ea typeface="微软雅黑" pitchFamily="34" charset="-122"/>
              </a:rPr>
              <a:t>16 </a:t>
            </a:r>
            <a:r>
              <a:rPr kumimoji="1" lang="zh-CN" altLang="en-US" sz="1200" b="1">
                <a:solidFill>
                  <a:schemeClr val="bg1"/>
                </a:solidFill>
                <a:latin typeface="微软雅黑" pitchFamily="34" charset="-122"/>
                <a:ea typeface="微软雅黑" pitchFamily="34" charset="-122"/>
              </a:rPr>
              <a:t>位</a:t>
            </a:r>
          </a:p>
        </p:txBody>
      </p:sp>
      <p:sp>
        <p:nvSpPr>
          <p:cNvPr id="57" name="Text Box 41"/>
          <p:cNvSpPr txBox="1">
            <a:spLocks noChangeArrowheads="1"/>
          </p:cNvSpPr>
          <p:nvPr/>
        </p:nvSpPr>
        <p:spPr bwMode="auto">
          <a:xfrm>
            <a:off x="6051367" y="1106292"/>
            <a:ext cx="457879"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字 </a:t>
            </a:r>
            <a:r>
              <a:rPr kumimoji="1" lang="en-US" altLang="zh-CN" sz="1100" b="1">
                <a:latin typeface="微软雅黑" pitchFamily="34" charset="-122"/>
                <a:ea typeface="微软雅黑" pitchFamily="34" charset="-122"/>
              </a:rPr>
              <a:t>1</a:t>
            </a:r>
          </a:p>
        </p:txBody>
      </p:sp>
      <p:sp>
        <p:nvSpPr>
          <p:cNvPr id="58" name="Rectangle 42"/>
          <p:cNvSpPr>
            <a:spLocks noChangeArrowheads="1"/>
          </p:cNvSpPr>
          <p:nvPr/>
        </p:nvSpPr>
        <p:spPr bwMode="auto">
          <a:xfrm>
            <a:off x="6498368" y="1391804"/>
            <a:ext cx="874479" cy="176429"/>
          </a:xfrm>
          <a:prstGeom prst="rect">
            <a:avLst/>
          </a:prstGeom>
          <a:solidFill>
            <a:srgbClr val="00B050"/>
          </a:solidFill>
          <a:ln w="9525">
            <a:solidFill>
              <a:schemeClr val="tx1"/>
            </a:solidFill>
            <a:miter lim="800000"/>
            <a:headEnd/>
            <a:tailEnd/>
          </a:ln>
          <a:effectLst/>
          <a:extLst/>
        </p:spPr>
        <p:txBody>
          <a:bodyPr wrap="none" anchor="ctr"/>
          <a:lstStyle/>
          <a:p>
            <a:pPr algn="ctr"/>
            <a:r>
              <a:rPr kumimoji="1" lang="en-US" altLang="zh-CN" sz="1200" b="1">
                <a:solidFill>
                  <a:schemeClr val="bg1"/>
                </a:solidFill>
                <a:latin typeface="微软雅黑" pitchFamily="34" charset="-122"/>
                <a:ea typeface="微软雅黑" pitchFamily="34" charset="-122"/>
              </a:rPr>
              <a:t>16 </a:t>
            </a:r>
            <a:r>
              <a:rPr kumimoji="1" lang="zh-CN" altLang="en-US" sz="1200" b="1">
                <a:solidFill>
                  <a:schemeClr val="bg1"/>
                </a:solidFill>
                <a:latin typeface="微软雅黑" pitchFamily="34" charset="-122"/>
                <a:ea typeface="微软雅黑" pitchFamily="34" charset="-122"/>
              </a:rPr>
              <a:t>位</a:t>
            </a:r>
          </a:p>
        </p:txBody>
      </p:sp>
      <p:sp>
        <p:nvSpPr>
          <p:cNvPr id="59" name="Text Box 43"/>
          <p:cNvSpPr txBox="1">
            <a:spLocks noChangeArrowheads="1"/>
          </p:cNvSpPr>
          <p:nvPr/>
        </p:nvSpPr>
        <p:spPr bwMode="auto">
          <a:xfrm>
            <a:off x="6051367" y="1354810"/>
            <a:ext cx="457879"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字 </a:t>
            </a:r>
            <a:r>
              <a:rPr kumimoji="1" lang="en-US" altLang="zh-CN" sz="1100" b="1" dirty="0">
                <a:latin typeface="微软雅黑" pitchFamily="34" charset="-122"/>
                <a:ea typeface="微软雅黑" pitchFamily="34" charset="-122"/>
              </a:rPr>
              <a:t>2</a:t>
            </a:r>
          </a:p>
        </p:txBody>
      </p:sp>
      <p:grpSp>
        <p:nvGrpSpPr>
          <p:cNvPr id="60" name="Group 73"/>
          <p:cNvGrpSpPr>
            <a:grpSpLocks/>
          </p:cNvGrpSpPr>
          <p:nvPr/>
        </p:nvGrpSpPr>
        <p:grpSpPr bwMode="auto">
          <a:xfrm>
            <a:off x="5903393" y="1701978"/>
            <a:ext cx="1469454" cy="264644"/>
            <a:chOff x="3754" y="1102"/>
            <a:chExt cx="1430" cy="279"/>
          </a:xfrm>
        </p:grpSpPr>
        <p:sp>
          <p:nvSpPr>
            <p:cNvPr id="61" name="Rectangle 44"/>
            <p:cNvSpPr>
              <a:spLocks noChangeArrowheads="1"/>
            </p:cNvSpPr>
            <p:nvPr/>
          </p:nvSpPr>
          <p:spPr bwMode="auto">
            <a:xfrm>
              <a:off x="4333" y="1158"/>
              <a:ext cx="851" cy="186"/>
            </a:xfrm>
            <a:prstGeom prst="rect">
              <a:avLst/>
            </a:prstGeom>
            <a:solidFill>
              <a:srgbClr val="CC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16 </a:t>
              </a:r>
              <a:r>
                <a:rPr kumimoji="1" lang="zh-CN" altLang="en-US" sz="1200" b="1">
                  <a:solidFill>
                    <a:schemeClr val="bg1"/>
                  </a:solidFill>
                  <a:latin typeface="微软雅黑" pitchFamily="34" charset="-122"/>
                  <a:ea typeface="微软雅黑" pitchFamily="34" charset="-122"/>
                </a:rPr>
                <a:t>位</a:t>
              </a:r>
            </a:p>
          </p:txBody>
        </p:sp>
        <p:sp>
          <p:nvSpPr>
            <p:cNvPr id="62" name="Text Box 45"/>
            <p:cNvSpPr txBox="1">
              <a:spLocks noChangeArrowheads="1"/>
            </p:cNvSpPr>
            <p:nvPr/>
          </p:nvSpPr>
          <p:spPr bwMode="auto">
            <a:xfrm>
              <a:off x="3754" y="1102"/>
              <a:ext cx="60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检验和</a:t>
              </a:r>
            </a:p>
          </p:txBody>
        </p:sp>
      </p:grpSp>
      <p:sp>
        <p:nvSpPr>
          <p:cNvPr id="63" name="Rectangle 46"/>
          <p:cNvSpPr>
            <a:spLocks noChangeArrowheads="1"/>
          </p:cNvSpPr>
          <p:nvPr/>
        </p:nvSpPr>
        <p:spPr bwMode="auto">
          <a:xfrm>
            <a:off x="6498368" y="2118389"/>
            <a:ext cx="874479" cy="177378"/>
          </a:xfrm>
          <a:prstGeom prst="rect">
            <a:avLst/>
          </a:prstGeom>
          <a:solidFill>
            <a:srgbClr val="00B050"/>
          </a:solidFill>
          <a:ln w="9525">
            <a:solidFill>
              <a:schemeClr val="tx1"/>
            </a:solidFill>
            <a:miter lim="800000"/>
            <a:headEnd/>
            <a:tailEnd/>
          </a:ln>
          <a:effectLst/>
          <a:extLst/>
        </p:spPr>
        <p:txBody>
          <a:bodyPr wrap="none" anchor="ctr"/>
          <a:lstStyle/>
          <a:p>
            <a:pPr algn="ctr"/>
            <a:r>
              <a:rPr kumimoji="1" lang="en-US" altLang="zh-CN" sz="1200" b="1">
                <a:solidFill>
                  <a:schemeClr val="bg1"/>
                </a:solidFill>
                <a:latin typeface="微软雅黑" pitchFamily="34" charset="-122"/>
                <a:ea typeface="微软雅黑" pitchFamily="34" charset="-122"/>
              </a:rPr>
              <a:t>16 </a:t>
            </a:r>
            <a:r>
              <a:rPr kumimoji="1" lang="zh-CN" altLang="en-US" sz="1200" b="1">
                <a:solidFill>
                  <a:schemeClr val="bg1"/>
                </a:solidFill>
                <a:latin typeface="微软雅黑" pitchFamily="34" charset="-122"/>
                <a:ea typeface="微软雅黑" pitchFamily="34" charset="-122"/>
              </a:rPr>
              <a:t>位</a:t>
            </a:r>
          </a:p>
        </p:txBody>
      </p:sp>
      <p:sp>
        <p:nvSpPr>
          <p:cNvPr id="64" name="Text Box 47"/>
          <p:cNvSpPr txBox="1">
            <a:spLocks noChangeArrowheads="1"/>
          </p:cNvSpPr>
          <p:nvPr/>
        </p:nvSpPr>
        <p:spPr bwMode="auto">
          <a:xfrm>
            <a:off x="6051367" y="2082345"/>
            <a:ext cx="462471"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字 </a:t>
            </a:r>
            <a:r>
              <a:rPr kumimoji="1" lang="en-US" altLang="zh-CN" sz="1100" b="1">
                <a:latin typeface="微软雅黑" pitchFamily="34" charset="-122"/>
                <a:ea typeface="微软雅黑" pitchFamily="34" charset="-122"/>
              </a:rPr>
              <a:t>n</a:t>
            </a:r>
          </a:p>
        </p:txBody>
      </p:sp>
      <p:grpSp>
        <p:nvGrpSpPr>
          <p:cNvPr id="65" name="Group 74"/>
          <p:cNvGrpSpPr>
            <a:grpSpLocks/>
          </p:cNvGrpSpPr>
          <p:nvPr/>
        </p:nvGrpSpPr>
        <p:grpSpPr bwMode="auto">
          <a:xfrm>
            <a:off x="5751310" y="2435203"/>
            <a:ext cx="1621537" cy="441073"/>
            <a:chOff x="3606" y="1875"/>
            <a:chExt cx="1578" cy="465"/>
          </a:xfrm>
        </p:grpSpPr>
        <p:sp>
          <p:nvSpPr>
            <p:cNvPr id="66" name="Rectangle 48"/>
            <p:cNvSpPr>
              <a:spLocks noChangeArrowheads="1"/>
            </p:cNvSpPr>
            <p:nvPr/>
          </p:nvSpPr>
          <p:spPr bwMode="auto">
            <a:xfrm>
              <a:off x="4333" y="2000"/>
              <a:ext cx="851" cy="188"/>
            </a:xfrm>
            <a:prstGeom prst="rect">
              <a:avLst/>
            </a:prstGeom>
            <a:solidFill>
              <a:srgbClr val="00B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16 </a:t>
              </a:r>
              <a:r>
                <a:rPr kumimoji="1" lang="zh-CN" altLang="en-US" sz="1200" b="1">
                  <a:solidFill>
                    <a:schemeClr val="bg1"/>
                  </a:solidFill>
                  <a:latin typeface="微软雅黑" pitchFamily="34" charset="-122"/>
                  <a:ea typeface="微软雅黑" pitchFamily="34" charset="-122"/>
                </a:rPr>
                <a:t>位</a:t>
              </a:r>
            </a:p>
          </p:txBody>
        </p:sp>
        <p:sp>
          <p:nvSpPr>
            <p:cNvPr id="67" name="Text Box 49"/>
            <p:cNvSpPr txBox="1">
              <a:spLocks noChangeArrowheads="1"/>
            </p:cNvSpPr>
            <p:nvPr/>
          </p:nvSpPr>
          <p:spPr bwMode="auto">
            <a:xfrm>
              <a:off x="3606" y="1875"/>
              <a:ext cx="743"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反码算术</a:t>
              </a:r>
            </a:p>
            <a:p>
              <a:r>
                <a:rPr kumimoji="1" lang="zh-CN" altLang="en-US" sz="1100" b="1" dirty="0">
                  <a:latin typeface="微软雅黑" pitchFamily="34" charset="-122"/>
                  <a:ea typeface="微软雅黑" pitchFamily="34" charset="-122"/>
                </a:rPr>
                <a:t>运算求和</a:t>
              </a:r>
            </a:p>
          </p:txBody>
        </p:sp>
      </p:grpSp>
      <p:grpSp>
        <p:nvGrpSpPr>
          <p:cNvPr id="68" name="Group 76"/>
          <p:cNvGrpSpPr>
            <a:grpSpLocks/>
          </p:cNvGrpSpPr>
          <p:nvPr/>
        </p:nvGrpSpPr>
        <p:grpSpPr bwMode="auto">
          <a:xfrm>
            <a:off x="6075001" y="3098235"/>
            <a:ext cx="1297846" cy="264644"/>
            <a:chOff x="3921" y="2574"/>
            <a:chExt cx="1263" cy="279"/>
          </a:xfrm>
        </p:grpSpPr>
        <p:sp>
          <p:nvSpPr>
            <p:cNvPr id="69" name="Rectangle 50"/>
            <p:cNvSpPr>
              <a:spLocks noChangeArrowheads="1"/>
            </p:cNvSpPr>
            <p:nvPr/>
          </p:nvSpPr>
          <p:spPr bwMode="auto">
            <a:xfrm>
              <a:off x="4333" y="2619"/>
              <a:ext cx="851" cy="186"/>
            </a:xfrm>
            <a:prstGeom prst="rect">
              <a:avLst/>
            </a:prstGeom>
            <a:solidFill>
              <a:srgbClr val="CC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16 </a:t>
              </a:r>
              <a:r>
                <a:rPr kumimoji="1" lang="zh-CN" altLang="en-US" sz="1200" b="1" dirty="0">
                  <a:solidFill>
                    <a:schemeClr val="bg1"/>
                  </a:solidFill>
                  <a:latin typeface="微软雅黑" pitchFamily="34" charset="-122"/>
                  <a:ea typeface="微软雅黑" pitchFamily="34" charset="-122"/>
                </a:rPr>
                <a:t>位</a:t>
              </a:r>
            </a:p>
          </p:txBody>
        </p:sp>
        <p:sp>
          <p:nvSpPr>
            <p:cNvPr id="70" name="Text Box 51"/>
            <p:cNvSpPr txBox="1">
              <a:spLocks noChangeArrowheads="1"/>
            </p:cNvSpPr>
            <p:nvPr/>
          </p:nvSpPr>
          <p:spPr bwMode="auto">
            <a:xfrm>
              <a:off x="3921" y="2574"/>
              <a:ext cx="458"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结果</a:t>
              </a:r>
            </a:p>
          </p:txBody>
        </p:sp>
      </p:grpSp>
      <p:sp>
        <p:nvSpPr>
          <p:cNvPr id="71" name="Text Box 53"/>
          <p:cNvSpPr txBox="1">
            <a:spLocks noChangeArrowheads="1"/>
          </p:cNvSpPr>
          <p:nvPr/>
        </p:nvSpPr>
        <p:spPr bwMode="auto">
          <a:xfrm>
            <a:off x="6727520" y="1519856"/>
            <a:ext cx="317088"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t>
            </a:r>
          </a:p>
        </p:txBody>
      </p:sp>
      <p:sp>
        <p:nvSpPr>
          <p:cNvPr id="72" name="Text Box 54"/>
          <p:cNvSpPr txBox="1">
            <a:spLocks noChangeArrowheads="1"/>
          </p:cNvSpPr>
          <p:nvPr/>
        </p:nvSpPr>
        <p:spPr bwMode="auto">
          <a:xfrm>
            <a:off x="6717244" y="1872715"/>
            <a:ext cx="317088"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t>
            </a:r>
          </a:p>
        </p:txBody>
      </p:sp>
      <p:sp>
        <p:nvSpPr>
          <p:cNvPr id="73" name="Line 55"/>
          <p:cNvSpPr>
            <a:spLocks noChangeShapeType="1"/>
          </p:cNvSpPr>
          <p:nvPr/>
        </p:nvSpPr>
        <p:spPr bwMode="auto">
          <a:xfrm>
            <a:off x="6018483" y="2377341"/>
            <a:ext cx="167291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74" name="Group 75"/>
          <p:cNvGrpSpPr>
            <a:grpSpLocks/>
          </p:cNvGrpSpPr>
          <p:nvPr/>
        </p:nvGrpSpPr>
        <p:grpSpPr bwMode="auto">
          <a:xfrm>
            <a:off x="6310319" y="2793753"/>
            <a:ext cx="701844" cy="299740"/>
            <a:chOff x="4150" y="2253"/>
            <a:chExt cx="683" cy="316"/>
          </a:xfrm>
        </p:grpSpPr>
        <p:sp>
          <p:nvSpPr>
            <p:cNvPr id="75" name="AutoShape 52"/>
            <p:cNvSpPr>
              <a:spLocks noChangeArrowheads="1"/>
            </p:cNvSpPr>
            <p:nvPr/>
          </p:nvSpPr>
          <p:spPr bwMode="auto">
            <a:xfrm>
              <a:off x="4733" y="2253"/>
              <a:ext cx="100" cy="316"/>
            </a:xfrm>
            <a:prstGeom prst="downArrow">
              <a:avLst>
                <a:gd name="adj1" fmla="val 50000"/>
                <a:gd name="adj2" fmla="val 79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6" name="Text Box 56"/>
            <p:cNvSpPr txBox="1">
              <a:spLocks noChangeArrowheads="1"/>
            </p:cNvSpPr>
            <p:nvPr/>
          </p:nvSpPr>
          <p:spPr bwMode="auto">
            <a:xfrm>
              <a:off x="4150" y="2264"/>
              <a:ext cx="60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取反码</a:t>
              </a:r>
            </a:p>
          </p:txBody>
        </p:sp>
      </p:grpSp>
      <p:sp>
        <p:nvSpPr>
          <p:cNvPr id="77" name="AutoShape 57"/>
          <p:cNvSpPr>
            <a:spLocks/>
          </p:cNvSpPr>
          <p:nvPr/>
        </p:nvSpPr>
        <p:spPr bwMode="auto">
          <a:xfrm>
            <a:off x="5890034" y="1150874"/>
            <a:ext cx="102759" cy="1154379"/>
          </a:xfrm>
          <a:prstGeom prst="leftBrace">
            <a:avLst>
              <a:gd name="adj1" fmla="val 101417"/>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200" b="1">
              <a:latin typeface="微软雅黑" pitchFamily="34" charset="-122"/>
              <a:ea typeface="微软雅黑" pitchFamily="34" charset="-122"/>
            </a:endParaRPr>
          </a:p>
        </p:txBody>
      </p:sp>
      <p:sp>
        <p:nvSpPr>
          <p:cNvPr id="78" name="Text Box 58"/>
          <p:cNvSpPr txBox="1">
            <a:spLocks noChangeArrowheads="1"/>
          </p:cNvSpPr>
          <p:nvPr/>
        </p:nvSpPr>
        <p:spPr bwMode="auto">
          <a:xfrm>
            <a:off x="4567526" y="3585789"/>
            <a:ext cx="763949"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数据部分</a:t>
            </a:r>
          </a:p>
        </p:txBody>
      </p:sp>
      <p:sp>
        <p:nvSpPr>
          <p:cNvPr id="79" name="AutoShape 59"/>
          <p:cNvSpPr>
            <a:spLocks/>
          </p:cNvSpPr>
          <p:nvPr/>
        </p:nvSpPr>
        <p:spPr bwMode="auto">
          <a:xfrm>
            <a:off x="5493385" y="3015712"/>
            <a:ext cx="103786" cy="443919"/>
          </a:xfrm>
          <a:prstGeom prst="rightBrace">
            <a:avLst>
              <a:gd name="adj1" fmla="val 38614"/>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0" name="Freeform 60"/>
          <p:cNvSpPr>
            <a:spLocks/>
          </p:cNvSpPr>
          <p:nvPr/>
        </p:nvSpPr>
        <p:spPr bwMode="auto">
          <a:xfrm>
            <a:off x="5597171" y="1727588"/>
            <a:ext cx="293890" cy="1509135"/>
          </a:xfrm>
          <a:custGeom>
            <a:avLst/>
            <a:gdLst>
              <a:gd name="T0" fmla="*/ 0 w 464"/>
              <a:gd name="T1" fmla="*/ 1624 h 1624"/>
              <a:gd name="T2" fmla="*/ 56 w 464"/>
              <a:gd name="T3" fmla="*/ 1624 h 1624"/>
              <a:gd name="T4" fmla="*/ 56 w 464"/>
              <a:gd name="T5" fmla="*/ 0 h 1624"/>
              <a:gd name="T6" fmla="*/ 464 w 464"/>
              <a:gd name="T7" fmla="*/ 0 h 1624"/>
            </a:gdLst>
            <a:ahLst/>
            <a:cxnLst>
              <a:cxn ang="0">
                <a:pos x="T0" y="T1"/>
              </a:cxn>
              <a:cxn ang="0">
                <a:pos x="T2" y="T3"/>
              </a:cxn>
              <a:cxn ang="0">
                <a:pos x="T4" y="T5"/>
              </a:cxn>
              <a:cxn ang="0">
                <a:pos x="T6" y="T7"/>
              </a:cxn>
            </a:cxnLst>
            <a:rect l="0" t="0" r="r" b="b"/>
            <a:pathLst>
              <a:path w="464" h="1624">
                <a:moveTo>
                  <a:pt x="0" y="1624"/>
                </a:moveTo>
                <a:lnTo>
                  <a:pt x="56" y="1624"/>
                </a:lnTo>
                <a:lnTo>
                  <a:pt x="56" y="0"/>
                </a:lnTo>
                <a:lnTo>
                  <a:pt x="464" y="0"/>
                </a:lnTo>
              </a:path>
            </a:pathLst>
          </a:custGeom>
          <a:noFill/>
          <a:ln w="19050" cmpd="sng">
            <a:solidFill>
              <a:schemeClr val="tx1"/>
            </a:solidFill>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81" name="Group 77"/>
          <p:cNvGrpSpPr>
            <a:grpSpLocks/>
          </p:cNvGrpSpPr>
          <p:nvPr/>
        </p:nvGrpSpPr>
        <p:grpSpPr bwMode="auto">
          <a:xfrm>
            <a:off x="6199339" y="3381851"/>
            <a:ext cx="1603040" cy="829976"/>
            <a:chOff x="4042" y="2873"/>
            <a:chExt cx="1560" cy="875"/>
          </a:xfrm>
        </p:grpSpPr>
        <p:sp>
          <p:nvSpPr>
            <p:cNvPr id="82" name="AutoShape 61"/>
            <p:cNvSpPr>
              <a:spLocks noChangeArrowheads="1"/>
            </p:cNvSpPr>
            <p:nvPr/>
          </p:nvSpPr>
          <p:spPr bwMode="auto">
            <a:xfrm>
              <a:off x="4742" y="2873"/>
              <a:ext cx="101" cy="316"/>
            </a:xfrm>
            <a:prstGeom prst="downArrow">
              <a:avLst>
                <a:gd name="adj1" fmla="val 50000"/>
                <a:gd name="adj2" fmla="val 78218"/>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3" name="Rectangle 62"/>
            <p:cNvSpPr>
              <a:spLocks noChangeArrowheads="1"/>
            </p:cNvSpPr>
            <p:nvPr/>
          </p:nvSpPr>
          <p:spPr bwMode="auto">
            <a:xfrm>
              <a:off x="4042" y="3235"/>
              <a:ext cx="1560" cy="513"/>
            </a:xfrm>
            <a:prstGeom prst="rect">
              <a:avLst/>
            </a:prstGeom>
            <a:solidFill>
              <a:srgbClr val="00FFFF"/>
            </a:solidFill>
            <a:ln w="12700">
              <a:solidFill>
                <a:srgbClr val="333399"/>
              </a:solidFill>
              <a:miter lim="800000"/>
              <a:headEnd/>
              <a:tailEnd/>
            </a:ln>
            <a:effectLst/>
          </p:spPr>
          <p:txBody>
            <a:bodyPr wrap="none" anchor="ctr"/>
            <a:lstStyle/>
            <a:p>
              <a:r>
                <a:rPr kumimoji="1" lang="zh-CN" altLang="en-US" sz="1200" b="1" dirty="0">
                  <a:latin typeface="微软雅黑" pitchFamily="34" charset="-122"/>
                  <a:ea typeface="微软雅黑" pitchFamily="34" charset="-122"/>
                </a:rPr>
                <a:t>若结果为 </a:t>
              </a:r>
              <a:r>
                <a:rPr kumimoji="1" lang="en-US" altLang="zh-CN" sz="1200" b="1" dirty="0">
                  <a:latin typeface="微软雅黑" pitchFamily="34" charset="-122"/>
                  <a:ea typeface="微软雅黑" pitchFamily="34" charset="-122"/>
                </a:rPr>
                <a:t>0, </a:t>
              </a:r>
              <a:r>
                <a:rPr kumimoji="1" lang="zh-CN" altLang="en-US" sz="1200" b="1" dirty="0">
                  <a:latin typeface="微软雅黑" pitchFamily="34" charset="-122"/>
                  <a:ea typeface="微软雅黑" pitchFamily="34" charset="-122"/>
                </a:rPr>
                <a:t>则保留；</a:t>
              </a:r>
            </a:p>
            <a:p>
              <a:r>
                <a:rPr kumimoji="1" lang="zh-CN" altLang="en-US" sz="1200" b="1" dirty="0">
                  <a:latin typeface="微软雅黑" pitchFamily="34" charset="-122"/>
                  <a:ea typeface="微软雅黑" pitchFamily="34" charset="-122"/>
                </a:rPr>
                <a:t>否则，丢弃该数据报</a:t>
              </a:r>
            </a:p>
          </p:txBody>
        </p:sp>
      </p:grpSp>
      <p:grpSp>
        <p:nvGrpSpPr>
          <p:cNvPr id="84" name="Group 72"/>
          <p:cNvGrpSpPr>
            <a:grpSpLocks/>
          </p:cNvGrpSpPr>
          <p:nvPr/>
        </p:nvGrpSpPr>
        <p:grpSpPr bwMode="auto">
          <a:xfrm>
            <a:off x="2631547" y="3577253"/>
            <a:ext cx="1871241" cy="441074"/>
            <a:chOff x="570" y="3079"/>
            <a:chExt cx="1821" cy="465"/>
          </a:xfrm>
        </p:grpSpPr>
        <p:sp>
          <p:nvSpPr>
            <p:cNvPr id="85" name="Text Box 63"/>
            <p:cNvSpPr txBox="1">
              <a:spLocks noChangeArrowheads="1"/>
            </p:cNvSpPr>
            <p:nvPr/>
          </p:nvSpPr>
          <p:spPr bwMode="auto">
            <a:xfrm>
              <a:off x="570" y="3079"/>
              <a:ext cx="1458"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数据部分</a:t>
              </a:r>
            </a:p>
            <a:p>
              <a:pPr algn="ctr"/>
              <a:r>
                <a:rPr kumimoji="1" lang="zh-CN" altLang="en-US" sz="1200" b="1" dirty="0">
                  <a:latin typeface="微软雅黑" pitchFamily="34" charset="-122"/>
                  <a:ea typeface="微软雅黑" pitchFamily="34" charset="-122"/>
                </a:rPr>
                <a:t>不参与检验和的计算</a:t>
              </a:r>
            </a:p>
          </p:txBody>
        </p:sp>
        <p:sp>
          <p:nvSpPr>
            <p:cNvPr id="86" name="Line 64"/>
            <p:cNvSpPr>
              <a:spLocks noChangeShapeType="1"/>
            </p:cNvSpPr>
            <p:nvPr/>
          </p:nvSpPr>
          <p:spPr bwMode="auto">
            <a:xfrm>
              <a:off x="2020" y="3266"/>
              <a:ext cx="371"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Tree>
    <p:extLst>
      <p:ext uri="{BB962C8B-B14F-4D97-AF65-F5344CB8AC3E}">
        <p14:creationId xmlns:p14="http://schemas.microsoft.com/office/powerpoint/2010/main" val="35142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2000" fill="hold" nodeType="clickEffect">
                                  <p:stCondLst>
                                    <p:cond delay="0"/>
                                  </p:stCondLst>
                                  <p:childTnLst>
                                    <p:anim calcmode="discrete" valueType="str">
                                      <p:cBhvr>
                                        <p:cTn id="14" dur="1000" fill="hold"/>
                                        <p:tgtEl>
                                          <p:spTgt spid="84"/>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33"/>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2000" fill="hold" nodeType="clickEffect">
                                  <p:stCondLst>
                                    <p:cond delay="0"/>
                                  </p:stCondLst>
                                  <p:childTnLst>
                                    <p:anim calcmode="discrete" valueType="str">
                                      <p:cBhvr>
                                        <p:cTn id="22" dur="1000" fill="hold"/>
                                        <p:tgtEl>
                                          <p:spTgt spid="52"/>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par>
                          <p:cTn id="27" fill="hold">
                            <p:stCondLst>
                              <p:cond delay="0"/>
                            </p:stCondLst>
                            <p:childTnLst>
                              <p:par>
                                <p:cTn id="28" presetID="22" presetClass="entr" presetSubtype="8" fill="hold" grpId="1" nodeType="after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wipe(left)">
                                      <p:cBhvr>
                                        <p:cTn id="30" dur="1000"/>
                                        <p:tgtEl>
                                          <p:spTgt spid="55"/>
                                        </p:tgtEl>
                                      </p:cBhvr>
                                    </p:animEffect>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2000" fill="hold" nodeType="clickEffect">
                                  <p:stCondLst>
                                    <p:cond delay="0"/>
                                  </p:stCondLst>
                                  <p:childTnLst>
                                    <p:anim calcmode="discrete" valueType="str">
                                      <p:cBhvr>
                                        <p:cTn id="34" dur="1000" fill="hold"/>
                                        <p:tgtEl>
                                          <p:spTgt spid="60"/>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35" presetClass="emph" presetSubtype="0" repeatCount="2000" fill="hold" nodeType="clickEffect">
                                  <p:stCondLst>
                                    <p:cond delay="0"/>
                                  </p:stCondLst>
                                  <p:childTnLst>
                                    <p:anim calcmode="discrete" valueType="str">
                                      <p:cBhvr>
                                        <p:cTn id="38" dur="1000" fill="hold"/>
                                        <p:tgtEl>
                                          <p:spTgt spid="65"/>
                                        </p:tgtEl>
                                        <p:attrNameLst>
                                          <p:attrName>style.visibility</p:attrName>
                                        </p:attrNameLst>
                                      </p:cBhvr>
                                      <p:tavLst>
                                        <p:tav tm="0">
                                          <p:val>
                                            <p:strVal val="hidden"/>
                                          </p:val>
                                        </p:tav>
                                        <p:tav tm="50000">
                                          <p:val>
                                            <p:strVal val="visible"/>
                                          </p:val>
                                        </p:tav>
                                      </p:tavLst>
                                    </p:anim>
                                  </p:childTnLst>
                                </p:cTn>
                              </p:par>
                            </p:childTnLst>
                          </p:cTn>
                        </p:par>
                      </p:childTnLst>
                    </p:cTn>
                  </p:par>
                  <p:par>
                    <p:cTn id="39" fill="hold">
                      <p:stCondLst>
                        <p:cond delay="indefinite"/>
                      </p:stCondLst>
                      <p:childTnLst>
                        <p:par>
                          <p:cTn id="40" fill="hold">
                            <p:stCondLst>
                              <p:cond delay="0"/>
                            </p:stCondLst>
                            <p:childTnLst>
                              <p:par>
                                <p:cTn id="41" presetID="35" presetClass="emph" presetSubtype="0" repeatCount="2000" fill="hold" nodeType="clickEffect">
                                  <p:stCondLst>
                                    <p:cond delay="0"/>
                                  </p:stCondLst>
                                  <p:childTnLst>
                                    <p:anim calcmode="discrete" valueType="str">
                                      <p:cBhvr>
                                        <p:cTn id="42" dur="1000" fill="hold"/>
                                        <p:tgtEl>
                                          <p:spTgt spid="74"/>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35" presetClass="emph" presetSubtype="0" repeatCount="2000" fill="hold" nodeType="clickEffect">
                                  <p:stCondLst>
                                    <p:cond delay="0"/>
                                  </p:stCondLst>
                                  <p:childTnLst>
                                    <p:anim calcmode="discrete" valueType="str">
                                      <p:cBhvr>
                                        <p:cTn id="46" dur="1000" fill="hold"/>
                                        <p:tgtEl>
                                          <p:spTgt spid="68"/>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35" presetClass="emph" presetSubtype="0" repeatCount="2000" fill="hold" nodeType="clickEffect">
                                  <p:stCondLst>
                                    <p:cond delay="0"/>
                                  </p:stCondLst>
                                  <p:childTnLst>
                                    <p:anim calcmode="discrete" valueType="str">
                                      <p:cBhvr>
                                        <p:cTn id="50" dur="1000" fill="hold"/>
                                        <p:tgtEl>
                                          <p:spTgt spid="8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13962</TotalTime>
  <Words>29738</Words>
  <Application>Microsoft Office PowerPoint</Application>
  <PresentationFormat>全屏显示(16:9)</PresentationFormat>
  <Paragraphs>5085</Paragraphs>
  <Slides>383</Slides>
  <Notes>1</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383</vt:i4>
      </vt:variant>
    </vt:vector>
  </HeadingPairs>
  <TitlesOfParts>
    <vt:vector size="387" baseType="lpstr">
      <vt:lpstr>Office 主题​​</vt:lpstr>
      <vt:lpstr>文档</vt:lpstr>
      <vt:lpstr>Visio</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cp:lastModifiedBy>
  <cp:revision>645</cp:revision>
  <dcterms:created xsi:type="dcterms:W3CDTF">2018-07-18T08:51:30Z</dcterms:created>
  <dcterms:modified xsi:type="dcterms:W3CDTF">2020-12-02T23:52:17Z</dcterms:modified>
</cp:coreProperties>
</file>